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778" r:id="rId3"/>
    <p:sldId id="680" r:id="rId4"/>
    <p:sldId id="749" r:id="rId5"/>
    <p:sldId id="782" r:id="rId6"/>
    <p:sldId id="880" r:id="rId7"/>
    <p:sldId id="1460" r:id="rId8"/>
    <p:sldId id="690" r:id="rId9"/>
    <p:sldId id="785" r:id="rId10"/>
    <p:sldId id="886" r:id="rId11"/>
    <p:sldId id="887" r:id="rId12"/>
    <p:sldId id="1458" r:id="rId13"/>
    <p:sldId id="789" r:id="rId14"/>
    <p:sldId id="790" r:id="rId15"/>
    <p:sldId id="807" r:id="rId16"/>
    <p:sldId id="780" r:id="rId17"/>
    <p:sldId id="748" r:id="rId18"/>
    <p:sldId id="791" r:id="rId19"/>
    <p:sldId id="942" r:id="rId20"/>
    <p:sldId id="1470" r:id="rId21"/>
    <p:sldId id="1471" r:id="rId22"/>
    <p:sldId id="1472" r:id="rId23"/>
    <p:sldId id="1474" r:id="rId24"/>
    <p:sldId id="1473" r:id="rId25"/>
    <p:sldId id="1475" r:id="rId26"/>
    <p:sldId id="1476" r:id="rId27"/>
    <p:sldId id="147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ECA5E-432D-0042-BC40-144FB9747599}" type="datetimeFigureOut">
              <a:rPr lang="en-US" smtClean="0"/>
              <a:t>1/10/26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C2945-1BFC-184A-82FB-BC614796F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45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57B0D4-FEFF-43FD-B28C-BB709077ADA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8375" cy="358457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976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982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282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64856-65EB-4BD6-A900-FCF31BBFA73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E30D1-DE0E-4B96-BE8A-0A6751CFC7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90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403AC2-54A7-4814-9CE1-C18EF990930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F85441-32F0-4118-AF2D-BB6775E55C9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657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82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78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102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505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C2F3-4F5E-BE4F-BD7D-77E2AA48A820}" type="datetimeFigureOut">
              <a:rPr lang="en-US" smtClean="0"/>
              <a:t>1/10/26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0119-6AC4-4B41-A40A-FA596C77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00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C2F3-4F5E-BE4F-BD7D-77E2AA48A820}" type="datetimeFigureOut">
              <a:rPr lang="en-US" smtClean="0"/>
              <a:t>1/10/26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0119-6AC4-4B41-A40A-FA596C77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82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C2F3-4F5E-BE4F-BD7D-77E2AA48A820}" type="datetimeFigureOut">
              <a:rPr lang="en-US" smtClean="0"/>
              <a:t>1/10/26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0119-6AC4-4B41-A40A-FA596C77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0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C2F3-4F5E-BE4F-BD7D-77E2AA48A820}" type="datetimeFigureOut">
              <a:rPr lang="en-US" smtClean="0"/>
              <a:t>1/10/26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0119-6AC4-4B41-A40A-FA596C77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08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C2F3-4F5E-BE4F-BD7D-77E2AA48A820}" type="datetimeFigureOut">
              <a:rPr lang="en-US" smtClean="0"/>
              <a:t>1/10/26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0119-6AC4-4B41-A40A-FA596C77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79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C2F3-4F5E-BE4F-BD7D-77E2AA48A820}" type="datetimeFigureOut">
              <a:rPr lang="en-US" smtClean="0"/>
              <a:t>1/10/26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0119-6AC4-4B41-A40A-FA596C77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3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C2F3-4F5E-BE4F-BD7D-77E2AA48A820}" type="datetimeFigureOut">
              <a:rPr lang="en-US" smtClean="0"/>
              <a:t>1/10/26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0119-6AC4-4B41-A40A-FA596C77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3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C2F3-4F5E-BE4F-BD7D-77E2AA48A820}" type="datetimeFigureOut">
              <a:rPr lang="en-US" smtClean="0"/>
              <a:t>1/10/26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0119-6AC4-4B41-A40A-FA596C77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0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C2F3-4F5E-BE4F-BD7D-77E2AA48A820}" type="datetimeFigureOut">
              <a:rPr lang="en-US" smtClean="0"/>
              <a:t>1/10/26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0119-6AC4-4B41-A40A-FA596C77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84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C2F3-4F5E-BE4F-BD7D-77E2AA48A820}" type="datetimeFigureOut">
              <a:rPr lang="en-US" smtClean="0"/>
              <a:t>1/10/26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0119-6AC4-4B41-A40A-FA596C77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63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C2F3-4F5E-BE4F-BD7D-77E2AA48A820}" type="datetimeFigureOut">
              <a:rPr lang="en-US" smtClean="0"/>
              <a:t>1/10/26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0119-6AC4-4B41-A40A-FA596C77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55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FAC2F3-4F5E-BE4F-BD7D-77E2AA48A820}" type="datetimeFigureOut">
              <a:rPr lang="en-US" smtClean="0"/>
              <a:t>1/10/26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360119-6AC4-4B41-A40A-FA596C77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5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eeexplore.ieee.org/document/4767851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Relationship Id="rId9" Type="http://schemas.openxmlformats.org/officeDocument/2006/relationships/hyperlink" Target="https://www2.eecs.berkeley.edu/Research/Projects/CS/vision/grouping/papers/mftm-iccv01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://openaccess.thecvf.com/content_iccv_2015/papers/Xie_Holistically-Nested_Edge_Detection_ICCV_2015_paper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fb.com/wp-content/uploads/2017/08/maskrcnn.pdf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likecool.com/Winter_in_Krak_w_photographed_by_Marcin_Ryczek--Pic--Gear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ipartkey.com/view/wRJixi_drawing-of-altgeld-hall-chape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.eecs.umich.edu/~justincj/slides/eecs442/WI2021/442_WI2021_filtering.pdf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ieeexplore.ieee.org/document/4767851/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75AD5-CC98-139A-8D30-DD34D038C7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Edges and orientations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0906E0-330F-1E1B-5C1E-EBBF3645CB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D.A. Forsyth</a:t>
            </a:r>
          </a:p>
          <a:p>
            <a:r>
              <a:rPr lang="en-US" dirty="0"/>
              <a:t>University of Illinois</a:t>
            </a:r>
          </a:p>
        </p:txBody>
      </p:sp>
    </p:spTree>
    <p:extLst>
      <p:ext uri="{BB962C8B-B14F-4D97-AF65-F5344CB8AC3E}">
        <p14:creationId xmlns:p14="http://schemas.microsoft.com/office/powerpoint/2010/main" val="1780635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4021" y="1041852"/>
            <a:ext cx="7886700" cy="994172"/>
          </a:xfrm>
        </p:spPr>
        <p:txBody>
          <a:bodyPr/>
          <a:lstStyle/>
          <a:p>
            <a:r>
              <a:rPr lang="en-US" dirty="0"/>
              <a:t>Building an edge detector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493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64021" y="2133170"/>
                <a:ext cx="7886700" cy="3263504"/>
              </a:xfrm>
            </p:spPr>
            <p:txBody>
              <a:bodyPr/>
              <a:lstStyle/>
              <a:p>
                <a:pPr marL="400050" indent="-400050">
                  <a:spcBef>
                    <a:spcPts val="450"/>
                  </a:spcBef>
                  <a:buFont typeface="+mj-lt"/>
                  <a:buAutoNum type="arabicPeriod"/>
                </a:pPr>
                <a:r>
                  <a:rPr lang="en-US" sz="1800" dirty="0"/>
                  <a:t>Compute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and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/>
                  <a:t> derivative images </a:t>
                </a:r>
              </a:p>
              <a:p>
                <a:pPr marL="400050" indent="-400050">
                  <a:spcBef>
                    <a:spcPts val="450"/>
                  </a:spcBef>
                  <a:buFont typeface="+mj-lt"/>
                  <a:buAutoNum type="arabicPeriod"/>
                </a:pPr>
                <a:r>
                  <a:rPr lang="en-US" sz="1800" dirty="0"/>
                  <a:t>Find magnitude and orientation of the gradient</a:t>
                </a:r>
              </a:p>
            </p:txBody>
          </p:sp>
        </mc:Choice>
        <mc:Fallback>
          <p:sp>
            <p:nvSpPr>
              <p:cNvPr id="1249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021" y="2133170"/>
                <a:ext cx="7886700" cy="3263504"/>
              </a:xfrm>
              <a:blipFill>
                <a:blip r:embed="rId3"/>
                <a:stretch>
                  <a:fillRect l="-64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picture containing text, crowd&#10;&#10;Description automatically generated">
            <a:extLst>
              <a:ext uri="{FF2B5EF4-FFF2-40B4-BE49-F238E27FC236}">
                <a16:creationId xmlns:a16="http://schemas.microsoft.com/office/drawing/2014/main" id="{559F7CAD-C479-7545-97DF-2C0D0972FC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825" y="2832997"/>
            <a:ext cx="2460836" cy="3167753"/>
          </a:xfrm>
          <a:prstGeom prst="rect">
            <a:avLst/>
          </a:prstGeom>
        </p:spPr>
      </p:pic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32C39346-8007-C240-89AB-7D18CDA9BA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408136"/>
            <a:ext cx="636014" cy="636014"/>
          </a:xfrm>
          <a:prstGeom prst="rect">
            <a:avLst/>
          </a:prstGeom>
        </p:spPr>
      </p:pic>
      <p:pic>
        <p:nvPicPr>
          <p:cNvPr id="9" name="Picture 8" descr="A picture containing text, outdoor, building, black&#10;&#10;Description automatically generated">
            <a:extLst>
              <a:ext uri="{FF2B5EF4-FFF2-40B4-BE49-F238E27FC236}">
                <a16:creationId xmlns:a16="http://schemas.microsoft.com/office/drawing/2014/main" id="{85E4C1BB-A549-7741-A0F3-129A83DA8E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912" y="2877396"/>
            <a:ext cx="2380637" cy="30789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1E3C21-34EB-0645-984A-413DD0C6A7F3}"/>
              </a:ext>
            </a:extLst>
          </p:cNvPr>
          <p:cNvSpPr txBox="1"/>
          <p:nvPr/>
        </p:nvSpPr>
        <p:spPr>
          <a:xfrm>
            <a:off x="7952216" y="5663538"/>
            <a:ext cx="116730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Source: S. Gupta</a:t>
            </a:r>
          </a:p>
        </p:txBody>
      </p:sp>
    </p:spTree>
    <p:extLst>
      <p:ext uri="{BB962C8B-B14F-4D97-AF65-F5344CB8AC3E}">
        <p14:creationId xmlns:p14="http://schemas.microsoft.com/office/powerpoint/2010/main" val="1951398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an edge detector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0DB021E7-FDFD-C34C-AC80-4893ECB05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236" y="2125267"/>
            <a:ext cx="2385939" cy="30858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CB72D31-1298-0C4B-96EF-094AA3C1B62A}"/>
              </a:ext>
            </a:extLst>
          </p:cNvPr>
          <p:cNvSpPr/>
          <p:nvPr/>
        </p:nvSpPr>
        <p:spPr>
          <a:xfrm>
            <a:off x="4729549" y="2774126"/>
            <a:ext cx="711994" cy="104060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E4486694-B7B7-3A4C-9DAA-F384CA551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9764" y="2462503"/>
            <a:ext cx="24003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</a:rPr>
              <a:t>We get thick trails, not neat edge curves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B6F3173-3BA9-1643-929F-ECE13E11D877}"/>
              </a:ext>
            </a:extLst>
          </p:cNvPr>
          <p:cNvCxnSpPr>
            <a:cxnSpLocks/>
          </p:cNvCxnSpPr>
          <p:nvPr/>
        </p:nvCxnSpPr>
        <p:spPr>
          <a:xfrm flipH="1">
            <a:off x="5441543" y="2807395"/>
            <a:ext cx="2516983" cy="48703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804D66F-F602-9D42-AE5E-D5631E8DE0CB}"/>
              </a:ext>
            </a:extLst>
          </p:cNvPr>
          <p:cNvSpPr txBox="1"/>
          <p:nvPr/>
        </p:nvSpPr>
        <p:spPr>
          <a:xfrm>
            <a:off x="7952216" y="5663538"/>
            <a:ext cx="116730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Source: S. Gupta</a:t>
            </a:r>
          </a:p>
        </p:txBody>
      </p:sp>
      <p:pic>
        <p:nvPicPr>
          <p:cNvPr id="5" name="Picture 4" descr="A picture containing text, outdoor, building, black&#10;&#10;Description automatically generated">
            <a:extLst>
              <a:ext uri="{FF2B5EF4-FFF2-40B4-BE49-F238E27FC236}">
                <a16:creationId xmlns:a16="http://schemas.microsoft.com/office/drawing/2014/main" id="{9D2CAE47-CEF1-2BF5-D23B-EC5EB6BB07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743" y="2153509"/>
            <a:ext cx="2380637" cy="30789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64E31E-2C2E-6856-AFCC-29A27CEED8AE}"/>
              </a:ext>
            </a:extLst>
          </p:cNvPr>
          <p:cNvSpPr txBox="1"/>
          <p:nvPr/>
        </p:nvSpPr>
        <p:spPr>
          <a:xfrm>
            <a:off x="1086619" y="5543550"/>
            <a:ext cx="29118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Thresholding the gradient magnitude</a:t>
            </a:r>
          </a:p>
        </p:txBody>
      </p:sp>
    </p:spTree>
    <p:extLst>
      <p:ext uri="{BB962C8B-B14F-4D97-AF65-F5344CB8AC3E}">
        <p14:creationId xmlns:p14="http://schemas.microsoft.com/office/powerpoint/2010/main" val="959731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Non-maximum suppression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005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66646" y="4686301"/>
                <a:ext cx="7886700" cy="1028699"/>
              </a:xfrm>
            </p:spPr>
            <p:txBody>
              <a:bodyPr>
                <a:normAutofit fontScale="62500" lnSpcReduction="20000"/>
              </a:bodyPr>
              <a:lstStyle/>
              <a:p>
                <a:pPr marL="342900" indent="-342900">
                  <a:buFont typeface="Arial"/>
                  <a:buChar char="•"/>
                </a:pPr>
                <a:r>
                  <a:rPr lang="en-US" dirty="0"/>
                  <a:t>For each location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above threshold, check that the gradient magnitude is higher than at adjacent points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along the direction of the gradient</a:t>
                </a:r>
              </a:p>
              <a:p>
                <a:pPr lvl="1" indent="-257175"/>
                <a:r>
                  <a:rPr lang="en-US" dirty="0"/>
                  <a:t>Need to interpolate to get the gradient magnitude values at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lvl="1" indent="-257175"/>
                <a:r>
                  <a:rPr lang="en-US" dirty="0"/>
                  <a:t>Can even use nonlinear interpolation to get sub-pixel edge localization!</a:t>
                </a:r>
              </a:p>
            </p:txBody>
          </p:sp>
        </mc:Choice>
        <mc:Fallback>
          <p:sp>
            <p:nvSpPr>
              <p:cNvPr id="1300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6646" y="4686301"/>
                <a:ext cx="7886700" cy="1028699"/>
              </a:xfrm>
              <a:blipFill>
                <a:blip r:embed="rId3"/>
                <a:stretch>
                  <a:fillRect l="-482" t="-10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0052" name="Picture 4"/>
          <p:cNvPicPr>
            <a:picLocks noChangeAspect="1" noChangeArrowheads="1"/>
          </p:cNvPicPr>
          <p:nvPr/>
        </p:nvPicPr>
        <p:blipFill rotWithShape="1">
          <a:blip r:embed="rId4" cstate="print"/>
          <a:srcRect r="68500" b="68500"/>
          <a:stretch/>
        </p:blipFill>
        <p:spPr bwMode="auto">
          <a:xfrm>
            <a:off x="485288" y="1819319"/>
            <a:ext cx="1904956" cy="190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85D305-1DBB-0643-BE51-C630E1138621}"/>
              </a:ext>
            </a:extLst>
          </p:cNvPr>
          <p:cNvCxnSpPr>
            <a:cxnSpLocks/>
          </p:cNvCxnSpPr>
          <p:nvPr/>
        </p:nvCxnSpPr>
        <p:spPr bwMode="auto">
          <a:xfrm flipV="1">
            <a:off x="628651" y="2674605"/>
            <a:ext cx="1196054" cy="29719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stealth" w="med" len="med"/>
            <a:tailEnd type="stealth" w="med" len="med"/>
          </a:ln>
          <a:effectLst/>
        </p:spPr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069D02A-9E47-F049-9B71-660107D58F3C}"/>
              </a:ext>
            </a:extLst>
          </p:cNvPr>
          <p:cNvGrpSpPr/>
          <p:nvPr/>
        </p:nvGrpSpPr>
        <p:grpSpPr>
          <a:xfrm>
            <a:off x="5495300" y="1943101"/>
            <a:ext cx="3125151" cy="1909032"/>
            <a:chOff x="7327065" y="1447800"/>
            <a:chExt cx="4166868" cy="254537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1BFDA85-B3AF-5E4E-AC27-FA0CF789416F}"/>
                </a:ext>
              </a:extLst>
            </p:cNvPr>
            <p:cNvCxnSpPr>
              <a:stCxn id="11" idx="0"/>
            </p:cNvCxnSpPr>
            <p:nvPr/>
          </p:nvCxnSpPr>
          <p:spPr bwMode="auto">
            <a:xfrm>
              <a:off x="8686800" y="2209800"/>
              <a:ext cx="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395EACE-956F-E940-8E70-A3F8EAE65ADC}"/>
                </a:ext>
              </a:extLst>
            </p:cNvPr>
            <p:cNvSpPr/>
            <p:nvPr/>
          </p:nvSpPr>
          <p:spPr bwMode="auto">
            <a:xfrm>
              <a:off x="9296400" y="144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2511F9B-F9EE-A642-967A-3D14FD2C166D}"/>
                </a:ext>
              </a:extLst>
            </p:cNvPr>
            <p:cNvSpPr/>
            <p:nvPr/>
          </p:nvSpPr>
          <p:spPr bwMode="auto">
            <a:xfrm>
              <a:off x="8610600" y="220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  <a:cs typeface="Arial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7C1C72A-B9A4-AE41-BA6C-5ED77C0E4AF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372600" y="1622378"/>
              <a:ext cx="0" cy="152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42E1371-A9C8-B741-991F-1691349128F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058400" y="1622378"/>
              <a:ext cx="0" cy="152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71B89DC-F829-9A46-8242-B161986F7BE3}"/>
                </a:ext>
              </a:extLst>
            </p:cNvPr>
            <p:cNvSpPr txBox="1"/>
            <p:nvPr/>
          </p:nvSpPr>
          <p:spPr>
            <a:xfrm>
              <a:off x="7327065" y="3562290"/>
              <a:ext cx="41668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1D image “slice” normal to the edge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DB5C552-2F24-FF4E-B6DD-717B4C38895B}"/>
                    </a:ext>
                  </a:extLst>
                </p:cNvPr>
                <p:cNvSpPr txBox="1"/>
                <p:nvPr/>
              </p:nvSpPr>
              <p:spPr>
                <a:xfrm>
                  <a:off x="9144000" y="3099833"/>
                  <a:ext cx="424219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5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1350" dirty="0"/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DB5C552-2F24-FF4E-B6DD-717B4C3889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0" y="3099833"/>
                  <a:ext cx="424219" cy="400109"/>
                </a:xfrm>
                <a:prstGeom prst="rect">
                  <a:avLst/>
                </a:prstGeom>
                <a:blipFill>
                  <a:blip r:embed="rId5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7BD099D-23D7-9346-A055-1F920346C314}"/>
                    </a:ext>
                  </a:extLst>
                </p:cNvPr>
                <p:cNvSpPr txBox="1"/>
                <p:nvPr/>
              </p:nvSpPr>
              <p:spPr>
                <a:xfrm>
                  <a:off x="8464336" y="3092097"/>
                  <a:ext cx="424305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5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1350" dirty="0"/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7BD099D-23D7-9346-A055-1F920346C3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4336" y="3092097"/>
                  <a:ext cx="424305" cy="400109"/>
                </a:xfrm>
                <a:prstGeom prst="rect">
                  <a:avLst/>
                </a:prstGeom>
                <a:blipFill>
                  <a:blip r:embed="rId6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7FF7552-B857-584C-B177-670A43E791A0}"/>
                    </a:ext>
                  </a:extLst>
                </p:cNvPr>
                <p:cNvSpPr txBox="1"/>
                <p:nvPr/>
              </p:nvSpPr>
              <p:spPr>
                <a:xfrm>
                  <a:off x="9845438" y="3119735"/>
                  <a:ext cx="407291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5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1350" dirty="0"/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7FF7552-B857-584C-B177-670A43E791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5438" y="3119735"/>
                  <a:ext cx="407291" cy="40010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8B8830E3-16BB-7C47-8B35-CC10310F6DB6}"/>
                </a:ext>
              </a:extLst>
            </p:cNvPr>
            <p:cNvCxnSpPr/>
            <p:nvPr/>
          </p:nvCxnSpPr>
          <p:spPr bwMode="auto">
            <a:xfrm>
              <a:off x="8001000" y="3124200"/>
              <a:ext cx="2895600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A6B8024-D6E8-F346-9FA9-E70D0D7FAEB3}"/>
                </a:ext>
              </a:extLst>
            </p:cNvPr>
            <p:cNvSpPr/>
            <p:nvPr/>
          </p:nvSpPr>
          <p:spPr bwMode="auto">
            <a:xfrm>
              <a:off x="9965139" y="1537079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20D283C-C4CE-0E43-B0E0-3AB4AD857424}"/>
                  </a:ext>
                </a:extLst>
              </p:cNvPr>
              <p:cNvSpPr txBox="1"/>
              <p:nvPr/>
            </p:nvSpPr>
            <p:spPr>
              <a:xfrm>
                <a:off x="1033816" y="2416683"/>
                <a:ext cx="318164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20D283C-C4CE-0E43-B0E0-3AB4AD857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816" y="2416683"/>
                <a:ext cx="318164" cy="3000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>
            <a:extLst>
              <a:ext uri="{FF2B5EF4-FFF2-40B4-BE49-F238E27FC236}">
                <a16:creationId xmlns:a16="http://schemas.microsoft.com/office/drawing/2014/main" id="{1ED567B9-C107-E648-8382-C5B4A2B33B20}"/>
              </a:ext>
            </a:extLst>
          </p:cNvPr>
          <p:cNvSpPr/>
          <p:nvPr/>
        </p:nvSpPr>
        <p:spPr bwMode="auto">
          <a:xfrm>
            <a:off x="1169207" y="2750037"/>
            <a:ext cx="137190" cy="13719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1E2E952-9E42-A24E-8310-D33613919BBF}"/>
              </a:ext>
            </a:extLst>
          </p:cNvPr>
          <p:cNvGrpSpPr/>
          <p:nvPr/>
        </p:nvGrpSpPr>
        <p:grpSpPr>
          <a:xfrm>
            <a:off x="3200400" y="1926301"/>
            <a:ext cx="2217645" cy="1633799"/>
            <a:chOff x="4267200" y="1425401"/>
            <a:chExt cx="2956860" cy="217839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02FE890-A686-1D4F-A181-7D0591F2BB91}"/>
                </a:ext>
              </a:extLst>
            </p:cNvPr>
            <p:cNvSpPr/>
            <p:nvPr/>
          </p:nvSpPr>
          <p:spPr bwMode="auto">
            <a:xfrm>
              <a:off x="4659888" y="2418125"/>
              <a:ext cx="182920" cy="1829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BD482C2-D1B5-B548-BDFA-9595274E4407}"/>
                </a:ext>
              </a:extLst>
            </p:cNvPr>
            <p:cNvSpPr/>
            <p:nvPr/>
          </p:nvSpPr>
          <p:spPr bwMode="auto">
            <a:xfrm>
              <a:off x="6652777" y="2410303"/>
              <a:ext cx="182920" cy="1829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349799A-AEE3-EA48-8C0C-EE047E80E974}"/>
                </a:ext>
              </a:extLst>
            </p:cNvPr>
            <p:cNvSpPr/>
            <p:nvPr/>
          </p:nvSpPr>
          <p:spPr bwMode="auto">
            <a:xfrm>
              <a:off x="4661639" y="1425401"/>
              <a:ext cx="182920" cy="1829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8519185-4EAF-0D4E-89AC-D0B1BC63C478}"/>
                </a:ext>
              </a:extLst>
            </p:cNvPr>
            <p:cNvSpPr/>
            <p:nvPr/>
          </p:nvSpPr>
          <p:spPr bwMode="auto">
            <a:xfrm>
              <a:off x="5657530" y="1425401"/>
              <a:ext cx="182920" cy="1829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D9CC473-4E76-084C-A06C-85EF1183DE39}"/>
                </a:ext>
              </a:extLst>
            </p:cNvPr>
            <p:cNvSpPr/>
            <p:nvPr/>
          </p:nvSpPr>
          <p:spPr bwMode="auto">
            <a:xfrm>
              <a:off x="6653422" y="1425401"/>
              <a:ext cx="182920" cy="1829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5D5E092-1AB9-6B4F-941A-4637F946D8E7}"/>
                </a:ext>
              </a:extLst>
            </p:cNvPr>
            <p:cNvSpPr/>
            <p:nvPr/>
          </p:nvSpPr>
          <p:spPr bwMode="auto">
            <a:xfrm>
              <a:off x="5663074" y="2423140"/>
              <a:ext cx="182920" cy="1829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C1F5675-FABC-624C-A484-1459D74A26E5}"/>
                </a:ext>
              </a:extLst>
            </p:cNvPr>
            <p:cNvSpPr/>
            <p:nvPr/>
          </p:nvSpPr>
          <p:spPr bwMode="auto">
            <a:xfrm>
              <a:off x="4661639" y="3420879"/>
              <a:ext cx="182920" cy="1829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B407BBA-F205-E349-B283-F55EB04D814D}"/>
                </a:ext>
              </a:extLst>
            </p:cNvPr>
            <p:cNvSpPr/>
            <p:nvPr/>
          </p:nvSpPr>
          <p:spPr bwMode="auto">
            <a:xfrm>
              <a:off x="5657530" y="3420879"/>
              <a:ext cx="182920" cy="1829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A6BB8AF-567A-7447-97C9-6575D48DD044}"/>
                </a:ext>
              </a:extLst>
            </p:cNvPr>
            <p:cNvSpPr/>
            <p:nvPr/>
          </p:nvSpPr>
          <p:spPr bwMode="auto">
            <a:xfrm>
              <a:off x="6653422" y="3420879"/>
              <a:ext cx="182920" cy="1829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  <a:cs typeface="Arial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42A69D02-C755-C441-B85D-BA072533088D}"/>
                    </a:ext>
                  </a:extLst>
                </p:cNvPr>
                <p:cNvSpPr txBox="1"/>
                <p:nvPr/>
              </p:nvSpPr>
              <p:spPr>
                <a:xfrm>
                  <a:off x="4267200" y="2523717"/>
                  <a:ext cx="424305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5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1350" dirty="0"/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42A69D02-C755-C441-B85D-BA07253308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7200" y="2523717"/>
                  <a:ext cx="424305" cy="40010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ABEDE41-B874-8241-B6B8-7E2E4B716CB2}"/>
                </a:ext>
              </a:extLst>
            </p:cNvPr>
            <p:cNvCxnSpPr>
              <a:cxnSpLocks/>
              <a:stCxn id="52" idx="6"/>
              <a:endCxn id="55" idx="2"/>
            </p:cNvCxnSpPr>
            <p:nvPr/>
          </p:nvCxnSpPr>
          <p:spPr bwMode="auto">
            <a:xfrm flipV="1">
              <a:off x="4844559" y="2269510"/>
              <a:ext cx="1798754" cy="50165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3C16C1B-E780-2046-8BB9-41AB9DADA395}"/>
                    </a:ext>
                  </a:extLst>
                </p:cNvPr>
                <p:cNvSpPr txBox="1"/>
                <p:nvPr/>
              </p:nvSpPr>
              <p:spPr>
                <a:xfrm>
                  <a:off x="5526525" y="1879014"/>
                  <a:ext cx="424219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5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1350" dirty="0"/>
                </a:p>
              </p:txBody>
            </p:sp>
          </mc:Choice>
          <mc:Fallback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3C16C1B-E780-2046-8BB9-41AB9DADA3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6525" y="1879014"/>
                  <a:ext cx="424219" cy="400109"/>
                </a:xfrm>
                <a:prstGeom prst="rect">
                  <a:avLst/>
                </a:prstGeom>
                <a:blipFill>
                  <a:blip r:embed="rId10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CFAA161F-26F7-C64F-BC42-7EC156A23105}"/>
                    </a:ext>
                  </a:extLst>
                </p:cNvPr>
                <p:cNvSpPr txBox="1"/>
                <p:nvPr/>
              </p:nvSpPr>
              <p:spPr>
                <a:xfrm>
                  <a:off x="6816769" y="1976735"/>
                  <a:ext cx="407291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5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1350" dirty="0"/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CFAA161F-26F7-C64F-BC42-7EC156A231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6769" y="1976735"/>
                  <a:ext cx="407291" cy="40010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0A9D793-1BE5-5342-8CFE-228A7FF44A1A}"/>
                </a:ext>
              </a:extLst>
            </p:cNvPr>
            <p:cNvSpPr/>
            <p:nvPr/>
          </p:nvSpPr>
          <p:spPr bwMode="auto">
            <a:xfrm>
              <a:off x="4661639" y="2679700"/>
              <a:ext cx="182920" cy="18292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E328C13-5817-A344-96CB-8BA965DC635A}"/>
                </a:ext>
              </a:extLst>
            </p:cNvPr>
            <p:cNvSpPr/>
            <p:nvPr/>
          </p:nvSpPr>
          <p:spPr bwMode="auto">
            <a:xfrm>
              <a:off x="6643313" y="2178050"/>
              <a:ext cx="182920" cy="18292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54" name="Freeform 53">
            <a:extLst>
              <a:ext uri="{FF2B5EF4-FFF2-40B4-BE49-F238E27FC236}">
                <a16:creationId xmlns:a16="http://schemas.microsoft.com/office/drawing/2014/main" id="{1C811D5B-4A50-694C-9096-97D9587274BB}"/>
              </a:ext>
            </a:extLst>
          </p:cNvPr>
          <p:cNvSpPr/>
          <p:nvPr/>
        </p:nvSpPr>
        <p:spPr bwMode="auto">
          <a:xfrm>
            <a:off x="6343651" y="1967943"/>
            <a:ext cx="1512794" cy="946708"/>
          </a:xfrm>
          <a:custGeom>
            <a:avLst/>
            <a:gdLst>
              <a:gd name="connsiteX0" fmla="*/ 0 w 2017059"/>
              <a:gd name="connsiteY0" fmla="*/ 1262277 h 1262277"/>
              <a:gd name="connsiteX1" fmla="*/ 900953 w 2017059"/>
              <a:gd name="connsiteY1" fmla="*/ 52042 h 1262277"/>
              <a:gd name="connsiteX2" fmla="*/ 2017059 w 2017059"/>
              <a:gd name="connsiteY2" fmla="*/ 334430 h 1262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7059" h="1262277">
                <a:moveTo>
                  <a:pt x="0" y="1262277"/>
                </a:moveTo>
                <a:cubicBezTo>
                  <a:pt x="282388" y="734480"/>
                  <a:pt x="564777" y="206683"/>
                  <a:pt x="900953" y="52042"/>
                </a:cubicBezTo>
                <a:cubicBezTo>
                  <a:pt x="1237130" y="-102599"/>
                  <a:pt x="1627094" y="115915"/>
                  <a:pt x="2017059" y="334430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5A79969-0AFB-CE43-8695-5A1C82ECD0B9}"/>
              </a:ext>
            </a:extLst>
          </p:cNvPr>
          <p:cNvCxnSpPr/>
          <p:nvPr/>
        </p:nvCxnSpPr>
        <p:spPr bwMode="auto">
          <a:xfrm>
            <a:off x="7191698" y="1657350"/>
            <a:ext cx="0" cy="228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42C874F4-1EF0-1547-B32B-1D6899626859}"/>
              </a:ext>
            </a:extLst>
          </p:cNvPr>
          <p:cNvSpPr/>
          <p:nvPr/>
        </p:nvSpPr>
        <p:spPr bwMode="auto">
          <a:xfrm>
            <a:off x="4409996" y="2626218"/>
            <a:ext cx="137190" cy="13719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0B75B19D-B631-D449-8916-AE36D7B8D126}"/>
              </a:ext>
            </a:extLst>
          </p:cNvPr>
          <p:cNvSpPr/>
          <p:nvPr/>
        </p:nvSpPr>
        <p:spPr bwMode="auto">
          <a:xfrm>
            <a:off x="7123103" y="1914026"/>
            <a:ext cx="137190" cy="13719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209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r>
              <a:rPr lang="en-US" dirty="0"/>
              <a:t>Non-maximum suppression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800725" y="5430945"/>
            <a:ext cx="3000375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</a:rPr>
              <a:t>Another problem: pixels along this edge didn’t survive the </a:t>
            </a:r>
            <a:r>
              <a:rPr lang="en-US" sz="1350" dirty="0" err="1">
                <a:solidFill>
                  <a:srgbClr val="000000"/>
                </a:solidFill>
                <a:latin typeface="Arial" pitchFamily="34" charset="0"/>
              </a:rPr>
              <a:t>thresholding</a:t>
            </a:r>
            <a:endParaRPr lang="en-US" sz="135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3" name="Picture 2" descr="A picture containing text, outdoor, building, black&#10;&#10;Description automatically generated">
            <a:extLst>
              <a:ext uri="{FF2B5EF4-FFF2-40B4-BE49-F238E27FC236}">
                <a16:creationId xmlns:a16="http://schemas.microsoft.com/office/drawing/2014/main" id="{3B763EA2-EB8C-4240-8AA9-B5371036A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15" y="2125266"/>
            <a:ext cx="2253596" cy="2914650"/>
          </a:xfrm>
          <a:prstGeom prst="rect">
            <a:avLst/>
          </a:prstGeom>
        </p:spPr>
      </p:pic>
      <p:pic>
        <p:nvPicPr>
          <p:cNvPr id="9" name="Picture 8" descr="A picture containing text, building, black, white&#10;&#10;Description automatically generated">
            <a:extLst>
              <a:ext uri="{FF2B5EF4-FFF2-40B4-BE49-F238E27FC236}">
                <a16:creationId xmlns:a16="http://schemas.microsoft.com/office/drawing/2014/main" id="{565E5916-570E-4249-A8C1-CA0A618EAB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15" y="2132409"/>
            <a:ext cx="2253596" cy="2914651"/>
          </a:xfrm>
          <a:prstGeom prst="rect">
            <a:avLst/>
          </a:prstGeom>
        </p:spPr>
      </p:pic>
      <p:pic>
        <p:nvPicPr>
          <p:cNvPr id="11" name="Picture 10" descr="A picture containing nature&#10;&#10;Description automatically generated">
            <a:extLst>
              <a:ext uri="{FF2B5EF4-FFF2-40B4-BE49-F238E27FC236}">
                <a16:creationId xmlns:a16="http://schemas.microsoft.com/office/drawing/2014/main" id="{50A51BCE-E315-DB49-AD18-25F4102B3D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694" y="2125267"/>
            <a:ext cx="2253596" cy="291465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313575" y="3103960"/>
            <a:ext cx="141089" cy="69711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2B94926E-7027-EC43-8D2F-63C1C5458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3440" y="5047059"/>
            <a:ext cx="80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7175" indent="-257175" algn="ctr">
              <a:spcBef>
                <a:spcPct val="20000"/>
              </a:spcBef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</a:rPr>
              <a:t>NMS</a:t>
            </a: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22B2EE4B-BD96-1C45-A2E4-7C7DC20CC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215" y="5047059"/>
            <a:ext cx="211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7175" indent="-257175" algn="ctr">
              <a:spcBef>
                <a:spcPct val="20000"/>
              </a:spcBef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</a:rPr>
              <a:t>NMS &gt; threshold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9DA4AF-12B6-8A47-ABD9-A463B28BBCB3}"/>
              </a:ext>
            </a:extLst>
          </p:cNvPr>
          <p:cNvSpPr txBox="1"/>
          <p:nvPr/>
        </p:nvSpPr>
        <p:spPr>
          <a:xfrm>
            <a:off x="101386" y="5765652"/>
            <a:ext cx="116730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Source: S. Gupta</a:t>
            </a:r>
          </a:p>
        </p:txBody>
      </p:sp>
    </p:spTree>
    <p:extLst>
      <p:ext uri="{BB962C8B-B14F-4D97-AF65-F5344CB8AC3E}">
        <p14:creationId xmlns:p14="http://schemas.microsoft.com/office/powerpoint/2010/main" val="3858567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Hysteresis thresholding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/>
              <a:t>Use a high threshold to start edge curves, and a low threshold to continue them</a:t>
            </a:r>
            <a:endParaRPr lang="en-US" b="1" dirty="0"/>
          </a:p>
        </p:txBody>
      </p:sp>
      <p:sp>
        <p:nvSpPr>
          <p:cNvPr id="132100" name="Freeform 4"/>
          <p:cNvSpPr>
            <a:spLocks/>
          </p:cNvSpPr>
          <p:nvPr/>
        </p:nvSpPr>
        <p:spPr bwMode="auto">
          <a:xfrm>
            <a:off x="1376363" y="3827860"/>
            <a:ext cx="2057400" cy="581025"/>
          </a:xfrm>
          <a:custGeom>
            <a:avLst/>
            <a:gdLst>
              <a:gd name="T0" fmla="*/ 2147483647 w 1728"/>
              <a:gd name="T1" fmla="*/ 2147483647 h 488"/>
              <a:gd name="T2" fmla="*/ 2147483647 w 1728"/>
              <a:gd name="T3" fmla="*/ 2147483647 h 488"/>
              <a:gd name="T4" fmla="*/ 2147483647 w 1728"/>
              <a:gd name="T5" fmla="*/ 2147483647 h 488"/>
              <a:gd name="T6" fmla="*/ 2147483647 w 1728"/>
              <a:gd name="T7" fmla="*/ 2147483647 h 488"/>
              <a:gd name="T8" fmla="*/ 2147483647 w 1728"/>
              <a:gd name="T9" fmla="*/ 2147483647 h 4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488"/>
              <a:gd name="T17" fmla="*/ 1728 w 1728"/>
              <a:gd name="T18" fmla="*/ 488 h 4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488">
                <a:moveTo>
                  <a:pt x="96" y="464"/>
                </a:moveTo>
                <a:cubicBezTo>
                  <a:pt x="48" y="476"/>
                  <a:pt x="0" y="488"/>
                  <a:pt x="96" y="416"/>
                </a:cubicBezTo>
                <a:cubicBezTo>
                  <a:pt x="192" y="344"/>
                  <a:pt x="488" y="64"/>
                  <a:pt x="672" y="32"/>
                </a:cubicBezTo>
                <a:cubicBezTo>
                  <a:pt x="856" y="0"/>
                  <a:pt x="1024" y="184"/>
                  <a:pt x="1200" y="224"/>
                </a:cubicBezTo>
                <a:cubicBezTo>
                  <a:pt x="1376" y="264"/>
                  <a:pt x="1552" y="268"/>
                  <a:pt x="1728" y="272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35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2101" name="Freeform 5"/>
          <p:cNvSpPr>
            <a:spLocks/>
          </p:cNvSpPr>
          <p:nvPr/>
        </p:nvSpPr>
        <p:spPr bwMode="auto">
          <a:xfrm>
            <a:off x="3376613" y="3856435"/>
            <a:ext cx="1943100" cy="523875"/>
          </a:xfrm>
          <a:custGeom>
            <a:avLst/>
            <a:gdLst>
              <a:gd name="T0" fmla="*/ 0 w 1632"/>
              <a:gd name="T1" fmla="*/ 2147483647 h 440"/>
              <a:gd name="T2" fmla="*/ 2147483647 w 1632"/>
              <a:gd name="T3" fmla="*/ 2147483647 h 440"/>
              <a:gd name="T4" fmla="*/ 2147483647 w 1632"/>
              <a:gd name="T5" fmla="*/ 2147483647 h 440"/>
              <a:gd name="T6" fmla="*/ 2147483647 w 1632"/>
              <a:gd name="T7" fmla="*/ 2147483647 h 440"/>
              <a:gd name="T8" fmla="*/ 2147483647 w 1632"/>
              <a:gd name="T9" fmla="*/ 2147483647 h 4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32"/>
              <a:gd name="T16" fmla="*/ 0 h 440"/>
              <a:gd name="T17" fmla="*/ 1632 w 1632"/>
              <a:gd name="T18" fmla="*/ 440 h 4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32" h="440">
                <a:moveTo>
                  <a:pt x="0" y="248"/>
                </a:moveTo>
                <a:cubicBezTo>
                  <a:pt x="72" y="268"/>
                  <a:pt x="144" y="288"/>
                  <a:pt x="288" y="248"/>
                </a:cubicBezTo>
                <a:cubicBezTo>
                  <a:pt x="432" y="208"/>
                  <a:pt x="664" y="0"/>
                  <a:pt x="864" y="8"/>
                </a:cubicBezTo>
                <a:cubicBezTo>
                  <a:pt x="1064" y="16"/>
                  <a:pt x="1360" y="224"/>
                  <a:pt x="1488" y="296"/>
                </a:cubicBezTo>
                <a:cubicBezTo>
                  <a:pt x="1616" y="368"/>
                  <a:pt x="1624" y="404"/>
                  <a:pt x="1632" y="44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35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2102" name="Freeform 6"/>
          <p:cNvSpPr>
            <a:spLocks/>
          </p:cNvSpPr>
          <p:nvPr/>
        </p:nvSpPr>
        <p:spPr bwMode="auto">
          <a:xfrm>
            <a:off x="5243513" y="4380310"/>
            <a:ext cx="533400" cy="457200"/>
          </a:xfrm>
          <a:custGeom>
            <a:avLst/>
            <a:gdLst>
              <a:gd name="T0" fmla="*/ 2147483647 w 448"/>
              <a:gd name="T1" fmla="*/ 0 h 384"/>
              <a:gd name="T2" fmla="*/ 2147483647 w 448"/>
              <a:gd name="T3" fmla="*/ 2147483647 h 384"/>
              <a:gd name="T4" fmla="*/ 2147483647 w 448"/>
              <a:gd name="T5" fmla="*/ 2147483647 h 384"/>
              <a:gd name="T6" fmla="*/ 0 60000 65536"/>
              <a:gd name="T7" fmla="*/ 0 60000 65536"/>
              <a:gd name="T8" fmla="*/ 0 60000 65536"/>
              <a:gd name="T9" fmla="*/ 0 w 448"/>
              <a:gd name="T10" fmla="*/ 0 h 384"/>
              <a:gd name="T11" fmla="*/ 448 w 448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8" h="384">
                <a:moveTo>
                  <a:pt x="64" y="0"/>
                </a:moveTo>
                <a:cubicBezTo>
                  <a:pt x="32" y="88"/>
                  <a:pt x="0" y="176"/>
                  <a:pt x="64" y="240"/>
                </a:cubicBezTo>
                <a:cubicBezTo>
                  <a:pt x="128" y="304"/>
                  <a:pt x="288" y="344"/>
                  <a:pt x="448" y="384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35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2103" name="Freeform 7"/>
          <p:cNvSpPr>
            <a:spLocks/>
          </p:cNvSpPr>
          <p:nvPr/>
        </p:nvSpPr>
        <p:spPr bwMode="auto">
          <a:xfrm>
            <a:off x="5776913" y="4266010"/>
            <a:ext cx="1714500" cy="723900"/>
          </a:xfrm>
          <a:custGeom>
            <a:avLst/>
            <a:gdLst>
              <a:gd name="T0" fmla="*/ 0 w 1440"/>
              <a:gd name="T1" fmla="*/ 2147483647 h 608"/>
              <a:gd name="T2" fmla="*/ 2147483647 w 1440"/>
              <a:gd name="T3" fmla="*/ 2147483647 h 608"/>
              <a:gd name="T4" fmla="*/ 2147483647 w 1440"/>
              <a:gd name="T5" fmla="*/ 2147483647 h 608"/>
              <a:gd name="T6" fmla="*/ 2147483647 w 1440"/>
              <a:gd name="T7" fmla="*/ 2147483647 h 608"/>
              <a:gd name="T8" fmla="*/ 2147483647 w 1440"/>
              <a:gd name="T9" fmla="*/ 0 h 6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0"/>
              <a:gd name="T16" fmla="*/ 0 h 608"/>
              <a:gd name="T17" fmla="*/ 1440 w 1440"/>
              <a:gd name="T18" fmla="*/ 608 h 6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0" h="608">
                <a:moveTo>
                  <a:pt x="0" y="480"/>
                </a:moveTo>
                <a:cubicBezTo>
                  <a:pt x="24" y="496"/>
                  <a:pt x="48" y="512"/>
                  <a:pt x="144" y="528"/>
                </a:cubicBezTo>
                <a:cubicBezTo>
                  <a:pt x="240" y="544"/>
                  <a:pt x="408" y="608"/>
                  <a:pt x="576" y="576"/>
                </a:cubicBezTo>
                <a:cubicBezTo>
                  <a:pt x="744" y="544"/>
                  <a:pt x="1008" y="432"/>
                  <a:pt x="1152" y="336"/>
                </a:cubicBezTo>
                <a:cubicBezTo>
                  <a:pt x="1296" y="240"/>
                  <a:pt x="1368" y="120"/>
                  <a:pt x="1440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35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6624637" y="5772151"/>
            <a:ext cx="21193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</a:rPr>
              <a:t>Source: Steve Seitz</a:t>
            </a:r>
          </a:p>
        </p:txBody>
      </p:sp>
    </p:spTree>
    <p:extLst>
      <p:ext uri="{BB962C8B-B14F-4D97-AF65-F5344CB8AC3E}">
        <p14:creationId xmlns:p14="http://schemas.microsoft.com/office/powerpoint/2010/main" val="2212703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r>
              <a:rPr lang="en-US" dirty="0"/>
              <a:t>Hysteresis thresholding</a:t>
            </a:r>
          </a:p>
        </p:txBody>
      </p:sp>
      <p:pic>
        <p:nvPicPr>
          <p:cNvPr id="11" name="Picture 10" descr="A picture containing nature&#10;&#10;Description automatically generated">
            <a:extLst>
              <a:ext uri="{FF2B5EF4-FFF2-40B4-BE49-F238E27FC236}">
                <a16:creationId xmlns:a16="http://schemas.microsoft.com/office/drawing/2014/main" id="{50A51BCE-E315-DB49-AD18-25F4102B3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88" y="2174396"/>
            <a:ext cx="2253596" cy="2914651"/>
          </a:xfrm>
          <a:prstGeom prst="rect">
            <a:avLst/>
          </a:prstGeom>
        </p:spPr>
      </p:pic>
      <p:pic>
        <p:nvPicPr>
          <p:cNvPr id="4" name="Picture 3" descr="Diagram, engineering drawing&#10;&#10;Description automatically generated">
            <a:extLst>
              <a:ext uri="{FF2B5EF4-FFF2-40B4-BE49-F238E27FC236}">
                <a16:creationId xmlns:a16="http://schemas.microsoft.com/office/drawing/2014/main" id="{2D5D579F-FF95-EB47-B78D-69424A0EEE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173" y="2171296"/>
            <a:ext cx="2253596" cy="2914652"/>
          </a:xfrm>
          <a:prstGeom prst="rect">
            <a:avLst/>
          </a:prstGeom>
        </p:spPr>
      </p:pic>
      <p:pic>
        <p:nvPicPr>
          <p:cNvPr id="8" name="Picture 7" descr="Diagram, engineering drawing&#10;&#10;Description automatically generated">
            <a:extLst>
              <a:ext uri="{FF2B5EF4-FFF2-40B4-BE49-F238E27FC236}">
                <a16:creationId xmlns:a16="http://schemas.microsoft.com/office/drawing/2014/main" id="{E873F280-BBA4-C842-AC41-B16586DC30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845" y="2171298"/>
            <a:ext cx="2253596" cy="291465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582532" y="3145946"/>
            <a:ext cx="141089" cy="69711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D7DB197A-FACC-0847-BF21-05B116E9A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8089" y="5182509"/>
            <a:ext cx="142699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high threshold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(strong edges)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B4F6B5D5-E10D-F34D-9BBE-60A2E4F09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0952" y="5182508"/>
            <a:ext cx="134203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low threshold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(weak edges)</a:t>
            </a: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C360A05D-B14E-2A4D-A22F-D26180F72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7504" y="5296808"/>
            <a:ext cx="189827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hysteresis threshold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0ED512-3C13-5746-ADD6-E90ECD4C2183}"/>
              </a:ext>
            </a:extLst>
          </p:cNvPr>
          <p:cNvSpPr txBox="1"/>
          <p:nvPr/>
        </p:nvSpPr>
        <p:spPr>
          <a:xfrm>
            <a:off x="101386" y="5765652"/>
            <a:ext cx="116730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Source: S. Gupta</a:t>
            </a:r>
          </a:p>
        </p:txBody>
      </p:sp>
    </p:spTree>
    <p:extLst>
      <p:ext uri="{BB962C8B-B14F-4D97-AF65-F5344CB8AC3E}">
        <p14:creationId xmlns:p14="http://schemas.microsoft.com/office/powerpoint/2010/main" val="3040576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Canny edge detector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93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00050" indent="-400050">
                  <a:spcBef>
                    <a:spcPts val="450"/>
                  </a:spcBef>
                  <a:buFont typeface="+mj-lt"/>
                  <a:buAutoNum type="arabicPeriod"/>
                </a:pPr>
                <a:r>
                  <a:rPr lang="en-US" sz="1800" dirty="0"/>
                  <a:t>Compute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and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/>
                  <a:t> derivative images </a:t>
                </a:r>
              </a:p>
              <a:p>
                <a:pPr marL="400050" indent="-400050">
                  <a:spcBef>
                    <a:spcPts val="450"/>
                  </a:spcBef>
                  <a:buFont typeface="+mj-lt"/>
                  <a:buAutoNum type="arabicPeriod"/>
                </a:pPr>
                <a:r>
                  <a:rPr lang="en-US" sz="1800" dirty="0"/>
                  <a:t>Find magnitude and orientation of the gradient</a:t>
                </a:r>
              </a:p>
              <a:p>
                <a:pPr marL="400050" indent="-400050">
                  <a:spcBef>
                    <a:spcPts val="450"/>
                  </a:spcBef>
                  <a:buFont typeface="+mj-lt"/>
                  <a:buAutoNum type="arabicPeriod"/>
                </a:pPr>
                <a:r>
                  <a:rPr lang="en-US" sz="1800" dirty="0"/>
                  <a:t>Non-maximum suppression:</a:t>
                </a:r>
              </a:p>
              <a:p>
                <a:pPr marL="685800" lvl="1" indent="-342900">
                  <a:spcBef>
                    <a:spcPts val="450"/>
                  </a:spcBef>
                </a:pPr>
                <a:r>
                  <a:rPr lang="en-US" dirty="0"/>
                  <a:t>Thin wide “ridges” down to single pixel width</a:t>
                </a:r>
              </a:p>
              <a:p>
                <a:pPr marL="400050" indent="-400050">
                  <a:spcBef>
                    <a:spcPts val="450"/>
                  </a:spcBef>
                  <a:buFont typeface="+mj-lt"/>
                  <a:buAutoNum type="arabicPeriod"/>
                </a:pPr>
                <a:r>
                  <a:rPr lang="en-US" sz="1800" dirty="0"/>
                  <a:t>Linking and </a:t>
                </a:r>
                <a:r>
                  <a:rPr lang="en-US" sz="1800" dirty="0" err="1"/>
                  <a:t>thresholding</a:t>
                </a:r>
                <a:r>
                  <a:rPr lang="en-US" sz="1800" dirty="0"/>
                  <a:t> (hysteresis):</a:t>
                </a:r>
              </a:p>
              <a:p>
                <a:pPr marL="685800" lvl="1" indent="-342900">
                  <a:spcBef>
                    <a:spcPts val="450"/>
                  </a:spcBef>
                </a:pPr>
                <a:r>
                  <a:rPr lang="en-US" dirty="0"/>
                  <a:t>Define two thresholds: low and high</a:t>
                </a:r>
              </a:p>
              <a:p>
                <a:pPr marL="685800" lvl="1" indent="-342900">
                  <a:spcBef>
                    <a:spcPts val="450"/>
                  </a:spcBef>
                </a:pPr>
                <a:r>
                  <a:rPr lang="en-US" dirty="0"/>
                  <a:t>Use the high threshold to start edge curves and the low threshold to continue them</a:t>
                </a:r>
                <a:br>
                  <a:rPr lang="en-US" dirty="0"/>
                </a:br>
                <a:endParaRPr lang="en-US" sz="600" dirty="0"/>
              </a:p>
            </p:txBody>
          </p:sp>
        </mc:Choice>
        <mc:Fallback xmlns="">
          <p:sp>
            <p:nvSpPr>
              <p:cNvPr id="1249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58" t="-966" r="-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534FDDE1-F84B-8240-BB9D-CE7644E8B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5589159"/>
            <a:ext cx="731520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sz="1350" dirty="0"/>
              <a:t>J. Canny, </a:t>
            </a:r>
            <a:r>
              <a:rPr lang="en-US" sz="1350" dirty="0">
                <a:hlinkClick r:id="rId4"/>
              </a:rPr>
              <a:t>A Computational Approach To Edge Detection</a:t>
            </a:r>
            <a:r>
              <a:rPr lang="en-US" sz="1350" dirty="0"/>
              <a:t>, IEEE Trans. PAMI, 8:679-714, 1986.</a:t>
            </a:r>
          </a:p>
        </p:txBody>
      </p:sp>
    </p:spTree>
    <p:extLst>
      <p:ext uri="{BB962C8B-B14F-4D97-AF65-F5344CB8AC3E}">
        <p14:creationId xmlns:p14="http://schemas.microsoft.com/office/powerpoint/2010/main" val="2452249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gradients vs. meaningful contours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9473" y="2402682"/>
            <a:ext cx="1996678" cy="133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0450" y="2402681"/>
            <a:ext cx="2000250" cy="133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buffal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0237" y="2402681"/>
            <a:ext cx="2005013" cy="1338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51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85900" y="3868342"/>
            <a:ext cx="2000250" cy="133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00450" y="3868342"/>
            <a:ext cx="2000250" cy="133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10" descr="boy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0238" y="3868342"/>
            <a:ext cx="2000250" cy="13346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754" name="Text Box 11"/>
          <p:cNvSpPr txBox="1">
            <a:spLocks noChangeArrowheads="1"/>
          </p:cNvSpPr>
          <p:nvPr/>
        </p:nvSpPr>
        <p:spPr bwMode="auto">
          <a:xfrm>
            <a:off x="2152650" y="1996901"/>
            <a:ext cx="641842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 dirty="0"/>
              <a:t>Image</a:t>
            </a:r>
          </a:p>
        </p:txBody>
      </p:sp>
      <p:sp>
        <p:nvSpPr>
          <p:cNvPr id="31755" name="Text Box 12"/>
          <p:cNvSpPr txBox="1">
            <a:spLocks noChangeArrowheads="1"/>
          </p:cNvSpPr>
          <p:nvPr/>
        </p:nvSpPr>
        <p:spPr bwMode="auto">
          <a:xfrm>
            <a:off x="3748088" y="1714501"/>
            <a:ext cx="167830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350" dirty="0"/>
              <a:t>Human segmentation</a:t>
            </a:r>
          </a:p>
        </p:txBody>
      </p:sp>
      <p:sp>
        <p:nvSpPr>
          <p:cNvPr id="31756" name="Text Box 13"/>
          <p:cNvSpPr txBox="1">
            <a:spLocks noChangeArrowheads="1"/>
          </p:cNvSpPr>
          <p:nvPr/>
        </p:nvSpPr>
        <p:spPr bwMode="auto">
          <a:xfrm>
            <a:off x="5657851" y="1716882"/>
            <a:ext cx="1943099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350" dirty="0"/>
              <a:t>Gradient magnitude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7A6A10-100D-7D49-B51A-C6FD7C16788B}"/>
              </a:ext>
            </a:extLst>
          </p:cNvPr>
          <p:cNvSpPr/>
          <p:nvPr/>
        </p:nvSpPr>
        <p:spPr>
          <a:xfrm>
            <a:off x="200025" y="5505019"/>
            <a:ext cx="8886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D. Martin, C. Fowlkes, D. Tal, and J. Malik. </a:t>
            </a:r>
            <a:r>
              <a:rPr lang="en-US" sz="1200" dirty="0">
                <a:hlinkClick r:id="rId9"/>
              </a:rPr>
              <a:t>A Database of Human Segmented Natural Images and its Application to Evaluating Segmentation Algorithms and Measuring Ecological Statistics</a:t>
            </a:r>
            <a:r>
              <a:rPr lang="en-US" sz="1200" dirty="0"/>
              <a:t>. ICCV 2001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Data-driven edge detection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5513" y="5600700"/>
            <a:ext cx="481772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S. </a:t>
            </a:r>
            <a:r>
              <a:rPr lang="en-US" sz="1350" dirty="0" err="1"/>
              <a:t>Xie</a:t>
            </a:r>
            <a:r>
              <a:rPr lang="en-US" sz="1350" dirty="0"/>
              <a:t> and Z. </a:t>
            </a:r>
            <a:r>
              <a:rPr lang="en-US" sz="1350" dirty="0" err="1"/>
              <a:t>Tu</a:t>
            </a:r>
            <a:r>
              <a:rPr lang="en-US" sz="1350" dirty="0"/>
              <a:t>, </a:t>
            </a:r>
            <a:r>
              <a:rPr lang="en-US" sz="1350" dirty="0">
                <a:hlinkClick r:id="rId2"/>
              </a:rPr>
              <a:t>Holistically-nested edge detection</a:t>
            </a:r>
            <a:r>
              <a:rPr lang="en-US" sz="1350" dirty="0"/>
              <a:t>, ICCV 2015</a:t>
            </a:r>
          </a:p>
        </p:txBody>
      </p:sp>
      <p:pic>
        <p:nvPicPr>
          <p:cNvPr id="3" name="Picture 2" descr="Screen Shot 2018-02-05 at 12.14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513" y="2125267"/>
            <a:ext cx="4150327" cy="307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47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914400"/>
            <a:ext cx="8972550" cy="628650"/>
          </a:xfrm>
        </p:spPr>
        <p:txBody>
          <a:bodyPr/>
          <a:lstStyle/>
          <a:p>
            <a:r>
              <a:rPr lang="en-US" sz="2400" dirty="0"/>
              <a:t>Most successful approach in practice: Top-down segmentation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E69AEA-9218-B749-AE71-009D02219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8-04-23 at 1.11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958" y="2228850"/>
            <a:ext cx="5676542" cy="26005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666601"/>
            <a:ext cx="90868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K. He, G. </a:t>
            </a:r>
            <a:r>
              <a:rPr lang="en-US" sz="1350" dirty="0" err="1"/>
              <a:t>Gkioxari</a:t>
            </a:r>
            <a:r>
              <a:rPr lang="en-US" sz="1350" dirty="0"/>
              <a:t>, P. Dollar, and R. </a:t>
            </a:r>
            <a:r>
              <a:rPr lang="en-US" sz="1350" dirty="0" err="1"/>
              <a:t>Girshick</a:t>
            </a:r>
            <a:r>
              <a:rPr lang="en-US" sz="1350" dirty="0"/>
              <a:t>, </a:t>
            </a:r>
            <a:r>
              <a:rPr lang="en-US" sz="1350" dirty="0">
                <a:hlinkClick r:id="rId3"/>
              </a:rPr>
              <a:t>Mask R-CNN</a:t>
            </a:r>
            <a:r>
              <a:rPr lang="en-US" sz="1350" dirty="0"/>
              <a:t>, ICCV 2017 (Best Paper Award)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C1A676-7F22-D64C-8317-8D1DC4C26B60}"/>
              </a:ext>
            </a:extLst>
          </p:cNvPr>
          <p:cNvSpPr txBox="1"/>
          <p:nvPr/>
        </p:nvSpPr>
        <p:spPr>
          <a:xfrm>
            <a:off x="4286250" y="4780129"/>
            <a:ext cx="3714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Mask branch: output binary segmentation for each instance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F676C2-13FD-A940-A45C-B1777165C594}"/>
              </a:ext>
            </a:extLst>
          </p:cNvPr>
          <p:cNvSpPr txBox="1"/>
          <p:nvPr/>
        </p:nvSpPr>
        <p:spPr>
          <a:xfrm>
            <a:off x="4600575" y="2457451"/>
            <a:ext cx="25431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/>
              <a:t>Classification+regression</a:t>
            </a:r>
            <a:r>
              <a:rPr lang="en-US" sz="1350" dirty="0"/>
              <a:t> branch</a:t>
            </a:r>
          </a:p>
        </p:txBody>
      </p:sp>
    </p:spTree>
    <p:extLst>
      <p:ext uri="{BB962C8B-B14F-4D97-AF65-F5344CB8AC3E}">
        <p14:creationId xmlns:p14="http://schemas.microsoft.com/office/powerpoint/2010/main" val="3834512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detection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0200" y="5380852"/>
            <a:ext cx="600075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hlinkClick r:id="rId2"/>
              </a:rPr>
              <a:t>Winter in </a:t>
            </a:r>
            <a:r>
              <a:rPr lang="en-US" sz="1050" dirty="0" err="1">
                <a:hlinkClick r:id="rId2"/>
              </a:rPr>
              <a:t>Kraków</a:t>
            </a:r>
            <a:r>
              <a:rPr lang="en-US" sz="1050" dirty="0">
                <a:hlinkClick r:id="rId2"/>
              </a:rPr>
              <a:t> photographed by </a:t>
            </a:r>
            <a:r>
              <a:rPr lang="en-US" sz="1050" dirty="0" err="1">
                <a:hlinkClick r:id="rId2"/>
              </a:rPr>
              <a:t>Marcin</a:t>
            </a:r>
            <a:r>
              <a:rPr lang="en-US" sz="1050" dirty="0">
                <a:hlinkClick r:id="rId2"/>
              </a:rPr>
              <a:t> </a:t>
            </a:r>
            <a:r>
              <a:rPr lang="en-US" sz="1050" dirty="0" err="1">
                <a:hlinkClick r:id="rId2"/>
              </a:rPr>
              <a:t>Ryczek</a:t>
            </a:r>
            <a:endParaRPr lang="en-US" sz="1050" dirty="0"/>
          </a:p>
        </p:txBody>
      </p:sp>
      <p:pic>
        <p:nvPicPr>
          <p:cNvPr id="39940" name="Picture 4" descr="Winter in Krak w photographed by Marcin Ryc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481" y="1714500"/>
            <a:ext cx="6374189" cy="35433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005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9C466-AFAB-3A9F-E47D-E79EC8502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6E216-D3A7-6511-C3DF-9291401A0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Scaling the image scales gradient magnitude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Which causes problems with thresholds,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  - image gets darker, some edges disappear</a:t>
            </a:r>
          </a:p>
          <a:p>
            <a:pPr lvl="1"/>
            <a:r>
              <a:rPr lang="en-US" dirty="0"/>
              <a:t> - image gets lighter, some edges appear</a:t>
            </a:r>
          </a:p>
          <a:p>
            <a:r>
              <a:rPr lang="en-US" dirty="0"/>
              <a:t>Hysteresis helps, but doesn’t cure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89141B-AAF1-2A4F-41DD-9314DA0A7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720" y="3012070"/>
            <a:ext cx="5829300" cy="83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52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31A96-5D4E-57FD-1F79-638216AC5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Orientations don’t change with illumination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5C6461-670C-4CA2-62BC-5ECCE7315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Q: build a representation out of orientations?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2642C41-C639-9769-9662-D81E3B3EA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26458" y="2690684"/>
            <a:ext cx="64103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8024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43CF3-7F9F-B5D1-6E5B-780F0A1C0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19CFC-98B5-55EA-0CD0-2BC3BE30A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406541-005F-6B8A-5BD9-2552E6ADA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085850"/>
            <a:ext cx="8393414" cy="43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05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E8D8-D912-886F-8CF3-39FE6813C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Orientation histograms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E728B-A8CF-5363-1641-EBFF847C3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B40E07-D933-7A46-C522-2AD86916A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620" y="1846499"/>
            <a:ext cx="3847004" cy="37742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706937-DF80-00FB-5790-AB20750DD1AA}"/>
              </a:ext>
            </a:extLst>
          </p:cNvPr>
          <p:cNvSpPr txBox="1"/>
          <p:nvPr/>
        </p:nvSpPr>
        <p:spPr>
          <a:xfrm>
            <a:off x="5657850" y="2286001"/>
            <a:ext cx="25717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Rose plot, which shows </a:t>
            </a:r>
          </a:p>
          <a:p>
            <a:r>
              <a:rPr lang="en-US" sz="1350" dirty="0"/>
              <a:t>number of vectors at each range of angles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FEB8436-6416-0A03-BE18-6DC248C23A11}"/>
              </a:ext>
            </a:extLst>
          </p:cNvPr>
          <p:cNvCxnSpPr/>
          <p:nvPr/>
        </p:nvCxnSpPr>
        <p:spPr bwMode="auto">
          <a:xfrm flipH="1">
            <a:off x="4572000" y="2457450"/>
            <a:ext cx="97155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94192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4CE21-6605-2C58-90D8-36F5ED9D0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Orientation histogram depends on 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E62CE-5F1C-6929-4F21-50BBEF7F4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1D0BA3-0E4B-EE75-9B6A-C441D1A96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04" y="2000250"/>
            <a:ext cx="7525117" cy="373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43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3BE09-F1D9-BFB4-7975-EAA3AE873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Different patterns have different orientation histograms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7093A-3507-7A9A-4010-EF4336E3F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A02B19-0476-5BDB-E78C-E06D482F1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885950"/>
            <a:ext cx="8663001" cy="378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90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2386B-033B-E9D0-19AE-248607121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Notice something important…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11AE7-44B5-B3A4-DAB6-057E2BA69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C625EB-A2BC-7DD1-B0B6-72FBC3F0E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44" y="1834791"/>
            <a:ext cx="8081406" cy="4165960"/>
          </a:xfrm>
          <a:prstGeom prst="rect">
            <a:avLst/>
          </a:prstGeom>
        </p:spPr>
      </p:pic>
      <p:sp>
        <p:nvSpPr>
          <p:cNvPr id="5" name="Donut 4">
            <a:extLst>
              <a:ext uri="{FF2B5EF4-FFF2-40B4-BE49-F238E27FC236}">
                <a16:creationId xmlns:a16="http://schemas.microsoft.com/office/drawing/2014/main" id="{C788042C-4E36-4C40-1809-E4BE7A61AC7D}"/>
              </a:ext>
            </a:extLst>
          </p:cNvPr>
          <p:cNvSpPr/>
          <p:nvPr/>
        </p:nvSpPr>
        <p:spPr bwMode="auto">
          <a:xfrm>
            <a:off x="3200400" y="3257550"/>
            <a:ext cx="800100" cy="800100"/>
          </a:xfrm>
          <a:prstGeom prst="donut">
            <a:avLst>
              <a:gd name="adj" fmla="val 955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425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87DA3-3E8C-649A-70BC-33E50A27C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about this...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A62840-0CE3-9A13-47E7-61E3E593C1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304" y="2725260"/>
            <a:ext cx="5299366" cy="36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150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detection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b="1" dirty="0"/>
              <a:t>Goal:  </a:t>
            </a:r>
            <a:r>
              <a:rPr lang="en-US" dirty="0"/>
              <a:t>Identify sudden changes (discontinuities) in an image</a:t>
            </a:r>
          </a:p>
          <a:p>
            <a:pPr>
              <a:buFontTx/>
              <a:buChar char="•"/>
            </a:pPr>
            <a:r>
              <a:rPr lang="en-US" dirty="0"/>
              <a:t>Intuitively, edges carry most of the semantic and shape information from the image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1144191" y="926307"/>
            <a:ext cx="685800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350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2488406" y="3429000"/>
          <a:ext cx="2243138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2991268" imgH="2857899" progId="">
                  <p:embed/>
                </p:oleObj>
              </mc:Choice>
              <mc:Fallback>
                <p:oleObj name="Photo Editor Photo" r:id="rId3" imgW="2991268" imgH="2857899" progId="">
                  <p:embed/>
                  <p:pic>
                    <p:nvPicPr>
                      <p:cNvPr id="205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8406" y="3429000"/>
                        <a:ext cx="2243138" cy="214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717257" y="4090988"/>
            <a:ext cx="14686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depth discontinuity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717257" y="4572001"/>
            <a:ext cx="19531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surface color discontinuity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717257" y="5062538"/>
            <a:ext cx="18728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illumination discontinuity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4717257" y="3600451"/>
            <a:ext cx="20862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surface normal discontinuity</a:t>
            </a:r>
          </a:p>
        </p:txBody>
      </p:sp>
      <p:sp>
        <p:nvSpPr>
          <p:cNvPr id="2058" name="Text Box 12"/>
          <p:cNvSpPr txBox="1">
            <a:spLocks noChangeArrowheads="1"/>
          </p:cNvSpPr>
          <p:nvPr/>
        </p:nvSpPr>
        <p:spPr bwMode="auto">
          <a:xfrm>
            <a:off x="6057900" y="5768802"/>
            <a:ext cx="1895475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900" dirty="0"/>
              <a:t>Sources: D. Lowe and S. Seitz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Edge detection</a:t>
            </a:r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6B52BD84-3988-564E-BB63-532AAB087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575" y="4858820"/>
            <a:ext cx="914400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00" dirty="0">
                <a:hlinkClick r:id="rId3"/>
              </a:rPr>
              <a:t>Image source</a:t>
            </a:r>
            <a:endParaRPr lang="en-US" sz="900" dirty="0"/>
          </a:p>
        </p:txBody>
      </p:sp>
      <p:pic>
        <p:nvPicPr>
          <p:cNvPr id="3" name="Picture 2" descr="A picture containing tree, outdoor, building, white&#10;&#10;Description automatically generated">
            <a:extLst>
              <a:ext uri="{FF2B5EF4-FFF2-40B4-BE49-F238E27FC236}">
                <a16:creationId xmlns:a16="http://schemas.microsoft.com/office/drawing/2014/main" id="{C1F01C7C-F33F-1B46-922F-CD0554618C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2192552"/>
            <a:ext cx="1993769" cy="2578607"/>
          </a:xfrm>
          <a:prstGeom prst="rect">
            <a:avLst/>
          </a:prstGeom>
        </p:spPr>
      </p:pic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F69DF996-A275-2740-9511-8E04F30359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31" y="2207119"/>
            <a:ext cx="1993769" cy="2578608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038F73A-350E-DC40-921D-CB062C9F0A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1" y="2207120"/>
            <a:ext cx="2370346" cy="2578607"/>
          </a:xfrm>
          <a:prstGeom prst="rect">
            <a:avLst/>
          </a:prstGeom>
        </p:spPr>
      </p:pic>
      <p:sp>
        <p:nvSpPr>
          <p:cNvPr id="15" name="Text Box 24">
            <a:extLst>
              <a:ext uri="{FF2B5EF4-FFF2-40B4-BE49-F238E27FC236}">
                <a16:creationId xmlns:a16="http://schemas.microsoft.com/office/drawing/2014/main" id="{81D6A949-FF8B-704A-84D9-406B7D449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269" y="1787777"/>
            <a:ext cx="2103012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350" b="1" dirty="0"/>
              <a:t>Ideal:</a:t>
            </a:r>
            <a:r>
              <a:rPr lang="en-US" sz="1350" dirty="0"/>
              <a:t> artist’s line drawing</a:t>
            </a:r>
          </a:p>
        </p:txBody>
      </p:sp>
      <p:sp>
        <p:nvSpPr>
          <p:cNvPr id="18" name="Text Box 24">
            <a:extLst>
              <a:ext uri="{FF2B5EF4-FFF2-40B4-BE49-F238E27FC236}">
                <a16:creationId xmlns:a16="http://schemas.microsoft.com/office/drawing/2014/main" id="{20896B68-543A-5942-B342-49B827FBA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7760" y="1787777"/>
            <a:ext cx="692818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350" dirty="0"/>
              <a:t>Reality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CE9296-8830-0E4D-AB28-3669D4CF1A7D}"/>
              </a:ext>
            </a:extLst>
          </p:cNvPr>
          <p:cNvSpPr txBox="1"/>
          <p:nvPr/>
        </p:nvSpPr>
        <p:spPr>
          <a:xfrm>
            <a:off x="94695" y="5769917"/>
            <a:ext cx="116730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Source: S. Gupta</a:t>
            </a:r>
          </a:p>
        </p:txBody>
      </p:sp>
      <p:sp>
        <p:nvSpPr>
          <p:cNvPr id="11" name="Text Box 24">
            <a:extLst>
              <a:ext uri="{FF2B5EF4-FFF2-40B4-BE49-F238E27FC236}">
                <a16:creationId xmlns:a16="http://schemas.microsoft.com/office/drawing/2014/main" id="{B9F97B27-DEDC-7942-A7D7-C8BD70D04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7807" y="1787777"/>
            <a:ext cx="105266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350" dirty="0"/>
              <a:t>Input photo</a:t>
            </a:r>
          </a:p>
        </p:txBody>
      </p:sp>
    </p:spTree>
    <p:extLst>
      <p:ext uri="{BB962C8B-B14F-4D97-AF65-F5344CB8AC3E}">
        <p14:creationId xmlns:p14="http://schemas.microsoft.com/office/powerpoint/2010/main" val="469759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Derivative of Gaussian (</a:t>
            </a:r>
            <a:r>
              <a:rPr lang="en-US" dirty="0" err="1"/>
              <a:t>d.o.g</a:t>
            </a:r>
            <a:r>
              <a:rPr lang="en-US" dirty="0"/>
              <a:t>. or dog) filters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8900" y="4555010"/>
            <a:ext cx="1314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0650" y="4555010"/>
            <a:ext cx="1314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50" y="2223766"/>
            <a:ext cx="2571750" cy="202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14851" y="2211861"/>
            <a:ext cx="2522935" cy="206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344" name="Text Box 8"/>
              <p:cNvSpPr txBox="1">
                <a:spLocks noChangeArrowheads="1"/>
              </p:cNvSpPr>
              <p:nvPr/>
            </p:nvSpPr>
            <p:spPr bwMode="auto">
              <a:xfrm>
                <a:off x="2674145" y="4127575"/>
                <a:ext cx="1008289" cy="3000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5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350" dirty="0"/>
                  <a:t>-direction</a:t>
                </a:r>
              </a:p>
            </p:txBody>
          </p:sp>
        </mc:Choice>
        <mc:Fallback>
          <p:sp>
            <p:nvSpPr>
              <p:cNvPr id="14344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74145" y="4127575"/>
                <a:ext cx="1008289" cy="300082"/>
              </a:xfrm>
              <a:prstGeom prst="rect">
                <a:avLst/>
              </a:prstGeom>
              <a:blipFill>
                <a:blip r:embed="rId7"/>
                <a:stretch>
                  <a:fillRect r="-1250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345" name="Text Box 9"/>
              <p:cNvSpPr txBox="1">
                <a:spLocks noChangeArrowheads="1"/>
              </p:cNvSpPr>
              <p:nvPr/>
            </p:nvSpPr>
            <p:spPr bwMode="auto">
              <a:xfrm>
                <a:off x="5263753" y="4097809"/>
                <a:ext cx="1010790" cy="3000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5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350" dirty="0"/>
                  <a:t>-direction</a:t>
                </a:r>
              </a:p>
            </p:txBody>
          </p:sp>
        </mc:Choice>
        <mc:Fallback>
          <p:sp>
            <p:nvSpPr>
              <p:cNvPr id="14345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3753" y="4097809"/>
                <a:ext cx="1010790" cy="300082"/>
              </a:xfrm>
              <a:prstGeom prst="rect">
                <a:avLst/>
              </a:prstGeom>
              <a:blipFill>
                <a:blip r:embed="rId8"/>
                <a:stretch>
                  <a:fillRect r="-1250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9433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891AE-013D-4D11-94A8-A7979C821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Separability of the Gaussian filter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7961900-41E0-494A-BDDF-8396F60680F1}"/>
              </a:ext>
            </a:extLst>
          </p:cNvPr>
          <p:cNvGrpSpPr/>
          <p:nvPr/>
        </p:nvGrpSpPr>
        <p:grpSpPr>
          <a:xfrm>
            <a:off x="4605283" y="3086100"/>
            <a:ext cx="3567167" cy="2571750"/>
            <a:chOff x="628650" y="3327221"/>
            <a:chExt cx="4756223" cy="3429000"/>
          </a:xfrm>
        </p:grpSpPr>
        <p:pic>
          <p:nvPicPr>
            <p:cNvPr id="12" name="Content Placeholder 10">
              <a:extLst>
                <a:ext uri="{FF2B5EF4-FFF2-40B4-BE49-F238E27FC236}">
                  <a16:creationId xmlns:a16="http://schemas.microsoft.com/office/drawing/2014/main" id="{335AEB25-5F53-4F02-9288-F78A48945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" y="3327221"/>
              <a:ext cx="263769" cy="3429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9981936-5538-44A9-9D57-CAC586BC8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5873" y="4909837"/>
              <a:ext cx="3429000" cy="26376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3A41DFF-1076-4848-9390-671494191562}"/>
                </a:ext>
              </a:extLst>
            </p:cNvPr>
            <p:cNvSpPr txBox="1"/>
            <p:nvPr/>
          </p:nvSpPr>
          <p:spPr>
            <a:xfrm>
              <a:off x="1072158" y="4587109"/>
              <a:ext cx="57891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150" dirty="0">
                  <a:latin typeface="+mj-lt"/>
                  <a:cs typeface="Times New Roman" panose="02020603050405020304" pitchFamily="18" charset="0"/>
                </a:rPr>
                <a:t>⁎</a:t>
              </a:r>
              <a:endParaRPr lang="en-US" sz="3150" dirty="0">
                <a:latin typeface="+mj-lt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2810FBF-F393-4D4E-A832-9C841F6B4E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3086100"/>
            <a:ext cx="2571750" cy="25717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AEF776B-4163-EF40-8153-AB15A14A4B2A}"/>
                  </a:ext>
                </a:extLst>
              </p:cNvPr>
              <p:cNvSpPr/>
              <p:nvPr/>
            </p:nvSpPr>
            <p:spPr>
              <a:xfrm>
                <a:off x="2611676" y="1990999"/>
                <a:ext cx="3213059" cy="10342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35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35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35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35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135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35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135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35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35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35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35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35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sz="135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func>
                        <m:func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35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135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35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35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35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35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35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35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35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35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135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     </m:t>
                          </m:r>
                          <m:f>
                            <m:fPr>
                              <m:ctrlPr>
                                <a:rPr lang="en-US" sz="135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35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35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35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35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  <m:r>
                                <a:rPr lang="en-US" sz="135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sz="135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135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en-US" sz="135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35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35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35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35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135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35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135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35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135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AEF776B-4163-EF40-8153-AB15A14A4B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676" y="1990999"/>
                <a:ext cx="3213059" cy="10342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DADD640-E0A4-674A-9643-F3F18190DEB6}"/>
              </a:ext>
            </a:extLst>
          </p:cNvPr>
          <p:cNvSpPr txBox="1"/>
          <p:nvPr/>
        </p:nvSpPr>
        <p:spPr>
          <a:xfrm>
            <a:off x="3794914" y="4094976"/>
            <a:ext cx="43418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50" dirty="0">
                <a:latin typeface="+mj-lt"/>
                <a:cs typeface="Times New Roman" panose="02020603050405020304" pitchFamily="18" charset="0"/>
              </a:rPr>
              <a:t>=</a:t>
            </a:r>
            <a:endParaRPr lang="en-US" sz="315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197123-70B1-4345-AB6F-220ACBF5C1CF}"/>
              </a:ext>
            </a:extLst>
          </p:cNvPr>
          <p:cNvSpPr txBox="1"/>
          <p:nvPr/>
        </p:nvSpPr>
        <p:spPr>
          <a:xfrm>
            <a:off x="114301" y="5772150"/>
            <a:ext cx="21387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Adapted from </a:t>
            </a:r>
            <a:r>
              <a:rPr lang="en-US" sz="900" dirty="0">
                <a:hlinkClick r:id="rId6"/>
              </a:rPr>
              <a:t>D. </a:t>
            </a:r>
            <a:r>
              <a:rPr lang="en-US" sz="900" dirty="0" err="1">
                <a:hlinkClick r:id="rId6"/>
              </a:rPr>
              <a:t>Fouhey</a:t>
            </a:r>
            <a:r>
              <a:rPr lang="en-US" sz="900" dirty="0">
                <a:hlinkClick r:id="rId6"/>
              </a:rPr>
              <a:t> and J. Johnson</a:t>
            </a:r>
            <a:endParaRPr lang="en-US" sz="9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DA8106-FF70-7646-8EA0-7DCFA96B5E3F}"/>
              </a:ext>
            </a:extLst>
          </p:cNvPr>
          <p:cNvSpPr txBox="1"/>
          <p:nvPr/>
        </p:nvSpPr>
        <p:spPr>
          <a:xfrm>
            <a:off x="5543550" y="4703045"/>
            <a:ext cx="29146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Note: matrix multiplication (outer product) and full convolution are the same in this special case</a:t>
            </a:r>
          </a:p>
        </p:txBody>
      </p:sp>
    </p:spTree>
    <p:extLst>
      <p:ext uri="{BB962C8B-B14F-4D97-AF65-F5344CB8AC3E}">
        <p14:creationId xmlns:p14="http://schemas.microsoft.com/office/powerpoint/2010/main" val="2597727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891AE-013D-4D11-94A8-A7979C821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Derivative of Gaussian filters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2965A7-FEC2-974A-8B88-CD7442FA17D5}"/>
              </a:ext>
            </a:extLst>
          </p:cNvPr>
          <p:cNvSpPr txBox="1"/>
          <p:nvPr/>
        </p:nvSpPr>
        <p:spPr>
          <a:xfrm>
            <a:off x="628651" y="2264887"/>
            <a:ext cx="32319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350" dirty="0"/>
              <a:t>(Unnormalized) Gaussian derivatives: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9A0D6FE-F4A4-DE46-9135-FAF945C02CDD}"/>
                  </a:ext>
                </a:extLst>
              </p:cNvPr>
              <p:cNvSpPr/>
              <p:nvPr/>
            </p:nvSpPr>
            <p:spPr>
              <a:xfrm>
                <a:off x="1607001" y="2708249"/>
                <a:ext cx="5786351" cy="5632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35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35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sz="135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35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35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unc>
                        <m:func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35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35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35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35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135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35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35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35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35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35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35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35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35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135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m:rPr>
                              <m:sty m:val="p"/>
                            </m:rPr>
                            <a:rPr lang="en-US" sz="135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135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en-US" sz="135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35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35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35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35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135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35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135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35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135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9A0D6FE-F4A4-DE46-9135-FAF945C02C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001" y="2708249"/>
                <a:ext cx="5786351" cy="5632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0D6ABCF-EF95-6143-B20D-D08E5C56D9A6}"/>
                  </a:ext>
                </a:extLst>
              </p:cNvPr>
              <p:cNvSpPr/>
              <p:nvPr/>
            </p:nvSpPr>
            <p:spPr>
              <a:xfrm>
                <a:off x="1596916" y="3714104"/>
                <a:ext cx="5786351" cy="5632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35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35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sz="135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35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135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unc>
                        <m:funcPr>
                          <m:ctrlPr>
                            <a:rPr lang="en-US" sz="135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35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35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35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35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135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35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35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35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35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135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35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35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35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135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m:rPr>
                              <m:sty m:val="p"/>
                            </m:rPr>
                            <a:rPr lang="en-US" sz="135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135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en-US" sz="135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35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35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35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35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35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35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135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35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135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0D6ABCF-EF95-6143-B20D-D08E5C56D9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916" y="3714104"/>
                <a:ext cx="5786351" cy="563296"/>
              </a:xfrm>
              <a:prstGeom prst="rect">
                <a:avLst/>
              </a:prstGeom>
              <a:blipFill>
                <a:blip r:embed="rId3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4">
            <a:extLst>
              <a:ext uri="{FF2B5EF4-FFF2-40B4-BE49-F238E27FC236}">
                <a16:creationId xmlns:a16="http://schemas.microsoft.com/office/drawing/2014/main" id="{8D65AFB3-16A6-EE4C-BD23-7E425520E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0416" y="261969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id="{519C63B9-D380-3945-9E9E-86E663E86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40416" y="3611262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CFC221F-F04D-764E-85A4-249C7F7369B5}"/>
              </a:ext>
            </a:extLst>
          </p:cNvPr>
          <p:cNvSpPr txBox="1"/>
          <p:nvPr/>
        </p:nvSpPr>
        <p:spPr>
          <a:xfrm>
            <a:off x="628650" y="4602829"/>
            <a:ext cx="78262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350" dirty="0"/>
              <a:t>These are products of a 1D Gaussian in one direction and 1D derivative of Gaussian in the other direction!</a:t>
            </a:r>
          </a:p>
        </p:txBody>
      </p:sp>
    </p:spTree>
    <p:extLst>
      <p:ext uri="{BB962C8B-B14F-4D97-AF65-F5344CB8AC3E}">
        <p14:creationId xmlns:p14="http://schemas.microsoft.com/office/powerpoint/2010/main" val="2525724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 of Gaussian: Scale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03FFD-587E-524C-B1E9-B88C1178B7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indent="-342900"/>
                <a:r>
                  <a:rPr lang="en-US" dirty="0"/>
                  <a:t>Using Gaussian derivatives with different values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finds structures at different scales or frequencies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03FFD-587E-524C-B1E9-B88C1178B7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0866" y="2975149"/>
            <a:ext cx="2227659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39716" y="2975149"/>
            <a:ext cx="2227659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68566" y="2975149"/>
            <a:ext cx="2227659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366" name="Text Box 6"/>
              <p:cNvSpPr txBox="1">
                <a:spLocks noChangeArrowheads="1"/>
              </p:cNvSpPr>
              <p:nvPr/>
            </p:nvSpPr>
            <p:spPr bwMode="auto">
              <a:xfrm>
                <a:off x="2030283" y="5086350"/>
                <a:ext cx="647357" cy="3000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13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350" dirty="0"/>
                  <a:t> </a:t>
                </a:r>
              </a:p>
            </p:txBody>
          </p:sp>
        </mc:Choice>
        <mc:Fallback>
          <p:sp>
            <p:nvSpPr>
              <p:cNvPr id="1536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30283" y="5086350"/>
                <a:ext cx="647357" cy="300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70" name="Text Box 11"/>
          <p:cNvSpPr txBox="1">
            <a:spLocks noChangeArrowheads="1"/>
          </p:cNvSpPr>
          <p:nvPr/>
        </p:nvSpPr>
        <p:spPr bwMode="auto">
          <a:xfrm>
            <a:off x="6645999" y="5715000"/>
            <a:ext cx="1253869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50"/>
              <a:t>Source: D. Forsyth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 Box 6">
                <a:extLst>
                  <a:ext uri="{FF2B5EF4-FFF2-40B4-BE49-F238E27FC236}">
                    <a16:creationId xmlns:a16="http://schemas.microsoft.com/office/drawing/2014/main" id="{C9E3D34E-B843-C544-8EE5-71731891F8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5903" y="5081327"/>
                <a:ext cx="647357" cy="3000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13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1350" dirty="0"/>
                  <a:t> </a:t>
                </a:r>
              </a:p>
            </p:txBody>
          </p:sp>
        </mc:Choice>
        <mc:Fallback>
          <p:sp>
            <p:nvSpPr>
              <p:cNvPr id="13" name="Text Box 6">
                <a:extLst>
                  <a:ext uri="{FF2B5EF4-FFF2-40B4-BE49-F238E27FC236}">
                    <a16:creationId xmlns:a16="http://schemas.microsoft.com/office/drawing/2014/main" id="{C9E3D34E-B843-C544-8EE5-71731891F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5903" y="5081327"/>
                <a:ext cx="647357" cy="3000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 Box 6">
                <a:extLst>
                  <a:ext uri="{FF2B5EF4-FFF2-40B4-BE49-F238E27FC236}">
                    <a16:creationId xmlns:a16="http://schemas.microsoft.com/office/drawing/2014/main" id="{0525C638-1965-994A-B2A9-DF4891A64A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72250" y="5081326"/>
                <a:ext cx="647357" cy="3000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13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sz="1350" dirty="0"/>
                  <a:t> </a:t>
                </a:r>
              </a:p>
            </p:txBody>
          </p:sp>
        </mc:Choice>
        <mc:Fallback>
          <p:sp>
            <p:nvSpPr>
              <p:cNvPr id="14" name="Text Box 6">
                <a:extLst>
                  <a:ext uri="{FF2B5EF4-FFF2-40B4-BE49-F238E27FC236}">
                    <a16:creationId xmlns:a16="http://schemas.microsoft.com/office/drawing/2014/main" id="{0525C638-1965-994A-B2A9-DF4891A64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72250" y="5081326"/>
                <a:ext cx="647357" cy="3000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73125"/>
            <a:ext cx="7886700" cy="993775"/>
          </a:xfrm>
        </p:spPr>
        <p:txBody>
          <a:bodyPr/>
          <a:lstStyle/>
          <a:p>
            <a:r>
              <a:rPr lang="en-US" dirty="0"/>
              <a:t>Building an edge detector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202238"/>
            <a:ext cx="2732088" cy="357187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1800" dirty="0"/>
              <a:t>original image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466798" y="5202891"/>
            <a:ext cx="2731416" cy="35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7175" indent="-257175" algn="ctr">
              <a:spcBef>
                <a:spcPct val="20000"/>
              </a:spcBef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</a:rPr>
              <a:t>final output</a:t>
            </a:r>
          </a:p>
        </p:txBody>
      </p:sp>
      <p:pic>
        <p:nvPicPr>
          <p:cNvPr id="3" name="Picture 2" descr="A picture containing tree, outdoor, building, white&#10;&#10;Description automatically generated">
            <a:extLst>
              <a:ext uri="{FF2B5EF4-FFF2-40B4-BE49-F238E27FC236}">
                <a16:creationId xmlns:a16="http://schemas.microsoft.com/office/drawing/2014/main" id="{18789376-2CFC-F646-AE20-DAEAD953D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018" y="1698859"/>
            <a:ext cx="2731416" cy="3532631"/>
          </a:xfrm>
          <a:prstGeom prst="rect">
            <a:avLst/>
          </a:prstGeom>
        </p:spPr>
      </p:pic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E39098E2-793C-D340-AA0B-626BB8005C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43" y="1670261"/>
            <a:ext cx="2731416" cy="353263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A703E18-279F-7B4B-AE13-229E563D3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5589159"/>
            <a:ext cx="731520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sz="1350" dirty="0"/>
              <a:t>J. Canny, </a:t>
            </a:r>
            <a:r>
              <a:rPr lang="en-US" sz="1350" dirty="0">
                <a:hlinkClick r:id="rId5"/>
              </a:rPr>
              <a:t>A Computational Approach To Edge Detection</a:t>
            </a:r>
            <a:r>
              <a:rPr lang="en-US" sz="1350" dirty="0"/>
              <a:t>, IEEE Trans. PAMI, 8:679-714, 1986 </a:t>
            </a:r>
          </a:p>
        </p:txBody>
      </p:sp>
    </p:spTree>
    <p:extLst>
      <p:ext uri="{BB962C8B-B14F-4D97-AF65-F5344CB8AC3E}">
        <p14:creationId xmlns:p14="http://schemas.microsoft.com/office/powerpoint/2010/main" val="612564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456</TotalTime>
  <Words>705</Words>
  <Application>Microsoft Macintosh PowerPoint</Application>
  <PresentationFormat>On-screen Show (4:3)</PresentationFormat>
  <Paragraphs>130</Paragraphs>
  <Slides>27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Aptos</vt:lpstr>
      <vt:lpstr>Aptos Display</vt:lpstr>
      <vt:lpstr>Arial</vt:lpstr>
      <vt:lpstr>Cambria Math</vt:lpstr>
      <vt:lpstr>Office Theme</vt:lpstr>
      <vt:lpstr>Photo Editor Photo</vt:lpstr>
      <vt:lpstr>Edges and orientations</vt:lpstr>
      <vt:lpstr>Edge detection</vt:lpstr>
      <vt:lpstr>Edge detection</vt:lpstr>
      <vt:lpstr>Edge detection</vt:lpstr>
      <vt:lpstr>2D Derivative of Gaussian (d.o.g. or dog) filters</vt:lpstr>
      <vt:lpstr>Separability of the Gaussian filter</vt:lpstr>
      <vt:lpstr>2D Derivative of Gaussian filters</vt:lpstr>
      <vt:lpstr>Derivative of Gaussian: Scale</vt:lpstr>
      <vt:lpstr>Building an edge detector</vt:lpstr>
      <vt:lpstr>Building an edge detector</vt:lpstr>
      <vt:lpstr>Building an edge detector</vt:lpstr>
      <vt:lpstr>Non-maximum suppression</vt:lpstr>
      <vt:lpstr>Non-maximum suppression</vt:lpstr>
      <vt:lpstr>Hysteresis thresholding</vt:lpstr>
      <vt:lpstr>Hysteresis thresholding</vt:lpstr>
      <vt:lpstr>Recap: Canny edge detector</vt:lpstr>
      <vt:lpstr>Image gradients vs. meaningful contours</vt:lpstr>
      <vt:lpstr>Data-driven edge detection</vt:lpstr>
      <vt:lpstr>Most successful approach in practice: Top-down segmentation</vt:lpstr>
      <vt:lpstr>Problem: </vt:lpstr>
      <vt:lpstr>Orientations don’t change with illumination</vt:lpstr>
      <vt:lpstr>PowerPoint Presentation</vt:lpstr>
      <vt:lpstr>Orientation histograms</vt:lpstr>
      <vt:lpstr>Orientation histogram depends on scale</vt:lpstr>
      <vt:lpstr>Different patterns have different orientation histograms</vt:lpstr>
      <vt:lpstr>Notice something important…</vt:lpstr>
      <vt:lpstr>Think about this...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Forsyth, David Alexander</dc:creator>
  <cp:lastModifiedBy>Forsyth, David Alexander</cp:lastModifiedBy>
  <cp:revision>8</cp:revision>
  <cp:lastPrinted>2026-01-10T16:47:34Z</cp:lastPrinted>
  <dcterms:created xsi:type="dcterms:W3CDTF">2026-01-06T14:40:29Z</dcterms:created>
  <dcterms:modified xsi:type="dcterms:W3CDTF">2026-01-10T21:53:46Z</dcterms:modified>
</cp:coreProperties>
</file>