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778" r:id="rId3"/>
    <p:sldId id="1072" r:id="rId4"/>
    <p:sldId id="1073" r:id="rId5"/>
    <p:sldId id="1092" r:id="rId6"/>
    <p:sldId id="1074" r:id="rId7"/>
    <p:sldId id="1080" r:id="rId8"/>
    <p:sldId id="1084" r:id="rId9"/>
    <p:sldId id="1083" r:id="rId10"/>
    <p:sldId id="1079" r:id="rId11"/>
    <p:sldId id="1081" r:id="rId12"/>
    <p:sldId id="1075" r:id="rId13"/>
    <p:sldId id="1077" r:id="rId14"/>
    <p:sldId id="1078" r:id="rId15"/>
    <p:sldId id="1082" r:id="rId16"/>
    <p:sldId id="1076" r:id="rId17"/>
    <p:sldId id="1085" r:id="rId18"/>
    <p:sldId id="1087" r:id="rId19"/>
    <p:sldId id="1089" r:id="rId20"/>
    <p:sldId id="1086" r:id="rId21"/>
    <p:sldId id="1088" r:id="rId22"/>
    <p:sldId id="109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0F8C2-40A2-A042-B182-096A2B443B7C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CEC86-9844-FB44-9FF9-AAD70C93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8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88CC75-E96A-4038-84CC-E95DF30784A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65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3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3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7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1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4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9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9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4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7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B36B96-213F-9641-82B8-E89ADD446636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20AE08-5713-1542-A6A8-35666FEA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5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3854E-8AEF-7E44-0FB9-2FB0FD7958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Encoding and Decoding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75E6D1-D645-E5E6-A133-EBBB1F04CB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873571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3B816-6369-4BDC-7EAE-0095B41D1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padding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93F45-F814-30FA-C882-5F03B7509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91B636-CF60-B801-D6C8-0A6ADCBA4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150" y="2369344"/>
            <a:ext cx="6463318" cy="211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653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8E4B-C99A-4520-D27E-E0ECA3975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1DB7C-14EA-CFE5-8EA1-D5227FEA5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How far across/down to go to the next pixel?</a:t>
            </a:r>
          </a:p>
          <a:p>
            <a:endParaRPr lang="en-US" dirty="0"/>
          </a:p>
          <a:p>
            <a:r>
              <a:rPr lang="en-US" dirty="0"/>
              <a:t>Stride  1:  what we’re used to</a:t>
            </a:r>
          </a:p>
          <a:p>
            <a:endParaRPr lang="en-US" dirty="0"/>
          </a:p>
          <a:p>
            <a:r>
              <a:rPr lang="en-US" dirty="0"/>
              <a:t>Stride 2: place the kernel on every second pixel</a:t>
            </a:r>
          </a:p>
        </p:txBody>
      </p:sp>
    </p:spTree>
    <p:extLst>
      <p:ext uri="{BB962C8B-B14F-4D97-AF65-F5344CB8AC3E}">
        <p14:creationId xmlns:p14="http://schemas.microsoft.com/office/powerpoint/2010/main" val="1456245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B002D-BE03-10DD-C3CE-6544DD0ED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Convolutional Layers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68FCB4-F1F4-024E-B382-AD31AC2DE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630" y="2114550"/>
            <a:ext cx="7486650" cy="376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795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40F0B-3DFB-69C2-9DE8-C67B92975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0C85-5A7F-7563-0CE7-9AFA5F364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Convolutional Layers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6FB8D0-D1D9-8DFF-EA40-49FC6106B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114550"/>
            <a:ext cx="7486650" cy="37614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537C69-DD9C-4164-3AA8-FEF08E03B8F5}"/>
              </a:ext>
            </a:extLst>
          </p:cNvPr>
          <p:cNvSpPr txBox="1"/>
          <p:nvPr/>
        </p:nvSpPr>
        <p:spPr>
          <a:xfrm>
            <a:off x="5086350" y="5143501"/>
            <a:ext cx="123303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Input number </a:t>
            </a:r>
          </a:p>
          <a:p>
            <a:r>
              <a:rPr lang="en-US" sz="1350" dirty="0"/>
              <a:t>of features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FC1B7C-559D-6733-C607-BA1C681F72C8}"/>
              </a:ext>
            </a:extLst>
          </p:cNvPr>
          <p:cNvSpPr txBox="1"/>
          <p:nvPr/>
        </p:nvSpPr>
        <p:spPr>
          <a:xfrm>
            <a:off x="7396632" y="4748853"/>
            <a:ext cx="137088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Output number </a:t>
            </a:r>
          </a:p>
          <a:p>
            <a:r>
              <a:rPr lang="en-US" sz="1350" dirty="0"/>
              <a:t>of features</a:t>
            </a:r>
          </a:p>
        </p:txBody>
      </p:sp>
    </p:spTree>
    <p:extLst>
      <p:ext uri="{BB962C8B-B14F-4D97-AF65-F5344CB8AC3E}">
        <p14:creationId xmlns:p14="http://schemas.microsoft.com/office/powerpoint/2010/main" val="3401422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8914C-7035-3DC3-A178-898F6BE4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04E83-E986-9546-E1CD-77DF50A27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Convolutional Layers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93D7A0-EDF7-3049-7CE9-B3451C734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3444915"/>
            <a:ext cx="5029200" cy="25267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875106-E1FE-54D9-2D13-8E9D284171E8}"/>
              </a:ext>
            </a:extLst>
          </p:cNvPr>
          <p:cNvSpPr txBox="1"/>
          <p:nvPr/>
        </p:nvSpPr>
        <p:spPr>
          <a:xfrm>
            <a:off x="5086350" y="2628901"/>
            <a:ext cx="2717090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Output size will be determined by:</a:t>
            </a:r>
          </a:p>
          <a:p>
            <a:r>
              <a:rPr lang="en-US" sz="1350" dirty="0"/>
              <a:t>	input size,</a:t>
            </a:r>
          </a:p>
          <a:p>
            <a:r>
              <a:rPr lang="en-US" sz="1350" dirty="0"/>
              <a:t>	kernel size,</a:t>
            </a:r>
          </a:p>
          <a:p>
            <a:r>
              <a:rPr lang="en-US" sz="1350" dirty="0"/>
              <a:t>	padding,</a:t>
            </a:r>
          </a:p>
          <a:p>
            <a:r>
              <a:rPr lang="en-US" sz="1350" dirty="0"/>
              <a:t>	stride,</a:t>
            </a:r>
          </a:p>
        </p:txBody>
      </p:sp>
    </p:spTree>
    <p:extLst>
      <p:ext uri="{BB962C8B-B14F-4D97-AF65-F5344CB8AC3E}">
        <p14:creationId xmlns:p14="http://schemas.microsoft.com/office/powerpoint/2010/main" val="825165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C022D-CC46-BE77-0AEA-60434ECBB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ReLU</a:t>
            </a:r>
            <a:r>
              <a:rPr lang="en-US" dirty="0"/>
              <a:t> operates on data 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113F5-61B1-B87D-6419-A87934B7D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Trivially – just </a:t>
            </a:r>
            <a:r>
              <a:rPr lang="en-US" dirty="0" err="1"/>
              <a:t>ReLU</a:t>
            </a:r>
            <a:r>
              <a:rPr lang="en-US" dirty="0"/>
              <a:t> at each location</a:t>
            </a:r>
          </a:p>
        </p:txBody>
      </p:sp>
    </p:spTree>
    <p:extLst>
      <p:ext uri="{BB962C8B-B14F-4D97-AF65-F5344CB8AC3E}">
        <p14:creationId xmlns:p14="http://schemas.microsoft.com/office/powerpoint/2010/main" val="3452281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640D-1A0C-7ECC-8BC6-12603B197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very simple encoder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6149B4-E311-9280-E703-0208738C2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228850"/>
            <a:ext cx="5829300" cy="20660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094B8DE-20D0-5680-3249-DF5286E674E7}"/>
              </a:ext>
            </a:extLst>
          </p:cNvPr>
          <p:cNvSpPr txBox="1"/>
          <p:nvPr/>
        </p:nvSpPr>
        <p:spPr>
          <a:xfrm>
            <a:off x="666268" y="4798925"/>
            <a:ext cx="613546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Input number of features, output number of features, kernel size, padding, stride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44E82E3-6E92-E890-FE86-43E9ED42917D}"/>
              </a:ext>
            </a:extLst>
          </p:cNvPr>
          <p:cNvCxnSpPr>
            <a:cxnSpLocks/>
          </p:cNvCxnSpPr>
          <p:nvPr/>
        </p:nvCxnSpPr>
        <p:spPr bwMode="auto">
          <a:xfrm flipV="1">
            <a:off x="2857500" y="4171950"/>
            <a:ext cx="0" cy="5143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A6A53E1-00AB-E697-CDBC-57694E22E5A2}"/>
              </a:ext>
            </a:extLst>
          </p:cNvPr>
          <p:cNvSpPr txBox="1"/>
          <p:nvPr/>
        </p:nvSpPr>
        <p:spPr>
          <a:xfrm>
            <a:off x="3086101" y="1541376"/>
            <a:ext cx="58015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ReLU</a:t>
            </a:r>
            <a:endParaRPr lang="en-US" sz="135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33A6D0D-08DD-58F0-14D1-0FFA1E3B8E25}"/>
              </a:ext>
            </a:extLst>
          </p:cNvPr>
          <p:cNvCxnSpPr>
            <a:cxnSpLocks/>
          </p:cNvCxnSpPr>
          <p:nvPr/>
        </p:nvCxnSpPr>
        <p:spPr bwMode="auto">
          <a:xfrm>
            <a:off x="3200400" y="1885951"/>
            <a:ext cx="0" cy="34122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7175731-6D84-9C62-E168-3DD32A2E679C}"/>
              </a:ext>
            </a:extLst>
          </p:cNvPr>
          <p:cNvSpPr txBox="1"/>
          <p:nvPr/>
        </p:nvSpPr>
        <p:spPr>
          <a:xfrm>
            <a:off x="6800850" y="2950267"/>
            <a:ext cx="183960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Patterns of patterns of</a:t>
            </a:r>
          </a:p>
          <a:p>
            <a:r>
              <a:rPr lang="en-US" sz="1350" dirty="0"/>
              <a:t>patterns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38AA28B-0629-ADEA-DE5D-FF8C88374EC7}"/>
              </a:ext>
            </a:extLst>
          </p:cNvPr>
          <p:cNvCxnSpPr>
            <a:cxnSpLocks/>
          </p:cNvCxnSpPr>
          <p:nvPr/>
        </p:nvCxnSpPr>
        <p:spPr bwMode="auto">
          <a:xfrm>
            <a:off x="1885950" y="2256356"/>
            <a:ext cx="4914900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400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F8F46-2716-389E-0269-240FC676C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data blocks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5495A-FDDB-3639-9469-A81002B36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290EFD-2188-42FB-38F8-7AB799B06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659022"/>
            <a:ext cx="6229350" cy="4284578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2BFBCCE-B04A-E376-6117-FB2AE09B86B2}"/>
              </a:ext>
            </a:extLst>
          </p:cNvPr>
          <p:cNvCxnSpPr>
            <a:cxnSpLocks/>
          </p:cNvCxnSpPr>
          <p:nvPr/>
        </p:nvCxnSpPr>
        <p:spPr bwMode="auto">
          <a:xfrm>
            <a:off x="1714500" y="3829050"/>
            <a:ext cx="4914900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3E90602-6960-5F8E-444B-43A05285718F}"/>
              </a:ext>
            </a:extLst>
          </p:cNvPr>
          <p:cNvSpPr txBox="1"/>
          <p:nvPr/>
        </p:nvSpPr>
        <p:spPr>
          <a:xfrm>
            <a:off x="5045056" y="1598525"/>
            <a:ext cx="267675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Number of features x </a:t>
            </a:r>
            <a:r>
              <a:rPr lang="en-US" sz="1350" dirty="0" err="1"/>
              <a:t>Xdim</a:t>
            </a:r>
            <a:r>
              <a:rPr lang="en-US" sz="1350" dirty="0"/>
              <a:t> x </a:t>
            </a:r>
            <a:r>
              <a:rPr lang="en-US" sz="1350" dirty="0" err="1"/>
              <a:t>Ydim</a:t>
            </a:r>
            <a:endParaRPr lang="en-US" sz="135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18ED36A-4987-F848-DFBC-762BF0C0DC86}"/>
              </a:ext>
            </a:extLst>
          </p:cNvPr>
          <p:cNvCxnSpPr/>
          <p:nvPr/>
        </p:nvCxnSpPr>
        <p:spPr bwMode="auto">
          <a:xfrm>
            <a:off x="6629400" y="1943100"/>
            <a:ext cx="0" cy="8572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932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95DAC-DA5F-100E-1D4C-6274C786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Receptive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DB311-AA40-5F53-3FBC-50D89615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for a value in the feature map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B7E201-2FDD-D759-EB55-3BDBEFDD4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665538"/>
            <a:ext cx="5829300" cy="3839658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F592446-F494-0980-DE6E-3B9520BE8B53}"/>
              </a:ext>
            </a:extLst>
          </p:cNvPr>
          <p:cNvCxnSpPr>
            <a:cxnSpLocks/>
          </p:cNvCxnSpPr>
          <p:nvPr/>
        </p:nvCxnSpPr>
        <p:spPr bwMode="auto">
          <a:xfrm>
            <a:off x="1813692" y="2542741"/>
            <a:ext cx="4914900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548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B03CD-8F0C-D06D-9D68-379D9694C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0B51E-977E-28B6-4C83-B35CA5EC7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dirty="0"/>
              <a:t>Want:</a:t>
            </a:r>
          </a:p>
          <a:p>
            <a:pPr lvl="1"/>
            <a:r>
              <a:rPr lang="en-US" dirty="0"/>
              <a:t>map </a:t>
            </a:r>
            <a:r>
              <a:rPr lang="en-US" dirty="0" err="1"/>
              <a:t>rep’n</a:t>
            </a:r>
            <a:r>
              <a:rPr lang="en-US" dirty="0"/>
              <a:t> (patterns of patterns of patterns…) to image</a:t>
            </a:r>
          </a:p>
          <a:p>
            <a:endParaRPr lang="en-US" dirty="0"/>
          </a:p>
          <a:p>
            <a:r>
              <a:rPr lang="en-US" dirty="0"/>
              <a:t>Have: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rep’n</a:t>
            </a:r>
            <a:r>
              <a:rPr lang="en-US" dirty="0"/>
              <a:t> is filter outputs, convolution is enough</a:t>
            </a:r>
          </a:p>
          <a:p>
            <a:pPr lvl="1"/>
            <a:r>
              <a:rPr lang="en-US" dirty="0" err="1"/>
              <a:t>Rep’n</a:t>
            </a:r>
            <a:r>
              <a:rPr lang="en-US" dirty="0"/>
              <a:t> is spatially smaller than image </a:t>
            </a:r>
          </a:p>
          <a:p>
            <a:endParaRPr lang="en-US" dirty="0"/>
          </a:p>
          <a:p>
            <a:r>
              <a:rPr lang="en-US" dirty="0"/>
              <a:t>Idea:</a:t>
            </a:r>
          </a:p>
          <a:p>
            <a:pPr lvl="1"/>
            <a:r>
              <a:rPr lang="en-US" dirty="0" err="1"/>
              <a:t>Filter+ReLU+upsample</a:t>
            </a:r>
            <a:r>
              <a:rPr lang="en-US" dirty="0"/>
              <a:t> on occasion might do it</a:t>
            </a:r>
          </a:p>
        </p:txBody>
      </p:sp>
    </p:spTree>
    <p:extLst>
      <p:ext uri="{BB962C8B-B14F-4D97-AF65-F5344CB8AC3E}">
        <p14:creationId xmlns:p14="http://schemas.microsoft.com/office/powerpoint/2010/main" val="3952550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628650"/>
          </a:xfrm>
        </p:spPr>
        <p:txBody>
          <a:bodyPr wrap="square" anchor="ctr">
            <a:normAutofit fontScale="90000"/>
          </a:bodyPr>
          <a:lstStyle/>
          <a:p>
            <a:r>
              <a:rPr lang="en-US" dirty="0"/>
              <a:t>Image representations - Encoding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FBCF0A-82B5-685D-0D73-388291F9E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Idea:</a:t>
            </a:r>
          </a:p>
          <a:p>
            <a:pPr lvl="1"/>
            <a:r>
              <a:rPr lang="en-US" dirty="0"/>
              <a:t>Filter banks + </a:t>
            </a:r>
            <a:r>
              <a:rPr lang="en-US" dirty="0" err="1"/>
              <a:t>ReLU</a:t>
            </a:r>
            <a:r>
              <a:rPr lang="en-US" dirty="0"/>
              <a:t> yield scores for many different patterns</a:t>
            </a:r>
          </a:p>
          <a:p>
            <a:endParaRPr lang="en-US" dirty="0"/>
          </a:p>
          <a:p>
            <a:r>
              <a:rPr lang="en-US" dirty="0"/>
              <a:t>Idea:</a:t>
            </a:r>
          </a:p>
          <a:p>
            <a:pPr lvl="1"/>
            <a:r>
              <a:rPr lang="en-US" dirty="0"/>
              <a:t>You can compose this, so patterns of patterns of …</a:t>
            </a:r>
          </a:p>
          <a:p>
            <a:pPr lvl="1"/>
            <a:r>
              <a:rPr lang="en-US" dirty="0"/>
              <a:t>Result: a code that describes the image</a:t>
            </a:r>
          </a:p>
          <a:p>
            <a:endParaRPr lang="en-US" dirty="0"/>
          </a:p>
          <a:p>
            <a:r>
              <a:rPr lang="en-US" dirty="0"/>
              <a:t>Idea:</a:t>
            </a:r>
          </a:p>
          <a:p>
            <a:pPr lvl="1"/>
            <a:r>
              <a:rPr lang="en-US" dirty="0"/>
              <a:t>if filters are well chosen, you could use the representation to:</a:t>
            </a:r>
          </a:p>
          <a:p>
            <a:pPr lvl="2"/>
            <a:r>
              <a:rPr lang="en-US" dirty="0"/>
              <a:t>denoise images</a:t>
            </a:r>
          </a:p>
          <a:p>
            <a:pPr lvl="2"/>
            <a:r>
              <a:rPr lang="en-US" dirty="0"/>
              <a:t>find edges</a:t>
            </a:r>
          </a:p>
          <a:p>
            <a:pPr lvl="2"/>
            <a:r>
              <a:rPr lang="en-US" dirty="0"/>
              <a:t>find interest points</a:t>
            </a:r>
          </a:p>
          <a:p>
            <a:pPr lvl="2"/>
            <a:r>
              <a:rPr lang="en-US" dirty="0"/>
              <a:t>classify images…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5A4CA8-013E-2687-165F-FA239C718784}"/>
              </a:ext>
            </a:extLst>
          </p:cNvPr>
          <p:cNvSpPr txBox="1"/>
          <p:nvPr/>
        </p:nvSpPr>
        <p:spPr>
          <a:xfrm>
            <a:off x="2743199" y="5997873"/>
            <a:ext cx="55835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BUT what filters/patterns should we use?</a:t>
            </a:r>
          </a:p>
        </p:txBody>
      </p:sp>
    </p:spTree>
    <p:extLst>
      <p:ext uri="{BB962C8B-B14F-4D97-AF65-F5344CB8AC3E}">
        <p14:creationId xmlns:p14="http://schemas.microsoft.com/office/powerpoint/2010/main" val="3826005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B4493A-B0F3-0AD4-5A09-9F9E3BC54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079" y="1766323"/>
            <a:ext cx="4783841" cy="33253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9FCDEE-00FF-49A0-9ECC-FDDACDAD3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decoder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0DF08-6308-3B04-CCBF-4C6B9C8A7038}"/>
              </a:ext>
            </a:extLst>
          </p:cNvPr>
          <p:cNvSpPr txBox="1"/>
          <p:nvPr/>
        </p:nvSpPr>
        <p:spPr>
          <a:xfrm>
            <a:off x="571500" y="5430551"/>
            <a:ext cx="613546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Input number of features, output number of features, kernel size, padding, stride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9F740A2-F36B-01C3-113B-D361FA5B35C4}"/>
              </a:ext>
            </a:extLst>
          </p:cNvPr>
          <p:cNvCxnSpPr>
            <a:cxnSpLocks/>
          </p:cNvCxnSpPr>
          <p:nvPr/>
        </p:nvCxnSpPr>
        <p:spPr bwMode="auto">
          <a:xfrm flipV="1">
            <a:off x="5543550" y="4916201"/>
            <a:ext cx="0" cy="5143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AF7674A-59AA-D423-C756-239EA3F24EDD}"/>
              </a:ext>
            </a:extLst>
          </p:cNvPr>
          <p:cNvSpPr txBox="1"/>
          <p:nvPr/>
        </p:nvSpPr>
        <p:spPr>
          <a:xfrm>
            <a:off x="4114801" y="2905785"/>
            <a:ext cx="58015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ReLU</a:t>
            </a:r>
            <a:endParaRPr lang="en-US" sz="135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46858BA-1A5C-0BB1-B112-DF8030F96383}"/>
              </a:ext>
            </a:extLst>
          </p:cNvPr>
          <p:cNvCxnSpPr>
            <a:cxnSpLocks/>
          </p:cNvCxnSpPr>
          <p:nvPr/>
        </p:nvCxnSpPr>
        <p:spPr bwMode="auto">
          <a:xfrm>
            <a:off x="4229100" y="3205164"/>
            <a:ext cx="0" cy="34122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5DC5B92-42EC-B72C-ABA5-628A3E35FA92}"/>
              </a:ext>
            </a:extLst>
          </p:cNvPr>
          <p:cNvSpPr txBox="1"/>
          <p:nvPr/>
        </p:nvSpPr>
        <p:spPr>
          <a:xfrm>
            <a:off x="7069840" y="2209814"/>
            <a:ext cx="183960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Patterns of patterns of</a:t>
            </a:r>
          </a:p>
          <a:p>
            <a:r>
              <a:rPr lang="en-US" sz="1350" dirty="0"/>
              <a:t>patterns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CC4E2D-BED9-50B1-A9EA-73CE404D5FE0}"/>
              </a:ext>
            </a:extLst>
          </p:cNvPr>
          <p:cNvSpPr txBox="1"/>
          <p:nvPr/>
        </p:nvSpPr>
        <p:spPr>
          <a:xfrm>
            <a:off x="5102962" y="2948881"/>
            <a:ext cx="129548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Upsample</a:t>
            </a:r>
            <a:r>
              <a:rPr lang="en-US" sz="1350" dirty="0"/>
              <a:t> by 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AB2065-25CC-BFB9-CCF4-CE4A7E7C53E6}"/>
              </a:ext>
            </a:extLst>
          </p:cNvPr>
          <p:cNvCxnSpPr>
            <a:cxnSpLocks/>
          </p:cNvCxnSpPr>
          <p:nvPr/>
        </p:nvCxnSpPr>
        <p:spPr bwMode="auto">
          <a:xfrm>
            <a:off x="5200650" y="3258388"/>
            <a:ext cx="0" cy="34122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B997735-B1E9-9D7D-340D-F05729727C54}"/>
              </a:ext>
            </a:extLst>
          </p:cNvPr>
          <p:cNvCxnSpPr>
            <a:cxnSpLocks/>
          </p:cNvCxnSpPr>
          <p:nvPr/>
        </p:nvCxnSpPr>
        <p:spPr bwMode="auto">
          <a:xfrm flipH="1">
            <a:off x="2286000" y="1703350"/>
            <a:ext cx="4783841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176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D8781-7033-1749-ABFC-41E7F238B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03E78-AA46-B060-2661-063DE5A36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With the right choice of filters</a:t>
            </a:r>
          </a:p>
          <a:p>
            <a:pPr lvl="1"/>
            <a:r>
              <a:rPr lang="en-US" dirty="0"/>
              <a:t>a decoder could reconstruct an image from an encoders </a:t>
            </a:r>
            <a:r>
              <a:rPr lang="en-US" dirty="0" err="1"/>
              <a:t>rep’n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rep’n</a:t>
            </a:r>
            <a:r>
              <a:rPr lang="en-US" dirty="0"/>
              <a:t> is overcomplete</a:t>
            </a:r>
          </a:p>
          <a:p>
            <a:pPr lvl="1"/>
            <a:r>
              <a:rPr lang="en-US" dirty="0"/>
              <a:t>“sees” the image at many scales</a:t>
            </a:r>
          </a:p>
          <a:p>
            <a:pPr lvl="1"/>
            <a:r>
              <a:rPr lang="en-US" dirty="0"/>
              <a:t>so the pair should be able to denoise</a:t>
            </a:r>
          </a:p>
          <a:p>
            <a:endParaRPr lang="en-US" dirty="0"/>
          </a:p>
          <a:p>
            <a:r>
              <a:rPr lang="en-US" dirty="0"/>
              <a:t>But what is the right choice of filters?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B352D-6E04-A9DB-E9E6-B0B5CDA3932A}"/>
              </a:ext>
            </a:extLst>
          </p:cNvPr>
          <p:cNvSpPr txBox="1"/>
          <p:nvPr/>
        </p:nvSpPr>
        <p:spPr>
          <a:xfrm>
            <a:off x="3195143" y="6262041"/>
            <a:ext cx="4966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Choose filters/patterns that denoise</a:t>
            </a:r>
          </a:p>
        </p:txBody>
      </p:sp>
    </p:spTree>
    <p:extLst>
      <p:ext uri="{BB962C8B-B14F-4D97-AF65-F5344CB8AC3E}">
        <p14:creationId xmlns:p14="http://schemas.microsoft.com/office/powerpoint/2010/main" val="3971424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34E67-816B-170B-4C31-3263B93EB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think about...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5E3DF6-7733-4609-2C27-7B95224A9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327" y="2202592"/>
            <a:ext cx="7609927" cy="264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64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3CB78-927B-C16C-5BB2-761546F4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Many different pattern detectors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D3332-C5C8-6B22-B7EA-5A4EAB0E9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Yield an overcomplete representation</a:t>
            </a:r>
          </a:p>
          <a:p>
            <a:pPr lvl="1"/>
            <a:r>
              <a:rPr lang="en-US" dirty="0"/>
              <a:t>redundant information</a:t>
            </a:r>
          </a:p>
          <a:p>
            <a:pPr lvl="1"/>
            <a:r>
              <a:rPr lang="en-US" dirty="0"/>
              <a:t>one local image patch is scored against many different patterns</a:t>
            </a:r>
          </a:p>
          <a:p>
            <a:endParaRPr lang="en-US" dirty="0"/>
          </a:p>
          <a:p>
            <a:r>
              <a:rPr lang="en-US" dirty="0"/>
              <a:t>downside:</a:t>
            </a:r>
          </a:p>
          <a:p>
            <a:pPr lvl="1"/>
            <a:r>
              <a:rPr lang="en-US" dirty="0"/>
              <a:t>representation is larger</a:t>
            </a:r>
          </a:p>
          <a:p>
            <a:r>
              <a:rPr lang="en-US" dirty="0"/>
              <a:t>upside:</a:t>
            </a:r>
          </a:p>
          <a:p>
            <a:pPr lvl="1"/>
            <a:r>
              <a:rPr lang="en-US" dirty="0"/>
              <a:t>you can recover image despite some errors in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4016942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C305D-4E73-695C-9B63-AADC9642A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70F58-875D-4A33-8F5A-D0CEEF58E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Find the image that produces the representation closest to the one observed</a:t>
            </a:r>
          </a:p>
          <a:p>
            <a:endParaRPr lang="en-US" dirty="0"/>
          </a:p>
          <a:p>
            <a:r>
              <a:rPr lang="en-US" dirty="0"/>
              <a:t>Now imagine input image is noisy:</a:t>
            </a:r>
          </a:p>
          <a:p>
            <a:pPr lvl="1"/>
            <a:r>
              <a:rPr lang="en-US" dirty="0"/>
              <a:t>The reconstruction might not be</a:t>
            </a:r>
          </a:p>
          <a:p>
            <a:pPr lvl="2"/>
            <a:r>
              <a:rPr lang="en-US" dirty="0"/>
              <a:t>(with some care and some luck)</a:t>
            </a:r>
          </a:p>
          <a:p>
            <a:endParaRPr lang="en-US" dirty="0"/>
          </a:p>
          <a:p>
            <a:r>
              <a:rPr lang="en-US" dirty="0"/>
              <a:t>Idea:</a:t>
            </a:r>
          </a:p>
          <a:p>
            <a:pPr lvl="1"/>
            <a:r>
              <a:rPr lang="en-US" dirty="0"/>
              <a:t>Build device that can accept noisy image, produce clean</a:t>
            </a:r>
          </a:p>
          <a:p>
            <a:pPr lvl="1"/>
            <a:r>
              <a:rPr lang="en-US" dirty="0"/>
              <a:t>Denoising autoencoder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844F3B-ED36-5A2E-6A2B-1E52BFD9EE85}"/>
              </a:ext>
            </a:extLst>
          </p:cNvPr>
          <p:cNvSpPr txBox="1"/>
          <p:nvPr/>
        </p:nvSpPr>
        <p:spPr>
          <a:xfrm>
            <a:off x="346840" y="6176963"/>
            <a:ext cx="7314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Helps choose filters/patterns – the ones that denoise</a:t>
            </a:r>
          </a:p>
        </p:txBody>
      </p:sp>
    </p:spTree>
    <p:extLst>
      <p:ext uri="{BB962C8B-B14F-4D97-AF65-F5344CB8AC3E}">
        <p14:creationId xmlns:p14="http://schemas.microsoft.com/office/powerpoint/2010/main" val="139054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63112-7A30-FAA4-787B-0A90F768A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C4784-4C1E-CA60-D627-76BECCEFB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628650"/>
          </a:xfrm>
        </p:spPr>
        <p:txBody>
          <a:bodyPr wrap="square" anchor="ctr">
            <a:normAutofit fontScale="90000"/>
          </a:bodyPr>
          <a:lstStyle/>
          <a:p>
            <a:r>
              <a:rPr lang="en-US" dirty="0"/>
              <a:t>Images from codes - Decoding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614BF-8063-2F87-790D-574682C80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Idea:</a:t>
            </a:r>
          </a:p>
          <a:p>
            <a:pPr lvl="1"/>
            <a:r>
              <a:rPr lang="en-US" dirty="0"/>
              <a:t>Code likely (roughly) invertible</a:t>
            </a:r>
          </a:p>
          <a:p>
            <a:pPr lvl="2"/>
            <a:r>
              <a:rPr lang="en-US" dirty="0"/>
              <a:t>Reconstruct filter responses from </a:t>
            </a:r>
            <a:r>
              <a:rPr lang="en-US" dirty="0" err="1"/>
              <a:t>ReLU</a:t>
            </a:r>
            <a:r>
              <a:rPr lang="en-US" dirty="0"/>
              <a:t> outputs</a:t>
            </a:r>
          </a:p>
          <a:p>
            <a:pPr lvl="2"/>
            <a:r>
              <a:rPr lang="en-US" dirty="0"/>
              <a:t>Reconstruct image from responses (conv. Theorem)</a:t>
            </a:r>
          </a:p>
          <a:p>
            <a:r>
              <a:rPr lang="en-US" dirty="0"/>
              <a:t>Decode by:</a:t>
            </a:r>
          </a:p>
          <a:p>
            <a:pPr lvl="1"/>
            <a:r>
              <a:rPr lang="en-US" dirty="0"/>
              <a:t>Place down instances of detected patterns</a:t>
            </a:r>
          </a:p>
          <a:p>
            <a:pPr lvl="1"/>
            <a:r>
              <a:rPr lang="en-US" dirty="0"/>
              <a:t>This is filtering</a:t>
            </a:r>
          </a:p>
          <a:p>
            <a:pPr lvl="1"/>
            <a:r>
              <a:rPr lang="en-US" dirty="0"/>
              <a:t>Use a </a:t>
            </a:r>
            <a:r>
              <a:rPr lang="en-US" dirty="0" err="1"/>
              <a:t>ReLU</a:t>
            </a:r>
            <a:r>
              <a:rPr lang="en-US" dirty="0"/>
              <a:t> to prevent negative values accumulating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0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0BE80-F246-95D1-F3D6-E1150648D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A4E97-432E-6C70-D3A6-3E0D0DC84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628650"/>
          </a:xfrm>
        </p:spPr>
        <p:txBody>
          <a:bodyPr wrap="square" anchor="ctr">
            <a:normAutofit fontScale="90000"/>
          </a:bodyPr>
          <a:lstStyle/>
          <a:p>
            <a:r>
              <a:rPr lang="en-US" dirty="0"/>
              <a:t>Learned Image Representations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C2D50B0-27D0-1CF3-B206-6680D4EB8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394335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Idea:</a:t>
            </a:r>
          </a:p>
          <a:p>
            <a:pPr lvl="1"/>
            <a:r>
              <a:rPr lang="en-US" dirty="0"/>
              <a:t>It might be possible to produce an image representation from a lot of filters</a:t>
            </a:r>
          </a:p>
          <a:p>
            <a:endParaRPr lang="en-US" dirty="0"/>
          </a:p>
          <a:p>
            <a:pPr lvl="1"/>
            <a:r>
              <a:rPr lang="en-US" dirty="0"/>
              <a:t>AND reconstruct the image from the representation using a lot more filters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43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C26AE-B9B1-BC84-CD8E-41C8D094A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convolution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FE880D-3F06-11B1-B8C6-4E9780106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2038776"/>
            <a:ext cx="5943600" cy="307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1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5CB63-95C2-C1BD-DA59-E7FA71EF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Convolution + </a:t>
            </a:r>
            <a:r>
              <a:rPr lang="en-US" dirty="0" err="1"/>
              <a:t>ReLU</a:t>
            </a:r>
            <a:r>
              <a:rPr lang="en-US" dirty="0"/>
              <a:t> = pattern detector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7CDB95-9AB9-293C-21C6-0684AA4F6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05395"/>
            <a:ext cx="7943850" cy="337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65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97959-975F-88C4-3B65-55525B0ED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Multi-channel Convolution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BBF9B1-CAE8-D24E-39D9-2A9CF84D7E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275" y="1885950"/>
            <a:ext cx="7029450" cy="34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404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523</Words>
  <Application>Microsoft Macintosh PowerPoint</Application>
  <PresentationFormat>On-screen Show (4:3)</PresentationFormat>
  <Paragraphs>120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Aptos</vt:lpstr>
      <vt:lpstr>Aptos Display</vt:lpstr>
      <vt:lpstr>Arial</vt:lpstr>
      <vt:lpstr>Office Theme</vt:lpstr>
      <vt:lpstr>Encoding and Decoding</vt:lpstr>
      <vt:lpstr>Image representations - Encoding</vt:lpstr>
      <vt:lpstr>Many different pattern detectors</vt:lpstr>
      <vt:lpstr>Reconstruction</vt:lpstr>
      <vt:lpstr>Images from codes - Decoding</vt:lpstr>
      <vt:lpstr>Learned Image Representations</vt:lpstr>
      <vt:lpstr>Recall convolution</vt:lpstr>
      <vt:lpstr>Recall Convolution + ReLU = pattern detector</vt:lpstr>
      <vt:lpstr>Recall Multi-channel Convolution </vt:lpstr>
      <vt:lpstr>Recall padding</vt:lpstr>
      <vt:lpstr>Stride</vt:lpstr>
      <vt:lpstr>Convolutional Layers</vt:lpstr>
      <vt:lpstr>Convolutional Layers</vt:lpstr>
      <vt:lpstr>Convolutional Layers</vt:lpstr>
      <vt:lpstr>ReLU operates on data block</vt:lpstr>
      <vt:lpstr>A very simple encoder</vt:lpstr>
      <vt:lpstr>As data blocks</vt:lpstr>
      <vt:lpstr>Receptive fields</vt:lpstr>
      <vt:lpstr>Decoding</vt:lpstr>
      <vt:lpstr>A decoder</vt:lpstr>
      <vt:lpstr>Big idea</vt:lpstr>
      <vt:lpstr>Things to think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8</cp:revision>
  <dcterms:created xsi:type="dcterms:W3CDTF">2026-01-15T16:27:35Z</dcterms:created>
  <dcterms:modified xsi:type="dcterms:W3CDTF">2026-01-21T16:50:33Z</dcterms:modified>
</cp:coreProperties>
</file>