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923" r:id="rId3"/>
    <p:sldId id="658" r:id="rId4"/>
    <p:sldId id="924" r:id="rId5"/>
    <p:sldId id="898" r:id="rId6"/>
    <p:sldId id="934" r:id="rId7"/>
    <p:sldId id="935" r:id="rId8"/>
    <p:sldId id="940" r:id="rId9"/>
    <p:sldId id="937" r:id="rId10"/>
    <p:sldId id="939" r:id="rId11"/>
    <p:sldId id="938" r:id="rId12"/>
    <p:sldId id="936" r:id="rId13"/>
    <p:sldId id="941" r:id="rId14"/>
    <p:sldId id="879" r:id="rId15"/>
    <p:sldId id="761" r:id="rId16"/>
    <p:sldId id="649" r:id="rId17"/>
    <p:sldId id="650" r:id="rId18"/>
    <p:sldId id="651" r:id="rId19"/>
    <p:sldId id="652" r:id="rId20"/>
    <p:sldId id="653" r:id="rId21"/>
    <p:sldId id="654" r:id="rId22"/>
    <p:sldId id="655" r:id="rId23"/>
    <p:sldId id="888" r:id="rId24"/>
    <p:sldId id="657" r:id="rId25"/>
    <p:sldId id="771" r:id="rId26"/>
    <p:sldId id="942" r:id="rId27"/>
    <p:sldId id="943" r:id="rId28"/>
    <p:sldId id="944" r:id="rId29"/>
    <p:sldId id="945" r:id="rId30"/>
    <p:sldId id="94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792D5-F7FE-CD42-AEE5-1FC282D82DF5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C600D-10CA-3144-BE74-939A0D87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8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56B9E-C641-4936-B037-9F4E38C7272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74A4C-7474-4A24-A25E-032E352C84F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7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D238-3CCC-4ACB-A79B-BBF0AF1BC9E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A83D8-BAB3-4352-BF03-6D88BA8425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4B7-81C5-4B33-BA0C-02DA50257A2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9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9289A-B358-4758-89C2-48286B7256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0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68283-B53C-4E51-8D87-FBC3E9FBA59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5C01C-1CB6-4E24-B673-A9B261C69AC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E197-1E59-4554-B51C-139CC15CC39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57BAF-40C5-4F6D-B7AD-A84951402F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89A06-4210-4EF8-B6BA-B8CCBD034FF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171B-D07A-068E-A0F6-DA1FC6251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C3C7-6406-12CD-865A-0EC297B95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6DB2-88E5-958E-4087-81A448D7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65E2-6FE1-AE3C-F613-2108831F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734D9-22C4-9B7B-4951-BE1B5390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DA6F-9DB1-F309-8AA9-0AF8772C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297DA-A31D-D072-2A7F-E424588B0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4CB8D-DAEF-D5D8-7711-5DD30B78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6EBAD-1493-D2A4-6F47-E877444F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3C6C8-4E61-08F6-4183-70FA4D54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5E3BD-4B46-87C1-868E-A5ED6B1FA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20F1A-14CC-81A8-7D3F-48CD7C5A0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26E12-BBEE-E121-7F40-B49363D4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11E4-CFF3-C9CF-CF81-5C308248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6FEFA-488D-0591-3D49-F10F89B5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1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B409-D092-97EC-B35C-74EAB1F9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FCF8-A0E2-A3E3-1F8D-EE929258E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99FCE-20CD-06DB-DF24-46BC4269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8B638-338C-A5D5-758D-76C23A5E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14EB-5AA9-5828-5EF1-0A1B932C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6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8A57-CB11-433B-F7AB-BED2E53C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5A90A-ED66-B1F2-DE12-E5B91338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3358B-8953-E7AF-6036-CD8D3B09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B2DF1-0445-CCF2-E1DE-C6303B4F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CFA1-6971-0515-8C29-29AD2CA4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6909-AD53-098F-7061-837D5576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6BE6-2EA5-3132-7533-231E483C8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257A7-C110-6DE8-CF20-7A29FE5E0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23C60-385D-A59C-5E33-B4169B01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E0DF0-F77F-7F67-D317-69C67FA5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CF576-2E84-B03D-02CB-46C6E33C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8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2D31-7B00-9A45-795E-19DA932D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F4EDA-A500-716D-C2FF-97C443C0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BB22D-BD5E-0913-B9FF-0FB8BDD33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CE7AB-E856-A497-04E2-4F1C222FB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A4B78-10DC-03B5-1404-74485FFA8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FA0E9-F0CA-F75A-4EFC-D273BF67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4B2773-2782-8B7F-02E2-5768A9B4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7E339-C4B5-7D48-BF67-78EA469C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3076-21AE-AF0A-3A1A-A5ECBFB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2DB64-1428-18FD-0996-18900E9D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78C5F-18AD-4606-4639-0BC432F8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D1EE4-5F29-A8A2-985F-B2EB9425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3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0CD40-F800-E918-6228-13024135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2B80D-81BC-0415-E27E-D6535EA5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DD437-4167-E676-EC56-6BC52827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9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2D33-AB0B-485D-F2BD-821B5E54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7613-2104-C7D9-F35B-F0689876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A69BC-A16E-7946-70E3-CC82C9365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7737E-8EDE-B834-A866-49183AF7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A4C25-3BEC-7C90-C644-4F06CAA1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A548E-FFE7-32F3-B4A4-93CC87A4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6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7396-6431-8E99-7EFE-BCF70768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E9870-48E8-B7C0-3775-BEBA56883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8A58A-1D54-5BA9-7550-12D82633E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F2B77-7A28-1345-1EA5-DDF1F513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193F4-E2F4-D0C7-53D1-D721B914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31DE2-E519-4A05-DF7D-3F0E9F23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7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7EA3A-78A5-A02A-7857-C95F0A8F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45786-865D-C073-A802-6D1E05C3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09E6C-0D2E-DBD0-2A3E-DBD683D39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49196-6D9A-5141-8AC4-5825D82C2A09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C34E-598C-3669-FA72-AE4F6BA9B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A16F1-F547-E1C4-EEA6-F05B63BB6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A42BD-F9E9-BF49-B322-25F142BE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1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.eecs.berkeley.edu/~cs194-26/fa2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eecs.umich.edu/~justincj/slides/eecs442/WI2021/442_WI2021_filtering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22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1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C262-DC79-8729-87DE-70CF7577A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09206-2A90-9897-521F-4D41A6DA3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00F0E-C960-2331-18F4-5E3DA64131F7}"/>
              </a:ext>
            </a:extLst>
          </p:cNvPr>
          <p:cNvSpPr txBox="1"/>
          <p:nvPr/>
        </p:nvSpPr>
        <p:spPr>
          <a:xfrm>
            <a:off x="6329855" y="6334780"/>
            <a:ext cx="563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adapted from</a:t>
            </a:r>
          </a:p>
          <a:p>
            <a:r>
              <a:rPr lang="en-US" sz="1400" dirty="0"/>
              <a:t>Svetlana </a:t>
            </a:r>
            <a:r>
              <a:rPr lang="en-US" sz="1400" dirty="0" err="1"/>
              <a:t>Lazebnik</a:t>
            </a:r>
            <a:r>
              <a:rPr lang="en-US" sz="1400" dirty="0"/>
              <a:t>, who adapted from  </a:t>
            </a:r>
            <a:r>
              <a:rPr lang="en-US" sz="1400" dirty="0">
                <a:hlinkClick r:id="rId2"/>
              </a:rPr>
              <a:t>Alyosha Efros</a:t>
            </a:r>
            <a:r>
              <a:rPr lang="en-US" sz="1400" dirty="0"/>
              <a:t>, </a:t>
            </a:r>
            <a:r>
              <a:rPr lang="en-US" sz="1400" dirty="0">
                <a:hlinkClick r:id="rId2"/>
              </a:rPr>
              <a:t>Derek 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883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16B74-CE02-33D3-1008-7E5E9ED70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47E8-C15D-70B3-69E8-2DF196BF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invariant linear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540CF-397B-D1EC-438F-DC153D40E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69" y="1951430"/>
            <a:ext cx="9578731" cy="29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1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EB62-49E7-102B-9D98-62657FB1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DBB21-8D1E-462B-06FE-A0FDFECF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in</a:t>
            </a:r>
          </a:p>
          <a:p>
            <a:pPr lvl="1"/>
            <a:r>
              <a:rPr lang="en-US" dirty="0"/>
              <a:t>image</a:t>
            </a:r>
          </a:p>
          <a:p>
            <a:pPr lvl="1"/>
            <a:r>
              <a:rPr lang="en-US" dirty="0"/>
              <a:t>mask (or kernel)</a:t>
            </a:r>
          </a:p>
          <a:p>
            <a:r>
              <a:rPr lang="en-US" dirty="0"/>
              <a:t>Shift invariant </a:t>
            </a:r>
          </a:p>
          <a:p>
            <a:pPr lvl="1"/>
            <a:r>
              <a:rPr lang="en-US" dirty="0"/>
              <a:t>assuming image is infinite or infinitely padded w/  zeros</a:t>
            </a:r>
          </a:p>
          <a:p>
            <a:r>
              <a:rPr lang="en-US" dirty="0"/>
              <a:t>Associative</a:t>
            </a:r>
          </a:p>
          <a:p>
            <a:pPr lvl="1"/>
            <a:r>
              <a:rPr lang="en-US" dirty="0"/>
              <a:t>(f*g)*h=f*(g*h)</a:t>
            </a:r>
          </a:p>
        </p:txBody>
      </p:sp>
    </p:spTree>
    <p:extLst>
      <p:ext uri="{BB962C8B-B14F-4D97-AF65-F5344CB8AC3E}">
        <p14:creationId xmlns:p14="http://schemas.microsoft.com/office/powerpoint/2010/main" val="657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825F-DC19-25F0-5680-99A0555E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005A-1564-E1D6-5FED-A390F833F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9E4CF-F331-D1F8-0E50-CBE86FBC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1457653"/>
            <a:ext cx="7137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6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1348-CEFC-05A8-2654-44B41787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 and edges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D66EC-78A8-BC7A-45AB-EA40219FC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26" y="1690688"/>
            <a:ext cx="11140943" cy="47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6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 options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Pad with:</a:t>
            </a:r>
            <a:endParaRPr lang="en-US" i="1" dirty="0"/>
          </a:p>
          <a:p>
            <a:pPr lvl="1"/>
            <a:r>
              <a:rPr lang="en-US" sz="2400" dirty="0"/>
              <a:t>Zeros</a:t>
            </a:r>
          </a:p>
          <a:p>
            <a:pPr lvl="1"/>
            <a:r>
              <a:rPr lang="en-US" sz="2400" dirty="0"/>
              <a:t>Wrap around</a:t>
            </a:r>
          </a:p>
          <a:p>
            <a:pPr lvl="1"/>
            <a:r>
              <a:rPr lang="en-US" sz="2400" dirty="0"/>
              <a:t>Copy edge</a:t>
            </a:r>
          </a:p>
          <a:p>
            <a:pPr lvl="1"/>
            <a:r>
              <a:rPr lang="en-US" sz="2400" dirty="0"/>
              <a:t>Reflect across edge</a:t>
            </a:r>
          </a:p>
        </p:txBody>
      </p:sp>
    </p:spTree>
    <p:extLst>
      <p:ext uri="{BB962C8B-B14F-4D97-AF65-F5344CB8AC3E}">
        <p14:creationId xmlns:p14="http://schemas.microsoft.com/office/powerpoint/2010/main" val="130726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Filtering vs. “convolution”</a:t>
            </a:r>
          </a:p>
        </p:txBody>
      </p:sp>
      <p:sp>
        <p:nvSpPr>
          <p:cNvPr id="20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14400" y="1462086"/>
            <a:ext cx="10363200" cy="19669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In classical signal processing terminology, convolution is filtering with a </a:t>
            </a:r>
            <a:r>
              <a:rPr lang="en-US" i="1" dirty="0"/>
              <a:t>flipped</a:t>
            </a:r>
            <a:r>
              <a:rPr lang="en-US" dirty="0"/>
              <a:t> kernel, and filtering with an upright kernel is known as </a:t>
            </a:r>
            <a:r>
              <a:rPr lang="en-US" i="1" dirty="0"/>
              <a:t>cross-correlation</a:t>
            </a:r>
          </a:p>
          <a:p>
            <a:pPr lvl="1"/>
            <a:r>
              <a:rPr lang="en-US" sz="2400" dirty="0"/>
              <a:t>Check convention of filtering function you plan to use!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D10C-429A-834F-A7E2-EE7B7988EA75}"/>
              </a:ext>
            </a:extLst>
          </p:cNvPr>
          <p:cNvSpPr txBox="1"/>
          <p:nvPr/>
        </p:nvSpPr>
        <p:spPr>
          <a:xfrm>
            <a:off x="1219200" y="3505200"/>
            <a:ext cx="437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Filtering or “cross-correlation”</a:t>
            </a:r>
          </a:p>
          <a:p>
            <a:pPr algn="ctr"/>
            <a:r>
              <a:rPr lang="en-US" dirty="0"/>
              <a:t>(Kernel in original orientation)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94843B-EDE0-7340-9FF2-6B175BD4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63" y="4506416"/>
            <a:ext cx="1326668" cy="1326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210487-B70C-B64E-8EAB-0BA737BFAA7A}"/>
              </a:ext>
            </a:extLst>
          </p:cNvPr>
          <p:cNvSpPr txBox="1"/>
          <p:nvPr/>
        </p:nvSpPr>
        <p:spPr>
          <a:xfrm>
            <a:off x="6825400" y="3505200"/>
            <a:ext cx="452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“Convolution”</a:t>
            </a:r>
          </a:p>
          <a:p>
            <a:pPr algn="ctr"/>
            <a:r>
              <a:rPr lang="en-US" dirty="0"/>
              <a:t>(Kernel flipped in x and y)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7D0333-8DC5-8442-BFE2-F44059D8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26266" y="4504270"/>
            <a:ext cx="1326668" cy="13266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21EDADC-6074-C14F-AEFA-24825631661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"/>
              </a:rPr>
              <a:t>D. </a:t>
            </a:r>
            <a:r>
              <a:rPr lang="en-US" sz="1200" dirty="0" err="1">
                <a:hlinkClick r:id="rId4"/>
              </a:rPr>
              <a:t>Fouhey</a:t>
            </a:r>
            <a:r>
              <a:rPr lang="en-US" sz="1200" dirty="0">
                <a:hlinkClick r:id="rId4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797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639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639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6389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1639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Text Box 25"/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741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742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741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7696200" y="4724401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Filtered </a:t>
            </a:r>
          </a:p>
          <a:p>
            <a:pPr algn="ctr"/>
            <a:r>
              <a:rPr lang="en-US" dirty="0">
                <a:latin typeface="+mn-lt"/>
              </a:rPr>
              <a:t>(no change)</a:t>
            </a:r>
          </a:p>
        </p:txBody>
      </p:sp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F0184E23-26B9-034E-9859-5F9348BF5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4724401"/>
            <a:ext cx="2441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One surrounded by zeros is the </a:t>
            </a:r>
            <a:r>
              <a:rPr lang="en-US" i="1" dirty="0">
                <a:latin typeface="+mn-lt"/>
              </a:rPr>
              <a:t>identity filter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07585D63-87EE-2947-BCDB-97B843D3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844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8438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05A1964C-B91A-C84D-AAFA-8F7B0F442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947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946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pic>
        <p:nvPicPr>
          <p:cNvPr id="19462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8001000" y="2667001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463" name="Rectangle 24"/>
          <p:cNvSpPr>
            <a:spLocks noChangeArrowheads="1"/>
          </p:cNvSpPr>
          <p:nvPr/>
        </p:nvSpPr>
        <p:spPr bwMode="auto">
          <a:xfrm>
            <a:off x="8001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8042989" y="4724401"/>
            <a:ext cx="18630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Shifted </a:t>
            </a:r>
            <a:r>
              <a:rPr lang="en-US" i="1" dirty="0">
                <a:latin typeface="+mn-lt"/>
              </a:rPr>
              <a:t>left</a:t>
            </a:r>
          </a:p>
          <a:p>
            <a:pPr algn="ctr"/>
            <a:r>
              <a:rPr lang="en-US" dirty="0">
                <a:latin typeface="+mn-lt"/>
              </a:rPr>
              <a:t>By one pixel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73CB0DDA-0422-484B-8DEE-5BCEB4CD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E4693FFE-056C-A8E3-8CFB-B29E01CA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874987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Image filtering</a:t>
            </a:r>
            <a:endParaRPr kumimoji="0" lang="en-US" altLang="en-US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AFF91B64-8648-A6BD-ECEB-8E2AC324D179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4303986"/>
            <a:ext cx="1600200" cy="476250"/>
            <a:chOff x="2256" y="2064"/>
            <a:chExt cx="1008" cy="300"/>
          </a:xfrm>
        </p:grpSpPr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65ED3ED7-4390-7128-1AF5-D51E7F877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charset="0"/>
                </a:rPr>
                <a:t>T</a:t>
              </a:r>
            </a:p>
          </p:txBody>
        </p:sp>
        <p:sp>
          <p:nvSpPr>
            <p:cNvPr id="30" name="Line 5">
              <a:extLst>
                <a:ext uri="{FF2B5EF4-FFF2-40B4-BE49-F238E27FC236}">
                  <a16:creationId xmlns:a16="http://schemas.microsoft.com/office/drawing/2014/main" id="{449FAD1A-C7ED-D294-D1B9-D8CE328D7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1" name="Line 6">
              <a:extLst>
                <a:ext uri="{FF2B5EF4-FFF2-40B4-BE49-F238E27FC236}">
                  <a16:creationId xmlns:a16="http://schemas.microsoft.com/office/drawing/2014/main" id="{2A576F55-9609-FF21-18D7-7205B54AE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pic>
        <p:nvPicPr>
          <p:cNvPr id="32" name="Picture 11" descr="HHHIMG_1166">
            <a:extLst>
              <a:ext uri="{FF2B5EF4-FFF2-40B4-BE49-F238E27FC236}">
                <a16:creationId xmlns:a16="http://schemas.microsoft.com/office/drawing/2014/main" id="{6A5E89A6-D581-E0C2-CE87-9240606D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970612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5">
            <a:extLst>
              <a:ext uri="{FF2B5EF4-FFF2-40B4-BE49-F238E27FC236}">
                <a16:creationId xmlns:a16="http://schemas.microsoft.com/office/drawing/2014/main" id="{DD7D86E7-D347-5BCF-C62C-BF2E302E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999187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f</a:t>
            </a: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D4FA29BB-D8E9-70D7-5017-79E8411D1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999187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19">
                <a:extLst>
                  <a:ext uri="{FF2B5EF4-FFF2-40B4-BE49-F238E27FC236}">
                    <a16:creationId xmlns:a16="http://schemas.microsoft.com/office/drawing/2014/main" id="{1ADD93E2-D3EB-AFD2-EFBA-44871FF378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300" y="1789387"/>
                <a:ext cx="104394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Roughly speaking, replace image value at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with some function of values in its spatial neighborhood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alt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  <a:b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= 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altLang="en-U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alt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)))</m:t>
                      </m:r>
                    </m:oMath>
                  </m:oMathPara>
                </a14:m>
                <a:endParaRPr kumimoji="0" lang="en-US" alt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5" name="Rectangle 19">
                <a:extLst>
                  <a:ext uri="{FF2B5EF4-FFF2-40B4-BE49-F238E27FC236}">
                    <a16:creationId xmlns:a16="http://schemas.microsoft.com/office/drawing/2014/main" id="{1ADD93E2-D3EB-AFD2-EFBA-44871FF3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" y="1789387"/>
                <a:ext cx="10439400" cy="990600"/>
              </a:xfrm>
              <a:prstGeom prst="rect">
                <a:avLst/>
              </a:prstGeom>
              <a:blipFill>
                <a:blip r:embed="rId3"/>
                <a:stretch>
                  <a:fillRect l="-1095" t="-7692" b="-948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11" descr="HHHIMG_1166">
            <a:extLst>
              <a:ext uri="{FF2B5EF4-FFF2-40B4-BE49-F238E27FC236}">
                <a16:creationId xmlns:a16="http://schemas.microsoft.com/office/drawing/2014/main" id="{44D1E8A8-0335-91ED-3722-376D6B8E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970611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78E3545-403D-91A1-EBEB-259777BC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5294587"/>
            <a:ext cx="1028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0" fontAlgn="base" hangingPunct="0">
              <a:lnSpc>
                <a:spcPct val="17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cs typeface="Arial" charset="0"/>
              </a:rPr>
              <a:t>Examples: smoothing, sharpening, edge detection, etc.</a:t>
            </a:r>
          </a:p>
        </p:txBody>
      </p:sp>
    </p:spTree>
    <p:extLst>
      <p:ext uri="{BB962C8B-B14F-4D97-AF65-F5344CB8AC3E}">
        <p14:creationId xmlns:p14="http://schemas.microsoft.com/office/powerpoint/2010/main" val="154499484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0488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0490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1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2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4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5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6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7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8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9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0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1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2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3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4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5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6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0489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25">
            <a:extLst>
              <a:ext uri="{FF2B5EF4-FFF2-40B4-BE49-F238E27FC236}">
                <a16:creationId xmlns:a16="http://schemas.microsoft.com/office/drawing/2014/main" id="{169A65F7-4236-D841-B6C5-A18E857D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15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15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15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0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1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Text Box 26"/>
          <p:cNvSpPr txBox="1">
            <a:spLocks noChangeArrowheads="1"/>
          </p:cNvSpPr>
          <p:nvPr/>
        </p:nvSpPr>
        <p:spPr bwMode="auto">
          <a:xfrm>
            <a:off x="8104648" y="4800601"/>
            <a:ext cx="1725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Blur (with a</a:t>
            </a:r>
          </a:p>
          <a:p>
            <a:pPr algn="ctr"/>
            <a:r>
              <a:rPr lang="en-US" dirty="0">
                <a:latin typeface="+mn-lt"/>
              </a:rPr>
              <a:t>box filter)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2A0BC4DC-02F2-D24A-874B-F7A2DD19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22536" name="Text Box 44"/>
          <p:cNvSpPr txBox="1">
            <a:spLocks noChangeArrowheads="1"/>
          </p:cNvSpPr>
          <p:nvPr/>
        </p:nvSpPr>
        <p:spPr bwMode="auto">
          <a:xfrm>
            <a:off x="9493250" y="28956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5671D839-0704-E54A-8C48-4659D69D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pic>
        <p:nvPicPr>
          <p:cNvPr id="49" name="Picture 45">
            <a:extLst>
              <a:ext uri="{FF2B5EF4-FFF2-40B4-BE49-F238E27FC236}">
                <a16:creationId xmlns:a16="http://schemas.microsoft.com/office/drawing/2014/main" id="{53138DB7-F3ED-3C4B-B889-688B9DE5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1100" y="2668274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44">
            <a:extLst>
              <a:ext uri="{FF2B5EF4-FFF2-40B4-BE49-F238E27FC236}">
                <a16:creationId xmlns:a16="http://schemas.microsoft.com/office/drawing/2014/main" id="{D73F660B-EB8E-2F41-9CAC-50D9BE05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024" y="4191000"/>
            <a:ext cx="3702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  <a:cs typeface="Times New Roman" panose="02020603050405020304" pitchFamily="18" charset="0"/>
              </a:rPr>
              <a:t>Sharpening filter: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Accentuates differences with local average</a:t>
            </a:r>
          </a:p>
        </p:txBody>
      </p:sp>
      <p:sp>
        <p:nvSpPr>
          <p:cNvPr id="51" name="Text Box 45">
            <a:extLst>
              <a:ext uri="{FF2B5EF4-FFF2-40B4-BE49-F238E27FC236}">
                <a16:creationId xmlns:a16="http://schemas.microsoft.com/office/drawing/2014/main" id="{A671D3B4-A983-D747-886B-D51BFC33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5420768"/>
            <a:ext cx="376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(Note that filter sums to 1)</a:t>
            </a:r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8BF170AA-0FA8-C04C-9BD4-90D722B8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712D01B5-132B-E044-BDD4-69C6E756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908" y="4689474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Sharpened</a:t>
            </a:r>
          </a:p>
        </p:txBody>
      </p:sp>
    </p:spTree>
    <p:extLst>
      <p:ext uri="{BB962C8B-B14F-4D97-AF65-F5344CB8AC3E}">
        <p14:creationId xmlns:p14="http://schemas.microsoft.com/office/powerpoint/2010/main" val="237501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2286001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F6094F3A-377E-2548-A662-418F477A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33" name="Picture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BE001D3-63EC-9148-A14E-3A25E33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651760" cy="2483296"/>
          </a:xfrm>
          <a:prstGeom prst="rect">
            <a:avLst/>
          </a:prstGeom>
        </p:spPr>
      </p:pic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16E2C1-2452-9149-8C6C-691F0DD6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95400"/>
            <a:ext cx="2651760" cy="2483296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D46E8AFF-3EA4-D041-A137-01BA4D210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8" y="1295400"/>
            <a:ext cx="2651760" cy="2483296"/>
          </a:xfrm>
          <a:prstGeom prst="rect">
            <a:avLst/>
          </a:prstGeom>
        </p:spPr>
      </p:pic>
      <p:pic>
        <p:nvPicPr>
          <p:cNvPr id="36" name="Picture 3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B85FEEE-69CE-8743-A317-727D1C7A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5535"/>
            <a:ext cx="2651760" cy="2483296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A1ECB2E1-C3F5-B04B-A832-B2C3E4F9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65535"/>
            <a:ext cx="2651760" cy="2483296"/>
          </a:xfrm>
          <a:prstGeom prst="rect">
            <a:avLst/>
          </a:prstGeom>
        </p:spPr>
      </p:pic>
      <p:pic>
        <p:nvPicPr>
          <p:cNvPr id="38" name="Picture 3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DD554F9-1A9F-C748-B9BB-8B6F8190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9" y="4165536"/>
            <a:ext cx="2651760" cy="2483295"/>
          </a:xfrm>
          <a:prstGeom prst="rect">
            <a:avLst/>
          </a:prstGeom>
        </p:spPr>
      </p:pic>
      <p:sp>
        <p:nvSpPr>
          <p:cNvPr id="39" name="Text Box 17">
            <a:extLst>
              <a:ext uri="{FF2B5EF4-FFF2-40B4-BE49-F238E27FC236}">
                <a16:creationId xmlns:a16="http://schemas.microsoft.com/office/drawing/2014/main" id="{D41EE4BF-00B8-AB41-BF79-2EF1575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56" y="230844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EEE51DF-7A9D-4349-97BA-B0C8469D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04" y="1289937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A7C897E5-AB6A-0A47-8C18-446289B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8993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Smoothed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F2243664-28B5-C343-A227-DA0FEC07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045" y="12899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4DF6EFD5-6735-E749-96CF-7C9CFEF1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033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7642680-2D41-814A-91AC-E579C7CE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73" y="4110332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C9B198C-770B-014E-A3AC-71A4FA3A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308" y="4114800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Sharpened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blipFill>
                <a:blip r:embed="rId9"/>
                <a:stretch>
                  <a:fillRect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F2153-127B-6046-B6E7-443801832E23}"/>
              </a:ext>
            </a:extLst>
          </p:cNvPr>
          <p:cNvSpPr txBox="1"/>
          <p:nvPr/>
        </p:nvSpPr>
        <p:spPr>
          <a:xfrm>
            <a:off x="1" y="62484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144959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FA8A-5303-E1B1-173C-F721AA45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with finite differences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990D2-1CD9-A39B-CFEB-E761D0878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02" y="1647367"/>
            <a:ext cx="9313182" cy="41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3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0A71-DB65-8B20-D7E2-F0D9FA42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211D-96AB-0802-6B31-2F75D7A4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91B36-FCB1-CFB3-656B-3F852273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5" y="707217"/>
            <a:ext cx="11861595" cy="5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60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A724A-4759-533F-A79E-A0315CD78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ACD1-29D4-BDFE-1C3C-2E9985A6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BC16-BD49-3E87-7444-93276025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F8C2C-8206-3DC7-2D27-B5857B6A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5" y="707217"/>
            <a:ext cx="11861595" cy="5469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01C6-CEF8-009D-F479-628AF717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5" y="2574775"/>
            <a:ext cx="11728054" cy="36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1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018D0-8BF2-CDF6-83BD-9185FF9A9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2D4E-06E5-1B3A-0A5D-8DB2B702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A127-0CD0-0B12-4AE6-C6E4985BB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61CA6-F470-1721-D261-8E298941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5" y="707217"/>
            <a:ext cx="11861595" cy="5469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FA334-7EC6-3D32-08E4-89752401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7" y="2533135"/>
            <a:ext cx="11568061" cy="36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6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5943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Slide a fixed-size window over the image and perform the same simple computation at each window location</a:t>
            </a:r>
          </a:p>
          <a:p>
            <a:pPr>
              <a:buFontTx/>
              <a:buChar char="•"/>
            </a:pPr>
            <a:r>
              <a:rPr lang="en-US" dirty="0"/>
              <a:t>Example: reduce image noise</a:t>
            </a:r>
          </a:p>
          <a:p>
            <a:pPr lvl="1"/>
            <a:r>
              <a:rPr lang="en-US" sz="2400" dirty="0"/>
              <a:t>Take the </a:t>
            </a:r>
            <a:r>
              <a:rPr lang="en-US" sz="2400" i="1" dirty="0"/>
              <a:t>average</a:t>
            </a:r>
            <a:r>
              <a:rPr lang="en-US" sz="2400" dirty="0"/>
              <a:t> of pixel values in each window</a:t>
            </a:r>
          </a:p>
          <a:p>
            <a:pPr lvl="1"/>
            <a:r>
              <a:rPr lang="en-US" sz="2400" dirty="0"/>
              <a:t>More generally, we can take a </a:t>
            </a:r>
            <a:r>
              <a:rPr lang="en-US" sz="2400" i="1" dirty="0"/>
              <a:t>weighted sum </a:t>
            </a:r>
            <a:r>
              <a:rPr lang="en-US" sz="2400" dirty="0"/>
              <a:t>where the weights are given by a </a:t>
            </a:r>
            <a:r>
              <a:rPr lang="en-US" sz="2400" i="1" dirty="0"/>
              <a:t>filter kernel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0243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23018"/>
            <a:ext cx="10515600" cy="1325563"/>
          </a:xfrm>
        </p:spPr>
        <p:txBody>
          <a:bodyPr/>
          <a:lstStyle/>
          <a:p>
            <a:r>
              <a:rPr lang="en-US" dirty="0"/>
              <a:t>Sliding window operations</a:t>
            </a:r>
          </a:p>
        </p:txBody>
      </p:sp>
      <p:pic>
        <p:nvPicPr>
          <p:cNvPr id="27" name="Picture 5" descr="image4">
            <a:extLst>
              <a:ext uri="{FF2B5EF4-FFF2-40B4-BE49-F238E27FC236}">
                <a16:creationId xmlns:a16="http://schemas.microsoft.com/office/drawing/2014/main" id="{68C84477-E816-C04D-BF00-2744420E31D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lum bright="24000" contrast="30000"/>
          </a:blip>
          <a:srcRect/>
          <a:stretch>
            <a:fillRect/>
          </a:stretch>
        </p:blipFill>
        <p:spPr bwMode="auto">
          <a:xfrm>
            <a:off x="7385803" y="1066800"/>
            <a:ext cx="389179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A15A6F-9B18-8743-B274-E9F07142E4F0}"/>
              </a:ext>
            </a:extLst>
          </p:cNvPr>
          <p:cNvSpPr/>
          <p:nvPr/>
        </p:nvSpPr>
        <p:spPr bwMode="auto">
          <a:xfrm>
            <a:off x="7391399" y="1066800"/>
            <a:ext cx="381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412C-7CD1-0291-1F1E-6C34FD65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9D769-F869-6E3D-87C2-F7D5B898F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06" y="1374615"/>
            <a:ext cx="7451982" cy="53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75DD-DFBC-CD1C-189B-7E1A571F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8CAB5-BF6D-B60E-DBC0-632DE3EB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65A72-880F-58C9-D30E-FF4EF46C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9925"/>
            <a:ext cx="9372600" cy="64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D294DF-7E2C-A144-9DCC-0AC8EF03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4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CF9B-1083-CF95-8FD7-A97A590D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DBF0A-A8E4-9422-AA15-D526757D8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67" y="2056158"/>
            <a:ext cx="9535685" cy="40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4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7EED-D8CA-8059-F90C-7D2303CB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D3B6C-F077-28F8-0D37-3CBA9091C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74" y="1690688"/>
            <a:ext cx="10733251" cy="3389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F657A-2410-0522-1E5A-E0998AC588C4}"/>
              </a:ext>
            </a:extLst>
          </p:cNvPr>
          <p:cNvSpPr txBox="1"/>
          <p:nvPr/>
        </p:nvSpPr>
        <p:spPr>
          <a:xfrm>
            <a:off x="1240221" y="5412828"/>
            <a:ext cx="901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 and filtering differ only by how the mask is indexed.  The difference matters in</a:t>
            </a:r>
          </a:p>
          <a:p>
            <a:r>
              <a:rPr lang="en-US" dirty="0"/>
              <a:t>some contexts, but not (much) to us (and is widely ignored).</a:t>
            </a:r>
          </a:p>
        </p:txBody>
      </p:sp>
    </p:spTree>
    <p:extLst>
      <p:ext uri="{BB962C8B-B14F-4D97-AF65-F5344CB8AC3E}">
        <p14:creationId xmlns:p14="http://schemas.microsoft.com/office/powerpoint/2010/main" val="105070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0BEE-C52C-BBA8-2280-40457B1E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4D41-526E-7FD9-F032-CBF71730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D4A54-A1C6-7DCE-4CEE-F76D691D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72" y="2645322"/>
            <a:ext cx="7137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7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8FF5-42DB-E8E5-E3F8-D1B4D219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invariant linear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0050E-DC63-2AC3-EBB7-535CCB8F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302"/>
            <a:ext cx="70104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30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568</Words>
  <Application>Microsoft Macintosh PowerPoint</Application>
  <PresentationFormat>Widescreen</PresentationFormat>
  <Paragraphs>213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Cambria Math</vt:lpstr>
      <vt:lpstr>Times</vt:lpstr>
      <vt:lpstr>Times New Roman</vt:lpstr>
      <vt:lpstr>Office Theme</vt:lpstr>
      <vt:lpstr>Filtering</vt:lpstr>
      <vt:lpstr>PowerPoint Presentation</vt:lpstr>
      <vt:lpstr>Sliding window operations</vt:lpstr>
      <vt:lpstr>PowerPoint Presentation</vt:lpstr>
      <vt:lpstr>Image filtering example</vt:lpstr>
      <vt:lpstr>Convolution</vt:lpstr>
      <vt:lpstr>Filtering</vt:lpstr>
      <vt:lpstr>Shifting</vt:lpstr>
      <vt:lpstr>Shift invariant linear systems</vt:lpstr>
      <vt:lpstr>Shift invariant linear systems</vt:lpstr>
      <vt:lpstr>Properties of convolution</vt:lpstr>
      <vt:lpstr>Properties of convolution</vt:lpstr>
      <vt:lpstr>Padding and edges</vt:lpstr>
      <vt:lpstr>Padding options</vt:lpstr>
      <vt:lpstr>Note: Filtering vs. “convolution”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Sharpening</vt:lpstr>
      <vt:lpstr>Gradients with finite differences</vt:lpstr>
      <vt:lpstr>PowerPoint Presentation</vt:lpstr>
      <vt:lpstr>PowerPoint Presentation</vt:lpstr>
      <vt:lpstr>PowerPoint Presentation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8</cp:revision>
  <cp:lastPrinted>2026-01-02T21:47:43Z</cp:lastPrinted>
  <dcterms:created xsi:type="dcterms:W3CDTF">2026-01-02T19:36:45Z</dcterms:created>
  <dcterms:modified xsi:type="dcterms:W3CDTF">2026-01-04T18:04:05Z</dcterms:modified>
</cp:coreProperties>
</file>