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957" r:id="rId3"/>
    <p:sldId id="910" r:id="rId4"/>
    <p:sldId id="546" r:id="rId5"/>
    <p:sldId id="948" r:id="rId6"/>
    <p:sldId id="949" r:id="rId7"/>
    <p:sldId id="951" r:id="rId8"/>
    <p:sldId id="950" r:id="rId9"/>
    <p:sldId id="952" r:id="rId10"/>
    <p:sldId id="953" r:id="rId11"/>
    <p:sldId id="954" r:id="rId12"/>
    <p:sldId id="955" r:id="rId13"/>
    <p:sldId id="95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1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E56EF-048A-9249-8BD7-10280EE287BD}" type="datetimeFigureOut">
              <a:rPr lang="en-US" smtClean="0"/>
              <a:t>1/15/26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9444F-EDDC-F64A-A87B-6E9E3E0F8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3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C3DCE19C-23B7-D648-8A7C-312D26D7DA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0650"/>
          </a:xfrm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445E80E8-D43E-934D-BC94-8F6B6B1DE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005" y="3371809"/>
            <a:ext cx="8188606" cy="31945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Things we can’t understand without thinking in frequency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EC8B7524-998A-B34D-8C1A-44410DF6E647}"/>
              </a:ext>
            </a:extLst>
          </p:cNvPr>
          <p:cNvSpPr txBox="1">
            <a:spLocks noGrp="1"/>
          </p:cNvSpPr>
          <p:nvPr/>
        </p:nvSpPr>
        <p:spPr bwMode="auto">
          <a:xfrm>
            <a:off x="5797022" y="6743619"/>
            <a:ext cx="4435304" cy="35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A0FC5C-968E-2440-A6F9-766384A7144D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92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9EF5-DD7D-CE4E-A807-E59AE7B04555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17D5-88BF-B349-8FC9-245C7D830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8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9EF5-DD7D-CE4E-A807-E59AE7B04555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17D5-88BF-B349-8FC9-245C7D830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4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9EF5-DD7D-CE4E-A807-E59AE7B04555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17D5-88BF-B349-8FC9-245C7D830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7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9EF5-DD7D-CE4E-A807-E59AE7B04555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17D5-88BF-B349-8FC9-245C7D830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6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9EF5-DD7D-CE4E-A807-E59AE7B04555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17D5-88BF-B349-8FC9-245C7D830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1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9EF5-DD7D-CE4E-A807-E59AE7B04555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17D5-88BF-B349-8FC9-245C7D830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4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9EF5-DD7D-CE4E-A807-E59AE7B04555}" type="datetimeFigureOut">
              <a:rPr lang="en-US" smtClean="0"/>
              <a:t>1/15/26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17D5-88BF-B349-8FC9-245C7D830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2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9EF5-DD7D-CE4E-A807-E59AE7B04555}" type="datetimeFigureOut">
              <a:rPr lang="en-US" smtClean="0"/>
              <a:t>1/15/26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17D5-88BF-B349-8FC9-245C7D830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9EF5-DD7D-CE4E-A807-E59AE7B04555}" type="datetimeFigureOut">
              <a:rPr lang="en-US" smtClean="0"/>
              <a:t>1/15/26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17D5-88BF-B349-8FC9-245C7D830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5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9EF5-DD7D-CE4E-A807-E59AE7B04555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17D5-88BF-B349-8FC9-245C7D830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4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9EF5-DD7D-CE4E-A807-E59AE7B04555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17D5-88BF-B349-8FC9-245C7D830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9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B49EF5-DD7D-CE4E-A807-E59AE7B04555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C17D5-88BF-B349-8FC9-245C7D830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0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BE463-505E-533D-5AD4-E30C754CC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Quick and dirty Fourier theory -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FEB4BE-A695-D064-884B-3D051FA388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  <a:p>
            <a:r>
              <a:rPr lang="en-US" dirty="0"/>
              <a:t>University of Illinois at Urbana-Champaign</a:t>
            </a:r>
          </a:p>
        </p:txBody>
      </p:sp>
    </p:spTree>
    <p:extLst>
      <p:ext uri="{BB962C8B-B14F-4D97-AF65-F5344CB8AC3E}">
        <p14:creationId xmlns:p14="http://schemas.microsoft.com/office/powerpoint/2010/main" val="874117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1575F-E583-F1F7-B816-CCA369D1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exponentials: compact facts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B2BB58-3DF0-D2DE-839A-DA4D53372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50" y="2114550"/>
            <a:ext cx="4972050" cy="8763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F15BD1-F07B-71EB-BDB4-87AC932845F7}"/>
              </a:ext>
            </a:extLst>
          </p:cNvPr>
          <p:cNvSpPr txBox="1"/>
          <p:nvPr/>
        </p:nvSpPr>
        <p:spPr>
          <a:xfrm>
            <a:off x="1314450" y="4057650"/>
            <a:ext cx="1083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k, n integers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A9E8E6-596F-64F3-2B64-44C16BE75F21}"/>
              </a:ext>
            </a:extLst>
          </p:cNvPr>
          <p:cNvCxnSpPr/>
          <p:nvPr/>
        </p:nvCxnSpPr>
        <p:spPr bwMode="auto">
          <a:xfrm flipH="1" flipV="1">
            <a:off x="2914650" y="2628900"/>
            <a:ext cx="1371600" cy="2400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57896C3-5767-55BB-E506-717869823D99}"/>
              </a:ext>
            </a:extLst>
          </p:cNvPr>
          <p:cNvSpPr txBox="1"/>
          <p:nvPr/>
        </p:nvSpPr>
        <p:spPr>
          <a:xfrm>
            <a:off x="4457700" y="5029200"/>
            <a:ext cx="19952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This minus sign matters!</a:t>
            </a:r>
          </a:p>
        </p:txBody>
      </p:sp>
    </p:spTree>
    <p:extLst>
      <p:ext uri="{BB962C8B-B14F-4D97-AF65-F5344CB8AC3E}">
        <p14:creationId xmlns:p14="http://schemas.microsoft.com/office/powerpoint/2010/main" val="1594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0FAC-E1EF-8002-0939-21258EFE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 with complex exponentials: using 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3E9E6-470E-3621-3067-AB00A19B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If: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D58A96-6078-09E7-11C5-3C25D73F1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27732"/>
            <a:ext cx="2705100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C2DC34-9F00-7A66-A634-C3D6299D2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3916580"/>
            <a:ext cx="3248025" cy="857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D75FF0-6E02-1CA8-3FB6-BFCCC96D23C5}"/>
              </a:ext>
            </a:extLst>
          </p:cNvPr>
          <p:cNvSpPr txBox="1"/>
          <p:nvPr/>
        </p:nvSpPr>
        <p:spPr>
          <a:xfrm>
            <a:off x="5600700" y="4114800"/>
            <a:ext cx="259885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Using the fact! (this is analogous</a:t>
            </a:r>
          </a:p>
          <a:p>
            <a:r>
              <a:rPr lang="en-US" sz="1350" dirty="0"/>
              <a:t>to an orthonormal basis in linear</a:t>
            </a:r>
          </a:p>
          <a:p>
            <a:r>
              <a:rPr lang="en-US" sz="1350" dirty="0"/>
              <a:t>algebra)</a:t>
            </a:r>
          </a:p>
        </p:txBody>
      </p:sp>
    </p:spTree>
    <p:extLst>
      <p:ext uri="{BB962C8B-B14F-4D97-AF65-F5344CB8AC3E}">
        <p14:creationId xmlns:p14="http://schemas.microsoft.com/office/powerpoint/2010/main" val="200322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0FAC-E1EF-8002-0939-21258EFE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 with complex exponentials: 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3E9E6-470E-3621-3067-AB00A19B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But this is just for a periodic function on [0, 1]</a:t>
            </a:r>
          </a:p>
          <a:p>
            <a:pPr marL="642938" lvl="1" indent="-342900"/>
            <a:r>
              <a:rPr lang="en-US" dirty="0"/>
              <a:t>Easy to extend to other intervals</a:t>
            </a:r>
          </a:p>
          <a:p>
            <a:pPr marL="642938" lvl="1" indent="-342900"/>
            <a:r>
              <a:rPr lang="en-US" dirty="0"/>
              <a:t>Easy to extend to the circle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But what about functions on [-infinity, infinity]?</a:t>
            </a:r>
          </a:p>
          <a:p>
            <a:pPr marL="642938" lvl="1" indent="-342900"/>
            <a:r>
              <a:rPr lang="en-US" dirty="0"/>
              <a:t>These could wiggle often in numerous places</a:t>
            </a:r>
          </a:p>
          <a:p>
            <a:pPr marL="642938" lvl="1" indent="-342900"/>
            <a:r>
              <a:rPr lang="en-US" dirty="0"/>
              <a:t>IDEA: use “more” basis elements</a:t>
            </a:r>
          </a:p>
          <a:p>
            <a:pPr marL="642938" lvl="1" indent="-342900"/>
            <a:endParaRPr lang="en-US" dirty="0"/>
          </a:p>
          <a:p>
            <a:pPr marL="342900" indent="-342900"/>
            <a:r>
              <a:rPr lang="en-US" dirty="0"/>
              <a:t>The Fourier transform</a:t>
            </a:r>
          </a:p>
          <a:p>
            <a:pPr marL="0" indent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7E4AE-62F8-9E8B-E5A6-675A37CF1723}"/>
              </a:ext>
            </a:extLst>
          </p:cNvPr>
          <p:cNvSpPr txBox="1"/>
          <p:nvPr/>
        </p:nvSpPr>
        <p:spPr>
          <a:xfrm>
            <a:off x="2862073" y="132359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571644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856F1-3B29-AE80-2650-974E3E8B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think about...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0F93C-EC16-4B38-C381-B87C89457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51" y="2396359"/>
            <a:ext cx="8831507" cy="197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2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5">
            <a:extLst>
              <a:ext uri="{FF2B5EF4-FFF2-40B4-BE49-F238E27FC236}">
                <a16:creationId xmlns:a16="http://schemas.microsoft.com/office/drawing/2014/main" id="{10F7B96F-2651-C04D-9353-68EA6B943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245598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A2B8AF-8FEA-E141-AFB2-C34EB1A38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58706-D5F3-F381-F679-F5D15360B69A}"/>
              </a:ext>
            </a:extLst>
          </p:cNvPr>
          <p:cNvSpPr txBox="1"/>
          <p:nvPr/>
        </p:nvSpPr>
        <p:spPr>
          <a:xfrm>
            <a:off x="527050" y="1550879"/>
            <a:ext cx="6231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does filtering with a Gaussian give a nice smooth image, </a:t>
            </a:r>
          </a:p>
          <a:p>
            <a:r>
              <a:rPr lang="en-US" dirty="0"/>
              <a:t>but filtering with a box filter gives artifacts?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29DED-8467-1176-1D0A-42812B95B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1" y="2716214"/>
            <a:ext cx="5641428" cy="377666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559CE2E-21B9-5DBD-D1E3-73290FA29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814" y="2457238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7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AE8A4-B65F-6C45-ADFD-5E7B50BA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15D98A-A84B-404F-93ED-B4BB0D641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Why can </a:t>
            </a:r>
            <a:r>
              <a:rPr lang="en-US" dirty="0" err="1"/>
              <a:t>downsampling</a:t>
            </a:r>
            <a:r>
              <a:rPr lang="en-US" dirty="0"/>
              <a:t> sometimes lead to aliasing?</a:t>
            </a: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81408D42-5EE4-644C-9654-A0D323702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07"/>
          <a:stretch>
            <a:fillRect/>
          </a:stretch>
        </p:blipFill>
        <p:spPr bwMode="auto">
          <a:xfrm>
            <a:off x="205316" y="2948517"/>
            <a:ext cx="85759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06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3CCF3D3-4DFE-6448-A22A-B04747B3B7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Fourier analysis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A85FC4-8615-C648-BFB8-B21C9B880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43050"/>
            <a:ext cx="7886700" cy="3943350"/>
          </a:xfrm>
        </p:spPr>
        <p:txBody>
          <a:bodyPr/>
          <a:lstStyle/>
          <a:p>
            <a:pPr marL="342900" indent="-342900"/>
            <a:r>
              <a:rPr lang="en-US" dirty="0"/>
              <a:t>To understand these, we need a representation of images that allows us to tease apart slow and fast changes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ECD753-266C-194F-92BD-2405C8F70F24}"/>
              </a:ext>
            </a:extLst>
          </p:cNvPr>
          <p:cNvSpPr/>
          <p:nvPr/>
        </p:nvSpPr>
        <p:spPr bwMode="auto">
          <a:xfrm>
            <a:off x="3829050" y="5657850"/>
            <a:ext cx="857250" cy="3607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0FAC-E1EF-8002-0939-21258EFE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 – simplest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3E9E6-470E-3621-3067-AB00A19B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Periodic f(t) </a:t>
            </a:r>
          </a:p>
          <a:p>
            <a:pPr lvl="1"/>
            <a:r>
              <a:rPr lang="en-US" dirty="0"/>
              <a:t>defined on [0, 1]</a:t>
            </a:r>
          </a:p>
          <a:p>
            <a:pPr lvl="1"/>
            <a:r>
              <a:rPr lang="en-US" dirty="0"/>
              <a:t> f(0)=f(1)</a:t>
            </a:r>
          </a:p>
          <a:p>
            <a:r>
              <a:rPr lang="en-US" dirty="0"/>
              <a:t>Generally, we have for a (reasonable) periodic f(t)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Figure out the weights for a given f(t).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21BED-177E-15BF-B1C7-18DECB0FE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794" y="4209061"/>
            <a:ext cx="5829300" cy="83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7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0FAC-E1EF-8002-0939-21258EFE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series:  useful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3E9E6-470E-3621-3067-AB00A19B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7E4AE-62F8-9E8B-E5A6-675A37CF1723}"/>
              </a:ext>
            </a:extLst>
          </p:cNvPr>
          <p:cNvSpPr txBox="1"/>
          <p:nvPr/>
        </p:nvSpPr>
        <p:spPr>
          <a:xfrm>
            <a:off x="2862073" y="132359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4B2728-9484-5F9F-736E-73E12FE85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876960"/>
            <a:ext cx="5829300" cy="589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F7137-C906-A6E9-457D-01EAB1B21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4" y="2673557"/>
            <a:ext cx="5829300" cy="528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C3F10A-B759-ED9D-28AE-4E48F9304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3264246"/>
            <a:ext cx="5829300" cy="526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A93196-61D4-D03F-8AE0-F330EE8F3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3888639"/>
            <a:ext cx="5829300" cy="5304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8A3891-09EC-6DF7-F78E-2943AADF46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" y="4750226"/>
            <a:ext cx="3505200" cy="581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61C354-84D7-79B3-CF3E-DAB5394C0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45" y="5378876"/>
            <a:ext cx="3533775" cy="5810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BF19AB-C99F-25C5-35F8-72B373B57EE4}"/>
              </a:ext>
            </a:extLst>
          </p:cNvPr>
          <p:cNvSpPr txBox="1"/>
          <p:nvPr/>
        </p:nvSpPr>
        <p:spPr>
          <a:xfrm>
            <a:off x="7372350" y="1998574"/>
            <a:ext cx="6410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Fact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200DB-DE61-5987-E3BF-16786092319C}"/>
              </a:ext>
            </a:extLst>
          </p:cNvPr>
          <p:cNvSpPr txBox="1"/>
          <p:nvPr/>
        </p:nvSpPr>
        <p:spPr>
          <a:xfrm>
            <a:off x="7380238" y="3220025"/>
            <a:ext cx="6410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Fact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7C04E5-2FE0-6700-176C-974DF2F7B33F}"/>
              </a:ext>
            </a:extLst>
          </p:cNvPr>
          <p:cNvSpPr txBox="1"/>
          <p:nvPr/>
        </p:nvSpPr>
        <p:spPr>
          <a:xfrm>
            <a:off x="7372350" y="5181604"/>
            <a:ext cx="6410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Fact 3</a:t>
            </a:r>
          </a:p>
        </p:txBody>
      </p:sp>
    </p:spTree>
    <p:extLst>
      <p:ext uri="{BB962C8B-B14F-4D97-AF65-F5344CB8AC3E}">
        <p14:creationId xmlns:p14="http://schemas.microsoft.com/office/powerpoint/2010/main" val="183982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0FAC-E1EF-8002-0939-21258EFE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series: using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3E9E6-470E-3621-3067-AB00A19B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If: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21BED-177E-15BF-B1C7-18DECB0FE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182" y="2726871"/>
            <a:ext cx="5829300" cy="832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1568D3-961E-BB4F-1586-B2715194C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74" y="3714750"/>
            <a:ext cx="1514475" cy="581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833A74-E354-6758-8075-D824A49DAA53}"/>
              </a:ext>
            </a:extLst>
          </p:cNvPr>
          <p:cNvSpPr txBox="1"/>
          <p:nvPr/>
        </p:nvSpPr>
        <p:spPr>
          <a:xfrm>
            <a:off x="3657600" y="3822067"/>
            <a:ext cx="37847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(fact 1 makes all the cosine/sine terms go away!)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F07E1F-509A-E007-5028-355027FBB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575429"/>
            <a:ext cx="2447925" cy="581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58A533-061D-AB91-1305-AC02FEB65B36}"/>
              </a:ext>
            </a:extLst>
          </p:cNvPr>
          <p:cNvSpPr txBox="1"/>
          <p:nvPr/>
        </p:nvSpPr>
        <p:spPr>
          <a:xfrm>
            <a:off x="4563873" y="4947925"/>
            <a:ext cx="330160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(fact 2 makes all the other terms go away! </a:t>
            </a:r>
          </a:p>
          <a:p>
            <a:pPr algn="ctr"/>
            <a:r>
              <a:rPr lang="en-US" sz="1350" dirty="0"/>
              <a:t>And fact 3 sets the scale)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54CFFD-C417-1F87-348E-C18E614EA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31" y="5280660"/>
            <a:ext cx="24765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3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0FAC-E1EF-8002-0939-21258EFE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series: 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3E9E6-470E-3621-3067-AB00A19B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A’s and B’s are inelegant -&gt; complex exponentials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Did NOT show that the series converges to the function</a:t>
            </a:r>
          </a:p>
          <a:p>
            <a:pPr marL="642938" lvl="1" indent="-342900"/>
            <a:r>
              <a:rPr lang="en-US" dirty="0"/>
              <a:t>Read Korner’s wonderful book Fourier Analysis</a:t>
            </a:r>
          </a:p>
          <a:p>
            <a:pPr marL="642938" lvl="1" indent="-342900"/>
            <a:r>
              <a:rPr lang="en-US" dirty="0"/>
              <a:t>We’re OK for anything we care about</a:t>
            </a:r>
          </a:p>
          <a:p>
            <a:pPr marL="642938" lvl="1" indent="-342900"/>
            <a:endParaRPr lang="en-US" dirty="0"/>
          </a:p>
          <a:p>
            <a:pPr marL="342900" indent="-342900"/>
            <a:r>
              <a:rPr lang="en-US" dirty="0"/>
              <a:t>In principle, we can go forward </a:t>
            </a:r>
          </a:p>
          <a:p>
            <a:pPr marL="642938" lvl="1" indent="-342900"/>
            <a:r>
              <a:rPr lang="en-US" dirty="0"/>
              <a:t>Function -&gt; A’s, B’s</a:t>
            </a:r>
          </a:p>
          <a:p>
            <a:pPr marL="342900" indent="-342900"/>
            <a:r>
              <a:rPr lang="en-US" dirty="0"/>
              <a:t>Or backward</a:t>
            </a:r>
          </a:p>
          <a:p>
            <a:pPr marL="642938" lvl="1" indent="-342900"/>
            <a:r>
              <a:rPr lang="en-US" dirty="0"/>
              <a:t>A’s, B’s -&gt; Function</a:t>
            </a:r>
          </a:p>
          <a:p>
            <a:pPr marL="342900" indent="-342900"/>
            <a:r>
              <a:rPr lang="en-US" dirty="0"/>
              <a:t>Is this right? (mostly yes, but details…)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7E4AE-62F8-9E8B-E5A6-675A37CF1723}"/>
              </a:ext>
            </a:extLst>
          </p:cNvPr>
          <p:cNvSpPr txBox="1"/>
          <p:nvPr/>
        </p:nvSpPr>
        <p:spPr>
          <a:xfrm>
            <a:off x="2862073" y="132359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0544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9209-E0E7-4B1E-B944-81E1DBB6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exponentials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ACB0AF-A7FE-C361-18A0-ACBC5CC19486}"/>
              </a:ext>
            </a:extLst>
          </p:cNvPr>
          <p:cNvSpPr txBox="1"/>
          <p:nvPr/>
        </p:nvSpPr>
        <p:spPr>
          <a:xfrm>
            <a:off x="1063702" y="1711150"/>
            <a:ext cx="24431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This </a:t>
            </a:r>
            <a:r>
              <a:rPr lang="en-US" sz="1350" dirty="0" err="1"/>
              <a:t>i</a:t>
            </a:r>
            <a:r>
              <a:rPr lang="en-US" sz="1350" dirty="0"/>
              <a:t> is the square root of -1 !!!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5856C5-A65C-EA74-8ADB-AABE40EA368D}"/>
              </a:ext>
            </a:extLst>
          </p:cNvPr>
          <p:cNvCxnSpPr/>
          <p:nvPr/>
        </p:nvCxnSpPr>
        <p:spPr bwMode="auto">
          <a:xfrm>
            <a:off x="1143000" y="2114550"/>
            <a:ext cx="0" cy="400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3D0EC4-6906-E6E9-8163-41AB0F8AC21A}"/>
              </a:ext>
            </a:extLst>
          </p:cNvPr>
          <p:cNvCxnSpPr/>
          <p:nvPr/>
        </p:nvCxnSpPr>
        <p:spPr bwMode="auto">
          <a:xfrm>
            <a:off x="4171950" y="2057400"/>
            <a:ext cx="0" cy="5143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A9F9B14-03BE-0770-1A1E-13467925A715}"/>
              </a:ext>
            </a:extLst>
          </p:cNvPr>
          <p:cNvSpPr txBox="1"/>
          <p:nvPr/>
        </p:nvSpPr>
        <p:spPr>
          <a:xfrm>
            <a:off x="3657600" y="4857750"/>
            <a:ext cx="385515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Advantage: </a:t>
            </a:r>
          </a:p>
          <a:p>
            <a:r>
              <a:rPr lang="en-US" sz="1350" dirty="0"/>
              <a:t>   if the function is complex, can represent cleanly</a:t>
            </a:r>
          </a:p>
          <a:p>
            <a:r>
              <a:rPr lang="en-US" sz="1350" dirty="0"/>
              <a:t>   don’t need to remember which is A, which 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21085B-7D81-B592-33CD-39F46D319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930" y="3200400"/>
            <a:ext cx="2705100" cy="952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632DBF-ABA4-D30F-1F94-6EF416D94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162"/>
            <a:ext cx="3328988" cy="2035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540C13-8F24-766F-B711-C2335AC22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2524125"/>
            <a:ext cx="47339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78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1109</TotalTime>
  <Words>388</Words>
  <Application>Microsoft Macintosh PowerPoint</Application>
  <PresentationFormat>On-screen Show (4:3)</PresentationFormat>
  <Paragraphs>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Quick and dirty Fourier theory - I</vt:lpstr>
      <vt:lpstr>Mystery 1</vt:lpstr>
      <vt:lpstr>Mystery 2</vt:lpstr>
      <vt:lpstr>Fourier analysis</vt:lpstr>
      <vt:lpstr>Fourier series – simplest case</vt:lpstr>
      <vt:lpstr>Fourier series:  useful facts</vt:lpstr>
      <vt:lpstr>Fourier series: using facts</vt:lpstr>
      <vt:lpstr>Fourier series:  issues</vt:lpstr>
      <vt:lpstr>Complex exponentials</vt:lpstr>
      <vt:lpstr>Complex exponentials: compact facts</vt:lpstr>
      <vt:lpstr>Fourier series with complex exponentials: using fact</vt:lpstr>
      <vt:lpstr>Fourier series with complex exponentials:  issues</vt:lpstr>
      <vt:lpstr>Things to think about...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6</cp:revision>
  <dcterms:created xsi:type="dcterms:W3CDTF">2026-01-12T23:21:45Z</dcterms:created>
  <dcterms:modified xsi:type="dcterms:W3CDTF">2026-01-15T19:33:29Z</dcterms:modified>
</cp:coreProperties>
</file>