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sldIdLst>
    <p:sldId id="256" r:id="rId2"/>
    <p:sldId id="913" r:id="rId3"/>
    <p:sldId id="979" r:id="rId4"/>
    <p:sldId id="916" r:id="rId5"/>
    <p:sldId id="917" r:id="rId6"/>
    <p:sldId id="988" r:id="rId7"/>
    <p:sldId id="987" r:id="rId8"/>
    <p:sldId id="926" r:id="rId9"/>
    <p:sldId id="956" r:id="rId10"/>
    <p:sldId id="784" r:id="rId11"/>
    <p:sldId id="704" r:id="rId12"/>
    <p:sldId id="462" r:id="rId13"/>
    <p:sldId id="463" r:id="rId14"/>
    <p:sldId id="464" r:id="rId15"/>
    <p:sldId id="465" r:id="rId16"/>
    <p:sldId id="767" r:id="rId17"/>
    <p:sldId id="989" r:id="rId18"/>
    <p:sldId id="442" r:id="rId19"/>
    <p:sldId id="985" r:id="rId20"/>
    <p:sldId id="986" r:id="rId21"/>
    <p:sldId id="772" r:id="rId22"/>
    <p:sldId id="959" r:id="rId23"/>
    <p:sldId id="984" r:id="rId24"/>
    <p:sldId id="980" r:id="rId25"/>
    <p:sldId id="981" r:id="rId26"/>
    <p:sldId id="982" r:id="rId27"/>
    <p:sldId id="983" r:id="rId28"/>
    <p:sldId id="990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19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9E37D-080D-A340-A481-BDDB2FF74EED}" type="datetimeFigureOut">
              <a:rPr lang="en-US" smtClean="0"/>
              <a:t>1/15/26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25461-56D6-FA40-833D-CC7C676A0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74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723D6-205E-C140-B794-99BF8FEB4721}" type="datetimeFigureOut">
              <a:rPr lang="en-US" smtClean="0"/>
              <a:t>1/15/26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9CD47-AE9F-364E-9ED7-77D045778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39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723D6-205E-C140-B794-99BF8FEB4721}" type="datetimeFigureOut">
              <a:rPr lang="en-US" smtClean="0"/>
              <a:t>1/15/26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9CD47-AE9F-364E-9ED7-77D045778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61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723D6-205E-C140-B794-99BF8FEB4721}" type="datetimeFigureOut">
              <a:rPr lang="en-US" smtClean="0"/>
              <a:t>1/15/26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9CD47-AE9F-364E-9ED7-77D045778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413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723D6-205E-C140-B794-99BF8FEB4721}" type="datetimeFigureOut">
              <a:rPr lang="en-US" smtClean="0"/>
              <a:t>1/15/26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9CD47-AE9F-364E-9ED7-77D045778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395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723D6-205E-C140-B794-99BF8FEB4721}" type="datetimeFigureOut">
              <a:rPr lang="en-US" smtClean="0"/>
              <a:t>1/15/26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9CD47-AE9F-364E-9ED7-77D045778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23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723D6-205E-C140-B794-99BF8FEB4721}" type="datetimeFigureOut">
              <a:rPr lang="en-US" smtClean="0"/>
              <a:t>1/15/26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9CD47-AE9F-364E-9ED7-77D045778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23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723D6-205E-C140-B794-99BF8FEB4721}" type="datetimeFigureOut">
              <a:rPr lang="en-US" smtClean="0"/>
              <a:t>1/15/26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9CD47-AE9F-364E-9ED7-77D045778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56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723D6-205E-C140-B794-99BF8FEB4721}" type="datetimeFigureOut">
              <a:rPr lang="en-US" smtClean="0"/>
              <a:t>1/15/26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9CD47-AE9F-364E-9ED7-77D045778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39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723D6-205E-C140-B794-99BF8FEB4721}" type="datetimeFigureOut">
              <a:rPr lang="en-US" smtClean="0"/>
              <a:t>1/15/26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9CD47-AE9F-364E-9ED7-77D045778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70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723D6-205E-C140-B794-99BF8FEB4721}" type="datetimeFigureOut">
              <a:rPr lang="en-US" smtClean="0"/>
              <a:t>1/15/26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9CD47-AE9F-364E-9ED7-77D045778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490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723D6-205E-C140-B794-99BF8FEB4721}" type="datetimeFigureOut">
              <a:rPr lang="en-US" smtClean="0"/>
              <a:t>1/15/26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9CD47-AE9F-364E-9ED7-77D045778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82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4723D6-205E-C140-B794-99BF8FEB4721}" type="datetimeFigureOut">
              <a:rPr lang="en-US" smtClean="0"/>
              <a:t>1/15/26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89CD47-AE9F-364E-9ED7-77D045778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04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bots.ox.ac.uk/~az/lectures/ia/lect2.pdf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E54AA-E203-6080-2F97-7D4A18F39F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Quick and dirty Fourier theory - II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7DBADC-ADD7-6074-F4A6-BDBE337512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D.A. Forsyth</a:t>
            </a:r>
          </a:p>
          <a:p>
            <a:r>
              <a:rPr lang="en-US" dirty="0"/>
              <a:t>University of Illinois at Urbana Champaign</a:t>
            </a:r>
          </a:p>
        </p:txBody>
      </p:sp>
    </p:spTree>
    <p:extLst>
      <p:ext uri="{BB962C8B-B14F-4D97-AF65-F5344CB8AC3E}">
        <p14:creationId xmlns:p14="http://schemas.microsoft.com/office/powerpoint/2010/main" val="3806637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F6893-4C3F-804B-9F28-A76CF96F1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2D Fourier transform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351779-91AC-5142-8BA7-07D215D191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342900" indent="-342900"/>
                <a:r>
                  <a:rPr lang="en-US" dirty="0"/>
                  <a:t>2D basis functions:</a:t>
                </a:r>
              </a:p>
              <a:p>
                <a:pPr marL="0" indent="0">
                  <a:buNone/>
                </a:pP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𝑢𝑥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𝑣𝑦</m:t>
                          </m:r>
                        </m:sup>
                      </m:sSup>
                    </m:oMath>
                  </m:oMathPara>
                </a14:m>
                <a:endParaRPr lang="en-US" b="0" i="1" dirty="0">
                  <a:solidFill>
                    <a:srgbClr val="7030A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r>
                  <a:rPr lang="en-US" b="0" dirty="0">
                    <a:solidFill>
                      <a:srgbClr val="7030A0"/>
                    </a:solidFill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𝑢𝑥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𝑣𝑦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b="0" i="1" dirty="0">
                  <a:solidFill>
                    <a:srgbClr val="7030A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r>
                  <a:rPr lang="en-US" b="0" dirty="0">
                    <a:solidFill>
                      <a:srgbClr val="7030A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𝑢𝑥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𝑣𝑦</m:t>
                            </m:r>
                          </m:e>
                        </m:d>
                      </m:e>
                    </m:func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endParaRPr lang="en-US" b="0" i="1" dirty="0">
                  <a:solidFill>
                    <a:srgbClr val="7030A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r>
                  <a:rPr lang="en-US" b="0" dirty="0">
                    <a:solidFill>
                      <a:srgbClr val="7030A0"/>
                    </a:solidFill>
                    <a:ea typeface="Cambria Math" panose="02040503050406030204" pitchFamily="18" charset="0"/>
                  </a:rPr>
                  <a:t> 	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sin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2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𝑢𝑥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𝑣𝑦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br>
                  <a:rPr lang="en-US" b="0" dirty="0">
                    <a:solidFill>
                      <a:srgbClr val="7030A0"/>
                    </a:solidFill>
                    <a:ea typeface="Cambria Math" panose="02040503050406030204" pitchFamily="18" charset="0"/>
                  </a:rPr>
                </a:br>
                <a:endParaRPr lang="en-US" b="0" dirty="0">
                  <a:solidFill>
                    <a:srgbClr val="7030A0"/>
                  </a:solidFill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endParaRPr lang="en-US" b="0" dirty="0">
                  <a:solidFill>
                    <a:srgbClr val="7030A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351779-91AC-5142-8BA7-07D215D191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0991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70ABCBE9-891A-5A4F-A4D1-803099881F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2D Fourier transform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41C255-C206-A549-A63A-EE0900F629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/>
            <a:r>
              <a:rPr lang="en-US" dirty="0"/>
              <a:t>2D basis functions are oriented sinusoidal “gratings”: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02ADC2F-919D-B246-857B-32471C29AAB3}"/>
              </a:ext>
            </a:extLst>
          </p:cNvPr>
          <p:cNvGrpSpPr/>
          <p:nvPr/>
        </p:nvGrpSpPr>
        <p:grpSpPr>
          <a:xfrm>
            <a:off x="1183727" y="2703114"/>
            <a:ext cx="7543800" cy="3789760"/>
            <a:chOff x="1676400" y="2262187"/>
            <a:chExt cx="10058400" cy="5053013"/>
          </a:xfrm>
        </p:grpSpPr>
        <p:pic>
          <p:nvPicPr>
            <p:cNvPr id="32771" name="Picture 3">
              <a:extLst>
                <a:ext uri="{FF2B5EF4-FFF2-40B4-BE49-F238E27FC236}">
                  <a16:creationId xmlns:a16="http://schemas.microsoft.com/office/drawing/2014/main" id="{15B86B0B-3311-5E48-8639-BA26405BC6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58" t="19524" r="7715" b="18698"/>
            <a:stretch>
              <a:fillRect/>
            </a:stretch>
          </p:blipFill>
          <p:spPr bwMode="auto">
            <a:xfrm>
              <a:off x="1676400" y="2262187"/>
              <a:ext cx="8686800" cy="4824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2" name="Rectangle 5">
              <a:extLst>
                <a:ext uri="{FF2B5EF4-FFF2-40B4-BE49-F238E27FC236}">
                  <a16:creationId xmlns:a16="http://schemas.microsoft.com/office/drawing/2014/main" id="{5479C342-8A43-1C49-8C42-176870264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9800" y="3733800"/>
              <a:ext cx="5715000" cy="3581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1800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EE13318-B523-654E-AC77-BB06CA4CDB3B}"/>
                </a:ext>
              </a:extLst>
            </p:cNvPr>
            <p:cNvSpPr/>
            <p:nvPr/>
          </p:nvSpPr>
          <p:spPr bwMode="auto">
            <a:xfrm>
              <a:off x="5102352" y="6629400"/>
              <a:ext cx="1524000" cy="685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Arial" charset="0"/>
                <a:cs typeface="Arial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93F407-FAB0-594D-A915-91376BB05589}"/>
                  </a:ext>
                </a:extLst>
              </p:cNvPr>
              <p:cNvSpPr txBox="1"/>
              <p:nvPr/>
            </p:nvSpPr>
            <p:spPr>
              <a:xfrm>
                <a:off x="5269134" y="4246164"/>
                <a:ext cx="3001193" cy="1424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1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100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100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100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1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100" dirty="0"/>
                  <a:t> is the direction </a:t>
                </a:r>
                <a:r>
                  <a:rPr lang="en-US" sz="2100" i="1" dirty="0"/>
                  <a:t>normal</a:t>
                </a:r>
                <a:r>
                  <a:rPr lang="en-US" sz="2100" dirty="0"/>
                  <a:t> to the grating</a:t>
                </a: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r>
                  <a:rPr lang="en-US" sz="2100" dirty="0"/>
                  <a:t>The period is  </a:t>
                </a:r>
                <a14:m>
                  <m:oMath xmlns:m="http://schemas.openxmlformats.org/officeDocument/2006/math">
                    <m:r>
                      <a:rPr lang="en-US" sz="210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1/</m:t>
                    </m:r>
                    <m:rad>
                      <m:radPr>
                        <m:degHide m:val="on"/>
                        <m:ctrlPr>
                          <a:rPr lang="en-US" sz="21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1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21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1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1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1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100" dirty="0"/>
                  <a:t> 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93F407-FAB0-594D-A915-91376BB055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9134" y="4246164"/>
                <a:ext cx="3001193" cy="1424493"/>
              </a:xfrm>
              <a:prstGeom prst="rect">
                <a:avLst/>
              </a:prstGeom>
              <a:blipFill>
                <a:blip r:embed="rId3"/>
                <a:stretch>
                  <a:fillRect l="-1681" t="-1770" b="-2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F82846-0FD6-B445-8927-CB266918955E}"/>
                  </a:ext>
                </a:extLst>
              </p:cNvPr>
              <p:cNvSpPr txBox="1"/>
              <p:nvPr/>
            </p:nvSpPr>
            <p:spPr>
              <a:xfrm>
                <a:off x="7044914" y="2346998"/>
                <a:ext cx="24667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F82846-0FD6-B445-8927-CB26691895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4914" y="2346998"/>
                <a:ext cx="246671" cy="369332"/>
              </a:xfrm>
              <a:prstGeom prst="rect">
                <a:avLst/>
              </a:prstGeom>
              <a:blipFill>
                <a:blip r:embed="rId4"/>
                <a:stretch>
                  <a:fillRect l="-14286" r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80A1A57-5B7F-6E4D-B7C6-03C0D46BE877}"/>
                  </a:ext>
                </a:extLst>
              </p:cNvPr>
              <p:cNvSpPr txBox="1"/>
              <p:nvPr/>
            </p:nvSpPr>
            <p:spPr>
              <a:xfrm>
                <a:off x="852415" y="5301325"/>
                <a:ext cx="23827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80A1A57-5B7F-6E4D-B7C6-03C0D46BE8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415" y="5301325"/>
                <a:ext cx="238270" cy="369332"/>
              </a:xfrm>
              <a:prstGeom prst="rect">
                <a:avLst/>
              </a:prstGeom>
              <a:blipFill>
                <a:blip r:embed="rId5"/>
                <a:stretch>
                  <a:fillRect l="-21053" r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700" dirty="0"/>
              <a:t>Basis function examples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6D4191-0A77-6B4F-A3BE-87509390B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0"/>
            <a:ext cx="6858000" cy="381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12">
                <a:extLst>
                  <a:ext uri="{FF2B5EF4-FFF2-40B4-BE49-F238E27FC236}">
                    <a16:creationId xmlns:a16="http://schemas.microsoft.com/office/drawing/2014/main" id="{6431C753-9749-094A-B9AE-E852AA99FE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14600" y="1768301"/>
                <a:ext cx="14287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18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sz="180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sz="180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sz="180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en-US" sz="18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12">
                <a:extLst>
                  <a:ext uri="{FF2B5EF4-FFF2-40B4-BE49-F238E27FC236}">
                    <a16:creationId xmlns:a16="http://schemas.microsoft.com/office/drawing/2014/main" id="{6431C753-9749-094A-B9AE-E852AA99F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4600" y="1768301"/>
                <a:ext cx="1428750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12">
            <a:extLst>
              <a:ext uri="{FF2B5EF4-FFF2-40B4-BE49-F238E27FC236}">
                <a16:creationId xmlns:a16="http://schemas.microsoft.com/office/drawing/2014/main" id="{BA9D7560-B857-E246-B676-3BF617659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100" y="1600200"/>
            <a:ext cx="1428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dirty="0"/>
              <a:t>Real component</a:t>
            </a:r>
          </a:p>
        </p:txBody>
      </p:sp>
    </p:spTree>
    <p:extLst>
      <p:ext uri="{BB962C8B-B14F-4D97-AF65-F5344CB8AC3E}">
        <p14:creationId xmlns:p14="http://schemas.microsoft.com/office/powerpoint/2010/main" val="2665178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700" dirty="0"/>
              <a:t>Basis function examples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7F088F-A7E9-A540-ABD9-4F708EEDD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0"/>
            <a:ext cx="6858000" cy="381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5C3E4556-A631-5940-9008-33F86D1754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14600" y="1768301"/>
                <a:ext cx="14287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18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sz="180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sz="180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sz="180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en-US" sz="18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5C3E4556-A631-5940-9008-33F86D1754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4600" y="1768301"/>
                <a:ext cx="1428750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12">
            <a:extLst>
              <a:ext uri="{FF2B5EF4-FFF2-40B4-BE49-F238E27FC236}">
                <a16:creationId xmlns:a16="http://schemas.microsoft.com/office/drawing/2014/main" id="{CDFCC97F-6B67-8D44-B605-3641A9F91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100" y="1600200"/>
            <a:ext cx="1428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dirty="0"/>
              <a:t>Real component</a:t>
            </a:r>
          </a:p>
        </p:txBody>
      </p:sp>
    </p:spTree>
    <p:extLst>
      <p:ext uri="{BB962C8B-B14F-4D97-AF65-F5344CB8AC3E}">
        <p14:creationId xmlns:p14="http://schemas.microsoft.com/office/powerpoint/2010/main" val="2484069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700" dirty="0"/>
              <a:t>Basis function examples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A0D429-831C-4944-BC26-D5FE5E387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0"/>
            <a:ext cx="6858000" cy="381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789CE7D9-E0AD-FC4A-A73F-95476B9F16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14600" y="1768301"/>
                <a:ext cx="14287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18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sz="180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sz="180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sz="180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en-US" sz="18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789CE7D9-E0AD-FC4A-A73F-95476B9F16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4600" y="1768301"/>
                <a:ext cx="1428750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12">
            <a:extLst>
              <a:ext uri="{FF2B5EF4-FFF2-40B4-BE49-F238E27FC236}">
                <a16:creationId xmlns:a16="http://schemas.microsoft.com/office/drawing/2014/main" id="{FB5CBC2E-3FC0-4A4E-B630-C6CDC0D1A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100" y="1600200"/>
            <a:ext cx="1428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dirty="0"/>
              <a:t>Real component</a:t>
            </a:r>
          </a:p>
        </p:txBody>
      </p:sp>
    </p:spTree>
    <p:extLst>
      <p:ext uri="{BB962C8B-B14F-4D97-AF65-F5344CB8AC3E}">
        <p14:creationId xmlns:p14="http://schemas.microsoft.com/office/powerpoint/2010/main" val="3603762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700" dirty="0"/>
              <a:t>Linear combination of basis functions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BD37A5-6542-CD4A-B186-165917F22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0"/>
            <a:ext cx="6858000" cy="381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F4C03549-E7BE-FD4B-B67C-EC5E81408C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14600" y="1768301"/>
                <a:ext cx="14287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18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sz="180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sz="180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en-US" sz="1800" i="1" dirty="0" err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en-US" sz="18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12">
                <a:extLst>
                  <a:ext uri="{FF2B5EF4-FFF2-40B4-BE49-F238E27FC236}">
                    <a16:creationId xmlns:a16="http://schemas.microsoft.com/office/drawing/2014/main" id="{F4C03549-E7BE-FD4B-B67C-EC5E81408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4600" y="1768301"/>
                <a:ext cx="1428750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12">
            <a:extLst>
              <a:ext uri="{FF2B5EF4-FFF2-40B4-BE49-F238E27FC236}">
                <a16:creationId xmlns:a16="http://schemas.microsoft.com/office/drawing/2014/main" id="{66B9183D-C952-AA43-89B3-FA6C042B7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100" y="1600200"/>
            <a:ext cx="1428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dirty="0"/>
              <a:t>Real component</a:t>
            </a:r>
          </a:p>
        </p:txBody>
      </p:sp>
    </p:spTree>
    <p:extLst>
      <p:ext uri="{BB962C8B-B14F-4D97-AF65-F5344CB8AC3E}">
        <p14:creationId xmlns:p14="http://schemas.microsoft.com/office/powerpoint/2010/main" val="62178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70ABCBE9-891A-5A4F-A4D1-803099881F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2D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241C255-C206-A549-A63A-EE0900F629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nary>
                            <m:nary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𝑢𝑥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𝑣𝑦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𝑑𝑥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𝑑𝑦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  <a:p>
                <a:pPr marL="342900" indent="-342900"/>
                <a:endParaRPr lang="en-US" dirty="0"/>
              </a:p>
              <a:p>
                <a:pPr marL="342900" indent="-342900"/>
                <a:r>
                  <a:rPr lang="en-US" dirty="0"/>
                  <a:t>Output is 2D and complex-valued: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Re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dirty="0"/>
              </a:p>
              <a:p>
                <a:pPr marL="642938" lvl="1" indent="-342900"/>
                <a:r>
                  <a:rPr lang="en-US" sz="1800" dirty="0">
                    <a:ea typeface="Cambria Math" panose="02040503050406030204" pitchFamily="18" charset="0"/>
                  </a:rPr>
                  <a:t>Magnitude spectrum: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e>
                    </m:d>
                    <m:r>
                      <a:rPr lang="en-US" sz="1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80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Re</m:t>
                            </m:r>
                            <m:d>
                              <m:dPr>
                                <m:ctrlPr>
                                  <a:rPr lang="en-US" sz="18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n-US" sz="18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8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US" sz="18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8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18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Im</m:t>
                            </m:r>
                            <m:d>
                              <m:dPr>
                                <m:ctrlPr>
                                  <a:rPr lang="en-US" sz="1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n-US" sz="1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US" sz="1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1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1800" i="1" dirty="0">
                  <a:solidFill>
                    <a:srgbClr val="7030A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642938" lvl="1" indent="-342900"/>
                <a:r>
                  <a:rPr lang="en-US" sz="1800" dirty="0">
                    <a:ea typeface="Cambria Math" panose="02040503050406030204" pitchFamily="18" charset="0"/>
                  </a:rPr>
                  <a:t>Phase angle spectrum: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80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e>
                          <m:sup>
                            <m: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fName>
                      <m:e>
                        <m:f>
                          <m:fPr>
                            <m:ctrlP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Im</m:t>
                            </m:r>
                            <m:r>
                              <a:rPr lang="en-US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))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180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Re</m:t>
                            </m:r>
                            <m:r>
                              <a:rPr lang="en-US" sz="18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8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sz="18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8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18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8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18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))</m:t>
                            </m:r>
                          </m:den>
                        </m:f>
                      </m:e>
                    </m:func>
                  </m:oMath>
                </a14:m>
                <a:endParaRPr lang="en-US" sz="1800" dirty="0"/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241C255-C206-A549-A63A-EE0900F629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41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11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86278-4DA4-1290-5E35-9C239652B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Fourier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9702A-738D-C1E0-EACD-3530BD2FE1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This is a linear operator applied to the function</a:t>
            </a:r>
          </a:p>
          <a:p>
            <a:endParaRPr lang="en-US" dirty="0"/>
          </a:p>
          <a:p>
            <a:r>
              <a:rPr lang="en-US" dirty="0"/>
              <a:t>Can get discrete approximation by:</a:t>
            </a:r>
          </a:p>
          <a:p>
            <a:pPr lvl="1"/>
            <a:r>
              <a:rPr lang="en-US" dirty="0"/>
              <a:t>discretize a 2D function</a:t>
            </a:r>
          </a:p>
          <a:p>
            <a:pPr lvl="1"/>
            <a:r>
              <a:rPr lang="en-US" dirty="0"/>
              <a:t>straighten into a vector</a:t>
            </a:r>
          </a:p>
          <a:p>
            <a:pPr lvl="1"/>
            <a:r>
              <a:rPr lang="en-US" dirty="0"/>
              <a:t>multiply by appropriate matrix</a:t>
            </a:r>
          </a:p>
          <a:p>
            <a:pPr lvl="1"/>
            <a:r>
              <a:rPr lang="en-US" dirty="0" err="1"/>
              <a:t>unstraighten</a:t>
            </a:r>
            <a:r>
              <a:rPr lang="en-US" dirty="0"/>
              <a:t> vector</a:t>
            </a:r>
          </a:p>
          <a:p>
            <a:endParaRPr lang="en-US" dirty="0"/>
          </a:p>
          <a:p>
            <a:r>
              <a:rPr lang="en-US" dirty="0"/>
              <a:t>Matrix comes from basis functions</a:t>
            </a:r>
          </a:p>
          <a:p>
            <a:pPr lvl="1"/>
            <a:r>
              <a:rPr lang="en-US" dirty="0"/>
              <a:t>matrix multiplication can be made fast </a:t>
            </a:r>
          </a:p>
          <a:p>
            <a:pPr lvl="2"/>
            <a:r>
              <a:rPr lang="en-US" dirty="0"/>
              <a:t>FFT=Fast Fourier Transform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493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vs. magnitude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/>
            <a:r>
              <a:rPr lang="en-US" dirty="0"/>
              <a:t>Phase from one image, magnitude from another</a:t>
            </a:r>
          </a:p>
        </p:txBody>
      </p:sp>
    </p:spTree>
    <p:extLst>
      <p:ext uri="{BB962C8B-B14F-4D97-AF65-F5344CB8AC3E}">
        <p14:creationId xmlns:p14="http://schemas.microsoft.com/office/powerpoint/2010/main" val="363480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0E91CD-62D7-25D0-D302-D9FEBF724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1589668"/>
            <a:ext cx="6400800" cy="43539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1E1940-EC2E-264F-9837-F2A16E5A790E}"/>
              </a:ext>
            </a:extLst>
          </p:cNvPr>
          <p:cNvSpPr txBox="1"/>
          <p:nvPr/>
        </p:nvSpPr>
        <p:spPr>
          <a:xfrm>
            <a:off x="2216153" y="1143000"/>
            <a:ext cx="32888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Image                    Log Magnitude           Phase</a:t>
            </a:r>
          </a:p>
        </p:txBody>
      </p:sp>
    </p:spTree>
    <p:extLst>
      <p:ext uri="{BB962C8B-B14F-4D97-AF65-F5344CB8AC3E}">
        <p14:creationId xmlns:p14="http://schemas.microsoft.com/office/powerpoint/2010/main" val="157429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3028-E27D-2C49-A0AE-EF6D6C10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342900" indent="-342900"/>
                <a:r>
                  <a:rPr lang="en-US" dirty="0"/>
                  <a:t>Define a set of basis functions:</a:t>
                </a:r>
                <a:br>
                  <a:rPr lang="en-US" dirty="0"/>
                </a:br>
                <a:endParaRPr lang="en-US" sz="105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𝑢𝑡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∈(−∞,∞)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342900" indent="-342900"/>
                <a:endParaRPr lang="en-US" sz="1050" dirty="0"/>
              </a:p>
              <a:p>
                <a:pPr marL="342900" indent="-342900"/>
                <a:r>
                  <a:rPr lang="en-US" dirty="0"/>
                  <a:t>Compare</a:t>
                </a:r>
              </a:p>
              <a:p>
                <a:pPr marL="342900" indent="-342900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CB111B5-FB0B-1EE0-7215-948CFE703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038" y="4114800"/>
            <a:ext cx="4733925" cy="400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B9594A-24CA-124E-EC45-CA46AFCFB2F4}"/>
              </a:ext>
            </a:extLst>
          </p:cNvPr>
          <p:cNvSpPr txBox="1"/>
          <p:nvPr/>
        </p:nvSpPr>
        <p:spPr>
          <a:xfrm>
            <a:off x="4462272" y="3168476"/>
            <a:ext cx="7035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Integer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9544B20-2C8D-9148-636C-0221D3E6F86B}"/>
              </a:ext>
            </a:extLst>
          </p:cNvPr>
          <p:cNvCxnSpPr/>
          <p:nvPr/>
        </p:nvCxnSpPr>
        <p:spPr bwMode="auto">
          <a:xfrm flipH="1">
            <a:off x="2686050" y="3514725"/>
            <a:ext cx="1771650" cy="4857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1779674-F504-A9CD-9609-1AB1C45C4006}"/>
              </a:ext>
            </a:extLst>
          </p:cNvPr>
          <p:cNvCxnSpPr/>
          <p:nvPr/>
        </p:nvCxnSpPr>
        <p:spPr bwMode="auto">
          <a:xfrm flipH="1">
            <a:off x="4400550" y="3600450"/>
            <a:ext cx="228600" cy="5143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C178D62-880C-2B4A-B661-FA61D52DCAE6}"/>
              </a:ext>
            </a:extLst>
          </p:cNvPr>
          <p:cNvCxnSpPr>
            <a:cxnSpLocks/>
          </p:cNvCxnSpPr>
          <p:nvPr/>
        </p:nvCxnSpPr>
        <p:spPr bwMode="auto">
          <a:xfrm>
            <a:off x="5319718" y="3543301"/>
            <a:ext cx="1081082" cy="598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780697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F6374-B242-7718-971B-72C2BCDA7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D27D4-6C33-FB46-1D49-0980268C4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71650"/>
            <a:ext cx="7772400" cy="39488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4A6E8F-9CAA-03E4-4C1D-52124015C672}"/>
              </a:ext>
            </a:extLst>
          </p:cNvPr>
          <p:cNvSpPr txBox="1"/>
          <p:nvPr/>
        </p:nvSpPr>
        <p:spPr>
          <a:xfrm>
            <a:off x="685801" y="1135873"/>
            <a:ext cx="22368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Mouse phase, octopus mag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99892F-BE52-81A6-61EC-A1A27C13C3C9}"/>
              </a:ext>
            </a:extLst>
          </p:cNvPr>
          <p:cNvSpPr txBox="1"/>
          <p:nvPr/>
        </p:nvSpPr>
        <p:spPr>
          <a:xfrm>
            <a:off x="5431891" y="1135873"/>
            <a:ext cx="22785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Octopus phase, mouse mag</a:t>
            </a:r>
          </a:p>
        </p:txBody>
      </p:sp>
    </p:spTree>
    <p:extLst>
      <p:ext uri="{BB962C8B-B14F-4D97-AF65-F5344CB8AC3E}">
        <p14:creationId xmlns:p14="http://schemas.microsoft.com/office/powerpoint/2010/main" val="1329456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21519-4005-F545-A073-246FD1F0E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Removing periodic patterns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486C61-B8D4-F24B-8C00-0991216902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107" y="1543050"/>
            <a:ext cx="5189786" cy="394335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11899E-36C2-D244-8B70-C6CCF3CE4468}"/>
              </a:ext>
            </a:extLst>
          </p:cNvPr>
          <p:cNvSpPr txBox="1"/>
          <p:nvPr/>
        </p:nvSpPr>
        <p:spPr>
          <a:xfrm>
            <a:off x="7315200" y="2114550"/>
            <a:ext cx="14859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Magnitude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09F6D8-0E1D-AC4A-9650-2722F1E2FD7A}"/>
              </a:ext>
            </a:extLst>
          </p:cNvPr>
          <p:cNvSpPr txBox="1"/>
          <p:nvPr/>
        </p:nvSpPr>
        <p:spPr>
          <a:xfrm>
            <a:off x="7315200" y="4343400"/>
            <a:ext cx="14859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Remove peaks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826982-537B-CC4E-B4E9-B16E37B88F00}"/>
              </a:ext>
            </a:extLst>
          </p:cNvPr>
          <p:cNvSpPr txBox="1"/>
          <p:nvPr/>
        </p:nvSpPr>
        <p:spPr>
          <a:xfrm>
            <a:off x="7759013" y="5647038"/>
            <a:ext cx="14173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Source: </a:t>
            </a:r>
            <a:r>
              <a:rPr lang="en-US" sz="1050" dirty="0">
                <a:hlinkClick r:id="rId3"/>
              </a:rPr>
              <a:t>A. Zisserman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46390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EAD8D-B704-B72B-47A7-C7FE3618B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9ABB6-8560-119B-18DA-E2FD74CD8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44912"/>
            <a:ext cx="6570936" cy="4351338"/>
          </a:xfrm>
        </p:spPr>
        <p:txBody>
          <a:bodyPr>
            <a:normAutofit/>
          </a:bodyPr>
          <a:lstStyle/>
          <a:p>
            <a:endParaRPr lang="en-US" sz="1800" dirty="0"/>
          </a:p>
          <a:p>
            <a:r>
              <a:rPr lang="en-US" sz="1800" dirty="0"/>
              <a:t>“wider” function has  “narrower”  Fourier transform</a:t>
            </a:r>
          </a:p>
          <a:p>
            <a:r>
              <a:rPr lang="en-US" sz="1800" dirty="0"/>
              <a:t>“narrower” function has “wider”  Fourier transform</a:t>
            </a:r>
          </a:p>
          <a:p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7E09F6-0E50-4610-582F-3075642C0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517" y="2694014"/>
            <a:ext cx="5860907" cy="416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23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0BE2E-4B5D-1528-88EF-F4F9DF937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Trick – low pass filter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A2F3-E79C-2929-EE95-C691F7AB2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Multiply FT magnitude by Gaussian</a:t>
            </a:r>
          </a:p>
          <a:p>
            <a:endParaRPr lang="en-US" dirty="0"/>
          </a:p>
          <a:p>
            <a:r>
              <a:rPr lang="en-US" dirty="0"/>
              <a:t>Inverse FT</a:t>
            </a:r>
          </a:p>
          <a:p>
            <a:endParaRPr lang="en-US" dirty="0"/>
          </a:p>
          <a:p>
            <a:r>
              <a:rPr lang="en-US" dirty="0"/>
              <a:t>High frequencies are suppressed</a:t>
            </a:r>
          </a:p>
        </p:txBody>
      </p:sp>
    </p:spTree>
    <p:extLst>
      <p:ext uri="{BB962C8B-B14F-4D97-AF65-F5344CB8AC3E}">
        <p14:creationId xmlns:p14="http://schemas.microsoft.com/office/powerpoint/2010/main" val="3269058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E8254-4FBB-3164-3A8A-B6E119C60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by 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00643-B27A-5CD2-7032-1C823E04A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3F4E5D-FF7C-2E0D-B6AB-64EE8970B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" y="1563130"/>
            <a:ext cx="7486650" cy="428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24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E1B9D-FBA7-E1C8-6622-4ED67CB36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265CD-5E9D-5999-CF86-BEBFF88CB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B32A17-967B-901D-12C5-98A93E939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865726"/>
            <a:ext cx="4857750" cy="506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228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65ACC-5B2D-7520-C125-D9D3259B8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with 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E5DAC-93AE-08AA-DA07-0383D9FAC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A43DB4-417B-AEE5-1442-26412836C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84" y="1436446"/>
            <a:ext cx="7943850" cy="451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952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F9B47-1434-F5B2-86C6-39569C93A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A03D4-CA44-B71B-6F25-97E5C53AD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5793BB-9802-88F6-0036-C9B1B1301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50" y="867805"/>
            <a:ext cx="4800600" cy="500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8767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F62CA-315D-59BF-BFE5-51022F572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think about...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D28AB7-97FD-E38E-255E-0F59665D2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09" y="2029934"/>
            <a:ext cx="8711684" cy="279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77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E3F03-C2F0-3FD5-04E7-686AC729C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4110F-C7D5-0BE7-1652-95B2354FD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0D67769-095D-F99D-AD9A-64EC815C562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342900" indent="-342900"/>
                <a:r>
                  <a:rPr lang="en-US" dirty="0"/>
                  <a:t>Define a set of basis functions:</a:t>
                </a:r>
                <a:br>
                  <a:rPr lang="en-US" dirty="0"/>
                </a:br>
                <a:endParaRPr lang="en-US" sz="105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𝑢𝑡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∈(−∞,∞)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342900" indent="-342900"/>
                <a:endParaRPr lang="en-US" sz="1050" dirty="0"/>
              </a:p>
              <a:p>
                <a:pPr marL="342900" indent="-342900"/>
                <a:r>
                  <a:rPr lang="en-US" dirty="0"/>
                  <a:t>Inner product for complex functions is given by: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342900" indent="-342900"/>
                <a:r>
                  <a:rPr lang="en-US" dirty="0"/>
                  <a:t>Orthonormality:</a:t>
                </a:r>
              </a:p>
              <a:p>
                <a:pPr marL="0" indent="0">
                  <a:buNone/>
                </a:pPr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? </m:t>
                              </m:r>
                              <m: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   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0     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otherwise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pPr marL="342900" indent="-342900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0D67769-095D-F99D-AD9A-64EC815C56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5523" b="-70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F86087F-4D9B-F26A-32AE-7189185A8749}"/>
                  </a:ext>
                </a:extLst>
              </p:cNvPr>
              <p:cNvSpPr txBox="1"/>
              <p:nvPr/>
            </p:nvSpPr>
            <p:spPr>
              <a:xfrm>
                <a:off x="2004848" y="6176963"/>
                <a:ext cx="4573544" cy="689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𝑑𝑡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(0)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F86087F-4D9B-F26A-32AE-7189185A87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4848" y="6176963"/>
                <a:ext cx="4573544" cy="689932"/>
              </a:xfrm>
              <a:prstGeom prst="rect">
                <a:avLst/>
              </a:prstGeom>
              <a:blipFill>
                <a:blip r:embed="rId3"/>
                <a:stretch>
                  <a:fillRect t="-160000" b="-23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9575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3028-E27D-2C49-A0AE-EF6D6C10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342900" indent="-342900"/>
                <a:r>
                  <a:rPr lang="en-US" dirty="0"/>
                  <a:t>Represent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as </a:t>
                </a:r>
              </a:p>
              <a:p>
                <a:pPr marL="800100" lvl="1" indent="-342900"/>
                <a:r>
                  <a:rPr lang="en-US" dirty="0"/>
                  <a:t>a weighted combination </a:t>
                </a:r>
              </a:p>
              <a:p>
                <a:pPr marL="1257300" lvl="2" indent="-342900"/>
                <a:r>
                  <a:rPr lang="en-US" dirty="0"/>
                  <a:t>of the basis functions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𝑢𝑡</m:t>
                        </m:r>
                      </m:sup>
                    </m:sSup>
                  </m:oMath>
                </a14:m>
                <a:r>
                  <a:rPr lang="en-US" dirty="0"/>
                  <a:t> with weights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 </a:t>
                </a:r>
              </a:p>
              <a:p>
                <a:pPr marL="800100" lvl="1" indent="-342900"/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𝑑𝑢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342900" indent="-342900"/>
                <a:endParaRPr lang="en-US" dirty="0"/>
              </a:p>
              <a:p>
                <a:pPr marL="800100" lvl="1" indent="-342900"/>
                <a:r>
                  <a:rPr lang="en-US" dirty="0"/>
                  <a:t>Each weight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en-US" dirty="0"/>
                  <a:t> given by the inner product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marL="342900" indent="-342900"/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BED2A8-446A-5B4D-A93C-D90DB4C442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86" t="-9593" b="-50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1259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81F6-5F00-2141-AC75-EF7E4A16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1D Fourier transform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1657349"/>
                <a:ext cx="7772400" cy="4964167"/>
              </a:xfrm>
            </p:spPr>
            <p:txBody>
              <a:bodyPr>
                <a:normAutofit/>
              </a:bodyPr>
              <a:lstStyle/>
              <a:p>
                <a:pPr marL="342900" indent="-342900"/>
                <a:r>
                  <a:rPr lang="en-US" dirty="0"/>
                  <a:t>Forward transform:</a:t>
                </a:r>
                <a:br>
                  <a:rPr lang="en-US" dirty="0"/>
                </a:br>
                <a:endParaRPr lang="en-US" sz="1050" dirty="0"/>
              </a:p>
              <a:p>
                <a:pPr marL="0" indent="0">
                  <a:buNone/>
                </a:pPr>
                <a:endParaRPr lang="en-US" b="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b="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sz="1050" dirty="0"/>
              </a:p>
              <a:p>
                <a:pPr marL="342900" indent="-342900"/>
                <a:r>
                  <a:rPr lang="en-US" altLang="en-US" dirty="0"/>
                  <a:t>Existence for FT’s is tricky.</a:t>
                </a:r>
              </a:p>
              <a:p>
                <a:pPr marL="800100" lvl="1" indent="-342900"/>
                <a:r>
                  <a:rPr lang="en-US" altLang="en-US" dirty="0"/>
                  <a:t>if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r>
                  <a:rPr lang="en-US" dirty="0"/>
                  <a:t> is finite, FT exists</a:t>
                </a:r>
              </a:p>
              <a:p>
                <a:pPr marL="800100" lvl="1" indent="-342900"/>
                <a:r>
                  <a:rPr lang="en-US" dirty="0"/>
                  <a:t>it does exist for many more functions, but machinery gets quite complicated</a:t>
                </a:r>
              </a:p>
              <a:p>
                <a:pPr marL="0" indent="0"/>
                <a:endParaRPr lang="en-US" dirty="0"/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00C6E6-BE1B-8D47-8632-BA2DC49AA6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657349"/>
                <a:ext cx="7772400" cy="4964167"/>
              </a:xfrm>
              <a:blipFill>
                <a:blip r:embed="rId2"/>
                <a:stretch>
                  <a:fillRect l="-1468" t="-5612"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ine 8">
            <a:extLst>
              <a:ext uri="{FF2B5EF4-FFF2-40B4-BE49-F238E27FC236}">
                <a16:creationId xmlns:a16="http://schemas.microsoft.com/office/drawing/2014/main" id="{5516E258-75D8-9E41-82E2-CC24062CA2AD}"/>
              </a:ext>
            </a:extLst>
          </p:cNvPr>
          <p:cNvSpPr>
            <a:spLocks noChangeShapeType="1"/>
          </p:cNvSpPr>
          <p:nvPr/>
        </p:nvSpPr>
        <p:spPr bwMode="auto">
          <a:xfrm>
            <a:off x="4000500" y="2679246"/>
            <a:ext cx="571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10">
                <a:extLst>
                  <a:ext uri="{FF2B5EF4-FFF2-40B4-BE49-F238E27FC236}">
                    <a16:creationId xmlns:a16="http://schemas.microsoft.com/office/drawing/2014/main" id="{EE5C99C0-3A3F-0448-848A-78471550F9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31368" y="2448788"/>
                <a:ext cx="752194" cy="415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1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en-US" sz="21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sz="21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en-US" sz="21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2100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 Box 10">
                <a:extLst>
                  <a:ext uri="{FF2B5EF4-FFF2-40B4-BE49-F238E27FC236}">
                    <a16:creationId xmlns:a16="http://schemas.microsoft.com/office/drawing/2014/main" id="{EE5C99C0-3A3F-0448-848A-78471550F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31368" y="2448788"/>
                <a:ext cx="752194" cy="415498"/>
              </a:xfrm>
              <a:prstGeom prst="rect">
                <a:avLst/>
              </a:prstGeom>
              <a:blipFill>
                <a:blip r:embed="rId3"/>
                <a:stretch>
                  <a:fillRect b="-1764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12">
                <a:extLst>
                  <a:ext uri="{FF2B5EF4-FFF2-40B4-BE49-F238E27FC236}">
                    <a16:creationId xmlns:a16="http://schemas.microsoft.com/office/drawing/2014/main" id="{20DE0649-AD81-8845-88B4-05F55F4625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0" y="2473790"/>
                <a:ext cx="820802" cy="415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1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en-US" sz="21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sz="21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en-US" sz="21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2100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Text Box 12">
                <a:extLst>
                  <a:ext uri="{FF2B5EF4-FFF2-40B4-BE49-F238E27FC236}">
                    <a16:creationId xmlns:a16="http://schemas.microsoft.com/office/drawing/2014/main" id="{20DE0649-AD81-8845-88B4-05F55F462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2473790"/>
                <a:ext cx="820802" cy="415498"/>
              </a:xfrm>
              <a:prstGeom prst="rect">
                <a:avLst/>
              </a:prstGeom>
              <a:blipFill>
                <a:blip r:embed="rId4"/>
                <a:stretch>
                  <a:fillRect b="-1764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E055B101-4A4D-9C4F-9FED-9170A05FE8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31468" y="2291847"/>
                <a:ext cx="39811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18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</m:oMath>
                  </m:oMathPara>
                </a14:m>
                <a:endParaRPr lang="en-US" altLang="en-US" sz="1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E055B101-4A4D-9C4F-9FED-9170A05FE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31468" y="2291847"/>
                <a:ext cx="39811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5244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3F37A-F003-0A26-8D2F-21303BB9A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23949-6D87-63B8-99CF-32A119723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1D Fourier transform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815D7B-EA2D-C8C9-87B5-7139695843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1657349"/>
                <a:ext cx="7772400" cy="4964167"/>
              </a:xfrm>
            </p:spPr>
            <p:txBody>
              <a:bodyPr>
                <a:normAutofit/>
              </a:bodyPr>
              <a:lstStyle/>
              <a:p>
                <a:pPr marL="342900" indent="-342900"/>
                <a:r>
                  <a:rPr lang="en-US" dirty="0"/>
                  <a:t>Forward transform: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342900" indent="-342900"/>
                <a:r>
                  <a:rPr lang="en-US" dirty="0"/>
                  <a:t>Inverse transform: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𝑢𝑡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𝑑𝑢</m:t>
                          </m:r>
                        </m:e>
                      </m:nary>
                    </m:oMath>
                  </m:oMathPara>
                </a14:m>
                <a:endParaRPr lang="en-US" i="1" dirty="0">
                  <a:solidFill>
                    <a:srgbClr val="7030A0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i="1" dirty="0"/>
              </a:p>
              <a:p>
                <a:pPr marL="0" indent="0">
                  <a:buNone/>
                </a:pPr>
                <a:r>
                  <a:rPr lang="en-US" i="1" dirty="0"/>
                  <a:t>Fourier transform pairs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b="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b="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05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815D7B-EA2D-C8C9-87B5-7139695843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657349"/>
                <a:ext cx="7772400" cy="4964167"/>
              </a:xfrm>
              <a:blipFill>
                <a:blip r:embed="rId2"/>
                <a:stretch>
                  <a:fillRect l="-1631" t="-23980" b="-3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3185422-DE78-6531-E941-3E0075B84DA8}"/>
              </a:ext>
            </a:extLst>
          </p:cNvPr>
          <p:cNvSpPr txBox="1">
            <a:spLocks/>
          </p:cNvSpPr>
          <p:nvPr/>
        </p:nvSpPr>
        <p:spPr>
          <a:xfrm>
            <a:off x="1968062" y="5821913"/>
            <a:ext cx="7772400" cy="394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402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03490-7528-7718-CE47-F37958EF5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E7DF7A-D271-E1D0-B678-DD58BD8717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Maps a real function to complex function</a:t>
                </a:r>
              </a:p>
              <a:p>
                <a:pPr lvl="1"/>
                <a:r>
                  <a:rPr lang="en-US" dirty="0"/>
                  <a:t>so has magnitude and phase</a:t>
                </a:r>
              </a:p>
              <a:p>
                <a:pPr lvl="1"/>
                <a:r>
                  <a:rPr lang="en-US" dirty="0"/>
                  <a:t>or real and imaginary components</a:t>
                </a:r>
              </a:p>
              <a:p>
                <a:endParaRPr lang="en-US" dirty="0"/>
              </a:p>
              <a:p>
                <a:pPr marL="342900" indent="-342900"/>
                <a:r>
                  <a:rPr lang="en-US" dirty="0"/>
                  <a:t>Important properties:</a:t>
                </a:r>
              </a:p>
              <a:p>
                <a:pPr marL="642938" lvl="1" indent="-342900"/>
                <a:r>
                  <a:rPr lang="en-US" sz="1800" dirty="0"/>
                  <a:t>Energy preservation (Parseval’s theorem):</a:t>
                </a:r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2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2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sz="2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</m:e>
                            <m:sup>
                              <m:r>
                                <a:rPr lang="en-US" sz="2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  <m:r>
                        <a:rPr lang="en-US" sz="22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2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2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sz="2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2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</m:e>
                            <m:sup>
                              <m:r>
                                <a:rPr lang="en-US" sz="2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𝑑𝑢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rgbClr val="7030A0"/>
                  </a:solidFill>
                  <a:ea typeface="Cambria Math" panose="02040503050406030204" pitchFamily="18" charset="0"/>
                </a:endParaRPr>
              </a:p>
              <a:p>
                <a:pPr marL="642938" lvl="1" indent="-342900"/>
                <a:r>
                  <a:rPr lang="en-US" sz="1800" dirty="0"/>
                  <a:t>Linearity: </a:t>
                </a:r>
              </a:p>
              <a:p>
                <a:pPr marL="757238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}=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}+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E7DF7A-D271-E1D0-B678-DD58BD8717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326" b="-22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5583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06087B40-07AF-C442-84D5-270939F2A33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Important Fourier transform pairs</a:t>
            </a:r>
          </a:p>
        </p:txBody>
      </p:sp>
      <p:pic>
        <p:nvPicPr>
          <p:cNvPr id="45059" name="Picture 3" descr="space-freq">
            <a:extLst>
              <a:ext uri="{FF2B5EF4-FFF2-40B4-BE49-F238E27FC236}">
                <a16:creationId xmlns:a16="http://schemas.microsoft.com/office/drawing/2014/main" id="{9A1ECF3D-D193-F04C-B2A8-5A924E15C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 b="29048"/>
          <a:stretch/>
        </p:blipFill>
        <p:spPr bwMode="auto">
          <a:xfrm>
            <a:off x="2343150" y="2213401"/>
            <a:ext cx="4457700" cy="201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/>
              <p:nvPr/>
            </p:nvSpPr>
            <p:spPr bwMode="auto">
              <a:xfrm>
                <a:off x="3314700" y="2143125"/>
                <a:ext cx="914400" cy="31432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35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box</m:t>
                      </m:r>
                      <m:r>
                        <a:rPr lang="en-US" sz="135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(</m:t>
                      </m:r>
                      <m:r>
                        <a:rPr lang="en-US" sz="135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𝑡</m:t>
                      </m:r>
                      <m:r>
                        <a:rPr lang="en-US" sz="135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)</m:t>
                      </m:r>
                    </m:oMath>
                  </m:oMathPara>
                </a14:m>
                <a:endParaRPr lang="en-US" sz="1350" dirty="0">
                  <a:solidFill>
                    <a:srgbClr val="7030A0"/>
                  </a:solidFill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14700" y="2143125"/>
                <a:ext cx="914400" cy="314325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8FDF2518-754E-1C49-B8E3-F5C370A24487}"/>
              </a:ext>
            </a:extLst>
          </p:cNvPr>
          <p:cNvSpPr/>
          <p:nvPr/>
        </p:nvSpPr>
        <p:spPr bwMode="auto">
          <a:xfrm>
            <a:off x="6810647" y="2286000"/>
            <a:ext cx="457200" cy="1714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/>
              <p:nvPr/>
            </p:nvSpPr>
            <p:spPr bwMode="auto">
              <a:xfrm>
                <a:off x="5819503" y="2128837"/>
                <a:ext cx="1495697" cy="44291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35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sinc</m:t>
                      </m:r>
                      <m:d>
                        <m:dPr>
                          <m:ctrlPr>
                            <a:rPr lang="en-US" sz="135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135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  <m:r>
                        <a:rPr lang="en-US" sz="135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135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135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350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350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350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𝜋</m:t>
                                  </m:r>
                                  <m:r>
                                    <a:rPr lang="en-US" sz="1350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en-US" sz="135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𝜋</m:t>
                          </m:r>
                          <m:r>
                            <a:rPr lang="en-US" sz="135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den>
                      </m:f>
                    </m:oMath>
                  </m:oMathPara>
                </a14:m>
                <a:endParaRPr lang="en-US" sz="1350" dirty="0">
                  <a:solidFill>
                    <a:srgbClr val="7030A0"/>
                  </a:solidFill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19503" y="2128837"/>
                <a:ext cx="1495697" cy="442913"/>
              </a:xfrm>
              <a:prstGeom prst="rect">
                <a:avLst/>
              </a:prstGeom>
              <a:blipFill>
                <a:blip r:embed="rId4"/>
                <a:stretch>
                  <a:fillRect b="-2703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61C92A8-500D-E149-A711-FF546027BB7E}"/>
              </a:ext>
            </a:extLst>
          </p:cNvPr>
          <p:cNvSpPr/>
          <p:nvPr/>
        </p:nvSpPr>
        <p:spPr bwMode="auto">
          <a:xfrm>
            <a:off x="4231386" y="2592324"/>
            <a:ext cx="171450" cy="1714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/>
              <p:nvPr/>
            </p:nvSpPr>
            <p:spPr>
              <a:xfrm>
                <a:off x="3371850" y="3307449"/>
                <a:ext cx="1053965" cy="3000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35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350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35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35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𝑡</m:t>
                              </m:r>
                              <m:r>
                                <a:rPr lang="en-US" sz="135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r>
                                <a:rPr lang="en-US" sz="135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𝜎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35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1850" y="3307449"/>
                <a:ext cx="1053965" cy="3000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4029A621-92DF-1C43-B26F-2B7FB9651906}"/>
              </a:ext>
            </a:extLst>
          </p:cNvPr>
          <p:cNvSpPr/>
          <p:nvPr/>
        </p:nvSpPr>
        <p:spPr bwMode="auto">
          <a:xfrm>
            <a:off x="6715125" y="2614613"/>
            <a:ext cx="171450" cy="1714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0FD118-B821-E44F-BCF3-BDC47158DE2A}"/>
              </a:ext>
            </a:extLst>
          </p:cNvPr>
          <p:cNvSpPr/>
          <p:nvPr/>
        </p:nvSpPr>
        <p:spPr bwMode="auto">
          <a:xfrm>
            <a:off x="4254365" y="3689604"/>
            <a:ext cx="171450" cy="1714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8FDDDB-0F80-5341-93F6-508837CAA381}"/>
              </a:ext>
            </a:extLst>
          </p:cNvPr>
          <p:cNvSpPr/>
          <p:nvPr/>
        </p:nvSpPr>
        <p:spPr bwMode="auto">
          <a:xfrm>
            <a:off x="6724922" y="3689604"/>
            <a:ext cx="171450" cy="1714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/>
              <p:nvPr/>
            </p:nvSpPr>
            <p:spPr>
              <a:xfrm>
                <a:off x="5829300" y="3200400"/>
                <a:ext cx="1053965" cy="48705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35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350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35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35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𝑢</m:t>
                              </m:r>
                              <m:r>
                                <a:rPr lang="en-US" sz="135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f>
                                <m:fPr>
                                  <m:ctrlPr>
                                    <a:rPr lang="en-US" sz="1350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350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350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𝜎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135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9300" y="3200400"/>
                <a:ext cx="1053965" cy="48705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/>
              <p:nvPr/>
            </p:nvSpPr>
            <p:spPr>
              <a:xfrm>
                <a:off x="3314700" y="2841484"/>
                <a:ext cx="262892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0.5</m:t>
                      </m:r>
                    </m:oMath>
                  </m:oMathPara>
                </a14:m>
                <a:endParaRPr lang="en-US" sz="135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4700" y="2841484"/>
                <a:ext cx="262892" cy="207749"/>
              </a:xfrm>
              <a:prstGeom prst="rect">
                <a:avLst/>
              </a:prstGeom>
              <a:blipFill>
                <a:blip r:embed="rId7"/>
                <a:stretch>
                  <a:fillRect l="-19048" r="-19048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/>
              <p:nvPr/>
            </p:nvSpPr>
            <p:spPr>
              <a:xfrm>
                <a:off x="2851189" y="2843751"/>
                <a:ext cx="392736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−0.5</m:t>
                      </m:r>
                    </m:oMath>
                  </m:oMathPara>
                </a14:m>
                <a:endParaRPr lang="en-US" sz="135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1189" y="2843751"/>
                <a:ext cx="392736" cy="207749"/>
              </a:xfrm>
              <a:prstGeom prst="rect">
                <a:avLst/>
              </a:prstGeom>
              <a:blipFill>
                <a:blip r:embed="rId8"/>
                <a:stretch>
                  <a:fillRect l="-3125" r="-9375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1F6814E-3894-7C40-BD7C-297CF280CCB4}"/>
              </a:ext>
            </a:extLst>
          </p:cNvPr>
          <p:cNvCxnSpPr/>
          <p:nvPr/>
        </p:nvCxnSpPr>
        <p:spPr bwMode="auto">
          <a:xfrm>
            <a:off x="2343150" y="4972050"/>
            <a:ext cx="200025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CAF3AB0-92B7-104E-B6E7-E14C902D6CB6}"/>
              </a:ext>
            </a:extLst>
          </p:cNvPr>
          <p:cNvCxnSpPr>
            <a:cxnSpLocks/>
          </p:cNvCxnSpPr>
          <p:nvPr/>
        </p:nvCxnSpPr>
        <p:spPr bwMode="auto">
          <a:xfrm flipV="1">
            <a:off x="3308087" y="4514850"/>
            <a:ext cx="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2384254-5428-1647-8D32-B87B9902BE83}"/>
              </a:ext>
            </a:extLst>
          </p:cNvPr>
          <p:cNvCxnSpPr/>
          <p:nvPr/>
        </p:nvCxnSpPr>
        <p:spPr bwMode="auto">
          <a:xfrm>
            <a:off x="2343150" y="4686300"/>
            <a:ext cx="200025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D7612B1-DE35-F348-AA84-D8015593B6BB}"/>
                  </a:ext>
                </a:extLst>
              </p:cNvPr>
              <p:cNvSpPr/>
              <p:nvPr/>
            </p:nvSpPr>
            <p:spPr>
              <a:xfrm>
                <a:off x="3429000" y="4309802"/>
                <a:ext cx="858697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𝑓</m:t>
                      </m:r>
                      <m:d>
                        <m:dPr>
                          <m:ctrlPr>
                            <a:rPr lang="en-US" sz="135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135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𝑡</m:t>
                          </m:r>
                        </m:e>
                      </m:d>
                      <m:r>
                        <a:rPr lang="en-US" sz="135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=1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D7612B1-DE35-F348-AA84-D8015593B6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4309802"/>
                <a:ext cx="858697" cy="300082"/>
              </a:xfrm>
              <a:prstGeom prst="rect">
                <a:avLst/>
              </a:prstGeom>
              <a:blipFill>
                <a:blip r:embed="rId9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9C25BBD-6E3B-1945-B75A-91C4C1625C83}"/>
              </a:ext>
            </a:extLst>
          </p:cNvPr>
          <p:cNvCxnSpPr/>
          <p:nvPr/>
        </p:nvCxnSpPr>
        <p:spPr bwMode="auto">
          <a:xfrm>
            <a:off x="4779913" y="4972050"/>
            <a:ext cx="200025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6832354-801F-D442-968A-6274094153DA}"/>
              </a:ext>
            </a:extLst>
          </p:cNvPr>
          <p:cNvCxnSpPr>
            <a:cxnSpLocks/>
          </p:cNvCxnSpPr>
          <p:nvPr/>
        </p:nvCxnSpPr>
        <p:spPr bwMode="auto">
          <a:xfrm flipV="1">
            <a:off x="5744850" y="4514850"/>
            <a:ext cx="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FEBE392-740C-FF49-8930-380CC7EF701B}"/>
                  </a:ext>
                </a:extLst>
              </p:cNvPr>
              <p:cNvSpPr/>
              <p:nvPr/>
            </p:nvSpPr>
            <p:spPr>
              <a:xfrm>
                <a:off x="5715000" y="4334725"/>
                <a:ext cx="1533818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35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unit</m:t>
                      </m:r>
                      <m:r>
                        <a:rPr lang="en-US" sz="135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35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impulse</m:t>
                      </m:r>
                      <m:r>
                        <a:rPr lang="en-US" sz="135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 </m:t>
                      </m:r>
                      <m:r>
                        <a:rPr lang="en-US" sz="135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𝛿</m:t>
                      </m:r>
                      <m:d>
                        <m:dPr>
                          <m:ctrlPr>
                            <a:rPr lang="en-US" sz="135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135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FEBE392-740C-FF49-8930-380CC7EF70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4334725"/>
                <a:ext cx="1533818" cy="300082"/>
              </a:xfrm>
              <a:prstGeom prst="rect">
                <a:avLst/>
              </a:prstGeom>
              <a:blipFill>
                <a:blip r:embed="rId10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73FA394-3BCC-2A4C-8788-4CE0F74780E5}"/>
              </a:ext>
            </a:extLst>
          </p:cNvPr>
          <p:cNvCxnSpPr>
            <a:cxnSpLocks/>
          </p:cNvCxnSpPr>
          <p:nvPr/>
        </p:nvCxnSpPr>
        <p:spPr bwMode="auto">
          <a:xfrm flipV="1">
            <a:off x="5749195" y="4514850"/>
            <a:ext cx="0" cy="4572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00BCD6B-D386-C249-B5A1-83CA4A4F7059}"/>
              </a:ext>
            </a:extLst>
          </p:cNvPr>
          <p:cNvSpPr txBox="1"/>
          <p:nvPr/>
        </p:nvSpPr>
        <p:spPr>
          <a:xfrm>
            <a:off x="944083" y="5609375"/>
            <a:ext cx="71778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*The last one is formal since these functions don’t meet the mathematical requirements for FT</a:t>
            </a:r>
          </a:p>
        </p:txBody>
      </p:sp>
    </p:spTree>
    <p:extLst>
      <p:ext uri="{BB962C8B-B14F-4D97-AF65-F5344CB8AC3E}">
        <p14:creationId xmlns:p14="http://schemas.microsoft.com/office/powerpoint/2010/main" val="477430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06087B40-07AF-C442-84D5-270939F2A33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Important Fourier transform pairs</a:t>
            </a:r>
          </a:p>
        </p:txBody>
      </p:sp>
      <p:pic>
        <p:nvPicPr>
          <p:cNvPr id="45059" name="Picture 3" descr="space-freq">
            <a:extLst>
              <a:ext uri="{FF2B5EF4-FFF2-40B4-BE49-F238E27FC236}">
                <a16:creationId xmlns:a16="http://schemas.microsoft.com/office/drawing/2014/main" id="{9A1ECF3D-D193-F04C-B2A8-5A924E15C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 b="29048"/>
          <a:stretch/>
        </p:blipFill>
        <p:spPr bwMode="auto">
          <a:xfrm>
            <a:off x="2343150" y="2213401"/>
            <a:ext cx="4457700" cy="201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/>
              <p:nvPr/>
            </p:nvSpPr>
            <p:spPr bwMode="auto">
              <a:xfrm>
                <a:off x="3314700" y="2143125"/>
                <a:ext cx="914400" cy="31432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35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box</m:t>
                      </m:r>
                      <m:r>
                        <a:rPr lang="en-US" sz="135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(</m:t>
                      </m:r>
                      <m:r>
                        <a:rPr lang="en-US" sz="135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𝑡</m:t>
                      </m:r>
                      <m:r>
                        <a:rPr lang="en-US" sz="135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)</m:t>
                      </m:r>
                    </m:oMath>
                  </m:oMathPara>
                </a14:m>
                <a:endParaRPr lang="en-US" sz="1350" dirty="0">
                  <a:solidFill>
                    <a:srgbClr val="7030A0"/>
                  </a:solidFill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0013FF-E7CF-0241-8BB7-7235106B5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14700" y="2143125"/>
                <a:ext cx="914400" cy="314325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8FDF2518-754E-1C49-B8E3-F5C370A24487}"/>
              </a:ext>
            </a:extLst>
          </p:cNvPr>
          <p:cNvSpPr/>
          <p:nvPr/>
        </p:nvSpPr>
        <p:spPr bwMode="auto">
          <a:xfrm>
            <a:off x="6810647" y="2286000"/>
            <a:ext cx="457200" cy="1714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/>
              <p:nvPr/>
            </p:nvSpPr>
            <p:spPr bwMode="auto">
              <a:xfrm>
                <a:off x="5819503" y="2128837"/>
                <a:ext cx="1495697" cy="44291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35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sinc</m:t>
                      </m:r>
                      <m:d>
                        <m:dPr>
                          <m:ctrlPr>
                            <a:rPr lang="en-US" sz="135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135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  <m:r>
                        <a:rPr lang="en-US" sz="135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135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135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350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350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350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𝜋</m:t>
                                  </m:r>
                                  <m:r>
                                    <a:rPr lang="en-US" sz="1350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𝑢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en-US" sz="135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𝜋</m:t>
                          </m:r>
                          <m:r>
                            <a:rPr lang="en-US" sz="135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den>
                      </m:f>
                    </m:oMath>
                  </m:oMathPara>
                </a14:m>
                <a:endParaRPr lang="en-US" sz="1350" dirty="0">
                  <a:solidFill>
                    <a:srgbClr val="7030A0"/>
                  </a:solidFill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387FF-7F5D-A944-BCD3-E38C1F1B01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19503" y="2128837"/>
                <a:ext cx="1495697" cy="442913"/>
              </a:xfrm>
              <a:prstGeom prst="rect">
                <a:avLst/>
              </a:prstGeom>
              <a:blipFill>
                <a:blip r:embed="rId4"/>
                <a:stretch>
                  <a:fillRect b="-2703"/>
                </a:stretch>
              </a:blip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61C92A8-500D-E149-A711-FF546027BB7E}"/>
              </a:ext>
            </a:extLst>
          </p:cNvPr>
          <p:cNvSpPr/>
          <p:nvPr/>
        </p:nvSpPr>
        <p:spPr bwMode="auto">
          <a:xfrm>
            <a:off x="4231386" y="2592324"/>
            <a:ext cx="171450" cy="1714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/>
              <p:nvPr/>
            </p:nvSpPr>
            <p:spPr>
              <a:xfrm>
                <a:off x="3371850" y="3307449"/>
                <a:ext cx="1053965" cy="3000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35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350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35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35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𝑡</m:t>
                              </m:r>
                              <m:r>
                                <a:rPr lang="en-US" sz="135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r>
                                <a:rPr lang="en-US" sz="135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charset="0"/>
                                </a:rPr>
                                <m:t>𝜎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35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0CDA553-9E72-C84F-A206-BC3FA957AF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1850" y="3307449"/>
                <a:ext cx="1053965" cy="3000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4029A621-92DF-1C43-B26F-2B7FB9651906}"/>
              </a:ext>
            </a:extLst>
          </p:cNvPr>
          <p:cNvSpPr/>
          <p:nvPr/>
        </p:nvSpPr>
        <p:spPr bwMode="auto">
          <a:xfrm>
            <a:off x="6715125" y="2614613"/>
            <a:ext cx="171450" cy="1714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0FD118-B821-E44F-BCF3-BDC47158DE2A}"/>
              </a:ext>
            </a:extLst>
          </p:cNvPr>
          <p:cNvSpPr/>
          <p:nvPr/>
        </p:nvSpPr>
        <p:spPr bwMode="auto">
          <a:xfrm>
            <a:off x="4254365" y="3689604"/>
            <a:ext cx="171450" cy="1714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8FDDDB-0F80-5341-93F6-508837CAA381}"/>
              </a:ext>
            </a:extLst>
          </p:cNvPr>
          <p:cNvSpPr/>
          <p:nvPr/>
        </p:nvSpPr>
        <p:spPr bwMode="auto">
          <a:xfrm>
            <a:off x="6724922" y="3689604"/>
            <a:ext cx="171450" cy="1714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/>
              <p:nvPr/>
            </p:nvSpPr>
            <p:spPr>
              <a:xfrm>
                <a:off x="5829300" y="3200400"/>
                <a:ext cx="1053965" cy="48705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35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350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gauss</m:t>
                          </m:r>
                        </m:fName>
                        <m:e>
                          <m:d>
                            <m:dPr>
                              <m:ctrlPr>
                                <a:rPr lang="en-US" sz="135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135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𝑢</m:t>
                              </m:r>
                              <m:r>
                                <a:rPr lang="en-US" sz="135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;</m:t>
                              </m:r>
                              <m:f>
                                <m:fPr>
                                  <m:ctrlPr>
                                    <a:rPr lang="en-US" sz="1350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350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350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charset="0"/>
                                    </a:rPr>
                                    <m:t>𝜎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135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78C825-3C9F-9D45-BF96-DCEEE3F19D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9300" y="3200400"/>
                <a:ext cx="1053965" cy="48705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/>
              <p:nvPr/>
            </p:nvSpPr>
            <p:spPr>
              <a:xfrm>
                <a:off x="3314700" y="2841484"/>
                <a:ext cx="262892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0.5</m:t>
                      </m:r>
                    </m:oMath>
                  </m:oMathPara>
                </a14:m>
                <a:endParaRPr lang="en-US" sz="135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6D947B-0273-2440-B94F-402F936D7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4700" y="2841484"/>
                <a:ext cx="262892" cy="207749"/>
              </a:xfrm>
              <a:prstGeom prst="rect">
                <a:avLst/>
              </a:prstGeom>
              <a:blipFill>
                <a:blip r:embed="rId7"/>
                <a:stretch>
                  <a:fillRect l="-19048" r="-19048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/>
              <p:nvPr/>
            </p:nvSpPr>
            <p:spPr>
              <a:xfrm>
                <a:off x="2851189" y="2843751"/>
                <a:ext cx="392736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−0.5</m:t>
                      </m:r>
                    </m:oMath>
                  </m:oMathPara>
                </a14:m>
                <a:endParaRPr lang="en-US" sz="135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83DC76-1432-4D48-8F1A-5BB13A91A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1189" y="2843751"/>
                <a:ext cx="392736" cy="207749"/>
              </a:xfrm>
              <a:prstGeom prst="rect">
                <a:avLst/>
              </a:prstGeom>
              <a:blipFill>
                <a:blip r:embed="rId8"/>
                <a:stretch>
                  <a:fillRect l="-3125" r="-9375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1F6814E-3894-7C40-BD7C-297CF280CCB4}"/>
              </a:ext>
            </a:extLst>
          </p:cNvPr>
          <p:cNvCxnSpPr/>
          <p:nvPr/>
        </p:nvCxnSpPr>
        <p:spPr bwMode="auto">
          <a:xfrm>
            <a:off x="2343150" y="4972050"/>
            <a:ext cx="200025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CAF3AB0-92B7-104E-B6E7-E14C902D6CB6}"/>
              </a:ext>
            </a:extLst>
          </p:cNvPr>
          <p:cNvCxnSpPr>
            <a:cxnSpLocks/>
          </p:cNvCxnSpPr>
          <p:nvPr/>
        </p:nvCxnSpPr>
        <p:spPr bwMode="auto">
          <a:xfrm flipV="1">
            <a:off x="3308087" y="4514850"/>
            <a:ext cx="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2384254-5428-1647-8D32-B87B9902BE83}"/>
              </a:ext>
            </a:extLst>
          </p:cNvPr>
          <p:cNvCxnSpPr/>
          <p:nvPr/>
        </p:nvCxnSpPr>
        <p:spPr bwMode="auto">
          <a:xfrm>
            <a:off x="2343150" y="4686300"/>
            <a:ext cx="200025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D7612B1-DE35-F348-AA84-D8015593B6BB}"/>
                  </a:ext>
                </a:extLst>
              </p:cNvPr>
              <p:cNvSpPr/>
              <p:nvPr/>
            </p:nvSpPr>
            <p:spPr>
              <a:xfrm>
                <a:off x="3429000" y="4309802"/>
                <a:ext cx="858697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𝑓</m:t>
                      </m:r>
                      <m:d>
                        <m:dPr>
                          <m:ctrlPr>
                            <a:rPr lang="en-US" sz="135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135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𝑡</m:t>
                          </m:r>
                        </m:e>
                      </m:d>
                      <m:r>
                        <a:rPr lang="en-US" sz="135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=1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D7612B1-DE35-F348-AA84-D8015593B6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4309802"/>
                <a:ext cx="858697" cy="300082"/>
              </a:xfrm>
              <a:prstGeom prst="rect">
                <a:avLst/>
              </a:prstGeom>
              <a:blipFill>
                <a:blip r:embed="rId9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9C25BBD-6E3B-1945-B75A-91C4C1625C83}"/>
              </a:ext>
            </a:extLst>
          </p:cNvPr>
          <p:cNvCxnSpPr/>
          <p:nvPr/>
        </p:nvCxnSpPr>
        <p:spPr bwMode="auto">
          <a:xfrm>
            <a:off x="4779913" y="4972050"/>
            <a:ext cx="200025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6832354-801F-D442-968A-6274094153DA}"/>
              </a:ext>
            </a:extLst>
          </p:cNvPr>
          <p:cNvCxnSpPr>
            <a:cxnSpLocks/>
          </p:cNvCxnSpPr>
          <p:nvPr/>
        </p:nvCxnSpPr>
        <p:spPr bwMode="auto">
          <a:xfrm flipV="1">
            <a:off x="5744850" y="4514850"/>
            <a:ext cx="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FEBE392-740C-FF49-8930-380CC7EF701B}"/>
                  </a:ext>
                </a:extLst>
              </p:cNvPr>
              <p:cNvSpPr/>
              <p:nvPr/>
            </p:nvSpPr>
            <p:spPr>
              <a:xfrm>
                <a:off x="5715000" y="4334725"/>
                <a:ext cx="1533818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35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unit</m:t>
                      </m:r>
                      <m:r>
                        <a:rPr lang="en-US" sz="135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35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impulse</m:t>
                      </m:r>
                      <m:r>
                        <a:rPr lang="en-US" sz="135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 </m:t>
                      </m:r>
                      <m:r>
                        <a:rPr lang="en-US" sz="135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charset="0"/>
                        </a:rPr>
                        <m:t>𝛿</m:t>
                      </m:r>
                      <m:d>
                        <m:dPr>
                          <m:ctrlPr>
                            <a:rPr lang="en-US" sz="135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135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𝑢</m:t>
                          </m:r>
                        </m:e>
                      </m:d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FEBE392-740C-FF49-8930-380CC7EF70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4334725"/>
                <a:ext cx="1533818" cy="300082"/>
              </a:xfrm>
              <a:prstGeom prst="rect">
                <a:avLst/>
              </a:prstGeom>
              <a:blipFill>
                <a:blip r:embed="rId10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73FA394-3BCC-2A4C-8788-4CE0F74780E5}"/>
              </a:ext>
            </a:extLst>
          </p:cNvPr>
          <p:cNvCxnSpPr>
            <a:cxnSpLocks/>
          </p:cNvCxnSpPr>
          <p:nvPr/>
        </p:nvCxnSpPr>
        <p:spPr bwMode="auto">
          <a:xfrm flipV="1">
            <a:off x="5749195" y="4514850"/>
            <a:ext cx="0" cy="4572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00BCD6B-D386-C249-B5A1-83CA4A4F7059}"/>
              </a:ext>
            </a:extLst>
          </p:cNvPr>
          <p:cNvSpPr txBox="1"/>
          <p:nvPr/>
        </p:nvSpPr>
        <p:spPr>
          <a:xfrm>
            <a:off x="944083" y="5609375"/>
            <a:ext cx="71778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*The last one is formal since these functions don’t meet the mathematical requirements for FT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99851B-DA54-A61E-DB8D-81CD6C11A527}"/>
              </a:ext>
            </a:extLst>
          </p:cNvPr>
          <p:cNvSpPr txBox="1"/>
          <p:nvPr/>
        </p:nvSpPr>
        <p:spPr>
          <a:xfrm>
            <a:off x="1" y="2945358"/>
            <a:ext cx="19166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Notice that when </a:t>
            </a:r>
          </a:p>
          <a:p>
            <a:r>
              <a:rPr lang="en-US" sz="1350" dirty="0"/>
              <a:t>f has narrower support,</a:t>
            </a:r>
          </a:p>
          <a:p>
            <a:r>
              <a:rPr lang="en-US" sz="1350" dirty="0"/>
              <a:t>FT(f) has broader, and</a:t>
            </a:r>
          </a:p>
          <a:p>
            <a:r>
              <a:rPr lang="en-US" sz="1350" dirty="0"/>
              <a:t>Vice versa!</a:t>
            </a:r>
          </a:p>
        </p:txBody>
      </p:sp>
    </p:spTree>
    <p:extLst>
      <p:ext uri="{BB962C8B-B14F-4D97-AF65-F5344CB8AC3E}">
        <p14:creationId xmlns:p14="http://schemas.microsoft.com/office/powerpoint/2010/main" val="3123563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</TotalTime>
  <Words>650</Words>
  <Application>Microsoft Macintosh PowerPoint</Application>
  <PresentationFormat>On-screen Show (4:3)</PresentationFormat>
  <Paragraphs>150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Aptos</vt:lpstr>
      <vt:lpstr>Aptos Display</vt:lpstr>
      <vt:lpstr>Arial</vt:lpstr>
      <vt:lpstr>Cambria Math</vt:lpstr>
      <vt:lpstr>Office Theme</vt:lpstr>
      <vt:lpstr>Quick and dirty Fourier theory - II</vt:lpstr>
      <vt:lpstr>1D Fourier transform</vt:lpstr>
      <vt:lpstr>1D Fourier transform</vt:lpstr>
      <vt:lpstr>1D Fourier transform</vt:lpstr>
      <vt:lpstr>1D Fourier transform</vt:lpstr>
      <vt:lpstr>1D Fourier transform</vt:lpstr>
      <vt:lpstr>1D Fourier transform</vt:lpstr>
      <vt:lpstr>Important Fourier transform pairs</vt:lpstr>
      <vt:lpstr>Important Fourier transform pairs</vt:lpstr>
      <vt:lpstr>2D Fourier transform</vt:lpstr>
      <vt:lpstr>2D Fourier transform</vt:lpstr>
      <vt:lpstr>Basis function examples</vt:lpstr>
      <vt:lpstr>Basis function examples</vt:lpstr>
      <vt:lpstr>Basis function examples</vt:lpstr>
      <vt:lpstr>Linear combination of basis functions</vt:lpstr>
      <vt:lpstr>2D Fourier transform</vt:lpstr>
      <vt:lpstr>2D Fourier transform</vt:lpstr>
      <vt:lpstr>Phase vs. magnitude</vt:lpstr>
      <vt:lpstr>PowerPoint Presentation</vt:lpstr>
      <vt:lpstr>PowerPoint Presentation</vt:lpstr>
      <vt:lpstr>Application: Removing periodic patterns</vt:lpstr>
      <vt:lpstr>Important effect</vt:lpstr>
      <vt:lpstr>Trick – low pass filter</vt:lpstr>
      <vt:lpstr>Smoothing by FT</vt:lpstr>
      <vt:lpstr>PowerPoint Presentation</vt:lpstr>
      <vt:lpstr>Smoothing with FT</vt:lpstr>
      <vt:lpstr>PowerPoint Presentation</vt:lpstr>
      <vt:lpstr>Things to think about...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Forsyth, David Alexander</dc:creator>
  <cp:lastModifiedBy>Forsyth, David Alexander</cp:lastModifiedBy>
  <cp:revision>4</cp:revision>
  <dcterms:created xsi:type="dcterms:W3CDTF">2026-01-12T23:28:41Z</dcterms:created>
  <dcterms:modified xsi:type="dcterms:W3CDTF">2026-01-15T19:56:08Z</dcterms:modified>
</cp:coreProperties>
</file>