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4" r:id="rId18"/>
    <p:sldId id="275" r:id="rId19"/>
    <p:sldId id="273" r:id="rId20"/>
    <p:sldId id="276" r:id="rId21"/>
    <p:sldId id="27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6B25B-DB7C-1902-37FD-2D1E0410A1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4C8E05-5243-14BB-C467-3C75309A95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81C74A-EF9C-E5F6-1BB9-E7CBA2C85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60910-2501-CD48-978A-D66AAB8F28E7}" type="datetimeFigureOut">
              <a:rPr lang="en-US" smtClean="0"/>
              <a:t>1/2/26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B30AC8-14B8-0CC7-66CF-6007A9E92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1C7209-6325-9009-6B04-83D49BCD2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EB54E-950C-5D42-B746-FB08B0E39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855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46244-B38B-90F6-333E-1FFE55E73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BE8143-8AEC-BA71-A2CB-5EB8EF2F7F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961EEA-989B-7A1E-60CD-A1992492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60910-2501-CD48-978A-D66AAB8F28E7}" type="datetimeFigureOut">
              <a:rPr lang="en-US" smtClean="0"/>
              <a:t>1/2/26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A291F5-D5C3-56EC-1EAF-F1D9A5FC4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B1A6D-B3F3-58C6-2C7F-87033897C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EB54E-950C-5D42-B746-FB08B0E39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020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F296A4B-A8B0-3D7B-6604-7E6A954998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DDFA8E-9F3A-6210-BAFC-E6B0B8C5AA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D5B94A-9AA7-2B47-3045-03976E6DE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60910-2501-CD48-978A-D66AAB8F28E7}" type="datetimeFigureOut">
              <a:rPr lang="en-US" smtClean="0"/>
              <a:t>1/2/26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B98F76-6F5A-CEF7-BD80-18F0E5606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3D1398-435B-5AE4-1FAC-6ECA98707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EB54E-950C-5D42-B746-FB08B0E39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906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4983F-4B0E-CBEC-C525-EEAA16D9C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5561F8-F255-4917-9567-9CA25D5BF0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56C3EE-694A-6D5C-320E-91D27268F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60910-2501-CD48-978A-D66AAB8F28E7}" type="datetimeFigureOut">
              <a:rPr lang="en-US" smtClean="0"/>
              <a:t>1/2/26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160903-B403-6383-7498-AB4E714E8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603FDB-46B6-C0BE-776E-B661271EA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EB54E-950C-5D42-B746-FB08B0E39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630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3CDD5-5E66-6DE9-B518-F0115FF38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ACF44D-8B44-75FD-F9D2-52DA59A829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49649B-DA55-EA33-9F29-B9DC0EEBE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60910-2501-CD48-978A-D66AAB8F28E7}" type="datetimeFigureOut">
              <a:rPr lang="en-US" smtClean="0"/>
              <a:t>1/2/26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04CF5D-FF43-930D-ADD0-CAB0DA370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286A4A-3F61-72D3-1418-BA7A560CB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EB54E-950C-5D42-B746-FB08B0E39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734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4336C-39DB-EB2E-4BBA-3170BC101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4DADC8-B0F4-C6EB-ABF5-A9AEF8C04E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84F17C-1A7E-15DB-C1AE-A4E9E7B128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3B7E85-953E-979B-733C-22DB47131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60910-2501-CD48-978A-D66AAB8F28E7}" type="datetimeFigureOut">
              <a:rPr lang="en-US" smtClean="0"/>
              <a:t>1/2/26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F64910-4905-0182-BDCB-A08F05C45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B8E078-26AC-C2B2-D9D0-4E6802BAB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EB54E-950C-5D42-B746-FB08B0E39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870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EC39F-92A7-9FE9-23A4-0A625457F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8CB152-A888-53F5-C8CE-0E5C1930E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06B2C5-8683-057C-77C4-CE942F53D9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BDF23E-420F-5B98-2FDC-FF3333C9CF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22985F-6535-D93F-BC4E-212923FE8E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AF8D975-6587-EE7C-9F65-3617661AD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60910-2501-CD48-978A-D66AAB8F28E7}" type="datetimeFigureOut">
              <a:rPr lang="en-US" smtClean="0"/>
              <a:t>1/2/26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E965C8-B053-CFBB-57F2-FC8AADB65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5E0AED-D9A7-D133-863B-F43D67940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EB54E-950C-5D42-B746-FB08B0E39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8444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64801-D1F0-E31D-21F6-A3FD86D07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D410AE-DD7A-1682-0FA8-D084340DE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60910-2501-CD48-978A-D66AAB8F28E7}" type="datetimeFigureOut">
              <a:rPr lang="en-US" smtClean="0"/>
              <a:t>1/2/26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2AC343-4530-50F3-47A8-257BE9A22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00D273-0335-E1EE-2F5F-41EACFC42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EB54E-950C-5D42-B746-FB08B0E39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307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306678-7A3B-D4DC-5017-5CBDCC345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60910-2501-CD48-978A-D66AAB8F28E7}" type="datetimeFigureOut">
              <a:rPr lang="en-US" smtClean="0"/>
              <a:t>1/2/26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06BF4E-F52B-A0A5-D6C0-ECB18283A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B680B5-63EC-694C-A191-632369478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EB54E-950C-5D42-B746-FB08B0E39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113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7D67B-E702-CE7C-3C87-972552667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F4F07E-2846-8136-834E-F5BCC78FC9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27D4ED-5533-6C56-9226-BD1770E048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EC5F1E-CA77-1409-4DA9-E4E81A01D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60910-2501-CD48-978A-D66AAB8F28E7}" type="datetimeFigureOut">
              <a:rPr lang="en-US" smtClean="0"/>
              <a:t>1/2/26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676F45-8707-D172-684E-874E41EF8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5C07EE-A207-2215-F265-835EE3660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EB54E-950C-5D42-B746-FB08B0E39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5827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BCC7F-FEB0-E8DB-6177-35D14B774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387E89-2BE4-A7AA-DFEC-7DA0E738B3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2B3348-EA79-3C02-0CAC-88D84CC68E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36EE24-1B46-4C68-EF42-F1A5DF2C8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60910-2501-CD48-978A-D66AAB8F28E7}" type="datetimeFigureOut">
              <a:rPr lang="en-US" smtClean="0"/>
              <a:t>1/2/26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0E5D7B-FFC1-79A9-6A0F-80F96CABF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B40EAC-2EC1-8B83-F579-987AF5898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EB54E-950C-5D42-B746-FB08B0E39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680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A6285E-B79F-8BB5-99E3-16E73D179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407D63-28BC-96A2-CB27-2A8EE6E354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5D5103-DC8F-DED2-AC3C-6498FF6D7A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CB60910-2501-CD48-978A-D66AAB8F28E7}" type="datetimeFigureOut">
              <a:rPr lang="en-US" smtClean="0"/>
              <a:t>1/2/26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4108E2-66DE-CE42-106F-EF258E02E4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B988FE-6BE3-5E89-E41B-1373FD1FFF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30EB54E-950C-5D42-B746-FB08B0E39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832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12EC1-EDF2-2AB6-D217-1B42AA0A43E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Geometric transformations of images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02FA42-EFF8-9065-D8FB-8F30C0AF2FD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D.A. Forsyth, </a:t>
            </a:r>
          </a:p>
          <a:p>
            <a:r>
              <a:rPr lang="en-US" dirty="0"/>
              <a:t>University of Illinois at Urbana Champaign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57111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B047F-C23D-550A-F48E-0B0816A4E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Rotation: Interpolation matters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F2D0F7-EF3C-557F-4D5C-ED575440D5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9229" y="1533970"/>
            <a:ext cx="7833542" cy="520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0916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633D5-C170-5669-7818-BE58B54DF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Affine transformations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D63C37-CE3C-9CEA-48E2-59C10F0494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Problems</a:t>
            </a:r>
          </a:p>
          <a:p>
            <a:pPr lvl="1"/>
            <a:r>
              <a:rPr lang="en-US" dirty="0"/>
              <a:t>There is often a non-uniform scaling inside the matrix</a:t>
            </a:r>
          </a:p>
          <a:p>
            <a:r>
              <a:rPr lang="en-US" dirty="0"/>
              <a:t>Image could end up outside target image range</a:t>
            </a:r>
          </a:p>
          <a:p>
            <a:pPr lvl="1"/>
            <a:r>
              <a:rPr lang="en-US" dirty="0"/>
              <a:t>what to do?</a:t>
            </a:r>
          </a:p>
          <a:p>
            <a:pPr lvl="1"/>
            <a:r>
              <a:rPr lang="en-US" dirty="0"/>
              <a:t>usually, figure out target image range from affine </a:t>
            </a:r>
            <a:r>
              <a:rPr lang="en-US" dirty="0" err="1"/>
              <a:t>tx</a:t>
            </a:r>
            <a:r>
              <a:rPr lang="en-US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36BFCA-E072-02C4-3D24-8E0880F00B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9200" y="4259974"/>
            <a:ext cx="7876608" cy="244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426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3C3D7-14BE-717E-CB01-3DC6C1BE0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Affine transformation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72A0D2-0FA3-589C-7669-E40D89FBD4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290" y="2488795"/>
            <a:ext cx="10964193" cy="400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4415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1EB339-4D3A-E63A-B23F-25D2708AD8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49FB5-5BA7-22FB-2356-5426FF69F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Projective transformations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31F89D-E100-BCD0-2267-7D41EC201C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Problems</a:t>
            </a:r>
          </a:p>
          <a:p>
            <a:pPr lvl="1"/>
            <a:r>
              <a:rPr lang="en-US" dirty="0"/>
              <a:t>There is often a non-uniform scaling inside the matrix</a:t>
            </a:r>
          </a:p>
          <a:p>
            <a:pPr lvl="1"/>
            <a:r>
              <a:rPr lang="en-US" dirty="0"/>
              <a:t>Possible divide by zero</a:t>
            </a:r>
          </a:p>
          <a:p>
            <a:r>
              <a:rPr lang="en-US" dirty="0"/>
              <a:t>Image could end up outside target image range</a:t>
            </a:r>
          </a:p>
          <a:p>
            <a:pPr lvl="1"/>
            <a:r>
              <a:rPr lang="en-US" dirty="0"/>
              <a:t>what to do?</a:t>
            </a:r>
          </a:p>
          <a:p>
            <a:pPr lvl="1"/>
            <a:r>
              <a:rPr lang="en-US" dirty="0"/>
              <a:t>usually, figure out target image range from affine </a:t>
            </a:r>
            <a:r>
              <a:rPr lang="en-US" dirty="0" err="1"/>
              <a:t>tx</a:t>
            </a:r>
            <a:r>
              <a:rPr lang="en-US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F185E5-A6FE-153E-16AE-1309E1552D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097" y="4946580"/>
            <a:ext cx="7924362" cy="1859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7239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31BF8D-5B38-D712-97BD-F93FFFE998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79C0D-F9BC-3E1E-9892-C4BF5297B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Projective transformation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0722BD-5903-21DD-9069-E9B7E5A8D2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867" y="1904961"/>
            <a:ext cx="10725933" cy="4106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3408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EB0D3-4810-9CCB-53F4-5654055F4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registration with translation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09E4CF-6CCD-B959-DEB2-8D229EE8AD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Color separations: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E828C9-8A84-FDD4-127D-0A22A54EE4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530" y="2995449"/>
            <a:ext cx="11324939" cy="22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5340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45608-D6B6-ACF1-4FD3-7594E3C84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registration with translation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EEA72F-8357-FBBB-2302-AD3F8FB6D8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Fix G in place</a:t>
            </a:r>
          </a:p>
          <a:p>
            <a:pPr lvl="1"/>
            <a:r>
              <a:rPr lang="en-US" dirty="0"/>
              <a:t>for many (</a:t>
            </a:r>
            <a:r>
              <a:rPr lang="en-US" dirty="0" err="1"/>
              <a:t>tx</a:t>
            </a:r>
            <a:r>
              <a:rPr lang="en-US" dirty="0"/>
              <a:t>, ty)</a:t>
            </a:r>
          </a:p>
          <a:p>
            <a:pPr lvl="2"/>
            <a:r>
              <a:rPr lang="en-US" dirty="0"/>
              <a:t>slide R by </a:t>
            </a:r>
            <a:r>
              <a:rPr lang="en-US" dirty="0" err="1"/>
              <a:t>tx</a:t>
            </a:r>
            <a:r>
              <a:rPr lang="en-US" dirty="0"/>
              <a:t>, ty</a:t>
            </a:r>
          </a:p>
          <a:p>
            <a:pPr lvl="2"/>
            <a:r>
              <a:rPr lang="en-US" dirty="0"/>
              <a:t>compute C(</a:t>
            </a:r>
            <a:r>
              <a:rPr lang="en-US" dirty="0" err="1"/>
              <a:t>tx</a:t>
            </a:r>
            <a:r>
              <a:rPr lang="en-US" dirty="0"/>
              <a:t>, ty)  </a:t>
            </a:r>
          </a:p>
          <a:p>
            <a:pPr lvl="3"/>
            <a:r>
              <a:rPr lang="en-US" dirty="0"/>
              <a:t>which compares overlaps</a:t>
            </a:r>
          </a:p>
          <a:p>
            <a:pPr lvl="1"/>
            <a:r>
              <a:rPr lang="en-US" dirty="0"/>
              <a:t>take the (</a:t>
            </a:r>
            <a:r>
              <a:rPr lang="en-US" dirty="0" err="1"/>
              <a:t>tx</a:t>
            </a:r>
            <a:r>
              <a:rPr lang="en-US" dirty="0"/>
              <a:t>, ty) that gives best overlap</a:t>
            </a:r>
          </a:p>
          <a:p>
            <a:pPr lvl="1"/>
            <a:endParaRPr lang="en-US" dirty="0"/>
          </a:p>
          <a:p>
            <a:r>
              <a:rPr lang="en-US" dirty="0"/>
              <a:t>Q: </a:t>
            </a:r>
          </a:p>
          <a:p>
            <a:pPr lvl="1"/>
            <a:r>
              <a:rPr lang="en-US" dirty="0"/>
              <a:t>what is cost?</a:t>
            </a:r>
          </a:p>
          <a:p>
            <a:pPr lvl="1"/>
            <a:r>
              <a:rPr lang="en-US" dirty="0"/>
              <a:t>other applications?</a:t>
            </a:r>
          </a:p>
          <a:p>
            <a:pPr lvl="1"/>
            <a:r>
              <a:rPr lang="en-US" dirty="0"/>
              <a:t>efficiency?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1710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FC47E-524B-CBA0-3827-1C4F18232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functions:  SSD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6B1A3C-ECC2-34BE-490B-4FA560E11D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08C912-0F85-9C3F-FD22-20655420D8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538" y="1406439"/>
            <a:ext cx="11150819" cy="27628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21AB16-13FC-791B-5F63-CB977464A6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4707" y="3894473"/>
            <a:ext cx="8753804" cy="296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4373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6CE82-956E-560B-1069-A67EF0BCB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functions: cosine </a:t>
            </a:r>
            <a:r>
              <a:rPr lang="en-US" dirty="0" err="1"/>
              <a:t>dist</a:t>
            </a:r>
            <a:r>
              <a:rPr lang="en-US" dirty="0"/>
              <a:t> and correlation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80204D-42DC-D4B4-AA3D-BF3A05B747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103" y="1438603"/>
            <a:ext cx="6503276" cy="54193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3500D2-00C1-CC21-4893-F4C3A1EE995A}"/>
              </a:ext>
            </a:extLst>
          </p:cNvPr>
          <p:cNvSpPr txBox="1"/>
          <p:nvPr/>
        </p:nvSpPr>
        <p:spPr>
          <a:xfrm>
            <a:off x="7003199" y="3310758"/>
            <a:ext cx="4702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You compute these for the overlap</a:t>
            </a:r>
          </a:p>
        </p:txBody>
      </p:sp>
    </p:spTree>
    <p:extLst>
      <p:ext uri="{BB962C8B-B14F-4D97-AF65-F5344CB8AC3E}">
        <p14:creationId xmlns:p14="http://schemas.microsoft.com/office/powerpoint/2010/main" val="1517726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E605E-1298-9667-DEAF-B8A9370D4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functions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9684F7-E792-F459-2FC6-023A18BFBC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E3BF21-5D55-FF19-706E-EFC72634CA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331" y="1690688"/>
            <a:ext cx="10636469" cy="480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9988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FAF2B-D961-5C32-39AC-6589B533D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Nuisances in applying geometric </a:t>
            </a:r>
            <a:r>
              <a:rPr lang="en-US" dirty="0" err="1"/>
              <a:t>tx</a:t>
            </a:r>
            <a:r>
              <a:rPr lang="en-US" dirty="0"/>
              <a:t> to images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A4D6BC-15D8-1B92-13F6-FAC848C7F5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Image coordinate systems are weird</a:t>
            </a:r>
          </a:p>
          <a:p>
            <a:endParaRPr lang="en-US" dirty="0"/>
          </a:p>
          <a:p>
            <a:r>
              <a:rPr lang="en-US" dirty="0"/>
              <a:t>You have to *put* an image somewhere</a:t>
            </a:r>
          </a:p>
          <a:p>
            <a:pPr lvl="1"/>
            <a:r>
              <a:rPr lang="en-US" dirty="0"/>
              <a:t>Very often, the transformation you have in mind puts the image outside the span of the target</a:t>
            </a:r>
          </a:p>
          <a:p>
            <a:pPr lvl="2"/>
            <a:r>
              <a:rPr lang="en-US" dirty="0"/>
              <a:t>what to do?</a:t>
            </a:r>
          </a:p>
        </p:txBody>
      </p:sp>
    </p:spTree>
    <p:extLst>
      <p:ext uri="{BB962C8B-B14F-4D97-AF65-F5344CB8AC3E}">
        <p14:creationId xmlns:p14="http://schemas.microsoft.com/office/powerpoint/2010/main" val="35484674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D4305-1508-2E8B-DDE7-A567F3E17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 the chicken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5B75E9-E446-9326-7187-A28096E98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523593" cy="4351338"/>
          </a:xfrm>
        </p:spPr>
        <p:txBody>
          <a:bodyPr/>
          <a:lstStyle/>
          <a:p>
            <a:r>
              <a:rPr lang="en-US" dirty="0"/>
              <a:t>Simplest object detection</a:t>
            </a:r>
          </a:p>
          <a:p>
            <a:pPr lvl="1"/>
            <a:r>
              <a:rPr lang="en-US" dirty="0"/>
              <a:t>not very good</a:t>
            </a:r>
          </a:p>
          <a:p>
            <a:pPr lvl="1"/>
            <a:r>
              <a:rPr lang="en-US" dirty="0"/>
              <a:t>can be fast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168E69-3C37-E504-FDA6-805D9CBE8D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9448" y="1254290"/>
            <a:ext cx="7417676" cy="560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9066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16E7D-9A34-F623-FE0E-AEC8D1C62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Think about this...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A3E426-731E-065E-0DC9-4E86AA30FA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6486" y="1983537"/>
            <a:ext cx="9279028" cy="419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1000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93296-75F2-4A0C-ACE0-7EF245F2A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coordinate systems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D37464-9C17-0607-7A45-F628036E67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8028" y="1504239"/>
            <a:ext cx="6908800" cy="3632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E0B9375-D41C-B2C0-1478-9C0435AB247D}"/>
              </a:ext>
            </a:extLst>
          </p:cNvPr>
          <p:cNvSpPr txBox="1"/>
          <p:nvPr/>
        </p:nvSpPr>
        <p:spPr>
          <a:xfrm>
            <a:off x="1135118" y="1797269"/>
            <a:ext cx="3868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I’ll use this one, cause everyone does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F9A5F8-1929-7C90-C07C-68F52FF517DD}"/>
              </a:ext>
            </a:extLst>
          </p:cNvPr>
          <p:cNvSpPr txBox="1"/>
          <p:nvPr/>
        </p:nvSpPr>
        <p:spPr>
          <a:xfrm>
            <a:off x="7267904" y="1797269"/>
            <a:ext cx="36966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You might think in terms of this one,</a:t>
            </a:r>
          </a:p>
          <a:p>
            <a:r>
              <a:rPr lang="en-US" dirty="0"/>
              <a:t>though – keep them straight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8BC2E7-D649-BB11-BB13-6ADFC257C7D4}"/>
              </a:ext>
            </a:extLst>
          </p:cNvPr>
          <p:cNvSpPr txBox="1"/>
          <p:nvPr/>
        </p:nvSpPr>
        <p:spPr>
          <a:xfrm>
            <a:off x="704193" y="5475889"/>
            <a:ext cx="99833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 add to the fun, in some API’s images run 0..M-1 (Python, </a:t>
            </a:r>
            <a:r>
              <a:rPr lang="en-US" dirty="0" err="1"/>
              <a:t>etc</a:t>
            </a:r>
            <a:r>
              <a:rPr lang="en-US" dirty="0"/>
              <a:t>) and in others they run 1..M (</a:t>
            </a:r>
            <a:r>
              <a:rPr lang="en-US" dirty="0" err="1"/>
              <a:t>Matlab</a:t>
            </a:r>
            <a:r>
              <a:rPr lang="en-US" dirty="0"/>
              <a:t>).</a:t>
            </a:r>
          </a:p>
          <a:p>
            <a:r>
              <a:rPr lang="en-US" dirty="0"/>
              <a:t>Keep an eye on this point, or you will lose pixels or have code errors.</a:t>
            </a:r>
          </a:p>
        </p:txBody>
      </p:sp>
    </p:spTree>
    <p:extLst>
      <p:ext uri="{BB962C8B-B14F-4D97-AF65-F5344CB8AC3E}">
        <p14:creationId xmlns:p14="http://schemas.microsoft.com/office/powerpoint/2010/main" val="42084129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B5D2A-8ECB-6242-C377-577180D21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Inverse warping requires a little care...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630982-3E6C-5C4F-B9CE-D97EA4BAAB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08FF2C-AD59-FD64-2F53-07DE166DE2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203" y="1537955"/>
            <a:ext cx="10515600" cy="21375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5BD2D1-FFD2-BD77-3534-0C7417753C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840845"/>
            <a:ext cx="10582603" cy="286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7360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D5AD3-F7EE-EEA8-9EE9-19BF66ABC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Losing pixels when inverse warping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7D93D9-F2A5-0129-4629-78872415CD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1ECB7B-1762-8233-059C-84486A4345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6232" y="1253323"/>
            <a:ext cx="9759536" cy="40649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589D6D-20B5-0399-C746-4F305D59EC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8287" y="5604677"/>
            <a:ext cx="8995426" cy="111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3401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9A539-DE38-4229-06F5-3C93294FA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Cropping, translating and pasting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126329-5276-8253-8EF6-3F9A3AF3C5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3F8411-E1B8-28F7-AC8B-64B950D24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788" y="1582887"/>
            <a:ext cx="9828423" cy="5067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2978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079C5-27D3-BA21-8A59-1A762C2F7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Blending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5B3917-45F5-9699-2C1E-00534147A6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improve over pasting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AD1E71-7A3A-6789-C591-20878DF67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0216" y="0"/>
            <a:ext cx="68426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6346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DEC95-D866-FEF3-771D-7B9DD7CCB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540F1D-844E-FA84-0B5B-E4D459C91A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Uniform scaling</a:t>
            </a:r>
          </a:p>
          <a:p>
            <a:pPr lvl="1"/>
            <a:r>
              <a:rPr lang="en-US" dirty="0"/>
              <a:t>we did that!</a:t>
            </a:r>
          </a:p>
          <a:p>
            <a:pPr lvl="2"/>
            <a:r>
              <a:rPr lang="en-US" dirty="0" err="1"/>
              <a:t>upsampling</a:t>
            </a:r>
            <a:r>
              <a:rPr lang="en-US" dirty="0"/>
              <a:t> – scale by k&gt;1</a:t>
            </a:r>
          </a:p>
          <a:p>
            <a:pPr lvl="2"/>
            <a:r>
              <a:rPr lang="en-US" dirty="0" err="1"/>
              <a:t>downsampling</a:t>
            </a:r>
            <a:r>
              <a:rPr lang="en-US" dirty="0"/>
              <a:t> – scale by k&lt;1</a:t>
            </a:r>
          </a:p>
          <a:p>
            <a:r>
              <a:rPr lang="en-US" dirty="0"/>
              <a:t>Non uniform scaling</a:t>
            </a:r>
          </a:p>
          <a:p>
            <a:pPr lvl="1"/>
            <a:r>
              <a:rPr lang="en-US" dirty="0"/>
              <a:t>can be a nuisance</a:t>
            </a:r>
          </a:p>
          <a:p>
            <a:pPr lvl="2"/>
            <a:r>
              <a:rPr lang="en-US" dirty="0" err="1"/>
              <a:t>upsampling</a:t>
            </a:r>
            <a:r>
              <a:rPr lang="en-US" dirty="0"/>
              <a:t> in one direction, </a:t>
            </a:r>
            <a:r>
              <a:rPr lang="en-US" dirty="0" err="1"/>
              <a:t>downsampling</a:t>
            </a:r>
            <a:r>
              <a:rPr lang="en-US" dirty="0"/>
              <a:t> in the other!</a:t>
            </a:r>
          </a:p>
        </p:txBody>
      </p:sp>
    </p:spTree>
    <p:extLst>
      <p:ext uri="{BB962C8B-B14F-4D97-AF65-F5344CB8AC3E}">
        <p14:creationId xmlns:p14="http://schemas.microsoft.com/office/powerpoint/2010/main" val="38664901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29E35-9E9E-706D-46FC-55EF6F527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407448-6A2D-32BE-F574-18D2BC6370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4942491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Rotating about the origin can lead to trouble </a:t>
            </a:r>
          </a:p>
          <a:p>
            <a:pPr lvl="1"/>
            <a:r>
              <a:rPr lang="en-US" dirty="0"/>
              <a:t>pixels leave the span</a:t>
            </a:r>
          </a:p>
          <a:p>
            <a:endParaRPr lang="en-US" dirty="0"/>
          </a:p>
          <a:p>
            <a:r>
              <a:rPr lang="en-US" dirty="0"/>
              <a:t>Common fix in APIs</a:t>
            </a:r>
          </a:p>
          <a:p>
            <a:pPr lvl="1"/>
            <a:r>
              <a:rPr lang="en-US" dirty="0"/>
              <a:t>rotate about the center of the image</a:t>
            </a:r>
          </a:p>
          <a:p>
            <a:pPr lvl="1"/>
            <a:r>
              <a:rPr lang="en-US" dirty="0"/>
              <a:t>pixels still leave the span</a:t>
            </a:r>
          </a:p>
          <a:p>
            <a:pPr lvl="1"/>
            <a:r>
              <a:rPr lang="en-US" dirty="0"/>
              <a:t>Choices:</a:t>
            </a:r>
          </a:p>
          <a:p>
            <a:pPr lvl="2"/>
            <a:r>
              <a:rPr lang="en-US" dirty="0"/>
              <a:t>all (bigger image, lots of zeros)</a:t>
            </a:r>
          </a:p>
          <a:p>
            <a:pPr lvl="2"/>
            <a:r>
              <a:rPr lang="en-US" dirty="0"/>
              <a:t>same (crop to original)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CB2A1A-D7F2-5CA3-B172-E826A75F07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3266" y="2028497"/>
            <a:ext cx="6518733" cy="3337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3957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414</Words>
  <Application>Microsoft Macintosh PowerPoint</Application>
  <PresentationFormat>Widescreen</PresentationFormat>
  <Paragraphs>77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Aptos</vt:lpstr>
      <vt:lpstr>Aptos Display</vt:lpstr>
      <vt:lpstr>Arial</vt:lpstr>
      <vt:lpstr>Office Theme</vt:lpstr>
      <vt:lpstr>Geometric transformations of images</vt:lpstr>
      <vt:lpstr>Nuisances in applying geometric tx to images</vt:lpstr>
      <vt:lpstr>Image coordinate systems</vt:lpstr>
      <vt:lpstr>Inverse warping requires a little care...</vt:lpstr>
      <vt:lpstr>Losing pixels when inverse warping</vt:lpstr>
      <vt:lpstr>Cropping, translating and pasting</vt:lpstr>
      <vt:lpstr>Blending</vt:lpstr>
      <vt:lpstr>Scaling</vt:lpstr>
      <vt:lpstr>Rotation</vt:lpstr>
      <vt:lpstr>Rotation: Interpolation matters</vt:lpstr>
      <vt:lpstr>Affine transformations</vt:lpstr>
      <vt:lpstr>Affine transformation</vt:lpstr>
      <vt:lpstr>Projective transformations</vt:lpstr>
      <vt:lpstr>Projective transformation</vt:lpstr>
      <vt:lpstr>Simple registration with translation</vt:lpstr>
      <vt:lpstr>Simple registration with translation</vt:lpstr>
      <vt:lpstr>Cost functions:  SSD</vt:lpstr>
      <vt:lpstr>Cost functions: cosine dist and correlation</vt:lpstr>
      <vt:lpstr>Cost functions </vt:lpstr>
      <vt:lpstr>Find the chicken</vt:lpstr>
      <vt:lpstr>Think about this...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Forsyth, David Alexander</dc:creator>
  <cp:lastModifiedBy>Forsyth, David Alexander</cp:lastModifiedBy>
  <cp:revision>17</cp:revision>
  <dcterms:created xsi:type="dcterms:W3CDTF">2026-01-02T19:05:14Z</dcterms:created>
  <dcterms:modified xsi:type="dcterms:W3CDTF">2026-01-02T21:36:00Z</dcterms:modified>
</cp:coreProperties>
</file>