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815" r:id="rId3"/>
    <p:sldId id="857" r:id="rId4"/>
    <p:sldId id="1030" r:id="rId5"/>
    <p:sldId id="1032" r:id="rId6"/>
    <p:sldId id="904" r:id="rId7"/>
    <p:sldId id="1031" r:id="rId8"/>
    <p:sldId id="969" r:id="rId9"/>
    <p:sldId id="810" r:id="rId10"/>
    <p:sldId id="861" r:id="rId11"/>
    <p:sldId id="910" r:id="rId12"/>
    <p:sldId id="103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E84B7-9801-A342-A410-DAF07E927BA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7B2BB-CD32-3445-8EFA-571266C1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22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A4D55B-611F-4DD0-8A93-FCB36690A3F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29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BE4A7B-F8B4-4DD2-BA3C-CD956DCA191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22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AC5BBA-3476-435F-9915-DEDB5DFD8B8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56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2740AC-6A1A-4AB0-AB5B-52FA5B47F31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328" y="3474963"/>
            <a:ext cx="7042547" cy="3291114"/>
          </a:xfrm>
          <a:noFill/>
          <a:ln/>
        </p:spPr>
        <p:txBody>
          <a:bodyPr/>
          <a:lstStyle/>
          <a:p>
            <a:pPr eaLnBrk="1" hangingPunct="1"/>
            <a:r>
              <a:rPr lang="en-US"/>
              <a:t>Figure 15.1, top half.  Note that most points in the vote array are very dark, because they</a:t>
            </a:r>
          </a:p>
          <a:p>
            <a:pPr eaLnBrk="1" hangingPunct="1"/>
            <a:r>
              <a:rPr lang="en-US"/>
              <a:t>get only one vote.</a:t>
            </a:r>
          </a:p>
        </p:txBody>
      </p:sp>
    </p:spTree>
    <p:extLst>
      <p:ext uri="{BB962C8B-B14F-4D97-AF65-F5344CB8AC3E}">
        <p14:creationId xmlns:p14="http://schemas.microsoft.com/office/powerpoint/2010/main" val="1422255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6BDA8C-E750-47F1-ACB0-B8D35AA381A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753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C62836-8A74-464F-A631-30DA8D631D5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63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5FB1B7-0581-4C25-8766-D8FC9FB5DD2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91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57DC28-F467-4DAF-9976-9D881365CB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328" y="3474963"/>
            <a:ext cx="7042547" cy="3291114"/>
          </a:xfrm>
          <a:noFill/>
          <a:ln/>
        </p:spPr>
        <p:txBody>
          <a:bodyPr/>
          <a:lstStyle/>
          <a:p>
            <a:pPr eaLnBrk="1" hangingPunct="1"/>
            <a:r>
              <a:rPr lang="en-US"/>
              <a:t>This is 15.1 lower half</a:t>
            </a:r>
          </a:p>
        </p:txBody>
      </p:sp>
    </p:spTree>
    <p:extLst>
      <p:ext uri="{BB962C8B-B14F-4D97-AF65-F5344CB8AC3E}">
        <p14:creationId xmlns:p14="http://schemas.microsoft.com/office/powerpoint/2010/main" val="356833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52F289-7FCC-46B5-9350-0C72FE12305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328" y="3474963"/>
            <a:ext cx="7042547" cy="3291114"/>
          </a:xfrm>
          <a:noFill/>
          <a:ln/>
        </p:spPr>
        <p:txBody>
          <a:bodyPr/>
          <a:lstStyle/>
          <a:p>
            <a:pPr eaLnBrk="1" hangingPunct="1"/>
            <a:r>
              <a:rPr lang="en-US"/>
              <a:t>15.2; main point is that lots of noise can lead to large peaks in the array</a:t>
            </a:r>
          </a:p>
        </p:txBody>
      </p:sp>
    </p:spTree>
    <p:extLst>
      <p:ext uri="{BB962C8B-B14F-4D97-AF65-F5344CB8AC3E}">
        <p14:creationId xmlns:p14="http://schemas.microsoft.com/office/powerpoint/2010/main" val="2456476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424B74-C20E-4F49-87B2-68861CFEB5C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91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35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29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8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36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43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1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85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83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7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9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1EA5CC-FA75-1646-898E-0B1BE4573E6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B90C75-8979-284B-9F54-2AEE8956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4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spirehep.net/files/53d80b0393096ba4afe34f5b6515209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youtube.com/watch?v=ebfi7qOFLu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ostatic.com/files/images/ss_hough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01B20-07ED-1388-A18E-4DB237A401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/>
              <a:t>Hough transform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5575B5-3DC6-4B69-AF88-9904C82A5B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Urbana-Champaign</a:t>
            </a:r>
          </a:p>
        </p:txBody>
      </p:sp>
    </p:spTree>
    <p:extLst>
      <p:ext uri="{BB962C8B-B14F-4D97-AF65-F5344CB8AC3E}">
        <p14:creationId xmlns:p14="http://schemas.microsoft.com/office/powerpoint/2010/main" val="2532739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Dealing with noise</a:t>
            </a:r>
          </a:p>
        </p:txBody>
      </p:sp>
      <p:sp>
        <p:nvSpPr>
          <p:cNvPr id="155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/>
              <a:t>How to choose a good grid discretization?</a:t>
            </a:r>
          </a:p>
          <a:p>
            <a:pPr lvl="1"/>
            <a:r>
              <a:rPr lang="en-US" sz="1800" b="1" dirty="0"/>
              <a:t>Too coarse:</a:t>
            </a:r>
            <a:r>
              <a:rPr lang="en-US" sz="1800" dirty="0"/>
              <a:t> large votes obtained when too many different lines correspond to a single bucket</a:t>
            </a:r>
          </a:p>
          <a:p>
            <a:pPr lvl="1"/>
            <a:r>
              <a:rPr lang="en-US" sz="1800" b="1" dirty="0"/>
              <a:t>Too fine:</a:t>
            </a:r>
            <a:r>
              <a:rPr lang="en-US" sz="1800" dirty="0"/>
              <a:t> miss lines because some points that are not exactly collinear cast votes for different buckets</a:t>
            </a:r>
          </a:p>
          <a:p>
            <a:pPr>
              <a:buFontTx/>
              <a:buChar char="•"/>
            </a:pPr>
            <a:r>
              <a:rPr lang="en-US" dirty="0"/>
              <a:t>Increment neighboring bins (smoothing in accumulator array)</a:t>
            </a:r>
          </a:p>
          <a:p>
            <a:pPr>
              <a:buFontTx/>
              <a:buChar char="•"/>
            </a:pPr>
            <a:r>
              <a:rPr lang="en-US" dirty="0"/>
              <a:t>Try to get rid of irrelevant features </a:t>
            </a:r>
          </a:p>
          <a:p>
            <a:pPr lvl="1"/>
            <a:r>
              <a:rPr lang="en-US" sz="1800" dirty="0"/>
              <a:t>E.g., take only edge points with significant gradient magnitude</a:t>
            </a:r>
          </a:p>
        </p:txBody>
      </p:sp>
    </p:spTree>
    <p:extLst>
      <p:ext uri="{BB962C8B-B14F-4D97-AF65-F5344CB8AC3E}">
        <p14:creationId xmlns:p14="http://schemas.microsoft.com/office/powerpoint/2010/main" val="4234369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Hough transform: Pros and cons</a:t>
            </a:r>
          </a:p>
        </p:txBody>
      </p:sp>
      <p:sp>
        <p:nvSpPr>
          <p:cNvPr id="144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/>
              <a:t>Pros</a:t>
            </a:r>
          </a:p>
          <a:p>
            <a:pPr lvl="1"/>
            <a:r>
              <a:rPr lang="en-US" sz="1800" dirty="0"/>
              <a:t>Can deal with non-locality and occlusion</a:t>
            </a:r>
          </a:p>
          <a:p>
            <a:pPr lvl="1"/>
            <a:r>
              <a:rPr lang="en-US" sz="1800" dirty="0"/>
              <a:t>Can detect multiple instances of a model</a:t>
            </a:r>
          </a:p>
          <a:p>
            <a:pPr lvl="1"/>
            <a:r>
              <a:rPr lang="en-US" sz="1800" dirty="0"/>
              <a:t>Some robustness to noise: noise points unlikely to contribute consistently to any single bin</a:t>
            </a:r>
          </a:p>
          <a:p>
            <a:pPr lvl="1"/>
            <a:r>
              <a:rPr lang="en-US" sz="1800" dirty="0"/>
              <a:t>Leads to a surprisingly general strategy for shape localization </a:t>
            </a:r>
            <a:br>
              <a:rPr lang="en-US" sz="1800" dirty="0"/>
            </a:br>
            <a:r>
              <a:rPr lang="en-US" sz="1800" dirty="0"/>
              <a:t>(more on this next)</a:t>
            </a:r>
          </a:p>
          <a:p>
            <a:pPr>
              <a:buFontTx/>
              <a:buChar char="•"/>
            </a:pPr>
            <a:r>
              <a:rPr lang="en-US" dirty="0"/>
              <a:t>Cons</a:t>
            </a:r>
          </a:p>
          <a:p>
            <a:pPr lvl="1"/>
            <a:r>
              <a:rPr lang="en-US" sz="1800" dirty="0"/>
              <a:t>Complexity increases </a:t>
            </a:r>
            <a:r>
              <a:rPr lang="en-US" sz="1800" dirty="0">
                <a:solidFill>
                  <a:srgbClr val="C00000"/>
                </a:solidFill>
              </a:rPr>
              <a:t>exponentially</a:t>
            </a:r>
            <a:r>
              <a:rPr lang="en-US" sz="1800" dirty="0"/>
              <a:t> with the number of model parameters – in practice, not used beyond three or four dimensions</a:t>
            </a:r>
          </a:p>
          <a:p>
            <a:pPr lvl="1"/>
            <a:r>
              <a:rPr lang="en-US" sz="1800" dirty="0"/>
              <a:t>Non-target shapes can produce spurious peaks in parameter space</a:t>
            </a:r>
          </a:p>
          <a:p>
            <a:pPr lvl="1"/>
            <a:r>
              <a:rPr lang="en-US" sz="1800" dirty="0"/>
              <a:t>It’s hard to pick a good grid size</a:t>
            </a:r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79669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4608C-70A5-FE6C-D6A8-2F16D3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think about...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ACC190-F183-77DA-0843-2375956762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024" y="2320277"/>
            <a:ext cx="8067762" cy="2325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22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Hough transform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/>
              <a:t>Possibly the earliest voting scheme – but still useful!</a:t>
            </a:r>
          </a:p>
          <a:p>
            <a:pPr lvl="1"/>
            <a:r>
              <a:rPr lang="en-US" sz="1800" dirty="0"/>
              <a:t>Discretize parameter space into bins</a:t>
            </a:r>
          </a:p>
          <a:p>
            <a:pPr lvl="1"/>
            <a:r>
              <a:rPr lang="en-US" sz="1800" dirty="0"/>
              <a:t>For each feature point in the image, put a vote in every bin in the parameter space that could have generated this point</a:t>
            </a:r>
          </a:p>
          <a:p>
            <a:pPr lvl="1"/>
            <a:r>
              <a:rPr lang="en-US" sz="1800" dirty="0"/>
              <a:t>Find bins that have the most votes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" y="6388895"/>
            <a:ext cx="91439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/>
            <a:r>
              <a:rPr lang="en-US" sz="1200" dirty="0"/>
              <a:t>P.V.C. Hough, </a:t>
            </a:r>
            <a:r>
              <a:rPr lang="en-US" sz="1200" i="1" dirty="0">
                <a:hlinkClick r:id="rId3"/>
              </a:rPr>
              <a:t>Machine Analysis of Bubble Chamber Pictures</a:t>
            </a:r>
            <a:r>
              <a:rPr lang="en-US" sz="1200" i="1" dirty="0"/>
              <a:t>,</a:t>
            </a:r>
            <a:r>
              <a:rPr lang="en-US" sz="1200" dirty="0"/>
              <a:t> Proc. Int. Conf. High Energy Accelerators and Instrumentation, 1959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943101" y="4314825"/>
            <a:ext cx="1885950" cy="1428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4163617" y="4772025"/>
            <a:ext cx="628650" cy="457200"/>
          </a:xfrm>
          <a:prstGeom prst="rightArrow">
            <a:avLst>
              <a:gd name="adj1" fmla="val 50000"/>
              <a:gd name="adj2" fmla="val 34375"/>
            </a:avLst>
          </a:prstGeom>
          <a:solidFill>
            <a:srgbClr val="FFCC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350"/>
          </a:p>
        </p:txBody>
      </p:sp>
      <p:graphicFrame>
        <p:nvGraphicFramePr>
          <p:cNvPr id="1421351" name="Group 39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472154894"/>
              </p:ext>
            </p:extLst>
          </p:nvPr>
        </p:nvGraphicFramePr>
        <p:xfrm>
          <a:off x="5126833" y="4200525"/>
          <a:ext cx="1771649" cy="1485900"/>
        </p:xfrm>
        <a:graphic>
          <a:graphicData uri="http://schemas.openxmlformats.org/drawingml/2006/table">
            <a:tbl>
              <a:tblPr/>
              <a:tblGrid>
                <a:gridCol w="354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36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48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423" name="Oval 41"/>
          <p:cNvSpPr>
            <a:spLocks noChangeArrowheads="1"/>
          </p:cNvSpPr>
          <p:nvPr/>
        </p:nvSpPr>
        <p:spPr bwMode="auto">
          <a:xfrm>
            <a:off x="2400301" y="5400675"/>
            <a:ext cx="57150" cy="571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16424" name="Oval 42"/>
          <p:cNvSpPr>
            <a:spLocks noChangeArrowheads="1"/>
          </p:cNvSpPr>
          <p:nvPr/>
        </p:nvSpPr>
        <p:spPr bwMode="auto">
          <a:xfrm>
            <a:off x="2571751" y="5229225"/>
            <a:ext cx="57150" cy="571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16425" name="Oval 43"/>
          <p:cNvSpPr>
            <a:spLocks noChangeArrowheads="1"/>
          </p:cNvSpPr>
          <p:nvPr/>
        </p:nvSpPr>
        <p:spPr bwMode="auto">
          <a:xfrm>
            <a:off x="2800351" y="5057775"/>
            <a:ext cx="57150" cy="571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16426" name="Oval 44"/>
          <p:cNvSpPr>
            <a:spLocks noChangeArrowheads="1"/>
          </p:cNvSpPr>
          <p:nvPr/>
        </p:nvSpPr>
        <p:spPr bwMode="auto">
          <a:xfrm>
            <a:off x="2971801" y="4886325"/>
            <a:ext cx="57150" cy="571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16427" name="Oval 45"/>
          <p:cNvSpPr>
            <a:spLocks noChangeArrowheads="1"/>
          </p:cNvSpPr>
          <p:nvPr/>
        </p:nvSpPr>
        <p:spPr bwMode="auto">
          <a:xfrm>
            <a:off x="3143251" y="4772025"/>
            <a:ext cx="57150" cy="571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16428" name="Oval 46"/>
          <p:cNvSpPr>
            <a:spLocks noChangeArrowheads="1"/>
          </p:cNvSpPr>
          <p:nvPr/>
        </p:nvSpPr>
        <p:spPr bwMode="auto">
          <a:xfrm>
            <a:off x="3314701" y="4600575"/>
            <a:ext cx="57150" cy="571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16429" name="Text Box 47"/>
          <p:cNvSpPr txBox="1">
            <a:spLocks noChangeArrowheads="1"/>
          </p:cNvSpPr>
          <p:nvPr/>
        </p:nvSpPr>
        <p:spPr bwMode="auto">
          <a:xfrm>
            <a:off x="2277667" y="5731670"/>
            <a:ext cx="123642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500"/>
              <a:t>Image space</a:t>
            </a:r>
          </a:p>
        </p:txBody>
      </p:sp>
      <p:sp>
        <p:nvSpPr>
          <p:cNvPr id="16430" name="Text Box 48"/>
          <p:cNvSpPr txBox="1">
            <a:spLocks noChangeArrowheads="1"/>
          </p:cNvSpPr>
          <p:nvPr/>
        </p:nvSpPr>
        <p:spPr bwMode="auto">
          <a:xfrm>
            <a:off x="4963718" y="5731670"/>
            <a:ext cx="2176943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500"/>
              <a:t>Hough parameter space</a:t>
            </a:r>
          </a:p>
        </p:txBody>
      </p:sp>
    </p:spTree>
    <p:extLst>
      <p:ext uri="{BB962C8B-B14F-4D97-AF65-F5344CB8AC3E}">
        <p14:creationId xmlns:p14="http://schemas.microsoft.com/office/powerpoint/2010/main" val="1755223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Algorithm outline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2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543050"/>
                <a:ext cx="6800850" cy="4171950"/>
              </a:xfrm>
            </p:spPr>
            <p:txBody>
              <a:bodyPr>
                <a:normAutofit fontScale="92500" lnSpcReduction="20000"/>
              </a:bodyPr>
              <a:lstStyle/>
              <a:p>
                <a:pPr marL="400050" indent="-400050">
                  <a:buFontTx/>
                  <a:buChar char="•"/>
                </a:pPr>
                <a:r>
                  <a:rPr lang="en-US" dirty="0"/>
                  <a:t>Initialize accumulator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to all zeros</a:t>
                </a:r>
              </a:p>
              <a:p>
                <a:pPr marL="400050" indent="-400050">
                  <a:buFontTx/>
                  <a:buChar char="•"/>
                </a:pPr>
                <a:r>
                  <a:rPr lang="en-US" dirty="0"/>
                  <a:t>For each feature point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err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err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err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dirty="0">
                  <a:solidFill>
                    <a:srgbClr val="7030A0"/>
                  </a:solidFill>
                </a:endParaRPr>
              </a:p>
              <a:p>
                <a:pPr marL="857250" lvl="1" indent="-400050">
                  <a:buFontTx/>
                  <a:buChar char="•"/>
                </a:pPr>
                <a:r>
                  <a:rPr lang="en-US" sz="2200" dirty="0"/>
                  <a:t>For </a:t>
                </a:r>
                <a14:m>
                  <m:oMath xmlns:m="http://schemas.openxmlformats.org/officeDocument/2006/math">
                    <m:r>
                      <a:rPr lang="en-US" sz="22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sz="22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= 0 </m:t>
                    </m:r>
                  </m:oMath>
                </a14:m>
                <a:r>
                  <a:rPr lang="en-US" sz="2200" dirty="0"/>
                  <a:t>to</a:t>
                </a:r>
                <a:r>
                  <a:rPr lang="en-US" sz="2200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180</m:t>
                    </m:r>
                  </m:oMath>
                </a14:m>
                <a:endParaRPr lang="en-US" sz="2200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  <a:p>
                <a:pPr marL="300038" lvl="1" indent="0">
                  <a:buNone/>
                </a:pPr>
                <a:r>
                  <a:rPr lang="en-US" sz="1800" dirty="0">
                    <a:solidFill>
                      <a:srgbClr val="7030A0"/>
                    </a:solidFill>
                    <a:cs typeface="Times New Roman" pitchFamily="18" charset="0"/>
                  </a:rPr>
                  <a:t>	</a:t>
                </a:r>
                <a:endParaRPr lang="en-US" sz="1800" i="1" dirty="0">
                  <a:solidFill>
                    <a:srgbClr val="7030A0"/>
                  </a:solidFill>
                  <a:latin typeface="Cambria Math" panose="02040503050406030204" pitchFamily="18" charset="0"/>
                  <a:cs typeface="Times New Roman" pitchFamily="18" charset="0"/>
                </a:endParaRPr>
              </a:p>
              <a:p>
                <a:pPr marL="300038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𝜌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 i="1" dirty="0" err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+ 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br>
                  <a:rPr lang="en-US" sz="1800" dirty="0">
                    <a:solidFill>
                      <a:srgbClr val="7030A0"/>
                    </a:solidFill>
                  </a:rPr>
                </a:br>
                <a:r>
                  <a:rPr lang="en-US" sz="1800" dirty="0">
                    <a:solidFill>
                      <a:srgbClr val="7030A0"/>
                    </a:solidFill>
                  </a:rPr>
                  <a:t>	</a:t>
                </a:r>
              </a:p>
              <a:p>
                <a:pPr marL="300038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l-GR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𝜌</m:t>
                      </m:r>
                      <m:r>
                        <a:rPr lang="en-US" sz="1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 += 1</m:t>
                      </m:r>
                    </m:oMath>
                  </m:oMathPara>
                </a14:m>
                <a:endParaRPr lang="en-US" sz="1800" dirty="0">
                  <a:solidFill>
                    <a:srgbClr val="7030A0"/>
                  </a:solidFill>
                </a:endParaRPr>
              </a:p>
              <a:p>
                <a:pPr marL="400050" indent="-400050">
                  <a:buFontTx/>
                  <a:buChar char="•"/>
                </a:pPr>
                <a:endParaRPr lang="en-US" dirty="0"/>
              </a:p>
              <a:p>
                <a:pPr marL="400050" indent="-400050">
                  <a:buFontTx/>
                  <a:buChar char="•"/>
                </a:pPr>
                <a:r>
                  <a:rPr lang="en-US" dirty="0"/>
                  <a:t>Analyze array</a:t>
                </a:r>
              </a:p>
              <a:p>
                <a:pPr marL="857250" lvl="1" indent="-400050">
                  <a:buFontTx/>
                  <a:buChar char="•"/>
                </a:pPr>
                <a:r>
                  <a:rPr lang="en-US" dirty="0"/>
                  <a:t>Find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l-GR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𝜌</m:t>
                    </m:r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/>
                  <a:t>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l-GR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𝜌</m:t>
                    </m:r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a local maximum</a:t>
                </a:r>
              </a:p>
              <a:p>
                <a:pPr marL="857250" lvl="1" indent="-400050">
                  <a:buFontTx/>
                  <a:buChar char="•"/>
                </a:pPr>
                <a:r>
                  <a:rPr lang="en-US" dirty="0"/>
                  <a:t>The detected line in the image is given by </a:t>
                </a:r>
                <a:br>
                  <a:rPr lang="en-US" sz="1700" dirty="0"/>
                </a:br>
                <a:r>
                  <a:rPr lang="en-US" sz="1700" dirty="0"/>
                  <a:t> </a:t>
                </a:r>
                <a:endParaRPr lang="en-US" sz="1900" dirty="0"/>
              </a:p>
              <a:p>
                <a:pPr marL="914400" lvl="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𝜌</m:t>
                      </m:r>
                      <m:r>
                        <a:rPr lang="en-US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900" i="1" dirty="0" err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en-US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+ </m:t>
                      </m:r>
                      <m:r>
                        <a:rPr lang="en-US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en-US" sz="19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sz="19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717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543050"/>
                <a:ext cx="6800850" cy="4171950"/>
              </a:xfrm>
              <a:blipFill>
                <a:blip r:embed="rId3"/>
                <a:stretch>
                  <a:fillRect l="-1679" t="-39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170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6525816" y="1612107"/>
          <a:ext cx="1932385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4" imgW="5460317" imgH="5815873" progId="Photoshop.Image.10">
                  <p:embed/>
                </p:oleObj>
              </mc:Choice>
              <mc:Fallback>
                <p:oleObj name="Image" r:id="rId4" imgW="5460317" imgH="5815873" progId="Photoshop.Image.10">
                  <p:embed/>
                  <p:pic>
                    <p:nvPicPr>
                      <p:cNvPr id="717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5816" y="1612107"/>
                        <a:ext cx="1932385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173" name="Rectangle 6"/>
              <p:cNvSpPr>
                <a:spLocks noChangeArrowheads="1"/>
              </p:cNvSpPr>
              <p:nvPr/>
            </p:nvSpPr>
            <p:spPr bwMode="auto">
              <a:xfrm>
                <a:off x="7468791" y="3414668"/>
                <a:ext cx="337785" cy="32316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5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sz="15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173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68791" y="3414668"/>
                <a:ext cx="337785" cy="3231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74" name="Rectangle 7"/>
              <p:cNvSpPr>
                <a:spLocks noChangeArrowheads="1"/>
              </p:cNvSpPr>
              <p:nvPr/>
            </p:nvSpPr>
            <p:spPr bwMode="auto">
              <a:xfrm>
                <a:off x="6457951" y="2392121"/>
                <a:ext cx="334515" cy="32316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5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</m:oMath>
                  </m:oMathPara>
                </a14:m>
                <a:endParaRPr lang="en-US" sz="15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174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57951" y="2392121"/>
                <a:ext cx="334515" cy="323165"/>
              </a:xfrm>
              <a:prstGeom prst="rect">
                <a:avLst/>
              </a:prstGeom>
              <a:blipFill>
                <a:blip r:embed="rId7"/>
                <a:stretch>
                  <a:fillRect b="-384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5595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>
            <a:lum bright="66000" contrast="82000"/>
          </a:blip>
          <a:srcRect/>
          <a:stretch>
            <a:fillRect/>
          </a:stretch>
        </p:blipFill>
        <p:spPr bwMode="auto">
          <a:xfrm>
            <a:off x="1495425" y="1844278"/>
            <a:ext cx="6219825" cy="3127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728913" y="5039916"/>
            <a:ext cx="798937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50"/>
              <a:t>features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910263" y="5029201"/>
            <a:ext cx="587725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50"/>
              <a:t>votes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illustration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1771650" y="5540202"/>
            <a:ext cx="55435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hlinkClick r:id="rId4"/>
              </a:rPr>
              <a:t>Hough transform 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973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" descr="c-repres-hghc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0150" y="1843087"/>
            <a:ext cx="2590800" cy="348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4" descr="c-repres-imac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7350" y="1999061"/>
            <a:ext cx="3087291" cy="3087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Several lines</a:t>
            </a:r>
          </a:p>
        </p:txBody>
      </p:sp>
    </p:spTree>
    <p:extLst>
      <p:ext uri="{BB962C8B-B14F-4D97-AF65-F5344CB8AC3E}">
        <p14:creationId xmlns:p14="http://schemas.microsoft.com/office/powerpoint/2010/main" val="20888987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more complicated image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0" y="1951436"/>
            <a:ext cx="6229350" cy="3192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8286750" y="5657850"/>
            <a:ext cx="59663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50" dirty="0">
                <a:hlinkClick r:id="rId4"/>
              </a:rPr>
              <a:t>Source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072598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2841462" y="1792963"/>
            <a:ext cx="9381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Square </a:t>
            </a:r>
          </a:p>
        </p:txBody>
      </p:sp>
      <p:pic>
        <p:nvPicPr>
          <p:cNvPr id="19459" name="Picture 4" descr="c-repres-hghsq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43100" y="2222899"/>
            <a:ext cx="2605088" cy="345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5535214" y="1808441"/>
            <a:ext cx="8227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Circle </a:t>
            </a:r>
          </a:p>
        </p:txBody>
      </p:sp>
      <p:pic>
        <p:nvPicPr>
          <p:cNvPr id="19461" name="Picture 6" descr="c-repres-hghccl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919" y="2219325"/>
            <a:ext cx="2605088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shapes</a:t>
            </a:r>
          </a:p>
        </p:txBody>
      </p:sp>
    </p:spTree>
    <p:extLst>
      <p:ext uri="{BB962C8B-B14F-4D97-AF65-F5344CB8AC3E}">
        <p14:creationId xmlns:p14="http://schemas.microsoft.com/office/powerpoint/2010/main" val="34350861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3051" y="1691880"/>
            <a:ext cx="6123385" cy="2944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743200" y="4686301"/>
            <a:ext cx="91440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350"/>
              <a:t>features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886450" y="4686301"/>
            <a:ext cx="97155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350"/>
              <a:t>votes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 of noise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657350" y="5029200"/>
            <a:ext cx="5829300" cy="514350"/>
          </a:xfrm>
        </p:spPr>
        <p:txBody>
          <a:bodyPr/>
          <a:lstStyle/>
          <a:p>
            <a:r>
              <a:rPr lang="en-US"/>
              <a:t>Peak gets fuzzy and hard to locate</a:t>
            </a:r>
          </a:p>
        </p:txBody>
      </p:sp>
    </p:spTree>
    <p:extLst>
      <p:ext uri="{BB962C8B-B14F-4D97-AF65-F5344CB8AC3E}">
        <p14:creationId xmlns:p14="http://schemas.microsoft.com/office/powerpoint/2010/main" val="3716727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85900" y="1714501"/>
            <a:ext cx="6286500" cy="3183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outliers</a:t>
            </a:r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143000" y="5086350"/>
            <a:ext cx="6858000" cy="8001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/>
              <a:t>Uniform noise can lead to spurious peaks in the array</a:t>
            </a: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2743200" y="4868466"/>
            <a:ext cx="91440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350"/>
              <a:t>features</a:t>
            </a:r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5886450" y="4868466"/>
            <a:ext cx="97155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350"/>
              <a:t>votes</a:t>
            </a:r>
          </a:p>
        </p:txBody>
      </p:sp>
    </p:spTree>
    <p:extLst>
      <p:ext uri="{BB962C8B-B14F-4D97-AF65-F5344CB8AC3E}">
        <p14:creationId xmlns:p14="http://schemas.microsoft.com/office/powerpoint/2010/main" val="2405763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</TotalTime>
  <Words>448</Words>
  <Application>Microsoft Macintosh PowerPoint</Application>
  <PresentationFormat>On-screen Show (4:3)</PresentationFormat>
  <Paragraphs>75</Paragraphs>
  <Slides>12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Cambria Math</vt:lpstr>
      <vt:lpstr>Times New Roman</vt:lpstr>
      <vt:lpstr>Office Theme</vt:lpstr>
      <vt:lpstr>Image</vt:lpstr>
      <vt:lpstr>The Hough transform</vt:lpstr>
      <vt:lpstr>Hough transform</vt:lpstr>
      <vt:lpstr>Algorithm outline</vt:lpstr>
      <vt:lpstr>Basic illustration</vt:lpstr>
      <vt:lpstr>Several lines</vt:lpstr>
      <vt:lpstr>A more complicated image</vt:lpstr>
      <vt:lpstr>Other shapes</vt:lpstr>
      <vt:lpstr>Effect of noise</vt:lpstr>
      <vt:lpstr>Effect of outliers</vt:lpstr>
      <vt:lpstr>Dealing with noise</vt:lpstr>
      <vt:lpstr>Hough transform: Pros and cons</vt:lpstr>
      <vt:lpstr>Things to think about...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6</cp:revision>
  <dcterms:created xsi:type="dcterms:W3CDTF">2026-01-13T17:28:50Z</dcterms:created>
  <dcterms:modified xsi:type="dcterms:W3CDTF">2026-01-17T19:05:08Z</dcterms:modified>
</cp:coreProperties>
</file>