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1090" r:id="rId3"/>
    <p:sldId id="1091" r:id="rId4"/>
    <p:sldId id="1093" r:id="rId5"/>
    <p:sldId id="1094" r:id="rId6"/>
    <p:sldId id="1095" r:id="rId7"/>
    <p:sldId id="1096" r:id="rId8"/>
    <p:sldId id="1097" r:id="rId9"/>
    <p:sldId id="1098" r:id="rId10"/>
    <p:sldId id="1099" r:id="rId11"/>
    <p:sldId id="1100" r:id="rId12"/>
    <p:sldId id="1114" r:id="rId13"/>
    <p:sldId id="1116" r:id="rId14"/>
    <p:sldId id="111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20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4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0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1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17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5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16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32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47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41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3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4E2E5-7E45-7A47-82C0-765A482DD9CC}" type="datetimeFigureOut">
              <a:rPr lang="en-US" smtClean="0"/>
              <a:t>1/15/26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94B20-3FE9-084F-BFAA-F90CE6854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76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245EB-1D5D-23CA-6824-753B28B4B6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Learning by Descent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FE94C6-4992-38BE-8943-E197C69D6F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1631185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06031-8429-04A7-2BC6-143470074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the gradient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11A16-A185-7D3A-CB25-B6507500A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DB3A60-859F-4BFB-2E9D-410644782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9300" y="907890"/>
            <a:ext cx="3133295" cy="9552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B0D7675-76D4-63B1-9AF5-A78A76C44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1615729"/>
            <a:ext cx="5829300" cy="22191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DBEBBD-1ED2-AE96-9572-3C069E9378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2050" y="3244912"/>
            <a:ext cx="4171950" cy="254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415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61A3D-5191-7428-775E-491D85636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from chain rule (Backpropagation)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E8AD9-D0F9-83E8-1EB4-9234FA1CA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03FE80-1DE6-D916-43CF-7D387F0756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150" y="1657350"/>
            <a:ext cx="4914900" cy="411534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782C91-5817-442E-EE12-67813CD791CA}"/>
              </a:ext>
            </a:extLst>
          </p:cNvPr>
          <p:cNvSpPr txBox="1"/>
          <p:nvPr/>
        </p:nvSpPr>
        <p:spPr>
          <a:xfrm>
            <a:off x="4743450" y="1860076"/>
            <a:ext cx="224458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Derivatives of layer outputs </a:t>
            </a:r>
          </a:p>
          <a:p>
            <a:r>
              <a:rPr lang="en-US" sz="1350" dirty="0"/>
              <a:t>with respect to parameters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431B7B-ED86-0518-AAF4-742C32F16E6B}"/>
              </a:ext>
            </a:extLst>
          </p:cNvPr>
          <p:cNvSpPr txBox="1"/>
          <p:nvPr/>
        </p:nvSpPr>
        <p:spPr>
          <a:xfrm>
            <a:off x="5429250" y="2597624"/>
            <a:ext cx="224458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Derivatives of layer outputs </a:t>
            </a:r>
          </a:p>
          <a:p>
            <a:r>
              <a:rPr lang="en-US" sz="1350" dirty="0"/>
              <a:t>with respect to inputs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88A3862-08A2-56B5-E610-2418D2E596F9}"/>
              </a:ext>
            </a:extLst>
          </p:cNvPr>
          <p:cNvCxnSpPr/>
          <p:nvPr/>
        </p:nvCxnSpPr>
        <p:spPr bwMode="auto">
          <a:xfrm flipH="1">
            <a:off x="4286250" y="2114550"/>
            <a:ext cx="400050" cy="1714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8F8E84-8936-51C8-D36F-5FF97F49DB4B}"/>
              </a:ext>
            </a:extLst>
          </p:cNvPr>
          <p:cNvCxnSpPr>
            <a:cxnSpLocks/>
            <a:stCxn id="6" idx="1"/>
          </p:cNvCxnSpPr>
          <p:nvPr/>
        </p:nvCxnSpPr>
        <p:spPr bwMode="auto">
          <a:xfrm flipH="1">
            <a:off x="4486275" y="2851540"/>
            <a:ext cx="942975" cy="3453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085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55BDF-7CBF-BBC1-1316-0AEACF70A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Choice of </a:t>
            </a:r>
            <a:r>
              <a:rPr lang="en-US" dirty="0" err="1"/>
              <a:t>steplength</a:t>
            </a:r>
            <a:r>
              <a:rPr lang="en-US" dirty="0"/>
              <a:t> matters</a:t>
            </a:r>
          </a:p>
          <a:p>
            <a:pPr lvl="1"/>
            <a:r>
              <a:rPr lang="en-US" dirty="0"/>
              <a:t>more later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1FE305-4A81-923A-F038-057CEAD857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64469"/>
            <a:ext cx="8902262" cy="341618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51A1BC6-643F-D227-0111-09241E177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Stochastic gradient descent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AE4F43-B077-9113-AEA5-45CFD3EC5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1331" y="1332810"/>
            <a:ext cx="29718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834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3B992-B2CA-7196-8F96-75E10F6AD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2897D-09FD-F8D0-9347-5FE5C0634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Steplength</a:t>
            </a:r>
            <a:r>
              <a:rPr lang="en-US" dirty="0"/>
              <a:t> scheduling can help</a:t>
            </a:r>
          </a:p>
          <a:p>
            <a:pPr lvl="1"/>
            <a:r>
              <a:rPr lang="en-US" dirty="0"/>
              <a:t>more later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FB73E4E-F092-1593-B5A2-61E6866A4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Stochastic gradient descent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447C53-138B-1785-F904-2E722C619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1331" y="1332810"/>
            <a:ext cx="2971800" cy="73342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63CCEFF-5110-8D3D-9791-C6F86DCCE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91" y="2781105"/>
            <a:ext cx="9038209" cy="339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166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3376B-0C17-679F-7063-4BBBAAB2A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think about...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9BF168-FD88-6FAB-788B-C6581AB5E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593" y="2877919"/>
            <a:ext cx="8382786" cy="110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80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B3681-5833-A154-8A8E-5725286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the filters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64FB7-48F3-92E8-5F7D-00F156E3D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Procedure:</a:t>
            </a:r>
          </a:p>
          <a:p>
            <a:pPr lvl="1"/>
            <a:r>
              <a:rPr lang="en-US" dirty="0"/>
              <a:t>find many training pairs (noisy image, clean image)</a:t>
            </a:r>
          </a:p>
          <a:p>
            <a:pPr lvl="1"/>
            <a:r>
              <a:rPr lang="en-US" dirty="0"/>
              <a:t>adjust filters so that </a:t>
            </a:r>
          </a:p>
          <a:p>
            <a:pPr lvl="1"/>
            <a:r>
              <a:rPr lang="en-US" dirty="0"/>
              <a:t>Decode(Encode(noisy image)) is close to clean image</a:t>
            </a:r>
          </a:p>
          <a:p>
            <a:pPr lvl="2"/>
            <a:r>
              <a:rPr lang="en-US" dirty="0"/>
              <a:t>on average, over pairs</a:t>
            </a:r>
          </a:p>
          <a:p>
            <a:pPr lvl="2"/>
            <a:r>
              <a:rPr lang="en-US" dirty="0"/>
              <a:t>hope that this generalizes to new images</a:t>
            </a:r>
          </a:p>
          <a:p>
            <a:r>
              <a:rPr lang="en-US" dirty="0"/>
              <a:t>Result:</a:t>
            </a:r>
          </a:p>
          <a:p>
            <a:pPr lvl="1"/>
            <a:r>
              <a:rPr lang="en-US" dirty="0"/>
              <a:t>Denoising autoencoder</a:t>
            </a:r>
          </a:p>
          <a:p>
            <a:pPr lvl="1"/>
            <a:r>
              <a:rPr lang="en-US" dirty="0"/>
              <a:t>Encoder has codes that represent images well</a:t>
            </a:r>
          </a:p>
          <a:p>
            <a:pPr lvl="1"/>
            <a:r>
              <a:rPr lang="en-US" dirty="0"/>
              <a:t>Opens the door to a lot of procedures</a:t>
            </a:r>
          </a:p>
        </p:txBody>
      </p:sp>
    </p:spTree>
    <p:extLst>
      <p:ext uri="{BB962C8B-B14F-4D97-AF65-F5344CB8AC3E}">
        <p14:creationId xmlns:p14="http://schemas.microsoft.com/office/powerpoint/2010/main" val="1072541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6CC7C-E299-B8AD-7964-9AF2E57A6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1AC14-BDDB-18F9-DFF7-6BE2C6D7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many training pairs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7B8F5-A673-3184-5D13-8EDE7C3FB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No noise – system might ”cheat”</a:t>
            </a:r>
          </a:p>
          <a:p>
            <a:pPr lvl="1"/>
            <a:r>
              <a:rPr lang="en-US" dirty="0"/>
              <a:t>Produce a representation that isn’t useful</a:t>
            </a:r>
          </a:p>
          <a:p>
            <a:endParaRPr lang="en-US" dirty="0"/>
          </a:p>
          <a:p>
            <a:r>
              <a:rPr lang="en-US" dirty="0"/>
              <a:t>What noise should you use?</a:t>
            </a:r>
          </a:p>
          <a:p>
            <a:pPr lvl="1"/>
            <a:r>
              <a:rPr lang="en-US" dirty="0"/>
              <a:t>Options:</a:t>
            </a:r>
          </a:p>
          <a:p>
            <a:pPr lvl="2"/>
            <a:r>
              <a:rPr lang="en-US" dirty="0"/>
              <a:t>Gaussian (but a fairly simple filter will deal with this)</a:t>
            </a:r>
          </a:p>
          <a:p>
            <a:pPr lvl="2"/>
            <a:r>
              <a:rPr lang="en-US" dirty="0"/>
              <a:t>Poisson (median filter)</a:t>
            </a:r>
          </a:p>
          <a:p>
            <a:pPr lvl="2"/>
            <a:r>
              <a:rPr lang="en-US" dirty="0"/>
              <a:t>knock out blocks of pixels (more challenging, and helpful)</a:t>
            </a:r>
          </a:p>
          <a:p>
            <a:pPr lvl="2"/>
            <a:r>
              <a:rPr lang="en-US" dirty="0"/>
              <a:t>blurring (ditto)</a:t>
            </a:r>
          </a:p>
          <a:p>
            <a:pPr lvl="2"/>
            <a:r>
              <a:rPr lang="en-US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798498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3524A-706C-F4A1-4BD2-492B68D44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F84F4-C394-DD64-C404-04A16B0C2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Adjusting the filters: 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325DF-DCAF-9186-E0F4-422736AF0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DF0E68-4E76-DE50-C4FB-BAF9F0AE5B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400300"/>
            <a:ext cx="842772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03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7166A-72DA-E9F4-70CB-737A725D3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Adjusting the filters: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28847-38B9-BA1B-12EE-AD63F7650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1048B6-BD0A-3A68-27A9-FE9DE2514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566" y="1714007"/>
            <a:ext cx="8115300" cy="358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82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343F9-BA6E-5C9E-95E9-A22A2BB09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Adjusting the filters: optimization problem, but weird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97E3D-311F-3B13-39B1-2056D203F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The cost function is very hard to evaluate (N is big)</a:t>
            </a:r>
          </a:p>
          <a:p>
            <a:pPr lvl="1"/>
            <a:r>
              <a:rPr lang="en-US" dirty="0"/>
              <a:t>There are lots of parameters (millions-billions) </a:t>
            </a:r>
          </a:p>
          <a:p>
            <a:pPr lvl="2"/>
            <a:r>
              <a:rPr lang="en-US" dirty="0"/>
              <a:t>so no newton’s method</a:t>
            </a:r>
          </a:p>
          <a:p>
            <a:pPr lvl="1"/>
            <a:r>
              <a:rPr lang="en-US" dirty="0"/>
              <a:t>You don’t actually want an optimum</a:t>
            </a:r>
          </a:p>
          <a:p>
            <a:pPr lvl="2"/>
            <a:r>
              <a:rPr lang="en-US" dirty="0"/>
              <a:t>you want a set of filters that </a:t>
            </a:r>
            <a:r>
              <a:rPr lang="en-US" dirty="0">
                <a:solidFill>
                  <a:srgbClr val="FF0000"/>
                </a:solidFill>
              </a:rPr>
              <a:t>works well on other images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2D81C6-3EBD-01C7-794E-1FF3B3128A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950" y="1943100"/>
            <a:ext cx="2643188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12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4261-566F-7F56-BA11-0E1EC8D8B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Stochastic gradient descent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497B2-3CA1-FA74-EB01-DC48667B0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Loss is a population mean</a:t>
            </a:r>
          </a:p>
          <a:p>
            <a:pPr lvl="1"/>
            <a:r>
              <a:rPr lang="en-US" dirty="0"/>
              <a:t>you can estimate this quite well with a sample mean</a:t>
            </a:r>
          </a:p>
          <a:p>
            <a:pPr lvl="1"/>
            <a:r>
              <a:rPr lang="en-US" dirty="0"/>
              <a:t>draw a small batch, average over that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686C45-FB22-BFEF-56F7-6A97EC495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950" y="1943100"/>
            <a:ext cx="2643188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751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42C72-1810-C771-82B1-FAE46B83E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Stochastic gradient descent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1EE6-6466-6674-B33B-5829AFE8D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3FFFB7-E702-2EEC-4FDF-DF7877B91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25" y="1944564"/>
            <a:ext cx="7143750" cy="411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31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DFCD5-94C2-01E2-F921-B88334EC8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Stochastic gradient descent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7D172-8440-4186-9B68-F7A07A3A2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How big a step?</a:t>
            </a:r>
          </a:p>
          <a:p>
            <a:pPr lvl="1"/>
            <a:r>
              <a:rPr lang="en-US" dirty="0"/>
              <a:t>Line search</a:t>
            </a:r>
          </a:p>
          <a:p>
            <a:pPr lvl="2"/>
            <a:r>
              <a:rPr lang="en-US" dirty="0"/>
              <a:t>you can’t – N is too big</a:t>
            </a:r>
          </a:p>
          <a:p>
            <a:pPr lvl="1"/>
            <a:r>
              <a:rPr lang="en-US" dirty="0"/>
              <a:t>Fixed length</a:t>
            </a:r>
          </a:p>
          <a:p>
            <a:pPr lvl="2"/>
            <a:r>
              <a:rPr lang="en-US" dirty="0"/>
              <a:t>too big (doesn’t settle down) </a:t>
            </a:r>
          </a:p>
          <a:p>
            <a:pPr lvl="2"/>
            <a:r>
              <a:rPr lang="en-US" dirty="0"/>
              <a:t>too small (no progress)</a:t>
            </a:r>
          </a:p>
          <a:p>
            <a:pPr lvl="1"/>
            <a:r>
              <a:rPr lang="en-US" dirty="0"/>
              <a:t>Learning rate schedule</a:t>
            </a:r>
          </a:p>
          <a:p>
            <a:pPr lvl="2"/>
            <a:r>
              <a:rPr lang="en-US" dirty="0"/>
              <a:t>start biggish, take steps, make smaller</a:t>
            </a:r>
          </a:p>
          <a:p>
            <a:pPr lvl="2"/>
            <a:r>
              <a:rPr lang="en-US" dirty="0"/>
              <a:t>how big is biggish? try	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CE3B74-6BED-197A-4E07-6345F7BA3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50" y="1176338"/>
            <a:ext cx="297180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10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330</Words>
  <Application>Microsoft Macintosh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Learning by Descent</vt:lpstr>
      <vt:lpstr>Learning the filters</vt:lpstr>
      <vt:lpstr>Find many training pairs</vt:lpstr>
      <vt:lpstr>Adjusting the filters: notation</vt:lpstr>
      <vt:lpstr>Adjusting the filters: loss</vt:lpstr>
      <vt:lpstr>Adjusting the filters: optimization problem, but weird</vt:lpstr>
      <vt:lpstr>Stochastic gradient descent</vt:lpstr>
      <vt:lpstr>Stochastic gradient descent</vt:lpstr>
      <vt:lpstr>Stochastic gradient descent</vt:lpstr>
      <vt:lpstr>Evaluating the gradient</vt:lpstr>
      <vt:lpstr>Recursion from chain rule (Backpropagation)</vt:lpstr>
      <vt:lpstr>Stochastic gradient descent</vt:lpstr>
      <vt:lpstr>Stochastic gradient descent</vt:lpstr>
      <vt:lpstr>Things to think about...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6</cp:revision>
  <dcterms:created xsi:type="dcterms:W3CDTF">2026-01-15T16:47:44Z</dcterms:created>
  <dcterms:modified xsi:type="dcterms:W3CDTF">2026-01-15T18:15:56Z</dcterms:modified>
</cp:coreProperties>
</file>