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101" r:id="rId3"/>
    <p:sldId id="1102" r:id="rId4"/>
    <p:sldId id="1103" r:id="rId5"/>
    <p:sldId id="1104" r:id="rId6"/>
    <p:sldId id="1105" r:id="rId7"/>
    <p:sldId id="1106" r:id="rId8"/>
    <p:sldId id="1107" r:id="rId9"/>
    <p:sldId id="1108" r:id="rId10"/>
    <p:sldId id="1109" r:id="rId11"/>
    <p:sldId id="1110" r:id="rId12"/>
    <p:sldId id="1111" r:id="rId13"/>
    <p:sldId id="1112" r:id="rId14"/>
    <p:sldId id="1113" r:id="rId15"/>
    <p:sldId id="1116" r:id="rId16"/>
    <p:sldId id="11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2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0C65C-BFB0-DF4B-95B2-0FEEF5110204}" type="datetimeFigureOut">
              <a:rPr lang="en-US" smtClean="0"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25EBC-46F5-5C4B-AF52-DE5013FF8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DDE8-06F5-8C29-FCEA-B1DCCACD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Losses and generalization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8D87F6-901A-EA0C-D4B8-69FDA1DB3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63991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E88C4-F893-F2D7-8D12-B062A3C0D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1D34-232A-8786-7650-ED7EB8AD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Cheating example above won’t denoise</a:t>
            </a:r>
          </a:p>
          <a:p>
            <a:endParaRPr lang="en-US" dirty="0"/>
          </a:p>
          <a:p>
            <a:r>
              <a:rPr lang="en-US" dirty="0"/>
              <a:t>It is important to train representation to denoise images</a:t>
            </a:r>
          </a:p>
          <a:p>
            <a:endParaRPr lang="en-US" dirty="0"/>
          </a:p>
          <a:p>
            <a:r>
              <a:rPr lang="en-US" dirty="0"/>
              <a:t>(Noisy, clean) pairs will produce something useful</a:t>
            </a:r>
          </a:p>
          <a:p>
            <a:endParaRPr lang="en-US" dirty="0"/>
          </a:p>
          <a:p>
            <a:r>
              <a:rPr lang="en-US" dirty="0"/>
              <a:t>(clean, clean) pairs won’t!</a:t>
            </a:r>
          </a:p>
        </p:txBody>
      </p:sp>
    </p:spTree>
    <p:extLst>
      <p:ext uri="{BB962C8B-B14F-4D97-AF65-F5344CB8AC3E}">
        <p14:creationId xmlns:p14="http://schemas.microsoft.com/office/powerpoint/2010/main" val="427333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A8BF-9940-382D-608B-9EC90A39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Generalization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F9C1-4C0D-22BA-3138-3CC3A8569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interest in denoising training images</a:t>
            </a:r>
          </a:p>
          <a:p>
            <a:r>
              <a:rPr lang="en-US" dirty="0"/>
              <a:t>We want to denoise new images</a:t>
            </a:r>
          </a:p>
          <a:p>
            <a:endParaRPr lang="en-US" dirty="0"/>
          </a:p>
          <a:p>
            <a:r>
              <a:rPr lang="en-US" dirty="0"/>
              <a:t>Options:</a:t>
            </a:r>
          </a:p>
          <a:p>
            <a:pPr lvl="1"/>
            <a:r>
              <a:rPr lang="en-US" dirty="0"/>
              <a:t>Data augmentation: make training dataset look bigger</a:t>
            </a:r>
          </a:p>
          <a:p>
            <a:pPr lvl="1"/>
            <a:r>
              <a:rPr lang="en-US" dirty="0"/>
              <a:t>Regularization: make it hard to choose filters that are 	specialized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6498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A3981-83F1-2179-3BC7-E11DD7ED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7A98-DA58-D8AF-89B2-3F4CC87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Data Augmentation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1029-C336-E9EF-2AC8-5F664F206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Applies to many learned systems</a:t>
            </a:r>
          </a:p>
          <a:p>
            <a:endParaRPr lang="en-US" dirty="0"/>
          </a:p>
          <a:p>
            <a:r>
              <a:rPr lang="en-US" dirty="0"/>
              <a:t>For now:</a:t>
            </a:r>
          </a:p>
          <a:p>
            <a:pPr lvl="1"/>
            <a:r>
              <a:rPr lang="en-US" dirty="0"/>
              <a:t>A left/right flipped image is still an image</a:t>
            </a:r>
          </a:p>
          <a:p>
            <a:pPr lvl="1"/>
            <a:r>
              <a:rPr lang="en-US" dirty="0"/>
              <a:t>An up/down flipped image is still an image</a:t>
            </a:r>
          </a:p>
          <a:p>
            <a:pPr lvl="1"/>
            <a:r>
              <a:rPr lang="en-US" dirty="0"/>
              <a:t>An image crop is still an image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When forming a batch, randomly</a:t>
            </a:r>
          </a:p>
          <a:p>
            <a:pPr lvl="1"/>
            <a:r>
              <a:rPr lang="en-US" dirty="0"/>
              <a:t>crop, flip, etc. images		</a:t>
            </a:r>
          </a:p>
        </p:txBody>
      </p:sp>
    </p:spTree>
    <p:extLst>
      <p:ext uri="{BB962C8B-B14F-4D97-AF65-F5344CB8AC3E}">
        <p14:creationId xmlns:p14="http://schemas.microsoft.com/office/powerpoint/2010/main" val="399545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8DC0-61AD-6DDB-13F0-4EE423BD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CC625-1B07-E856-D289-1AC05ABCC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Prefer small coefficients to large </a:t>
            </a:r>
            <a:r>
              <a:rPr lang="en-US" dirty="0" err="1"/>
              <a:t>coeffs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 filter with large </a:t>
            </a:r>
            <a:r>
              <a:rPr lang="en-US" dirty="0" err="1"/>
              <a:t>coeffs</a:t>
            </a:r>
            <a:r>
              <a:rPr lang="en-US" dirty="0"/>
              <a:t> that works well on training data might produce an unexpected large response on new data</a:t>
            </a:r>
          </a:p>
          <a:p>
            <a:endParaRPr lang="en-US" dirty="0"/>
          </a:p>
          <a:p>
            <a:r>
              <a:rPr lang="en-US" dirty="0"/>
              <a:t>Discourage filters with large </a:t>
            </a:r>
            <a:r>
              <a:rPr lang="en-US" dirty="0" err="1"/>
              <a:t>coeffs</a:t>
            </a:r>
            <a:r>
              <a:rPr lang="en-US" dirty="0"/>
              <a:t> by penalizing loss</a:t>
            </a:r>
          </a:p>
          <a:p>
            <a:pPr lvl="1"/>
            <a:r>
              <a:rPr lang="en-US" dirty="0"/>
              <a:t>(cost of error on batch) + scale*(penalty for large </a:t>
            </a:r>
            <a:r>
              <a:rPr lang="en-US" dirty="0" err="1"/>
              <a:t>coeffs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Known as weight decay</a:t>
            </a:r>
          </a:p>
          <a:p>
            <a:pPr lvl="1"/>
            <a:r>
              <a:rPr lang="en-US" dirty="0"/>
              <a:t>API will do this for you if you ask</a:t>
            </a:r>
          </a:p>
        </p:txBody>
      </p:sp>
    </p:spTree>
    <p:extLst>
      <p:ext uri="{BB962C8B-B14F-4D97-AF65-F5344CB8AC3E}">
        <p14:creationId xmlns:p14="http://schemas.microsoft.com/office/powerpoint/2010/main" val="418696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DF6FD-4B55-D792-73DB-6CBF23905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DF23-275C-9FAB-CF22-BAE8EB5E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032E-DEAB-A44A-1146-42E430506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choose scale?</a:t>
            </a:r>
          </a:p>
          <a:p>
            <a:endParaRPr lang="en-US" dirty="0"/>
          </a:p>
          <a:p>
            <a:r>
              <a:rPr lang="en-US" dirty="0"/>
              <a:t>Train for many different choices</a:t>
            </a:r>
          </a:p>
          <a:p>
            <a:r>
              <a:rPr lang="en-US" dirty="0"/>
              <a:t>Evaluate each on held out data to choose</a:t>
            </a:r>
          </a:p>
          <a:p>
            <a:r>
              <a:rPr lang="en-US" dirty="0"/>
              <a:t>Now re-train using the best value </a:t>
            </a:r>
          </a:p>
          <a:p>
            <a:r>
              <a:rPr lang="en-US" dirty="0"/>
              <a:t>Evaluate the result on new dataset</a:t>
            </a:r>
          </a:p>
        </p:txBody>
      </p:sp>
    </p:spTree>
    <p:extLst>
      <p:ext uri="{BB962C8B-B14F-4D97-AF65-F5344CB8AC3E}">
        <p14:creationId xmlns:p14="http://schemas.microsoft.com/office/powerpoint/2010/main" val="1353820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B96E-2164-9CE9-FDF9-E52EAF15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dropout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D103-FC88-5455-EEB4-EA97AF0E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782207"/>
            <a:ext cx="7886700" cy="1394756"/>
          </a:xfrm>
        </p:spPr>
        <p:txBody>
          <a:bodyPr/>
          <a:lstStyle/>
          <a:p>
            <a:r>
              <a:rPr lang="en-US" dirty="0"/>
              <a:t>This is a form of regularization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BBD52-8632-A96B-06AE-DC7EF973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36" y="1690688"/>
            <a:ext cx="8617826" cy="25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6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5047-E158-731B-FFA5-5897E3D6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D94E8-C73C-DD92-76BC-1AD81DEA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29970"/>
            <a:ext cx="7772400" cy="299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3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1050-93A2-66DA-276A-9D47C75C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– the L2 loss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6D1C5-0E0A-78EA-C97C-016834D3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82091"/>
            <a:ext cx="8743950" cy="24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A9EE-18F7-0D3F-AC05-AE52F74A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 loss creates blur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A0D1B-31F2-740A-CFB0-F09442725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Sharp edge in the wrong place (red) is expensive</a:t>
            </a:r>
          </a:p>
          <a:p>
            <a:r>
              <a:rPr lang="en-US" dirty="0"/>
              <a:t>Compared to blurry edge in about the right place (blue)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6CC57-ACF6-FB11-D985-A7A044E2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521347"/>
            <a:ext cx="53911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0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F253-8A57-5479-E1D4-8CDE5A61A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3CD4-8406-73CD-2CB7-99D18BFCA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87CB8-0C55-52B5-9EE3-F5A19814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468" y="857250"/>
            <a:ext cx="49230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7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E872-7EDF-63C0-3FCC-CA2EF83DB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CD838-F548-7F43-241E-82366FED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pPr lvl="1"/>
            <a:r>
              <a:rPr lang="en-US" dirty="0"/>
              <a:t>penalize absolute value of residual</a:t>
            </a:r>
          </a:p>
          <a:p>
            <a:r>
              <a:rPr lang="en-US" dirty="0"/>
              <a:t>We saw the L1 norm in denoising</a:t>
            </a:r>
          </a:p>
          <a:p>
            <a:r>
              <a:rPr lang="en-US" dirty="0"/>
              <a:t>Square of a small number is very small; absolute value of small number isn’t</a:t>
            </a:r>
          </a:p>
          <a:p>
            <a:r>
              <a:rPr lang="en-US" dirty="0"/>
              <a:t>Tends to discourage blurring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F43B2A-75C2-F34F-877D-B1387AA7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70498"/>
            <a:ext cx="8629650" cy="195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36B1-9533-96EF-54DE-9E7B783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L1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C79AF-49EB-6757-75D2-EEA935887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0AF41-EEE0-39A3-F664-98C7DA76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311" y="1450152"/>
            <a:ext cx="7380461" cy="472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1651-BB71-5DEC-F144-CCBA6979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and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D7249-2F0B-5B77-5D40-056CA60A6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that L1 loss, L2 loss DON’T:</a:t>
            </a:r>
          </a:p>
          <a:p>
            <a:pPr lvl="1"/>
            <a:r>
              <a:rPr lang="en-US" dirty="0"/>
              <a:t>Force values to be non-negative</a:t>
            </a:r>
          </a:p>
          <a:p>
            <a:pPr lvl="1"/>
            <a:r>
              <a:rPr lang="en-US" dirty="0"/>
              <a:t>Force values to be less than 1</a:t>
            </a:r>
          </a:p>
          <a:p>
            <a:r>
              <a:rPr lang="en-US" dirty="0"/>
              <a:t>(VERY BAD) Idea: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951015-EB36-77B3-0DF4-9D45BA484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66" y="3640993"/>
            <a:ext cx="7029450" cy="32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8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166FB-F0C7-A115-5D88-6D999E0A8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AC39-E06F-3F31-9E7B-872C5452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 and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1DACA-D36C-05C6-DC57-9412220FC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Bad, because it supplies no gradient</a:t>
            </a:r>
          </a:p>
          <a:p>
            <a:pPr lvl="1"/>
            <a:r>
              <a:rPr lang="en-US" dirty="0"/>
              <a:t>Pixel is +</a:t>
            </a:r>
            <a:r>
              <a:rPr lang="en-US" dirty="0" err="1"/>
              <a:t>ve</a:t>
            </a:r>
            <a:r>
              <a:rPr lang="en-US" dirty="0"/>
              <a:t>:  loss and gradient are zero</a:t>
            </a:r>
          </a:p>
          <a:p>
            <a:pPr lvl="1"/>
            <a:r>
              <a:rPr lang="en-US" dirty="0"/>
              <a:t>Pixel is –</a:t>
            </a:r>
            <a:r>
              <a:rPr lang="en-US" dirty="0" err="1"/>
              <a:t>ve</a:t>
            </a:r>
            <a:r>
              <a:rPr lang="en-US" dirty="0"/>
              <a:t>:  loss is 1, gradient is zero – no information about 	how to change filters</a:t>
            </a:r>
          </a:p>
          <a:p>
            <a:r>
              <a:rPr lang="en-US" dirty="0"/>
              <a:t>CF L1 loss:</a:t>
            </a:r>
          </a:p>
          <a:p>
            <a:pPr lvl="1"/>
            <a:r>
              <a:rPr lang="en-US" dirty="0"/>
              <a:t>Pixel value too large:  gradient pushes it down</a:t>
            </a:r>
          </a:p>
          <a:p>
            <a:pPr lvl="1"/>
            <a:r>
              <a:rPr lang="en-US" dirty="0"/>
              <a:t>Pixel value too small:  gradient pushes it up</a:t>
            </a:r>
          </a:p>
          <a:p>
            <a:pPr lvl="1"/>
            <a:r>
              <a:rPr lang="en-US" dirty="0"/>
              <a:t>Pixel value just right:   non-differentiability doesn’t matter</a:t>
            </a:r>
          </a:p>
          <a:p>
            <a:pPr lvl="2"/>
            <a:r>
              <a:rPr lang="en-US" dirty="0"/>
              <a:t>never happens</a:t>
            </a:r>
          </a:p>
          <a:p>
            <a:pPr lvl="2"/>
            <a:r>
              <a:rPr lang="en-US" dirty="0"/>
              <a:t>choose -1&lt;= gradient &lt;=1:  everything works fine</a:t>
            </a:r>
          </a:p>
        </p:txBody>
      </p:sp>
    </p:spTree>
    <p:extLst>
      <p:ext uri="{BB962C8B-B14F-4D97-AF65-F5344CB8AC3E}">
        <p14:creationId xmlns:p14="http://schemas.microsoft.com/office/powerpoint/2010/main" val="46844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B59C-9328-57FF-80E3-95C7FB7B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ideas: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C96E-A3A8-6C4B-0B28-CB537D77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SGD is a very effective search</a:t>
            </a:r>
          </a:p>
          <a:p>
            <a:pPr lvl="1"/>
            <a:r>
              <a:rPr lang="en-US" dirty="0"/>
              <a:t>Astonishing, but true</a:t>
            </a:r>
          </a:p>
          <a:p>
            <a:pPr lvl="1"/>
            <a:r>
              <a:rPr lang="en-US" dirty="0"/>
              <a:t>It might find a solution you don’t expect and don’t want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train an autoencoder with (clean, clean) pairs</a:t>
            </a:r>
          </a:p>
          <a:p>
            <a:pPr lvl="1"/>
            <a:r>
              <a:rPr lang="en-US" dirty="0"/>
              <a:t>it will cheat, and pass on pixels</a:t>
            </a:r>
          </a:p>
          <a:p>
            <a:pPr lvl="1"/>
            <a:r>
              <a:rPr lang="en-US" dirty="0"/>
              <a:t>even if it has a complicated architecture</a:t>
            </a:r>
          </a:p>
          <a:p>
            <a:pPr lvl="1"/>
            <a:r>
              <a:rPr lang="en-US" dirty="0"/>
              <a:t>symptoms:</a:t>
            </a:r>
          </a:p>
          <a:p>
            <a:pPr lvl="2"/>
            <a:r>
              <a:rPr lang="en-US" dirty="0"/>
              <a:t>can’t denoise</a:t>
            </a:r>
          </a:p>
          <a:p>
            <a:pPr lvl="2"/>
            <a:r>
              <a:rPr lang="en-US" dirty="0"/>
              <a:t>meaningless image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129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503</Words>
  <Application>Microsoft Macintosh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Losses and generalization</vt:lpstr>
      <vt:lpstr>Losses – the L2 loss</vt:lpstr>
      <vt:lpstr>L2 loss creates blur</vt:lpstr>
      <vt:lpstr>PowerPoint Presentation</vt:lpstr>
      <vt:lpstr>L1 loss</vt:lpstr>
      <vt:lpstr>L1 loss</vt:lpstr>
      <vt:lpstr>Losses and Gradients</vt:lpstr>
      <vt:lpstr>Losses and Gradients</vt:lpstr>
      <vt:lpstr>General ideas: Cheating</vt:lpstr>
      <vt:lpstr>General ideas: Cheating</vt:lpstr>
      <vt:lpstr>General ideas: Generalization</vt:lpstr>
      <vt:lpstr>General ideas: Data Augmentation</vt:lpstr>
      <vt:lpstr>General ideas:  Regularization</vt:lpstr>
      <vt:lpstr>General ideas:  Regularization</vt:lpstr>
      <vt:lpstr>General ideas: dropout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9</cp:revision>
  <dcterms:created xsi:type="dcterms:W3CDTF">2026-01-15T18:02:21Z</dcterms:created>
  <dcterms:modified xsi:type="dcterms:W3CDTF">2026-01-15T18:13:37Z</dcterms:modified>
</cp:coreProperties>
</file>