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778" r:id="rId3"/>
    <p:sldId id="779" r:id="rId4"/>
    <p:sldId id="780" r:id="rId5"/>
    <p:sldId id="782" r:id="rId6"/>
    <p:sldId id="781" r:id="rId7"/>
    <p:sldId id="783" r:id="rId8"/>
    <p:sldId id="784" r:id="rId9"/>
    <p:sldId id="785" r:id="rId10"/>
    <p:sldId id="786" r:id="rId11"/>
    <p:sldId id="787" r:id="rId12"/>
    <p:sldId id="788" r:id="rId13"/>
    <p:sldId id="789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49"/>
    <p:restoredTop sz="94694"/>
  </p:normalViewPr>
  <p:slideViewPr>
    <p:cSldViewPr snapToGrid="0">
      <p:cViewPr varScale="1">
        <p:scale>
          <a:sx n="121" d="100"/>
          <a:sy n="121" d="100"/>
        </p:scale>
        <p:origin x="1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0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519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48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37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065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88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4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0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65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97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91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E34C50-934E-3B4D-8C1A-FC65A53DBC03}" type="datetimeFigureOut">
              <a:rPr lang="en-US" smtClean="0"/>
              <a:t>1/18/26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B4B8BF-3BAF-674C-B6AA-D4A3F4DA4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67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FFC45-5FA2-1FAD-67E7-FC241F6C0A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Simple mosaics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4BB880-F9F5-C113-0DBD-8AB63D730C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D.A. Forsyth</a:t>
            </a:r>
          </a:p>
          <a:p>
            <a:r>
              <a:rPr lang="en-US" dirty="0"/>
              <a:t>University of Illinois at Urbana Champaign</a:t>
            </a:r>
          </a:p>
        </p:txBody>
      </p:sp>
    </p:spTree>
    <p:extLst>
      <p:ext uri="{BB962C8B-B14F-4D97-AF65-F5344CB8AC3E}">
        <p14:creationId xmlns:p14="http://schemas.microsoft.com/office/powerpoint/2010/main" val="1841106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87037-2A72-FB8C-0C7F-DCBE94E0A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Important variants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931190-0329-EA4A-88B8-214BE7F62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interpolate the cost function, you could register with sub-pixel accuracy (bilinear won’t work)</a:t>
            </a:r>
          </a:p>
          <a:p>
            <a:endParaRPr lang="en-US" dirty="0"/>
          </a:p>
          <a:p>
            <a:r>
              <a:rPr lang="en-US" dirty="0"/>
              <a:t>Wider range of transformations</a:t>
            </a:r>
          </a:p>
          <a:p>
            <a:pPr lvl="1"/>
            <a:r>
              <a:rPr lang="en-US" dirty="0"/>
              <a:t>but how to estimate </a:t>
            </a:r>
            <a:r>
              <a:rPr lang="en-US" dirty="0" err="1"/>
              <a:t>tx</a:t>
            </a:r>
            <a:r>
              <a:rPr lang="en-US" dirty="0"/>
              <a:t>?</a:t>
            </a:r>
          </a:p>
          <a:p>
            <a:r>
              <a:rPr lang="en-US" dirty="0"/>
              <a:t>	</a:t>
            </a:r>
          </a:p>
        </p:txBody>
      </p:sp>
      <p:pic>
        <p:nvPicPr>
          <p:cNvPr id="4" name="Picture 4" descr="image1">
            <a:extLst>
              <a:ext uri="{FF2B5EF4-FFF2-40B4-BE49-F238E27FC236}">
                <a16:creationId xmlns:a16="http://schemas.microsoft.com/office/drawing/2014/main" id="{7D10F1C5-A200-80CD-27E9-6728CDD5AB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47853"/>
            <a:ext cx="1714500" cy="124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image2">
            <a:extLst>
              <a:ext uri="{FF2B5EF4-FFF2-40B4-BE49-F238E27FC236}">
                <a16:creationId xmlns:a16="http://schemas.microsoft.com/office/drawing/2014/main" id="{AD49F49A-9947-9FD9-5F52-6AB0CA7B2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4743450"/>
            <a:ext cx="1714500" cy="1240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6" descr="homography">
            <a:extLst>
              <a:ext uri="{FF2B5EF4-FFF2-40B4-BE49-F238E27FC236}">
                <a16:creationId xmlns:a16="http://schemas.microsoft.com/office/drawing/2014/main" id="{EDE1D959-4BD2-5E28-827C-B6B3BC35F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723209"/>
            <a:ext cx="4268390" cy="2134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4256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08BB8-3428-922F-591E-9A08C8598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Bundle adjustment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216D05-D4F0-EEDE-5F88-8EB29510D8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Register II to I, III to II, IV to III</a:t>
            </a:r>
          </a:p>
          <a:p>
            <a:pPr lvl="1"/>
            <a:r>
              <a:rPr lang="en-US" dirty="0"/>
              <a:t>and discover IV doesn’t register well with II</a:t>
            </a:r>
          </a:p>
          <a:p>
            <a:r>
              <a:rPr lang="en-US" dirty="0"/>
              <a:t>Loop does not close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07CEEB-488C-568E-858C-37A2DEEFCE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3000" y="3327345"/>
            <a:ext cx="5638220" cy="3309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2409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582B8-013B-CD2C-2BDE-2AA58E907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there a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07215B-4C94-29CF-3D1E-80070EA31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Error = Cost(I, II)+Cost(I, III)+Cost(I, IV)+Cost(II, III)+Cost(II, IV)+Cost(III, IV)</a:t>
            </a:r>
          </a:p>
          <a:p>
            <a:endParaRPr lang="en-US" sz="2000" dirty="0"/>
          </a:p>
          <a:p>
            <a:r>
              <a:rPr lang="en-US" sz="2000" dirty="0"/>
              <a:t>Procedure DOESN’T deal with Cost(I, IV) or Cost(II, IV)</a:t>
            </a:r>
          </a:p>
          <a:p>
            <a:endParaRPr lang="en-US" sz="2000" dirty="0"/>
          </a:p>
          <a:p>
            <a:r>
              <a:rPr lang="en-US" sz="2000" dirty="0"/>
              <a:t>Idea:</a:t>
            </a:r>
          </a:p>
          <a:p>
            <a:pPr lvl="1"/>
            <a:r>
              <a:rPr lang="en-US" sz="2000" dirty="0"/>
              <a:t>Build mosaic</a:t>
            </a:r>
          </a:p>
          <a:p>
            <a:pPr lvl="1"/>
            <a:r>
              <a:rPr lang="en-US" sz="2000" dirty="0"/>
              <a:t>Now adjust one image at a time to improve</a:t>
            </a:r>
          </a:p>
          <a:p>
            <a:endParaRPr lang="en-US" sz="2000" dirty="0"/>
          </a:p>
          <a:p>
            <a:r>
              <a:rPr lang="en-US" sz="2000" dirty="0"/>
              <a:t>Not ideal, more complex strategies may be needed.</a:t>
            </a:r>
          </a:p>
        </p:txBody>
      </p:sp>
    </p:spTree>
    <p:extLst>
      <p:ext uri="{BB962C8B-B14F-4D97-AF65-F5344CB8AC3E}">
        <p14:creationId xmlns:p14="http://schemas.microsoft.com/office/powerpoint/2010/main" val="38224190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53D8-788D-87CC-310D-F8616429A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Think </a:t>
            </a:r>
            <a:r>
              <a:rPr lang="en-US"/>
              <a:t>about this...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65521B-72F1-9A65-B3B0-7D10318AB0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0EAEDE-668C-A5E4-163B-B76B223267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17" y="2459421"/>
            <a:ext cx="8972312" cy="1944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352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628650"/>
          </a:xfrm>
        </p:spPr>
        <p:txBody>
          <a:bodyPr wrap="square" anchor="ctr">
            <a:normAutofit fontScale="90000"/>
          </a:bodyPr>
          <a:lstStyle/>
          <a:p>
            <a:r>
              <a:rPr lang="en-US" dirty="0"/>
              <a:t>Forming Mosaics of Images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03ACBC2-250B-244C-2188-6813CF46E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43050"/>
            <a:ext cx="7772400" cy="3943350"/>
          </a:xfrm>
        </p:spPr>
        <p:txBody>
          <a:bodyPr/>
          <a:lstStyle/>
          <a:p>
            <a:r>
              <a:rPr lang="en-US" sz="2000" dirty="0"/>
              <a:t>Idea:</a:t>
            </a:r>
          </a:p>
          <a:p>
            <a:pPr lvl="1"/>
            <a:r>
              <a:rPr lang="en-US" sz="2000" dirty="0"/>
              <a:t>Given multiple images of a big thing, transform the images so matching bits lie on top of one another</a:t>
            </a:r>
          </a:p>
          <a:p>
            <a:pPr lvl="1"/>
            <a:r>
              <a:rPr lang="en-US" sz="2000" dirty="0"/>
              <a:t>Combine these images to a single image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C16A50E-AABD-3A12-22F7-70423A28B0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7374" y="3055503"/>
            <a:ext cx="6487839" cy="3617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00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D56A4-1A5E-6330-59AB-73B60ED22A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2DC81-8F5A-E6D8-79C2-9A08FD013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know how to translate</a:t>
            </a:r>
          </a:p>
          <a:p>
            <a:pPr lvl="1"/>
            <a:r>
              <a:rPr lang="en-US" dirty="0"/>
              <a:t>(</a:t>
            </a:r>
            <a:r>
              <a:rPr lang="en-US" dirty="0" err="1"/>
              <a:t>eg</a:t>
            </a:r>
            <a:r>
              <a:rPr lang="en-US" dirty="0"/>
              <a:t> color separation exercises)</a:t>
            </a:r>
          </a:p>
          <a:p>
            <a:pPr lvl="1"/>
            <a:r>
              <a:rPr lang="en-US" dirty="0"/>
              <a:t>later, other transformations</a:t>
            </a:r>
          </a:p>
        </p:txBody>
      </p:sp>
    </p:spTree>
    <p:extLst>
      <p:ext uri="{BB962C8B-B14F-4D97-AF65-F5344CB8AC3E}">
        <p14:creationId xmlns:p14="http://schemas.microsoft.com/office/powerpoint/2010/main" val="3862832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FBF70-F1A9-A37A-8674-909F94B54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07B205-71F2-BF0F-E8EA-AF336A645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82DBD0-DD0A-239F-E8C5-A913436872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481" y="3644354"/>
            <a:ext cx="7151791" cy="30289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724E76E-06A1-B59C-6363-B0E9CEF0D9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728" y="0"/>
            <a:ext cx="5880928" cy="327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72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DF00C-4924-E253-E45B-32D54C47A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98AA6-F17F-426D-FB2E-EB63188D63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Start:</a:t>
            </a:r>
          </a:p>
          <a:p>
            <a:pPr lvl="1"/>
            <a:r>
              <a:rPr lang="en-US" sz="2000" dirty="0"/>
              <a:t>Choose a root image (it isn’t translated)</a:t>
            </a:r>
          </a:p>
          <a:p>
            <a:pPr lvl="2"/>
            <a:r>
              <a:rPr lang="en-US" dirty="0"/>
              <a:t>and set mosaic to contain root only</a:t>
            </a:r>
          </a:p>
          <a:p>
            <a:pPr lvl="1"/>
            <a:r>
              <a:rPr lang="en-US" sz="2000" dirty="0"/>
              <a:t>All others get offset of zero</a:t>
            </a:r>
          </a:p>
          <a:p>
            <a:r>
              <a:rPr lang="en-US" sz="2000" dirty="0"/>
              <a:t>Iterate:</a:t>
            </a:r>
          </a:p>
          <a:p>
            <a:pPr lvl="1"/>
            <a:r>
              <a:rPr lang="en-US" sz="2000" dirty="0"/>
              <a:t>Choose image that </a:t>
            </a:r>
            <a:r>
              <a:rPr lang="en-US" sz="2000"/>
              <a:t>overlaps image </a:t>
            </a:r>
            <a:r>
              <a:rPr lang="en-US" sz="2000" dirty="0"/>
              <a:t>already in the mosaic</a:t>
            </a:r>
          </a:p>
          <a:p>
            <a:pPr lvl="1"/>
            <a:r>
              <a:rPr lang="en-US" sz="2000" dirty="0"/>
              <a:t>Search for offset with best overlap</a:t>
            </a:r>
          </a:p>
          <a:p>
            <a:pPr lvl="1"/>
            <a:r>
              <a:rPr lang="en-US" sz="2000" dirty="0"/>
              <a:t>Insert into mosaic at that offset</a:t>
            </a:r>
          </a:p>
          <a:p>
            <a:endParaRPr lang="en-US" sz="2000" dirty="0"/>
          </a:p>
          <a:p>
            <a:r>
              <a:rPr lang="en-US" sz="2000" dirty="0"/>
              <a:t>Summarize registered images into a single image</a:t>
            </a:r>
          </a:p>
        </p:txBody>
      </p:sp>
    </p:spTree>
    <p:extLst>
      <p:ext uri="{BB962C8B-B14F-4D97-AF65-F5344CB8AC3E}">
        <p14:creationId xmlns:p14="http://schemas.microsoft.com/office/powerpoint/2010/main" val="2045385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E93D2-21CD-236F-3EE8-EA76B8952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EDD69-E6D3-2F15-707A-D93084FECB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646E8B2-30D4-720B-71FA-5687E8ACF9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51" y="971550"/>
            <a:ext cx="8741200" cy="4821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98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9B095D-CBDB-55B0-1E8B-F562189D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mean gives ghostly trails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2C38B-ADD9-625D-2F39-93E373112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F8434A-4B86-AC84-C13B-3C3F234144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7350" y="1540879"/>
            <a:ext cx="5829300" cy="4388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1357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8F07A-C4B7-4AC4-FAA5-C11745B3A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median removes moving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D4E-EC9E-5042-3CF8-0D646C22A5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12DF57-BF53-5F96-1DD3-19FB767CB2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75" y="1825625"/>
            <a:ext cx="5886450" cy="4477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248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1C305-E780-F3F4-9007-570D2BC4C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Most different from median shows moving objects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5F1B7-B732-FABA-AA9C-B89F72EE9F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D268E92-3CCD-E0F4-86EA-E841CD3D88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852" y="1825625"/>
            <a:ext cx="5715000" cy="444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004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1400</TotalTime>
  <Words>281</Words>
  <Application>Microsoft Macintosh PowerPoint</Application>
  <PresentationFormat>On-screen Show (4:3)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Simple mosaics</vt:lpstr>
      <vt:lpstr>Forming Mosaics of Images</vt:lpstr>
      <vt:lpstr>Currently</vt:lpstr>
      <vt:lpstr>PowerPoint Presentation</vt:lpstr>
      <vt:lpstr>Procedure</vt:lpstr>
      <vt:lpstr>PowerPoint Presentation</vt:lpstr>
      <vt:lpstr>A mean gives ghostly trails</vt:lpstr>
      <vt:lpstr>A median removes moving objects</vt:lpstr>
      <vt:lpstr>Most different from median shows moving objects</vt:lpstr>
      <vt:lpstr>Important variants</vt:lpstr>
      <vt:lpstr>Bundle adjustment</vt:lpstr>
      <vt:lpstr>Why is there a problem?</vt:lpstr>
      <vt:lpstr>Think about this...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Forsyth, David Alexander</dc:creator>
  <cp:lastModifiedBy>Forsyth, David Alexander</cp:lastModifiedBy>
  <cp:revision>5</cp:revision>
  <dcterms:created xsi:type="dcterms:W3CDTF">2026-01-13T23:16:23Z</dcterms:created>
  <dcterms:modified xsi:type="dcterms:W3CDTF">2026-01-19T19:57:07Z</dcterms:modified>
</cp:coreProperties>
</file>