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1021" r:id="rId3"/>
    <p:sldId id="968" r:id="rId4"/>
    <p:sldId id="1017" r:id="rId5"/>
    <p:sldId id="1019" r:id="rId6"/>
    <p:sldId id="1018" r:id="rId7"/>
    <p:sldId id="999" r:id="rId8"/>
    <p:sldId id="997" r:id="rId9"/>
    <p:sldId id="998" r:id="rId10"/>
    <p:sldId id="1000" r:id="rId11"/>
    <p:sldId id="1003" r:id="rId12"/>
    <p:sldId id="1001" r:id="rId13"/>
    <p:sldId id="1004" r:id="rId14"/>
    <p:sldId id="910" r:id="rId15"/>
    <p:sldId id="1012" r:id="rId16"/>
    <p:sldId id="1013" r:id="rId17"/>
    <p:sldId id="1014" r:id="rId18"/>
    <p:sldId id="1015" r:id="rId19"/>
    <p:sldId id="1016" r:id="rId20"/>
    <p:sldId id="102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A17D-D2AE-E34C-A218-92FB2EBBA06B}" type="datetimeFigureOut">
              <a:rPr lang="en-US" smtClean="0"/>
              <a:t>1/15/26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B128-F8DE-F940-934E-45B598BF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3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A17D-D2AE-E34C-A218-92FB2EBBA06B}" type="datetimeFigureOut">
              <a:rPr lang="en-US" smtClean="0"/>
              <a:t>1/15/26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B128-F8DE-F940-934E-45B598BF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1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A17D-D2AE-E34C-A218-92FB2EBBA06B}" type="datetimeFigureOut">
              <a:rPr lang="en-US" smtClean="0"/>
              <a:t>1/15/26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B128-F8DE-F940-934E-45B598BF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89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A17D-D2AE-E34C-A218-92FB2EBBA06B}" type="datetimeFigureOut">
              <a:rPr lang="en-US" smtClean="0"/>
              <a:t>1/15/26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B128-F8DE-F940-934E-45B598BF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35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A17D-D2AE-E34C-A218-92FB2EBBA06B}" type="datetimeFigureOut">
              <a:rPr lang="en-US" smtClean="0"/>
              <a:t>1/15/26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B128-F8DE-F940-934E-45B598BF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0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A17D-D2AE-E34C-A218-92FB2EBBA06B}" type="datetimeFigureOut">
              <a:rPr lang="en-US" smtClean="0"/>
              <a:t>1/15/26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B128-F8DE-F940-934E-45B598BF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84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A17D-D2AE-E34C-A218-92FB2EBBA06B}" type="datetimeFigureOut">
              <a:rPr lang="en-US" smtClean="0"/>
              <a:t>1/15/26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B128-F8DE-F940-934E-45B598BF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55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A17D-D2AE-E34C-A218-92FB2EBBA06B}" type="datetimeFigureOut">
              <a:rPr lang="en-US" smtClean="0"/>
              <a:t>1/15/26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B128-F8DE-F940-934E-45B598BF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79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A17D-D2AE-E34C-A218-92FB2EBBA06B}" type="datetimeFigureOut">
              <a:rPr lang="en-US" smtClean="0"/>
              <a:t>1/15/26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B128-F8DE-F940-934E-45B598BF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4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A17D-D2AE-E34C-A218-92FB2EBBA06B}" type="datetimeFigureOut">
              <a:rPr lang="en-US" smtClean="0"/>
              <a:t>1/15/26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B128-F8DE-F940-934E-45B598BF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73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A17D-D2AE-E34C-A218-92FB2EBBA06B}" type="datetimeFigureOut">
              <a:rPr lang="en-US" smtClean="0"/>
              <a:t>1/15/26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B128-F8DE-F940-934E-45B598BF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3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A6A17D-D2AE-E34C-A218-92FB2EBBA06B}" type="datetimeFigureOut">
              <a:rPr lang="en-US" smtClean="0"/>
              <a:t>1/15/26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F0B128-F8DE-F940-934E-45B598BF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77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7" Type="http://schemas.openxmlformats.org/officeDocument/2006/relationships/hyperlink" Target="https://web.cs.ucdavis.edu/~okreylos/PhDStudies/Winter2000/SamplingTheory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s184.eecs.berkeley.edu/sp19/lecture/5-50/texture-mappi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7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912.11035.pd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istill.pub/2016/deconv-checkerboard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505B6-34AE-F84C-DF1E-619B0C3463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Sampling and Nyquist’s theorem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9659D9-90B5-D276-CF89-78D32FA67F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D.A. Forsyth</a:t>
            </a:r>
          </a:p>
          <a:p>
            <a:r>
              <a:rPr lang="en-US" dirty="0"/>
              <a:t>University of Illinois at Urbana Champaign</a:t>
            </a:r>
          </a:p>
        </p:txBody>
      </p:sp>
    </p:spTree>
    <p:extLst>
      <p:ext uri="{BB962C8B-B14F-4D97-AF65-F5344CB8AC3E}">
        <p14:creationId xmlns:p14="http://schemas.microsoft.com/office/powerpoint/2010/main" val="1981091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917D9-EE31-C850-A681-E08CB231B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62BB95-4371-EA46-49E6-B5C7E0BFE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389" y="914400"/>
            <a:ext cx="4875344" cy="508635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108B03-8AE4-45D7-2544-128AFAD2F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333750" cy="4351338"/>
          </a:xfrm>
        </p:spPr>
        <p:txBody>
          <a:bodyPr>
            <a:normAutofit/>
          </a:bodyPr>
          <a:lstStyle/>
          <a:p>
            <a:r>
              <a:rPr lang="en-US" sz="1800" dirty="0"/>
              <a:t>If the magnitude blobs overlap,  you can’t reconstruct from samples</a:t>
            </a:r>
          </a:p>
          <a:p>
            <a:endParaRPr lang="en-US" sz="1800" dirty="0"/>
          </a:p>
          <a:p>
            <a:r>
              <a:rPr lang="en-US" sz="1800" dirty="0"/>
              <a:t>Cutting out won’t work – you’ll get some information from a different frequency that aliases</a:t>
            </a:r>
          </a:p>
          <a:p>
            <a:endParaRPr lang="en-US" sz="1800" dirty="0"/>
          </a:p>
          <a:p>
            <a:r>
              <a:rPr lang="en-US" sz="1800" dirty="0"/>
              <a:t>Nyquist’s theorem</a:t>
            </a:r>
          </a:p>
        </p:txBody>
      </p:sp>
    </p:spTree>
    <p:extLst>
      <p:ext uri="{BB962C8B-B14F-4D97-AF65-F5344CB8AC3E}">
        <p14:creationId xmlns:p14="http://schemas.microsoft.com/office/powerpoint/2010/main" val="2878740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1DC9D-AA54-8CFD-BBFE-9E50F95CD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239A7-C69E-F53D-A19B-28EB49BA0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Nyquist limits aren’t really viable</a:t>
            </a:r>
          </a:p>
          <a:p>
            <a:pPr lvl="1"/>
            <a:r>
              <a:rPr lang="en-US" dirty="0"/>
              <a:t>Apply the convolution theorem</a:t>
            </a:r>
          </a:p>
          <a:p>
            <a:pPr lvl="1"/>
            <a:r>
              <a:rPr lang="en-US" dirty="0"/>
              <a:t>A box in FT magnitude space is a filter with infinite support (and you can’t make one of those)</a:t>
            </a:r>
          </a:p>
          <a:p>
            <a:endParaRPr lang="en-US" dirty="0"/>
          </a:p>
          <a:p>
            <a:r>
              <a:rPr lang="en-US" dirty="0"/>
              <a:t>You’re forced to choose a filter that is low pass, but isn’t perfect </a:t>
            </a:r>
          </a:p>
          <a:p>
            <a:pPr lvl="1"/>
            <a:r>
              <a:rPr lang="en-US" dirty="0"/>
              <a:t>the choice has consequences</a:t>
            </a:r>
          </a:p>
          <a:p>
            <a:pPr lvl="1"/>
            <a:r>
              <a:rPr lang="en-US" dirty="0"/>
              <a:t>Gaussian is such a filter</a:t>
            </a:r>
          </a:p>
        </p:txBody>
      </p:sp>
    </p:spTree>
    <p:extLst>
      <p:ext uri="{BB962C8B-B14F-4D97-AF65-F5344CB8AC3E}">
        <p14:creationId xmlns:p14="http://schemas.microsoft.com/office/powerpoint/2010/main" val="1268454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66FA4-DE60-EAA5-E78C-2FF1BC35F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060BE-F9E9-A6D4-8073-AD3BA0378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4C3DD7-5C5F-1941-9F75-6297F1661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80" y="201733"/>
            <a:ext cx="8176391" cy="641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23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8855F-38D4-1A04-8ED3-634FAC8C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D6AAF-E2EA-7C8E-D9D1-691F054F2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8C9153-8794-7DDF-C29C-F2F2F99FE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19" y="105104"/>
            <a:ext cx="8783364" cy="668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AE8A4-B65F-6C45-ADFD-5E7B50BA4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Mystery 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15D98A-A84B-404F-93ED-B4BB0D641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/>
              <a:t>Why can </a:t>
            </a:r>
            <a:r>
              <a:rPr lang="en-US" dirty="0" err="1"/>
              <a:t>downsampling</a:t>
            </a:r>
            <a:r>
              <a:rPr lang="en-US" dirty="0"/>
              <a:t> sometimes lead to aliasing?</a:t>
            </a: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81408D42-5EE4-644C-9654-A0D323702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07"/>
          <a:stretch>
            <a:fillRect/>
          </a:stretch>
        </p:blipFill>
        <p:spPr bwMode="auto">
          <a:xfrm>
            <a:off x="205316" y="2948517"/>
            <a:ext cx="85759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A3BBF6-6393-64AF-0146-50B10AC145EC}"/>
              </a:ext>
            </a:extLst>
          </p:cNvPr>
          <p:cNvSpPr txBox="1"/>
          <p:nvPr/>
        </p:nvSpPr>
        <p:spPr>
          <a:xfrm>
            <a:off x="666276" y="5665568"/>
            <a:ext cx="66432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  <a:r>
              <a:rPr lang="en-US" dirty="0" err="1"/>
              <a:t>downsampling</a:t>
            </a:r>
            <a:r>
              <a:rPr lang="en-US" dirty="0"/>
              <a:t> mangles the Fourier Transform magnitude </a:t>
            </a:r>
          </a:p>
          <a:p>
            <a:r>
              <a:rPr lang="en-US" dirty="0"/>
              <a:t>spectrum UNLESS you smooth by enough; and if you do, you lose </a:t>
            </a:r>
          </a:p>
          <a:p>
            <a:r>
              <a:rPr lang="en-US" dirty="0"/>
              <a:t>some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066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5D1BC-54B0-C870-4E84-51880FFC7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781D3-2EA4-6024-8001-5DC67EBB7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interpolation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7B466-F7C4-232F-FC0D-F3B38E7AF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/>
              <a:t>Perfect reconstruction requires convolution with a </a:t>
            </a:r>
            <a:r>
              <a:rPr lang="en-US" dirty="0" err="1"/>
              <a:t>sinc</a:t>
            </a:r>
            <a:r>
              <a:rPr lang="en-US" dirty="0"/>
              <a:t> filter in the spatial domain, </a:t>
            </a:r>
          </a:p>
          <a:p>
            <a:pPr marL="800100" lvl="1" indent="-342900"/>
            <a:r>
              <a:rPr lang="en-US" dirty="0"/>
              <a:t>which is bad because </a:t>
            </a:r>
            <a:r>
              <a:rPr lang="en-US" dirty="0" err="1"/>
              <a:t>sinc</a:t>
            </a:r>
            <a:r>
              <a:rPr lang="en-US" dirty="0"/>
              <a:t> has infinite support</a:t>
            </a:r>
          </a:p>
          <a:p>
            <a:pPr marL="342900" indent="-342900"/>
            <a:r>
              <a:rPr lang="en-US" dirty="0"/>
              <a:t>Instead, simpler reconstruction (interpolation) methods are typically used</a:t>
            </a:r>
          </a:p>
          <a:p>
            <a:pPr marL="342900" indent="-34290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44700C-C6EE-516B-07FB-E93A7481EB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96"/>
          <a:stretch/>
        </p:blipFill>
        <p:spPr>
          <a:xfrm>
            <a:off x="3573518" y="3872387"/>
            <a:ext cx="5211462" cy="278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89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03277-F880-0398-9E34-3E8161BDA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3E539C-EAD0-F457-681A-44436481E7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342900" indent="-342900"/>
                <a:r>
                  <a:rPr lang="en-US" dirty="0"/>
                  <a:t>Linear reconstruction: convolve with </a:t>
                </a:r>
                <a:r>
                  <a:rPr lang="en-US" i="1" dirty="0"/>
                  <a:t>triangle filter</a:t>
                </a:r>
                <a:r>
                  <a:rPr lang="en-US" dirty="0"/>
                  <a:t>:</a:t>
                </a:r>
              </a:p>
              <a:p>
                <a:pPr marL="342900" indent="-342900"/>
                <a:endParaRPr lang="en-US" dirty="0"/>
              </a:p>
              <a:p>
                <a:pPr marL="342900" indent="-342900"/>
                <a:endParaRPr lang="en-US" dirty="0"/>
              </a:p>
              <a:p>
                <a:pPr marL="0" indent="0">
                  <a:buNone/>
                </a:pPr>
                <a:endParaRPr lang="en-US" sz="1350" dirty="0"/>
              </a:p>
              <a:p>
                <a:pPr marL="342900" indent="-342900"/>
                <a:r>
                  <a:rPr lang="en-US" dirty="0"/>
                  <a:t>Fourier transform of triangle filter is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sinc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function, </a:t>
                </a:r>
              </a:p>
              <a:p>
                <a:pPr marL="800100" lvl="1" indent="-342900"/>
                <a:r>
                  <a:rPr lang="en-US" dirty="0"/>
                  <a:t>so multiplying the signal’s spectrum by it introduces high-frequency artifacts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3E539C-EAD0-F457-681A-44436481E7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326" r="-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B293EEDD-1972-B604-F41C-5135F44BD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interpolation methods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9B387E-14BB-79A1-2FF0-CA4C5A2E47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87" r="50804" b="53081"/>
          <a:stretch/>
        </p:blipFill>
        <p:spPr>
          <a:xfrm>
            <a:off x="940108" y="2617150"/>
            <a:ext cx="2152754" cy="12241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6EF026-23DC-64A8-08E8-E9D47F7170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46" t="4741" b="55449"/>
          <a:stretch/>
        </p:blipFill>
        <p:spPr>
          <a:xfrm>
            <a:off x="5939160" y="2516353"/>
            <a:ext cx="2278022" cy="12517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31E7B3-4700-1361-21E2-297CE33758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60" t="10672" r="62632"/>
          <a:stretch/>
        </p:blipFill>
        <p:spPr>
          <a:xfrm>
            <a:off x="3603187" y="2539355"/>
            <a:ext cx="1349489" cy="13019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F060E9-0A9C-7E7C-E797-1DCB99EE02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897" t="11428"/>
          <a:stretch/>
        </p:blipFill>
        <p:spPr>
          <a:xfrm>
            <a:off x="5137592" y="5279290"/>
            <a:ext cx="2541756" cy="14809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AC4D7A5-6D04-962C-97A7-C6A894D51C78}"/>
                  </a:ext>
                </a:extLst>
              </p:cNvPr>
              <p:cNvSpPr txBox="1"/>
              <p:nvPr/>
            </p:nvSpPr>
            <p:spPr>
              <a:xfrm>
                <a:off x="3290748" y="2763915"/>
                <a:ext cx="3366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AC4D7A5-6D04-962C-97A7-C6A894D51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748" y="2763915"/>
                <a:ext cx="336663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4FF9CE3-8385-AD82-E77A-B520919BD3A1}"/>
                  </a:ext>
                </a:extLst>
              </p:cNvPr>
              <p:cNvSpPr txBox="1"/>
              <p:nvPr/>
            </p:nvSpPr>
            <p:spPr>
              <a:xfrm>
                <a:off x="5137591" y="2680561"/>
                <a:ext cx="4093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4FF9CE3-8385-AD82-E77A-B520919BD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591" y="2680561"/>
                <a:ext cx="40937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4232DA2-C3DE-D1BE-0156-4F02ED5496C4}"/>
              </a:ext>
            </a:extLst>
          </p:cNvPr>
          <p:cNvSpPr txBox="1"/>
          <p:nvPr/>
        </p:nvSpPr>
        <p:spPr>
          <a:xfrm>
            <a:off x="8058150" y="5685435"/>
            <a:ext cx="9717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hlinkClick r:id="rId7"/>
              </a:rPr>
              <a:t>Image source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047566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2BF14-8B44-28AA-FD62-82685903C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17A7A-4367-91CD-07C9-8484694A1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Bilinear interpolation closeup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19D1E1-DD0C-05D1-9767-0A1DD4908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2589123"/>
            <a:ext cx="6286500" cy="30115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FE2E8C-35D2-2C64-2754-BD6DA272258D}"/>
              </a:ext>
            </a:extLst>
          </p:cNvPr>
          <p:cNvSpPr txBox="1"/>
          <p:nvPr/>
        </p:nvSpPr>
        <p:spPr>
          <a:xfrm>
            <a:off x="8089728" y="5715000"/>
            <a:ext cx="9717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hlinkClick r:id="rId3"/>
              </a:rPr>
              <a:t>Image source</a:t>
            </a:r>
            <a:endParaRPr lang="en-US" sz="10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74F70D-94C9-DD4C-AC38-CE7F4FA40A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353" r="20353"/>
          <a:stretch/>
        </p:blipFill>
        <p:spPr>
          <a:xfrm>
            <a:off x="5543550" y="1668373"/>
            <a:ext cx="1600200" cy="806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635711-95EC-8DE6-A265-649ADD43B4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640" y="1543050"/>
            <a:ext cx="1784174" cy="1700213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426DD2A-DBEE-7C59-9BA9-C0FBC1766787}"/>
              </a:ext>
            </a:extLst>
          </p:cNvPr>
          <p:cNvSpPr/>
          <p:nvPr/>
        </p:nvSpPr>
        <p:spPr bwMode="auto">
          <a:xfrm>
            <a:off x="6915150" y="3486150"/>
            <a:ext cx="342900" cy="342900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3C3A5-D2DB-BBEF-EFB9-FF8A28D04143}"/>
              </a:ext>
            </a:extLst>
          </p:cNvPr>
          <p:cNvCxnSpPr/>
          <p:nvPr/>
        </p:nvCxnSpPr>
        <p:spPr bwMode="auto">
          <a:xfrm flipV="1">
            <a:off x="6915150" y="1554072"/>
            <a:ext cx="282491" cy="196682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2F74AF2-2D98-646B-A2EF-8A17C34DA364}"/>
              </a:ext>
            </a:extLst>
          </p:cNvPr>
          <p:cNvCxnSpPr>
            <a:cxnSpLocks/>
          </p:cNvCxnSpPr>
          <p:nvPr/>
        </p:nvCxnSpPr>
        <p:spPr bwMode="auto">
          <a:xfrm flipV="1">
            <a:off x="7258050" y="3243262"/>
            <a:ext cx="1723764" cy="5857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20114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EE74B-AA76-AB81-7545-A8181EAE1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F391B-8F5F-EA33-4816-4C24916C4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else should you care?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B5B4A2-1733-303C-488B-0B72B5F53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63259"/>
            <a:ext cx="7772400" cy="230293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7ADAA55-5A79-9C88-1B14-13B27C255A00}"/>
              </a:ext>
            </a:extLst>
          </p:cNvPr>
          <p:cNvSpPr/>
          <p:nvPr/>
        </p:nvSpPr>
        <p:spPr>
          <a:xfrm>
            <a:off x="571500" y="5495151"/>
            <a:ext cx="788670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dirty="0"/>
              <a:t>S.-Y. Wang et al. </a:t>
            </a:r>
            <a:r>
              <a:rPr lang="en-US" sz="1350" dirty="0">
                <a:hlinkClick r:id="rId3"/>
              </a:rPr>
              <a:t>CNN-generated images are surprisingly easy to spot... for now</a:t>
            </a:r>
            <a:r>
              <a:rPr lang="en-US" sz="1350" dirty="0"/>
              <a:t>. CVPR 2020</a:t>
            </a:r>
          </a:p>
        </p:txBody>
      </p:sp>
    </p:spTree>
    <p:extLst>
      <p:ext uri="{BB962C8B-B14F-4D97-AF65-F5344CB8AC3E}">
        <p14:creationId xmlns:p14="http://schemas.microsoft.com/office/powerpoint/2010/main" val="1419541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A554F-5083-A18B-50C1-1BAF0A1F8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E852C-B92D-02D6-84F0-6D1E1A427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else should you care?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EBED91-144F-BA59-2F23-0102F1947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3" y="2102127"/>
            <a:ext cx="7115175" cy="35251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5779597-2793-410C-3424-0D5445CE1510}"/>
              </a:ext>
            </a:extLst>
          </p:cNvPr>
          <p:cNvSpPr/>
          <p:nvPr/>
        </p:nvSpPr>
        <p:spPr>
          <a:xfrm>
            <a:off x="1057275" y="5639716"/>
            <a:ext cx="702945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dirty="0">
                <a:hlinkClick r:id="rId3"/>
              </a:rPr>
              <a:t>https://</a:t>
            </a:r>
            <a:r>
              <a:rPr lang="en-US" sz="1350" dirty="0" err="1">
                <a:hlinkClick r:id="rId3"/>
              </a:rPr>
              <a:t>distill.pub</a:t>
            </a:r>
            <a:r>
              <a:rPr lang="en-US" sz="1350" dirty="0">
                <a:hlinkClick r:id="rId3"/>
              </a:rPr>
              <a:t>/2016/</a:t>
            </a:r>
            <a:r>
              <a:rPr lang="en-US" sz="1350" dirty="0" err="1">
                <a:hlinkClick r:id="rId3"/>
              </a:rPr>
              <a:t>deconv</a:t>
            </a:r>
            <a:r>
              <a:rPr lang="en-US" sz="1350" dirty="0">
                <a:hlinkClick r:id="rId3"/>
              </a:rPr>
              <a:t>-checkerboard/</a:t>
            </a:r>
            <a:endParaRPr lang="en-US" sz="135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CD1EFC-5EB1-8BB6-DDA0-9E3AD98D3D42}"/>
              </a:ext>
            </a:extLst>
          </p:cNvPr>
          <p:cNvSpPr/>
          <p:nvPr/>
        </p:nvSpPr>
        <p:spPr>
          <a:xfrm>
            <a:off x="682436" y="1674311"/>
            <a:ext cx="758771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/>
              <a:t>Checkerboard and repetition artifacts in GAN-generated images </a:t>
            </a:r>
          </a:p>
        </p:txBody>
      </p:sp>
    </p:spTree>
    <p:extLst>
      <p:ext uri="{BB962C8B-B14F-4D97-AF65-F5344CB8AC3E}">
        <p14:creationId xmlns:p14="http://schemas.microsoft.com/office/powerpoint/2010/main" val="3157454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467BB-2B5B-74D5-FC5E-A55013F80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1E237-221B-C7B1-9893-3F8E0509A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Mystery 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9AC6CE-80F4-F829-4CFF-F59786192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/>
              <a:t>Why can </a:t>
            </a:r>
            <a:r>
              <a:rPr lang="en-US" dirty="0" err="1"/>
              <a:t>downsampling</a:t>
            </a:r>
            <a:r>
              <a:rPr lang="en-US" dirty="0"/>
              <a:t> sometimes lead to aliasing?</a:t>
            </a: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7E6D651A-E82B-966B-32A4-F6BF48339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07"/>
          <a:stretch>
            <a:fillRect/>
          </a:stretch>
        </p:blipFill>
        <p:spPr bwMode="auto">
          <a:xfrm>
            <a:off x="205316" y="2948517"/>
            <a:ext cx="85759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860554-07BB-A70B-6C68-ED4A99B7AE78}"/>
              </a:ext>
            </a:extLst>
          </p:cNvPr>
          <p:cNvSpPr txBox="1"/>
          <p:nvPr/>
        </p:nvSpPr>
        <p:spPr>
          <a:xfrm>
            <a:off x="666276" y="56655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606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51E34-FF3E-E540-9D1E-6F7265CD4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think about...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74894-0A6D-375E-6743-9C4C174D5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4862C8-6FA2-94F4-22D8-F12643918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2017220"/>
            <a:ext cx="7772400" cy="415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6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9D2D2-FD91-A470-5004-0C1B1557F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in 2D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22847-8DA4-1CC1-0A27-163EDA74A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CF0A02-47B3-1778-0AD7-0E12490DC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11" y="1885950"/>
            <a:ext cx="8442779" cy="372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07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B38AC-A2D0-C34C-67A9-6F9C41996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Modelling a sampled function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2A1EE0-66DA-491F-2DC2-D97ABC920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16" y="1984162"/>
            <a:ext cx="8819567" cy="418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29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97831-15E4-4787-3FEF-EDCA18331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014A7-BC7A-EB9F-F6D5-5E0F059A9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Modelling a sampled function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D3440E-FAD0-8CF1-A3CB-2EF05D62B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10" y="1646708"/>
            <a:ext cx="8660524" cy="397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42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15067-34D3-BA32-16CF-3BCEFC5E0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Interpolation is by convolution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5FBF92-BF82-18B1-AB28-6BA6A98F2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536455"/>
            <a:ext cx="7772400" cy="27340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3F8C56-81C2-880A-D037-4C1B7D258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4147824"/>
            <a:ext cx="7772400" cy="271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22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C602F-1D78-AB44-E044-3826D00A0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12698-5248-2D0E-1600-031E38B84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FT of a sampled signal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7D9289-61F9-0A8C-7765-60667DDB5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47" y="2235200"/>
            <a:ext cx="8744159" cy="326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30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11216-EC73-46A4-7C1A-AB1B39319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FT of a sampled signal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EFEF1-32BA-3B8D-5EFD-A5285E93B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43131A-4259-EC7E-D4D9-4E9F1E7C8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" y="1310371"/>
            <a:ext cx="7886699" cy="539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85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0E20B-7FE0-45E4-C05B-9CFA27C57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02146-3CFD-F6BF-3ED0-BD0E26AC8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333750" cy="4351338"/>
          </a:xfrm>
        </p:spPr>
        <p:txBody>
          <a:bodyPr>
            <a:normAutofit/>
          </a:bodyPr>
          <a:lstStyle/>
          <a:p>
            <a:r>
              <a:rPr lang="en-US" sz="1800" dirty="0"/>
              <a:t>If the magnitude blobs don’t overlap,  you can reconstruct from samples</a:t>
            </a:r>
          </a:p>
          <a:p>
            <a:endParaRPr lang="en-US" sz="1800" dirty="0"/>
          </a:p>
          <a:p>
            <a:r>
              <a:rPr lang="en-US" sz="1800" dirty="0"/>
              <a:t>Just cut out the blob in FT space with a box filter, inverse FT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13D98F-FDF9-B71A-C383-2A7FAD434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778476"/>
            <a:ext cx="5095523" cy="569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76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</TotalTime>
  <Words>326</Words>
  <Application>Microsoft Macintosh PowerPoint</Application>
  <PresentationFormat>On-screen Show (4:3)</PresentationFormat>
  <Paragraphs>57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Aptos</vt:lpstr>
      <vt:lpstr>Aptos Display</vt:lpstr>
      <vt:lpstr>Arial</vt:lpstr>
      <vt:lpstr>Cambria Math</vt:lpstr>
      <vt:lpstr>Office Theme</vt:lpstr>
      <vt:lpstr>Sampling and Nyquist’s theorem</vt:lpstr>
      <vt:lpstr>Mystery 2</vt:lpstr>
      <vt:lpstr>Sampling in 2D</vt:lpstr>
      <vt:lpstr>Modelling a sampled function</vt:lpstr>
      <vt:lpstr>Modelling a sampled function</vt:lpstr>
      <vt:lpstr>Interpolation is by convolution</vt:lpstr>
      <vt:lpstr>The FT of a sampled signal</vt:lpstr>
      <vt:lpstr>The FT of a sampled signal</vt:lpstr>
      <vt:lpstr>Sampling</vt:lpstr>
      <vt:lpstr>Sampling</vt:lpstr>
      <vt:lpstr>Consequences</vt:lpstr>
      <vt:lpstr>PowerPoint Presentation</vt:lpstr>
      <vt:lpstr>PowerPoint Presentation</vt:lpstr>
      <vt:lpstr>Mystery 2</vt:lpstr>
      <vt:lpstr>Analyzing interpolation methods</vt:lpstr>
      <vt:lpstr>Analyzing interpolation methods</vt:lpstr>
      <vt:lpstr>Bilinear interpolation closeup</vt:lpstr>
      <vt:lpstr>Why else should you care?</vt:lpstr>
      <vt:lpstr>Why else should you care?</vt:lpstr>
      <vt:lpstr>Things to think about...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Forsyth, David Alexander</dc:creator>
  <cp:lastModifiedBy>Forsyth, David Alexander</cp:lastModifiedBy>
  <cp:revision>10</cp:revision>
  <dcterms:created xsi:type="dcterms:W3CDTF">2026-01-13T16:48:08Z</dcterms:created>
  <dcterms:modified xsi:type="dcterms:W3CDTF">2026-01-15T21:53:05Z</dcterms:modified>
</cp:coreProperties>
</file>