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2"/>
  </p:notesMasterIdLst>
  <p:sldIdLst>
    <p:sldId id="256" r:id="rId2"/>
    <p:sldId id="1026" r:id="rId3"/>
    <p:sldId id="867" r:id="rId4"/>
    <p:sldId id="950" r:id="rId5"/>
    <p:sldId id="951" r:id="rId6"/>
    <p:sldId id="952" r:id="rId7"/>
    <p:sldId id="953" r:id="rId8"/>
    <p:sldId id="954" r:id="rId9"/>
    <p:sldId id="955" r:id="rId10"/>
    <p:sldId id="956" r:id="rId11"/>
    <p:sldId id="957" r:id="rId12"/>
    <p:sldId id="958" r:id="rId13"/>
    <p:sldId id="959" r:id="rId14"/>
    <p:sldId id="869" r:id="rId15"/>
    <p:sldId id="1027" r:id="rId16"/>
    <p:sldId id="937" r:id="rId17"/>
    <p:sldId id="875" r:id="rId18"/>
    <p:sldId id="1055" r:id="rId19"/>
    <p:sldId id="1057" r:id="rId20"/>
    <p:sldId id="1058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8"/>
    <p:restoredTop sz="94694"/>
  </p:normalViewPr>
  <p:slideViewPr>
    <p:cSldViewPr snapToGrid="0">
      <p:cViewPr varScale="1">
        <p:scale>
          <a:sx n="121" d="100"/>
          <a:sy n="121" d="100"/>
        </p:scale>
        <p:origin x="16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2EAC1A-880B-704B-BA4B-2A16EF091B35}" type="datetimeFigureOut">
              <a:rPr lang="en-US" smtClean="0"/>
              <a:t>1/18/26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C05F6B-22DF-DF4C-A354-22575816D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381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23E7DF-CEB1-4AF5-904B-BC7FADF6020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1800" y="549275"/>
            <a:ext cx="3657600" cy="2743200"/>
          </a:xfrm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9328" y="3474963"/>
            <a:ext cx="7042547" cy="3291114"/>
          </a:xfrm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9988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E77189-D111-4017-9956-4C5E7310EAD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971800" y="549275"/>
            <a:ext cx="3657600" cy="27432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849BBD-CC78-4878-B2B0-C84274EA2B2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971800" y="549275"/>
            <a:ext cx="3657600" cy="27432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5844" name="Slide Number Placeholder 3"/>
          <p:cNvSpPr txBox="1">
            <a:spLocks noGrp="1"/>
          </p:cNvSpPr>
          <p:nvPr/>
        </p:nvSpPr>
        <p:spPr bwMode="auto">
          <a:xfrm>
            <a:off x="5438458" y="6948171"/>
            <a:ext cx="416052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730" tIns="48365" rIns="96730" bIns="48365" anchor="b"/>
          <a:lstStyle/>
          <a:p>
            <a:pPr algn="r"/>
            <a:fld id="{DF90736E-B8D3-409F-9692-429E6C860CE8}" type="slidenum">
              <a:rPr lang="en-US" sz="1300">
                <a:latin typeface="Calibri" pitchFamily="34" charset="0"/>
              </a:rPr>
              <a:pPr algn="r"/>
              <a:t>13</a:t>
            </a:fld>
            <a:endParaRPr lang="en-US" sz="13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932A5B-97E7-4D98-9EDE-85B0296FDB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1800" y="549275"/>
            <a:ext cx="3657600" cy="2743200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27A177-E38C-46BD-9809-48F44DAC63D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2200" y="549275"/>
            <a:ext cx="4876800" cy="2743200"/>
          </a:xfrm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3200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4792A7-E03E-419D-A5C5-5B162789E98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1800" y="549275"/>
            <a:ext cx="3657600" cy="2743200"/>
          </a:xfrm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20E1CA-7B26-4EDC-B38B-57DA48A159D3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2200" y="549275"/>
            <a:ext cx="4876800" cy="2743200"/>
          </a:xfrm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23E7DF-CEB1-4AF5-904B-BC7FADF6020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1800" y="549275"/>
            <a:ext cx="3657600" cy="2743200"/>
          </a:xfrm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9328" y="3474963"/>
            <a:ext cx="7042547" cy="3291114"/>
          </a:xfrm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E77189-D111-4017-9956-4C5E7310EAD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E77189-D111-4017-9956-4C5E7310EAD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971800" y="549275"/>
            <a:ext cx="3657600" cy="27432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3EADD7-6249-45D3-8B1D-8C5384BEE2A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E77189-D111-4017-9956-4C5E7310EAD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E77189-D111-4017-9956-4C5E7310EAD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E77189-D111-4017-9956-4C5E7310EAD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E77189-D111-4017-9956-4C5E7310EAD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B159-81AC-3F4C-8FB9-1C879D43FA16}" type="datetimeFigureOut">
              <a:rPr lang="en-US" smtClean="0"/>
              <a:t>1/18/26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3525B-53B4-E04B-854D-B8C2E1709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59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B159-81AC-3F4C-8FB9-1C879D43FA16}" type="datetimeFigureOut">
              <a:rPr lang="en-US" smtClean="0"/>
              <a:t>1/18/26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3525B-53B4-E04B-854D-B8C2E1709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706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B159-81AC-3F4C-8FB9-1C879D43FA16}" type="datetimeFigureOut">
              <a:rPr lang="en-US" smtClean="0"/>
              <a:t>1/18/26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3525B-53B4-E04B-854D-B8C2E1709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728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B159-81AC-3F4C-8FB9-1C879D43FA16}" type="datetimeFigureOut">
              <a:rPr lang="en-US" smtClean="0"/>
              <a:t>1/18/26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3525B-53B4-E04B-854D-B8C2E1709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421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B159-81AC-3F4C-8FB9-1C879D43FA16}" type="datetimeFigureOut">
              <a:rPr lang="en-US" smtClean="0"/>
              <a:t>1/18/26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3525B-53B4-E04B-854D-B8C2E1709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573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B159-81AC-3F4C-8FB9-1C879D43FA16}" type="datetimeFigureOut">
              <a:rPr lang="en-US" smtClean="0"/>
              <a:t>1/18/26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3525B-53B4-E04B-854D-B8C2E1709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289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B159-81AC-3F4C-8FB9-1C879D43FA16}" type="datetimeFigureOut">
              <a:rPr lang="en-US" smtClean="0"/>
              <a:t>1/18/26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3525B-53B4-E04B-854D-B8C2E1709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486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B159-81AC-3F4C-8FB9-1C879D43FA16}" type="datetimeFigureOut">
              <a:rPr lang="en-US" smtClean="0"/>
              <a:t>1/18/26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3525B-53B4-E04B-854D-B8C2E1709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524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B159-81AC-3F4C-8FB9-1C879D43FA16}" type="datetimeFigureOut">
              <a:rPr lang="en-US" smtClean="0"/>
              <a:t>1/18/26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3525B-53B4-E04B-854D-B8C2E1709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821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B159-81AC-3F4C-8FB9-1C879D43FA16}" type="datetimeFigureOut">
              <a:rPr lang="en-US" smtClean="0"/>
              <a:t>1/18/26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3525B-53B4-E04B-854D-B8C2E1709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992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B159-81AC-3F4C-8FB9-1C879D43FA16}" type="datetimeFigureOut">
              <a:rPr lang="en-US" smtClean="0"/>
              <a:t>1/18/26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3525B-53B4-E04B-854D-B8C2E1709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82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08B159-81AC-3F4C-8FB9-1C879D43FA16}" type="datetimeFigureOut">
              <a:rPr lang="en-US" smtClean="0"/>
              <a:t>1/18/26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E3525B-53B4-E04B-854D-B8C2E1709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443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i.sri.com/pubs/files/836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97204-0CD2-741A-7FC9-1214E870F7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Line fitting with RANSAC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6959DE-E240-A80F-F2AC-02C71CB7C5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D.A. Forsyth</a:t>
            </a:r>
          </a:p>
          <a:p>
            <a:r>
              <a:rPr lang="en-US" dirty="0"/>
              <a:t>University of Illinois at Urbana Champaign</a:t>
            </a:r>
          </a:p>
        </p:txBody>
      </p:sp>
    </p:spTree>
    <p:extLst>
      <p:ext uri="{BB962C8B-B14F-4D97-AF65-F5344CB8AC3E}">
        <p14:creationId xmlns:p14="http://schemas.microsoft.com/office/powerpoint/2010/main" val="3464421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/>
              <a:t>RANSAC for line fitting example</a:t>
            </a:r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6416278" y="2820591"/>
            <a:ext cx="1584722" cy="3000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>
              <a:buFontTx/>
              <a:buAutoNum type="arabicPeriod"/>
            </a:pPr>
            <a:r>
              <a:rPr lang="en-US" sz="1350" dirty="0">
                <a:latin typeface="Calibri" pitchFamily="34" charset="0"/>
              </a:rPr>
              <a:t>Randomly select minimal subset of points</a:t>
            </a:r>
          </a:p>
          <a:p>
            <a:pPr marL="257175" indent="-257175">
              <a:buFontTx/>
              <a:buAutoNum type="arabicPeriod"/>
            </a:pPr>
            <a:r>
              <a:rPr lang="en-US" sz="1350" dirty="0">
                <a:latin typeface="Calibri" pitchFamily="34" charset="0"/>
              </a:rPr>
              <a:t>Hypothesize a model</a:t>
            </a:r>
          </a:p>
          <a:p>
            <a:pPr marL="257175" indent="-257175">
              <a:buFontTx/>
              <a:buAutoNum type="arabicPeriod"/>
            </a:pPr>
            <a:r>
              <a:rPr lang="en-US" sz="1350" dirty="0">
                <a:latin typeface="Calibri" pitchFamily="34" charset="0"/>
              </a:rPr>
              <a:t>Compute error function</a:t>
            </a:r>
          </a:p>
          <a:p>
            <a:pPr marL="257175" indent="-257175">
              <a:buFontTx/>
              <a:buAutoNum type="arabicPeriod"/>
            </a:pPr>
            <a:r>
              <a:rPr lang="en-US" sz="1350" dirty="0">
                <a:latin typeface="Calibri" pitchFamily="34" charset="0"/>
              </a:rPr>
              <a:t>Select points consistent with model</a:t>
            </a:r>
          </a:p>
          <a:p>
            <a:pPr marL="257175" indent="-257175">
              <a:buFontTx/>
              <a:buAutoNum type="arabicPeriod"/>
            </a:pPr>
            <a:r>
              <a:rPr lang="en-US" sz="1350" dirty="0">
                <a:solidFill>
                  <a:srgbClr val="CC0000"/>
                </a:solidFill>
                <a:latin typeface="Calibri" pitchFamily="34" charset="0"/>
              </a:rPr>
              <a:t>Repeat </a:t>
            </a:r>
            <a:r>
              <a:rPr lang="en-US" sz="1350" i="1" dirty="0">
                <a:solidFill>
                  <a:srgbClr val="CC0000"/>
                </a:solidFill>
                <a:latin typeface="Calibri" pitchFamily="34" charset="0"/>
              </a:rPr>
              <a:t>hypothesize-and-verify</a:t>
            </a:r>
            <a:r>
              <a:rPr lang="en-US" sz="1350" dirty="0">
                <a:solidFill>
                  <a:srgbClr val="CC0000"/>
                </a:solidFill>
                <a:latin typeface="Calibri" pitchFamily="34" charset="0"/>
              </a:rPr>
              <a:t> loop</a:t>
            </a:r>
          </a:p>
          <a:p>
            <a:pPr marL="257175" indent="-257175">
              <a:buFontTx/>
              <a:buAutoNum type="arabicPeriod"/>
            </a:pPr>
            <a:endParaRPr lang="en-US" sz="1350" dirty="0">
              <a:solidFill>
                <a:srgbClr val="CC0000"/>
              </a:solidFill>
              <a:latin typeface="Calibri" pitchFamily="34" charset="0"/>
            </a:endParaRPr>
          </a:p>
        </p:txBody>
      </p:sp>
      <p:pic>
        <p:nvPicPr>
          <p:cNvPr id="12294" name="Picture 6" descr="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4332" y="1345324"/>
            <a:ext cx="5631942" cy="422084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212235" y="5735852"/>
            <a:ext cx="1173719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 dirty="0"/>
              <a:t>Source: R. </a:t>
            </a:r>
            <a:r>
              <a:rPr lang="en-US" sz="900" dirty="0" err="1"/>
              <a:t>Raguram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/>
              <a:t>RANSAC for line fitting example</a:t>
            </a:r>
          </a:p>
        </p:txBody>
      </p:sp>
      <p:sp>
        <p:nvSpPr>
          <p:cNvPr id="13317" name="Text Box 4"/>
          <p:cNvSpPr txBox="1">
            <a:spLocks noChangeArrowheads="1"/>
          </p:cNvSpPr>
          <p:nvPr/>
        </p:nvSpPr>
        <p:spPr bwMode="auto">
          <a:xfrm>
            <a:off x="6416278" y="2820591"/>
            <a:ext cx="1584722" cy="3000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>
              <a:buFontTx/>
              <a:buAutoNum type="arabicPeriod"/>
            </a:pPr>
            <a:r>
              <a:rPr lang="en-US" sz="1350" dirty="0">
                <a:latin typeface="Calibri" pitchFamily="34" charset="0"/>
              </a:rPr>
              <a:t>Randomly select minimal subset of points</a:t>
            </a:r>
          </a:p>
          <a:p>
            <a:pPr marL="257175" indent="-257175">
              <a:buFontTx/>
              <a:buAutoNum type="arabicPeriod"/>
            </a:pPr>
            <a:r>
              <a:rPr lang="en-US" sz="1350" dirty="0">
                <a:latin typeface="Calibri" pitchFamily="34" charset="0"/>
              </a:rPr>
              <a:t>Hypothesize a model</a:t>
            </a:r>
          </a:p>
          <a:p>
            <a:pPr marL="257175" indent="-257175">
              <a:buFontTx/>
              <a:buAutoNum type="arabicPeriod"/>
            </a:pPr>
            <a:r>
              <a:rPr lang="en-US" sz="1350" dirty="0">
                <a:latin typeface="Calibri" pitchFamily="34" charset="0"/>
              </a:rPr>
              <a:t>Compute error function</a:t>
            </a:r>
          </a:p>
          <a:p>
            <a:pPr marL="257175" indent="-257175">
              <a:buFontTx/>
              <a:buAutoNum type="arabicPeriod"/>
            </a:pPr>
            <a:r>
              <a:rPr lang="en-US" sz="1350" dirty="0">
                <a:latin typeface="Calibri" pitchFamily="34" charset="0"/>
              </a:rPr>
              <a:t>Select points consistent with model</a:t>
            </a:r>
          </a:p>
          <a:p>
            <a:pPr marL="257175" indent="-257175">
              <a:buFontTx/>
              <a:buAutoNum type="arabicPeriod"/>
            </a:pPr>
            <a:r>
              <a:rPr lang="en-US" sz="1350" dirty="0">
                <a:solidFill>
                  <a:srgbClr val="CC0000"/>
                </a:solidFill>
                <a:latin typeface="Calibri" pitchFamily="34" charset="0"/>
              </a:rPr>
              <a:t>Repeat </a:t>
            </a:r>
            <a:r>
              <a:rPr lang="en-US" sz="1350" i="1" dirty="0">
                <a:solidFill>
                  <a:srgbClr val="CC0000"/>
                </a:solidFill>
                <a:latin typeface="Calibri" pitchFamily="34" charset="0"/>
              </a:rPr>
              <a:t>hypothesize-and-verify</a:t>
            </a:r>
            <a:r>
              <a:rPr lang="en-US" sz="1350" dirty="0">
                <a:solidFill>
                  <a:srgbClr val="CC0000"/>
                </a:solidFill>
                <a:latin typeface="Calibri" pitchFamily="34" charset="0"/>
              </a:rPr>
              <a:t> loop</a:t>
            </a:r>
          </a:p>
          <a:p>
            <a:pPr marL="257175" indent="-257175">
              <a:buFontTx/>
              <a:buAutoNum type="arabicPeriod"/>
            </a:pPr>
            <a:endParaRPr lang="en-US" sz="1350" dirty="0">
              <a:solidFill>
                <a:srgbClr val="CC0000"/>
              </a:solidFill>
              <a:latin typeface="Calibri" pitchFamily="34" charset="0"/>
            </a:endParaRPr>
          </a:p>
        </p:txBody>
      </p:sp>
      <p:pic>
        <p:nvPicPr>
          <p:cNvPr id="13318" name="Picture 6" descr="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4193" y="1322737"/>
            <a:ext cx="5662080" cy="42434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212235" y="5735852"/>
            <a:ext cx="1173719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 dirty="0"/>
              <a:t>Source: R. </a:t>
            </a:r>
            <a:r>
              <a:rPr lang="en-US" sz="900" dirty="0" err="1"/>
              <a:t>Raguram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/>
              <a:t>RANSAC for line fitting example</a:t>
            </a:r>
          </a:p>
        </p:txBody>
      </p:sp>
      <p:sp>
        <p:nvSpPr>
          <p:cNvPr id="14341" name="Text Box 4"/>
          <p:cNvSpPr txBox="1">
            <a:spLocks noChangeArrowheads="1"/>
          </p:cNvSpPr>
          <p:nvPr/>
        </p:nvSpPr>
        <p:spPr bwMode="auto">
          <a:xfrm>
            <a:off x="6416278" y="2820591"/>
            <a:ext cx="1584722" cy="3000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>
              <a:buFontTx/>
              <a:buAutoNum type="arabicPeriod"/>
            </a:pPr>
            <a:r>
              <a:rPr lang="en-US" sz="1350" dirty="0">
                <a:latin typeface="Calibri" pitchFamily="34" charset="0"/>
              </a:rPr>
              <a:t>Randomly select minimal subset of points</a:t>
            </a:r>
          </a:p>
          <a:p>
            <a:pPr marL="257175" indent="-257175">
              <a:buFontTx/>
              <a:buAutoNum type="arabicPeriod"/>
            </a:pPr>
            <a:r>
              <a:rPr lang="en-US" sz="1350" dirty="0">
                <a:latin typeface="Calibri" pitchFamily="34" charset="0"/>
              </a:rPr>
              <a:t>Hypothesize a model</a:t>
            </a:r>
          </a:p>
          <a:p>
            <a:pPr marL="257175" indent="-257175">
              <a:buFontTx/>
              <a:buAutoNum type="arabicPeriod"/>
            </a:pPr>
            <a:r>
              <a:rPr lang="en-US" sz="1350" dirty="0">
                <a:latin typeface="Calibri" pitchFamily="34" charset="0"/>
              </a:rPr>
              <a:t>Compute error function</a:t>
            </a:r>
          </a:p>
          <a:p>
            <a:pPr marL="257175" indent="-257175">
              <a:buFontTx/>
              <a:buAutoNum type="arabicPeriod"/>
            </a:pPr>
            <a:r>
              <a:rPr lang="en-US" sz="1350" dirty="0">
                <a:latin typeface="Calibri" pitchFamily="34" charset="0"/>
              </a:rPr>
              <a:t>Select points consistent with model</a:t>
            </a:r>
          </a:p>
          <a:p>
            <a:pPr marL="257175" indent="-257175">
              <a:buFontTx/>
              <a:buAutoNum type="arabicPeriod"/>
            </a:pPr>
            <a:r>
              <a:rPr lang="en-US" sz="1350" dirty="0">
                <a:solidFill>
                  <a:srgbClr val="CC0000"/>
                </a:solidFill>
                <a:latin typeface="Calibri" pitchFamily="34" charset="0"/>
              </a:rPr>
              <a:t>Repeat </a:t>
            </a:r>
            <a:r>
              <a:rPr lang="en-US" sz="1350" i="1" dirty="0">
                <a:solidFill>
                  <a:srgbClr val="CC0000"/>
                </a:solidFill>
                <a:latin typeface="Calibri" pitchFamily="34" charset="0"/>
              </a:rPr>
              <a:t>hypothesize-and-verify</a:t>
            </a:r>
            <a:r>
              <a:rPr lang="en-US" sz="1350" dirty="0">
                <a:solidFill>
                  <a:srgbClr val="CC0000"/>
                </a:solidFill>
                <a:latin typeface="Calibri" pitchFamily="34" charset="0"/>
              </a:rPr>
              <a:t> loop</a:t>
            </a:r>
          </a:p>
          <a:p>
            <a:pPr marL="257175" indent="-257175">
              <a:buFontTx/>
              <a:buAutoNum type="arabicPeriod"/>
            </a:pPr>
            <a:endParaRPr lang="en-US" sz="1350" dirty="0">
              <a:solidFill>
                <a:srgbClr val="CC0000"/>
              </a:solidFill>
              <a:latin typeface="Calibri" pitchFamily="34" charset="0"/>
            </a:endParaRPr>
          </a:p>
        </p:txBody>
      </p:sp>
      <p:pic>
        <p:nvPicPr>
          <p:cNvPr id="14342" name="Picture 6" descr="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8355" y="1355834"/>
            <a:ext cx="5617918" cy="421033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5968603" y="1540648"/>
            <a:ext cx="3175397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350" dirty="0">
                <a:solidFill>
                  <a:srgbClr val="CC0000"/>
                </a:solidFill>
                <a:latin typeface="Calibri" pitchFamily="34" charset="0"/>
              </a:rPr>
              <a:t>Uncontaminated sample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1212235" y="5735852"/>
            <a:ext cx="1173719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 dirty="0"/>
              <a:t>Source: R. </a:t>
            </a:r>
            <a:r>
              <a:rPr lang="en-US" sz="900" dirty="0" err="1"/>
              <a:t>Raguram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400" dirty="0"/>
              <a:t>RANSAC for line fitting example</a:t>
            </a:r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6416278" y="2820591"/>
            <a:ext cx="1584722" cy="3000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>
              <a:buFontTx/>
              <a:buAutoNum type="arabicPeriod"/>
            </a:pPr>
            <a:r>
              <a:rPr lang="en-US" sz="1350" dirty="0">
                <a:latin typeface="Calibri" pitchFamily="34" charset="0"/>
              </a:rPr>
              <a:t>Randomly select minimal subset of points</a:t>
            </a:r>
          </a:p>
          <a:p>
            <a:pPr marL="257175" indent="-257175">
              <a:buFontTx/>
              <a:buAutoNum type="arabicPeriod"/>
            </a:pPr>
            <a:r>
              <a:rPr lang="en-US" sz="1350" dirty="0">
                <a:latin typeface="Calibri" pitchFamily="34" charset="0"/>
              </a:rPr>
              <a:t>Hypothesize a model</a:t>
            </a:r>
          </a:p>
          <a:p>
            <a:pPr marL="257175" indent="-257175">
              <a:buFontTx/>
              <a:buAutoNum type="arabicPeriod"/>
            </a:pPr>
            <a:r>
              <a:rPr lang="en-US" sz="1350" dirty="0">
                <a:latin typeface="Calibri" pitchFamily="34" charset="0"/>
              </a:rPr>
              <a:t>Compute error function</a:t>
            </a:r>
          </a:p>
          <a:p>
            <a:pPr marL="257175" indent="-257175">
              <a:buFontTx/>
              <a:buAutoNum type="arabicPeriod"/>
            </a:pPr>
            <a:r>
              <a:rPr lang="en-US" sz="1350" dirty="0">
                <a:latin typeface="Calibri" pitchFamily="34" charset="0"/>
              </a:rPr>
              <a:t>Select points consistent with model</a:t>
            </a:r>
          </a:p>
          <a:p>
            <a:pPr marL="257175" indent="-257175">
              <a:buFontTx/>
              <a:buAutoNum type="arabicPeriod"/>
            </a:pPr>
            <a:r>
              <a:rPr lang="en-US" sz="1350" dirty="0">
                <a:solidFill>
                  <a:srgbClr val="CC0000"/>
                </a:solidFill>
                <a:latin typeface="Calibri" pitchFamily="34" charset="0"/>
              </a:rPr>
              <a:t>Repeat </a:t>
            </a:r>
            <a:r>
              <a:rPr lang="en-US" sz="1350" i="1" dirty="0">
                <a:solidFill>
                  <a:srgbClr val="CC0000"/>
                </a:solidFill>
                <a:latin typeface="Calibri" pitchFamily="34" charset="0"/>
              </a:rPr>
              <a:t>hypothesize-and-verify</a:t>
            </a:r>
            <a:r>
              <a:rPr lang="en-US" sz="1350" dirty="0">
                <a:solidFill>
                  <a:srgbClr val="CC0000"/>
                </a:solidFill>
                <a:latin typeface="Calibri" pitchFamily="34" charset="0"/>
              </a:rPr>
              <a:t> loop</a:t>
            </a:r>
          </a:p>
          <a:p>
            <a:pPr marL="257175" indent="-257175">
              <a:buFontTx/>
              <a:buAutoNum type="arabicPeriod"/>
            </a:pPr>
            <a:endParaRPr lang="en-US" sz="1350" dirty="0">
              <a:solidFill>
                <a:srgbClr val="CC0000"/>
              </a:solidFill>
              <a:latin typeface="Calibri" pitchFamily="34" charset="0"/>
            </a:endParaRPr>
          </a:p>
        </p:txBody>
      </p:sp>
      <p:pic>
        <p:nvPicPr>
          <p:cNvPr id="15366" name="Picture 6" descr="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88419" y="2734867"/>
            <a:ext cx="3777854" cy="283130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5367" name="Picture 8" descr="Picture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8650" y="1248903"/>
            <a:ext cx="5742386" cy="43279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5368" name="Oval 9"/>
          <p:cNvSpPr>
            <a:spLocks noChangeArrowheads="1"/>
          </p:cNvSpPr>
          <p:nvPr/>
        </p:nvSpPr>
        <p:spPr bwMode="auto">
          <a:xfrm>
            <a:off x="5537598" y="2972992"/>
            <a:ext cx="45244" cy="48815"/>
          </a:xfrm>
          <a:prstGeom prst="ellipse">
            <a:avLst/>
          </a:prstGeom>
          <a:solidFill>
            <a:srgbClr val="00FF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 sz="1350">
              <a:latin typeface="Calibri" pitchFamily="34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1212235" y="5735852"/>
            <a:ext cx="1173719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 dirty="0"/>
              <a:t>Source: R. </a:t>
            </a:r>
            <a:r>
              <a:rPr lang="en-US" sz="900" dirty="0" err="1"/>
              <a:t>Raguram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RANSAC loop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771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400050" indent="-400050"/>
                <a:r>
                  <a:rPr lang="en-US" dirty="0"/>
                  <a:t>Repeat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dirty="0"/>
                  <a:t> times:</a:t>
                </a:r>
              </a:p>
              <a:p>
                <a:pPr marL="857250" lvl="1" indent="-400050">
                  <a:buFontTx/>
                  <a:buChar char="•"/>
                </a:pPr>
                <a:r>
                  <a:rPr lang="en-US" dirty="0"/>
                  <a:t>Draw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/>
                  <a:t> points uniformly at random</a:t>
                </a:r>
              </a:p>
              <a:p>
                <a:pPr marL="857250" lvl="1" indent="-400050">
                  <a:buFontTx/>
                  <a:buChar char="•"/>
                </a:pPr>
                <a:r>
                  <a:rPr lang="en-US" dirty="0"/>
                  <a:t>Fit model to these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/>
                  <a:t> points</a:t>
                </a:r>
              </a:p>
              <a:p>
                <a:pPr marL="857250" lvl="1" indent="-400050">
                  <a:buFontTx/>
                  <a:buChar char="•"/>
                </a:pPr>
                <a:r>
                  <a:rPr lang="en-US" dirty="0"/>
                  <a:t>Find </a:t>
                </a:r>
                <a:r>
                  <a:rPr lang="en-US" i="1" dirty="0"/>
                  <a:t>inliers</a:t>
                </a:r>
                <a:r>
                  <a:rPr lang="en-US" dirty="0"/>
                  <a:t> among the remaining points </a:t>
                </a:r>
                <a:br>
                  <a:rPr lang="en-US" dirty="0"/>
                </a:br>
                <a:r>
                  <a:rPr lang="en-US" dirty="0"/>
                  <a:t>	(distance or residual </a:t>
                </a:r>
                <a:r>
                  <a:rPr lang="en-US" dirty="0" err="1"/>
                  <a:t>w.r.t.</a:t>
                </a:r>
                <a:r>
                  <a:rPr lang="en-US" dirty="0"/>
                  <a:t> model is less than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)</a:t>
                </a:r>
              </a:p>
              <a:p>
                <a:pPr marL="857250" lvl="1" indent="-400050">
                  <a:buFontTx/>
                  <a:buChar char="•"/>
                </a:pPr>
                <a:r>
                  <a:rPr lang="en-US" dirty="0"/>
                  <a:t>If there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dirty="0"/>
                  <a:t> or more inliers, accept the model and refit using all inliers</a:t>
                </a:r>
              </a:p>
            </p:txBody>
          </p:sp>
        </mc:Choice>
        <mc:Fallback xmlns="">
          <p:sp>
            <p:nvSpPr>
              <p:cNvPr id="3277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3"/>
                <a:stretch>
                  <a:fillRect l="-1447" t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RANSAC: Choosing the parameters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87203" name="Rectangle 3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685800" y="1543050"/>
                <a:ext cx="8172450" cy="3943350"/>
              </a:xfrm>
            </p:spPr>
            <p:txBody>
              <a:bodyPr/>
              <a:lstStyle/>
              <a:p>
                <a:pPr>
                  <a:buFontTx/>
                  <a:buChar char="•"/>
                </a:pPr>
                <a:r>
                  <a:rPr lang="en-US" dirty="0"/>
                  <a:t>Initial number of points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 lang="en-US" i="1" dirty="0">
                  <a:solidFill>
                    <a:schemeClr val="accent2"/>
                  </a:solidFill>
                </a:endParaRPr>
              </a:p>
              <a:p>
                <a:pPr lvl="1"/>
                <a:r>
                  <a:rPr lang="en-US" sz="1800" dirty="0"/>
                  <a:t>Typically minimum number needed to fit the model</a:t>
                </a:r>
              </a:p>
              <a:p>
                <a:pPr>
                  <a:buFontTx/>
                  <a:buChar char="•"/>
                </a:pPr>
                <a:r>
                  <a:rPr lang="en-US" dirty="0"/>
                  <a:t>Distance threshold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i="1" dirty="0">
                    <a:solidFill>
                      <a:schemeClr val="accent2"/>
                    </a:solidFill>
                  </a:rPr>
                  <a:t> </a:t>
                </a:r>
                <a:r>
                  <a:rPr lang="en-US" dirty="0">
                    <a:solidFill>
                      <a:schemeClr val="accent4"/>
                    </a:solidFill>
                  </a:rPr>
                  <a:t>for inliers</a:t>
                </a:r>
              </a:p>
              <a:p>
                <a:pPr lvl="1"/>
                <a:r>
                  <a:rPr lang="en-US" sz="1800" dirty="0"/>
                  <a:t>Need suitable assumptions, e.g., given zero-mean Gaussian noise with std. dev. </a:t>
                </a:r>
                <a14:m>
                  <m:oMath xmlns:m="http://schemas.openxmlformats.org/officeDocument/2006/math">
                    <m:r>
                      <a:rPr lang="el-GR" sz="1800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sz="1800" dirty="0"/>
                  <a:t>, </a:t>
                </a:r>
                <a14:m>
                  <m:oMath xmlns:m="http://schemas.openxmlformats.org/officeDocument/2006/math">
                    <m:r>
                      <a:rPr lang="en-US" sz="1800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1800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=1.96</m:t>
                    </m:r>
                    <m:r>
                      <a:rPr lang="el-GR" sz="1800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sz="1800" baseline="30000" dirty="0">
                    <a:solidFill>
                      <a:srgbClr val="7030A0"/>
                    </a:solidFill>
                  </a:rPr>
                  <a:t> </a:t>
                </a:r>
                <a:r>
                  <a:rPr lang="en-US" sz="1800" dirty="0"/>
                  <a:t>will give ~95% probability of capturing all inliers</a:t>
                </a:r>
                <a:endParaRPr lang="en-US" sz="1800" baseline="30000" dirty="0"/>
              </a:p>
              <a:p>
                <a:pPr>
                  <a:buFontTx/>
                  <a:buChar char="•"/>
                </a:pPr>
                <a:r>
                  <a:rPr lang="en-US" dirty="0"/>
                  <a:t>Consensus set size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en-US" i="1" dirty="0">
                  <a:solidFill>
                    <a:schemeClr val="accent2"/>
                  </a:solidFill>
                </a:endParaRPr>
              </a:p>
              <a:p>
                <a:pPr lvl="1"/>
                <a:r>
                  <a:rPr lang="en-US" sz="1800" dirty="0"/>
                  <a:t>Should match expected inlier ratio</a:t>
                </a:r>
              </a:p>
              <a:p>
                <a:pPr lvl="1"/>
                <a:endParaRPr lang="en-US" sz="1800" dirty="0"/>
              </a:p>
            </p:txBody>
          </p:sp>
        </mc:Choice>
        <mc:Fallback xmlns="">
          <p:sp>
            <p:nvSpPr>
              <p:cNvPr id="158720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0" y="1543050"/>
                <a:ext cx="8172450" cy="3943350"/>
              </a:xfrm>
              <a:blipFill>
                <a:blip r:embed="rId3"/>
                <a:stretch>
                  <a:fillRect l="-1553" t="-25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Box 95">
            <a:extLst>
              <a:ext uri="{FF2B5EF4-FFF2-40B4-BE49-F238E27FC236}">
                <a16:creationId xmlns:a16="http://schemas.microsoft.com/office/drawing/2014/main" id="{521A030B-3465-194D-8747-5BAF7284F9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0550" y="5750169"/>
            <a:ext cx="1705916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50" dirty="0"/>
              <a:t>Adapted from M. </a:t>
            </a:r>
            <a:r>
              <a:rPr lang="en-US" sz="1050" dirty="0" err="1"/>
              <a:t>Pollefeys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33810129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RANSAC: Choosing the parameters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C8B99A0F-5FA9-544C-A9CA-B6DF9FE6A5E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FontTx/>
                  <a:buChar char="•"/>
                </a:pPr>
                <a:r>
                  <a:rPr lang="en-US" dirty="0"/>
                  <a:t>Choosing the number of iterations (initial samples)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dirty="0"/>
                  <a:t>:</a:t>
                </a:r>
              </a:p>
              <a:p>
                <a:pPr lvl="1"/>
                <a:r>
                  <a:rPr lang="en-US" sz="1800" dirty="0"/>
                  <a:t>Choose </a:t>
                </a:r>
                <a14:m>
                  <m:oMath xmlns:m="http://schemas.openxmlformats.org/officeDocument/2006/math">
                    <m:r>
                      <a:rPr lang="en-US" sz="1800" i="1" dirty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sz="1800" dirty="0"/>
                  <a:t> so that, with probability </a:t>
                </a:r>
                <a14:m>
                  <m:oMath xmlns:m="http://schemas.openxmlformats.org/officeDocument/2006/math">
                    <m:r>
                      <a:rPr lang="en-US" sz="1800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1800" dirty="0"/>
                  <a:t> (e.g. 99%), at least one initial sample is free from outliers </a:t>
                </a:r>
              </a:p>
              <a:p>
                <a:pPr lvl="1"/>
                <a:r>
                  <a:rPr lang="en-US" sz="1800" dirty="0"/>
                  <a:t>Assuming an outlier ratio of </a:t>
                </a:r>
                <a14:m>
                  <m:oMath xmlns:m="http://schemas.openxmlformats.org/officeDocument/2006/math">
                    <m:r>
                      <a:rPr lang="en-US" sz="1800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sz="1800" dirty="0"/>
                  <a:t>:</a:t>
                </a:r>
              </a:p>
              <a:p>
                <a:pPr marL="457200" lvl="1" indent="0">
                  <a:buNone/>
                </a:pPr>
                <a:endParaRPr lang="en-US" sz="1800" dirty="0"/>
              </a:p>
              <a:p>
                <a:pPr marL="3429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8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8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8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1−</m:t>
                                      </m:r>
                                      <m:r>
                                        <a:rPr lang="en-US" sz="18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18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18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</m:sSup>
                      <m:r>
                        <a:rPr lang="en-US" sz="18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=1−</m:t>
                      </m:r>
                      <m:r>
                        <a:rPr lang="en-US" sz="18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lang="en-US" sz="1800" dirty="0">
                  <a:solidFill>
                    <a:srgbClr val="7030A0"/>
                  </a:solidFill>
                </a:endParaRPr>
              </a:p>
              <a:p>
                <a:pPr marL="3429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18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18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lang="en-US" sz="18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US" sz="18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d>
                        </m:e>
                      </m:func>
                      <m:r>
                        <a:rPr lang="en-US" sz="18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m:rPr>
                          <m:sty m:val="p"/>
                        </m:rPr>
                        <a:rPr lang="en-US" sz="180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log</m:t>
                      </m:r>
                      <m:r>
                        <a:rPr lang="en-US" sz="18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⁡(1−</m:t>
                      </m:r>
                      <m:sSup>
                        <m:sSupPr>
                          <m:ctrlPr>
                            <a:rPr lang="en-US" sz="18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8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US" sz="18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</m:d>
                        </m:e>
                        <m:sup>
                          <m:r>
                            <a:rPr lang="en-US" sz="18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sup>
                      </m:sSup>
                      <m:r>
                        <a:rPr lang="en-US" sz="18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C8B99A0F-5FA9-544C-A9CA-B6DF9FE6A5E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608" t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96102" name="Group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136431"/>
              </p:ext>
            </p:extLst>
          </p:nvPr>
        </p:nvGraphicFramePr>
        <p:xfrm>
          <a:off x="428625" y="4572522"/>
          <a:ext cx="4286249" cy="2009538"/>
        </p:xfrm>
        <a:graphic>
          <a:graphicData uri="http://schemas.openxmlformats.org/drawingml/2006/table">
            <a:tbl>
              <a:tblPr/>
              <a:tblGrid>
                <a:gridCol w="535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57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57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84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31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57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57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578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2328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4290" marR="34290" marT="0" marB="0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proportion of outliers </a:t>
                      </a:r>
                      <a:r>
                        <a:rPr kumimoji="0" lang="en-US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8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</a:p>
                  </a:txBody>
                  <a:tcPr marL="34290" marR="34290" marT="0" marB="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5%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10%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20%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25%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30%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40%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50%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8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34290" marR="34290" marT="0" marB="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8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34290" marR="3429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8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34290" marR="3429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34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72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8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34290" marR="3429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57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146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28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34290" marR="3429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37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97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293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28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L="34290" marR="3429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163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588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328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34290" marR="3429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44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78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272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1177</a:t>
                      </a:r>
                    </a:p>
                  </a:txBody>
                  <a:tcPr marL="34290" marR="3429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10" name="Picture 97" descr="ransac_iters">
            <a:extLst>
              <a:ext uri="{FF2B5EF4-FFF2-40B4-BE49-F238E27FC236}">
                <a16:creationId xmlns:a16="http://schemas.microsoft.com/office/drawing/2014/main" id="{EA152E68-F0C6-C741-A37F-763177BD19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 b="2766"/>
          <a:stretch>
            <a:fillRect/>
          </a:stretch>
        </p:blipFill>
        <p:spPr bwMode="auto">
          <a:xfrm>
            <a:off x="6057945" y="3544030"/>
            <a:ext cx="3086055" cy="2033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95">
            <a:extLst>
              <a:ext uri="{FF2B5EF4-FFF2-40B4-BE49-F238E27FC236}">
                <a16:creationId xmlns:a16="http://schemas.microsoft.com/office/drawing/2014/main" id="{6681AB68-33A1-DA4B-9239-79D30053C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5497" y="5750169"/>
            <a:ext cx="1362874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50" dirty="0"/>
              <a:t>Source: M. </a:t>
            </a:r>
            <a:r>
              <a:rPr lang="en-US" sz="1050" dirty="0" err="1"/>
              <a:t>Pollefeys</a:t>
            </a:r>
            <a:endParaRPr lang="en-US" sz="10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RANSAC pros and cons</a:t>
            </a:r>
          </a:p>
        </p:txBody>
      </p:sp>
      <p:sp>
        <p:nvSpPr>
          <p:cNvPr id="1591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dirty="0"/>
              <a:t>Pros</a:t>
            </a:r>
          </a:p>
          <a:p>
            <a:pPr lvl="1"/>
            <a:r>
              <a:rPr lang="en-US" sz="1800" dirty="0"/>
              <a:t>Simple and general</a:t>
            </a:r>
          </a:p>
          <a:p>
            <a:pPr lvl="1"/>
            <a:r>
              <a:rPr lang="en-US" sz="1800" dirty="0"/>
              <a:t>Applicable to many different problems</a:t>
            </a:r>
          </a:p>
          <a:p>
            <a:pPr lvl="1"/>
            <a:r>
              <a:rPr lang="en-US" sz="1800" dirty="0"/>
              <a:t>Often works well in practice</a:t>
            </a:r>
          </a:p>
          <a:p>
            <a:pPr>
              <a:buFontTx/>
              <a:buChar char="•"/>
            </a:pPr>
            <a:r>
              <a:rPr lang="en-US" dirty="0"/>
              <a:t>Cons</a:t>
            </a:r>
          </a:p>
          <a:p>
            <a:pPr lvl="1"/>
            <a:r>
              <a:rPr lang="en-US" sz="1800" dirty="0"/>
              <a:t>Lots of parameters to set</a:t>
            </a:r>
          </a:p>
          <a:p>
            <a:pPr lvl="1"/>
            <a:r>
              <a:rPr lang="en-US" sz="1800" dirty="0"/>
              <a:t>Number of iterations grows </a:t>
            </a:r>
            <a:r>
              <a:rPr lang="en-US" sz="1800" dirty="0">
                <a:solidFill>
                  <a:srgbClr val="C00000"/>
                </a:solidFill>
              </a:rPr>
              <a:t>exponentially</a:t>
            </a:r>
            <a:r>
              <a:rPr lang="en-US" sz="1800" dirty="0"/>
              <a:t> as outlier ratio increases </a:t>
            </a:r>
          </a:p>
          <a:p>
            <a:pPr lvl="1"/>
            <a:r>
              <a:rPr lang="en-US" sz="1800" dirty="0"/>
              <a:t>Can’t always get a good initialization </a:t>
            </a:r>
            <a:br>
              <a:rPr lang="en-US" sz="1800" dirty="0"/>
            </a:br>
            <a:r>
              <a:rPr lang="en-US" sz="1800" dirty="0"/>
              <a:t>of the model based on the minimum </a:t>
            </a:r>
            <a:br>
              <a:rPr lang="en-US" sz="1800" dirty="0"/>
            </a:br>
            <a:r>
              <a:rPr lang="en-US" sz="1800" dirty="0"/>
              <a:t>number of samples</a:t>
            </a:r>
          </a:p>
        </p:txBody>
      </p:sp>
      <p:pic>
        <p:nvPicPr>
          <p:cNvPr id="5" name="Picture 7" descr="Picture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4147060"/>
            <a:ext cx="2314575" cy="173939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AC323-3EE0-3031-7D32-CA4307B78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Incremental RANSAC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0AF9E-41F4-B76D-5975-6CE73D045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fit many lines to a dataset:</a:t>
            </a:r>
          </a:p>
          <a:p>
            <a:r>
              <a:rPr lang="en-US" dirty="0"/>
              <a:t>Iterate:</a:t>
            </a:r>
          </a:p>
          <a:p>
            <a:pPr lvl="1"/>
            <a:r>
              <a:rPr lang="en-US" sz="2000" dirty="0"/>
              <a:t>Fit a line with RANSAC using IRLS (crucial!)</a:t>
            </a:r>
          </a:p>
          <a:p>
            <a:pPr lvl="1"/>
            <a:r>
              <a:rPr lang="en-US" sz="2000" dirty="0"/>
              <a:t>Remove inliers from dataset</a:t>
            </a:r>
          </a:p>
          <a:p>
            <a:endParaRPr lang="en-US" dirty="0"/>
          </a:p>
          <a:p>
            <a:r>
              <a:rPr lang="en-US" dirty="0"/>
              <a:t>Q: when to stop?</a:t>
            </a:r>
          </a:p>
          <a:p>
            <a:r>
              <a:rPr lang="en-US" dirty="0"/>
              <a:t>A:  </a:t>
            </a:r>
          </a:p>
          <a:p>
            <a:pPr lvl="1"/>
            <a:r>
              <a:rPr lang="en-US" sz="2000" dirty="0"/>
              <a:t>when you have the right number of lines</a:t>
            </a:r>
          </a:p>
          <a:p>
            <a:pPr lvl="1"/>
            <a:r>
              <a:rPr lang="en-US" sz="2000" dirty="0"/>
              <a:t>when too little data is left</a:t>
            </a:r>
          </a:p>
          <a:p>
            <a:pPr lvl="1"/>
            <a:r>
              <a:rPr lang="en-US" sz="2000" dirty="0"/>
              <a:t>when the last line has few inliers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209037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A43C0-7DD1-06CE-3A32-1FB69E184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IRLS matters…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64F0E-AD0E-3D89-C31D-4A3747D58A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7D1E79-54C3-43BE-96A8-A5B5252552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703" y="2171700"/>
            <a:ext cx="8876594" cy="3740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65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RANSAC</a:t>
            </a:r>
          </a:p>
        </p:txBody>
      </p:sp>
      <p:sp>
        <p:nvSpPr>
          <p:cNvPr id="1570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dirty="0"/>
              <a:t>Random sample consensus: </a:t>
            </a:r>
          </a:p>
          <a:p>
            <a:pPr lvl="1">
              <a:buFontTx/>
              <a:buChar char="•"/>
            </a:pPr>
            <a:r>
              <a:rPr lang="en-US" dirty="0"/>
              <a:t>very general framework</a:t>
            </a:r>
          </a:p>
          <a:p>
            <a:pPr>
              <a:buFontTx/>
              <a:buChar char="•"/>
            </a:pPr>
            <a:r>
              <a:rPr lang="en-US" dirty="0"/>
              <a:t>Outline:</a:t>
            </a:r>
          </a:p>
          <a:p>
            <a:pPr lvl="1"/>
            <a:r>
              <a:rPr lang="en-US" sz="1800" dirty="0"/>
              <a:t>Randomly choose a small initial subset of points</a:t>
            </a:r>
          </a:p>
          <a:p>
            <a:pPr lvl="1"/>
            <a:r>
              <a:rPr lang="en-US" sz="1800" dirty="0"/>
              <a:t>Fit a model to that subset</a:t>
            </a:r>
          </a:p>
          <a:p>
            <a:pPr lvl="1"/>
            <a:r>
              <a:rPr lang="en-US" sz="1800" dirty="0"/>
              <a:t>Find all inlier points that are “close” to the model and reject the rest as outliers</a:t>
            </a:r>
          </a:p>
          <a:p>
            <a:pPr lvl="1"/>
            <a:r>
              <a:rPr lang="en-US" sz="1800" dirty="0"/>
              <a:t>Do this many times and choose the model with the most inliers</a:t>
            </a:r>
          </a:p>
        </p:txBody>
      </p:sp>
      <p:sp>
        <p:nvSpPr>
          <p:cNvPr id="31748" name="Rectangle 6"/>
          <p:cNvSpPr>
            <a:spLocks noChangeArrowheads="1"/>
          </p:cNvSpPr>
          <p:nvPr/>
        </p:nvSpPr>
        <p:spPr bwMode="auto">
          <a:xfrm>
            <a:off x="342900" y="5436327"/>
            <a:ext cx="85725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1" hangingPunct="1"/>
            <a:r>
              <a:rPr lang="en-US" sz="1200" dirty="0"/>
              <a:t>M. </a:t>
            </a:r>
            <a:r>
              <a:rPr lang="en-US" sz="1200" dirty="0" err="1"/>
              <a:t>Fischler</a:t>
            </a:r>
            <a:r>
              <a:rPr lang="en-US" sz="1200" dirty="0"/>
              <a:t> and R. </a:t>
            </a:r>
            <a:r>
              <a:rPr lang="en-US" sz="1200" dirty="0" err="1"/>
              <a:t>Bolles</a:t>
            </a:r>
            <a:r>
              <a:rPr lang="en-US" sz="1200" dirty="0"/>
              <a:t>. </a:t>
            </a:r>
            <a:r>
              <a:rPr lang="en-US" sz="1200" dirty="0">
                <a:hlinkClick r:id="rId3"/>
              </a:rPr>
              <a:t>Random Sample Consensus: A Paradigm for Model Fitting with Applications to Image Analysis and Automated Cartography</a:t>
            </a:r>
            <a:r>
              <a:rPr lang="en-US" sz="1200" dirty="0"/>
              <a:t>. Comm. of the ACM, Vol 24, pp 381-395, 1981 </a:t>
            </a:r>
          </a:p>
        </p:txBody>
      </p:sp>
    </p:spTree>
    <p:extLst>
      <p:ext uri="{BB962C8B-B14F-4D97-AF65-F5344CB8AC3E}">
        <p14:creationId xmlns:p14="http://schemas.microsoft.com/office/powerpoint/2010/main" val="34055355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75616-7C8B-85C8-1F0C-772B9AE8D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think about...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AD417D-7BF9-8557-F770-8A6DB06430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883" y="1607501"/>
            <a:ext cx="8126467" cy="375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00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Voting schemes</a:t>
            </a:r>
          </a:p>
        </p:txBody>
      </p:sp>
      <p:sp>
        <p:nvSpPr>
          <p:cNvPr id="1570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dirty="0"/>
              <a:t>let each point </a:t>
            </a:r>
            <a:r>
              <a:rPr lang="en-US" i="1" dirty="0"/>
              <a:t>vote</a:t>
            </a:r>
            <a:r>
              <a:rPr lang="en-US" dirty="0"/>
              <a:t> for all compatible models</a:t>
            </a:r>
          </a:p>
          <a:p>
            <a:pPr lvl="1">
              <a:buFontTx/>
              <a:buChar char="•"/>
            </a:pPr>
            <a:r>
              <a:rPr lang="en-US" sz="2000" dirty="0"/>
              <a:t>Hopefully, outliers will not vote consistently for any single model</a:t>
            </a:r>
          </a:p>
          <a:p>
            <a:pPr lvl="1"/>
            <a:r>
              <a:rPr lang="en-US" sz="2000" dirty="0"/>
              <a:t>The model that receives the most votes is the best fit</a:t>
            </a:r>
          </a:p>
          <a:p>
            <a:pPr marL="0" indent="0"/>
            <a:endParaRPr lang="en-US" dirty="0"/>
          </a:p>
        </p:txBody>
      </p:sp>
      <p:pic>
        <p:nvPicPr>
          <p:cNvPr id="5" name="Picture 9" descr="1">
            <a:extLst>
              <a:ext uri="{FF2B5EF4-FFF2-40B4-BE49-F238E27FC236}">
                <a16:creationId xmlns:a16="http://schemas.microsoft.com/office/drawing/2014/main" id="{F2615C9B-0C8D-5D46-ADDC-D316554D42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20159" y="3170017"/>
            <a:ext cx="4301358" cy="322229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2400" dirty="0"/>
              <a:t>RANSAC for line fitting example</a:t>
            </a:r>
          </a:p>
        </p:txBody>
      </p:sp>
      <p:pic>
        <p:nvPicPr>
          <p:cNvPr id="31753" name="Picture 9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3073" y="1927953"/>
            <a:ext cx="3777854" cy="283011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212235" y="5735852"/>
            <a:ext cx="1173719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 dirty="0"/>
              <a:t>Source: R. </a:t>
            </a:r>
            <a:r>
              <a:rPr lang="en-US" sz="900" dirty="0" err="1"/>
              <a:t>Raguram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/>
              <a:t>RANSAC for line fitting example</a:t>
            </a:r>
          </a:p>
        </p:txBody>
      </p:sp>
      <p:pic>
        <p:nvPicPr>
          <p:cNvPr id="7173" name="Picture 4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890" y="1471448"/>
            <a:ext cx="5582327" cy="41819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73733" name="Line 5"/>
          <p:cNvSpPr>
            <a:spLocks noChangeShapeType="1"/>
          </p:cNvSpPr>
          <p:nvPr/>
        </p:nvSpPr>
        <p:spPr bwMode="auto">
          <a:xfrm flipV="1">
            <a:off x="2765823" y="3504011"/>
            <a:ext cx="3531394" cy="111561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 sz="1350"/>
          </a:p>
        </p:txBody>
      </p:sp>
      <p:sp>
        <p:nvSpPr>
          <p:cNvPr id="7175" name="Text Box 6"/>
          <p:cNvSpPr txBox="1">
            <a:spLocks noChangeArrowheads="1"/>
          </p:cNvSpPr>
          <p:nvPr/>
        </p:nvSpPr>
        <p:spPr bwMode="auto">
          <a:xfrm>
            <a:off x="6474621" y="3362452"/>
            <a:ext cx="1418035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350">
                <a:latin typeface="Calibri" pitchFamily="34" charset="0"/>
              </a:rPr>
              <a:t>Least-squares fit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1212235" y="5735852"/>
            <a:ext cx="1173719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 dirty="0"/>
              <a:t>Source: R. </a:t>
            </a:r>
            <a:r>
              <a:rPr lang="en-US" sz="900" dirty="0" err="1"/>
              <a:t>Raguram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/>
              <a:t>RANSAC for line fitting example</a:t>
            </a:r>
          </a:p>
        </p:txBody>
      </p:sp>
      <p:pic>
        <p:nvPicPr>
          <p:cNvPr id="8197" name="Picture 5" descr="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234" y="1471477"/>
            <a:ext cx="5577998" cy="418042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8198" name="Text Box 7"/>
          <p:cNvSpPr txBox="1">
            <a:spLocks noChangeArrowheads="1"/>
          </p:cNvSpPr>
          <p:nvPr/>
        </p:nvSpPr>
        <p:spPr bwMode="auto">
          <a:xfrm>
            <a:off x="6416278" y="2820592"/>
            <a:ext cx="158472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>
              <a:buFontTx/>
              <a:buAutoNum type="arabicPeriod"/>
            </a:pPr>
            <a:r>
              <a:rPr lang="en-US" sz="1350" dirty="0">
                <a:solidFill>
                  <a:srgbClr val="CC0000"/>
                </a:solidFill>
                <a:latin typeface="Calibri" pitchFamily="34" charset="0"/>
              </a:rPr>
              <a:t>Randomly select minimal subset of points</a:t>
            </a:r>
          </a:p>
          <a:p>
            <a:pPr marL="257175" indent="-257175">
              <a:buFontTx/>
              <a:buAutoNum type="arabicPeriod"/>
            </a:pPr>
            <a:endParaRPr lang="en-US" sz="1350" dirty="0">
              <a:solidFill>
                <a:srgbClr val="CC0000"/>
              </a:solidFill>
              <a:latin typeface="Calibri" pitchFamily="34" charset="0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212235" y="5735852"/>
            <a:ext cx="1173719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 dirty="0"/>
              <a:t>Source: R. </a:t>
            </a:r>
            <a:r>
              <a:rPr lang="en-US" sz="900" dirty="0" err="1"/>
              <a:t>Raguram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6" descr="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353" y="1429407"/>
            <a:ext cx="5634131" cy="422249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/>
              <a:t>RANSAC for line fitting example</a:t>
            </a:r>
          </a:p>
        </p:txBody>
      </p:sp>
      <p:sp>
        <p:nvSpPr>
          <p:cNvPr id="9222" name="Text Box 5"/>
          <p:cNvSpPr txBox="1">
            <a:spLocks noChangeArrowheads="1"/>
          </p:cNvSpPr>
          <p:nvPr/>
        </p:nvSpPr>
        <p:spPr bwMode="auto">
          <a:xfrm>
            <a:off x="6416278" y="2820591"/>
            <a:ext cx="1584722" cy="1131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>
              <a:buFontTx/>
              <a:buAutoNum type="arabicPeriod"/>
            </a:pPr>
            <a:r>
              <a:rPr lang="en-US" sz="1350" dirty="0">
                <a:latin typeface="Calibri" pitchFamily="34" charset="0"/>
              </a:rPr>
              <a:t>Randomly select minimal subset of points</a:t>
            </a:r>
          </a:p>
          <a:p>
            <a:pPr marL="257175" indent="-257175">
              <a:buFontTx/>
              <a:buAutoNum type="arabicPeriod"/>
            </a:pPr>
            <a:r>
              <a:rPr lang="en-US" sz="1350" dirty="0">
                <a:solidFill>
                  <a:srgbClr val="CC0000"/>
                </a:solidFill>
                <a:latin typeface="Calibri" pitchFamily="34" charset="0"/>
              </a:rPr>
              <a:t>Hypothesize a model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212235" y="5735852"/>
            <a:ext cx="1173719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 dirty="0"/>
              <a:t>Source: R. </a:t>
            </a:r>
            <a:r>
              <a:rPr lang="en-US" sz="900" dirty="0" err="1"/>
              <a:t>Raguram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/>
              <a:t>RANSAC for line fitting example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6416278" y="2820592"/>
            <a:ext cx="1584722" cy="1546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>
              <a:buFontTx/>
              <a:buAutoNum type="arabicPeriod"/>
            </a:pPr>
            <a:r>
              <a:rPr lang="en-US" sz="1350" dirty="0">
                <a:latin typeface="Calibri" pitchFamily="34" charset="0"/>
              </a:rPr>
              <a:t>Randomly select minimal subset of points</a:t>
            </a:r>
          </a:p>
          <a:p>
            <a:pPr marL="257175" indent="-257175">
              <a:buFontTx/>
              <a:buAutoNum type="arabicPeriod"/>
            </a:pPr>
            <a:r>
              <a:rPr lang="en-US" sz="1350" dirty="0">
                <a:latin typeface="Calibri" pitchFamily="34" charset="0"/>
              </a:rPr>
              <a:t>Hypothesize a model</a:t>
            </a:r>
          </a:p>
          <a:p>
            <a:pPr marL="257175" indent="-257175">
              <a:buFontTx/>
              <a:buAutoNum type="arabicPeriod"/>
            </a:pPr>
            <a:r>
              <a:rPr lang="en-US" sz="1350" dirty="0">
                <a:solidFill>
                  <a:srgbClr val="CC0000"/>
                </a:solidFill>
                <a:latin typeface="Calibri" pitchFamily="34" charset="0"/>
              </a:rPr>
              <a:t>Compute error function</a:t>
            </a:r>
          </a:p>
        </p:txBody>
      </p:sp>
      <p:pic>
        <p:nvPicPr>
          <p:cNvPr id="10246" name="Picture 6" descr="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8356" y="1355834"/>
            <a:ext cx="5617918" cy="421033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212235" y="5735852"/>
            <a:ext cx="1173719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 dirty="0"/>
              <a:t>Source: R. </a:t>
            </a:r>
            <a:r>
              <a:rPr lang="en-US" sz="900" dirty="0" err="1"/>
              <a:t>Raguram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/>
              <a:t>RANSAC for line fitting example</a:t>
            </a:r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6416278" y="2820592"/>
            <a:ext cx="1584722" cy="2377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>
              <a:buFontTx/>
              <a:buAutoNum type="arabicPeriod"/>
            </a:pPr>
            <a:r>
              <a:rPr lang="en-US" sz="1350" dirty="0">
                <a:latin typeface="Calibri" pitchFamily="34" charset="0"/>
              </a:rPr>
              <a:t>Randomly select minimal subset of points</a:t>
            </a:r>
          </a:p>
          <a:p>
            <a:pPr marL="257175" indent="-257175">
              <a:buFontTx/>
              <a:buAutoNum type="arabicPeriod"/>
            </a:pPr>
            <a:r>
              <a:rPr lang="en-US" sz="1350" dirty="0">
                <a:latin typeface="Calibri" pitchFamily="34" charset="0"/>
              </a:rPr>
              <a:t>Hypothesize a model</a:t>
            </a:r>
          </a:p>
          <a:p>
            <a:pPr marL="257175" indent="-257175">
              <a:buFontTx/>
              <a:buAutoNum type="arabicPeriod"/>
            </a:pPr>
            <a:r>
              <a:rPr lang="en-US" sz="1350" dirty="0">
                <a:latin typeface="Calibri" pitchFamily="34" charset="0"/>
              </a:rPr>
              <a:t>Compute error function</a:t>
            </a:r>
          </a:p>
          <a:p>
            <a:pPr marL="257175" indent="-257175">
              <a:buFontTx/>
              <a:buAutoNum type="arabicPeriod"/>
            </a:pPr>
            <a:r>
              <a:rPr lang="en-US" sz="1350" dirty="0">
                <a:solidFill>
                  <a:srgbClr val="CC0000"/>
                </a:solidFill>
                <a:latin typeface="Calibri" pitchFamily="34" charset="0"/>
              </a:rPr>
              <a:t>Select points consistent with model</a:t>
            </a:r>
          </a:p>
          <a:p>
            <a:pPr marL="257175" indent="-257175">
              <a:buFontTx/>
              <a:buAutoNum type="arabicPeriod"/>
            </a:pPr>
            <a:endParaRPr lang="en-US" sz="1350" dirty="0">
              <a:solidFill>
                <a:srgbClr val="CC0000"/>
              </a:solidFill>
              <a:latin typeface="Calibri" pitchFamily="34" charset="0"/>
            </a:endParaRPr>
          </a:p>
        </p:txBody>
      </p:sp>
      <p:pic>
        <p:nvPicPr>
          <p:cNvPr id="11270" name="Picture 6" descr="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0430" y="1387366"/>
            <a:ext cx="5575844" cy="41788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212235" y="5735852"/>
            <a:ext cx="1173719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 dirty="0"/>
              <a:t>Source: R. </a:t>
            </a:r>
            <a:r>
              <a:rPr lang="en-US" sz="900" dirty="0" err="1"/>
              <a:t>Raguram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3064</TotalTime>
  <Words>769</Words>
  <Application>Microsoft Macintosh PowerPoint</Application>
  <PresentationFormat>On-screen Show (4:3)</PresentationFormat>
  <Paragraphs>193</Paragraphs>
  <Slides>20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Aptos</vt:lpstr>
      <vt:lpstr>Aptos Display</vt:lpstr>
      <vt:lpstr>Arial</vt:lpstr>
      <vt:lpstr>Calibri</vt:lpstr>
      <vt:lpstr>Cambria Math</vt:lpstr>
      <vt:lpstr>Times New Roman</vt:lpstr>
      <vt:lpstr>Office Theme</vt:lpstr>
      <vt:lpstr>Line fitting with RANSAC</vt:lpstr>
      <vt:lpstr>RANSAC</vt:lpstr>
      <vt:lpstr>Voting schemes</vt:lpstr>
      <vt:lpstr>RANSAC for line fitting example</vt:lpstr>
      <vt:lpstr>RANSAC for line fitting example</vt:lpstr>
      <vt:lpstr>RANSAC for line fitting example</vt:lpstr>
      <vt:lpstr>RANSAC for line fitting example</vt:lpstr>
      <vt:lpstr>RANSAC for line fitting example</vt:lpstr>
      <vt:lpstr>RANSAC for line fitting example</vt:lpstr>
      <vt:lpstr>RANSAC for line fitting example</vt:lpstr>
      <vt:lpstr>RANSAC for line fitting example</vt:lpstr>
      <vt:lpstr>RANSAC for line fitting example</vt:lpstr>
      <vt:lpstr>RANSAC for line fitting example</vt:lpstr>
      <vt:lpstr>RANSAC loop</vt:lpstr>
      <vt:lpstr>RANSAC: Choosing the parameters</vt:lpstr>
      <vt:lpstr>RANSAC: Choosing the parameters</vt:lpstr>
      <vt:lpstr>RANSAC pros and cons</vt:lpstr>
      <vt:lpstr>Incremental RANSAC</vt:lpstr>
      <vt:lpstr>IRLS matters…</vt:lpstr>
      <vt:lpstr>Things to think about...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Forsyth, David Alexander</dc:creator>
  <cp:lastModifiedBy>Forsyth, David Alexander</cp:lastModifiedBy>
  <cp:revision>4</cp:revision>
  <dcterms:created xsi:type="dcterms:W3CDTF">2026-01-13T23:00:35Z</dcterms:created>
  <dcterms:modified xsi:type="dcterms:W3CDTF">2026-01-20T23:39:08Z</dcterms:modified>
</cp:coreProperties>
</file>