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52" r:id="rId14"/>
    <p:sldId id="849" r:id="rId15"/>
    <p:sldId id="850" r:id="rId16"/>
    <p:sldId id="847" r:id="rId17"/>
    <p:sldId id="848" r:id="rId18"/>
    <p:sldId id="851" r:id="rId19"/>
    <p:sldId id="853" r:id="rId20"/>
    <p:sldId id="854" r:id="rId21"/>
    <p:sldId id="85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392EA-FE9D-9540-9A59-2F52AC42D17A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41075D-F51F-234A-8B17-5F69CC95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default.aspx?id=6726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8FF9-4B7D-B349-8D5D-AD4873CFD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registration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94333-E40F-AAB8-4F40-10B620150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42656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AA08-3326-FFA4-D65E-5CCACB5F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92D5-34AC-4DA0-B303-CB6604D2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41F0A-3340-DAD4-7B97-1FA94C07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4" y="2971800"/>
            <a:ext cx="8789132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0E466-820A-219E-5658-5EB1DC39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1" y="1891255"/>
            <a:ext cx="2355737" cy="5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2988-CFEF-A860-0871-19702678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est. well behaved under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8CA3-BD4B-F595-3837-1E11ADDC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1543050"/>
            <a:ext cx="2686050" cy="4836072"/>
          </a:xfrm>
        </p:spPr>
        <p:txBody>
          <a:bodyPr>
            <a:noAutofit/>
          </a:bodyPr>
          <a:lstStyle/>
          <a:p>
            <a:r>
              <a:rPr lang="en-US" sz="1600" dirty="0"/>
              <a:t>Green triangles – target pts lying on gray rectangle</a:t>
            </a:r>
          </a:p>
          <a:p>
            <a:r>
              <a:rPr lang="en-US" sz="1600" dirty="0"/>
              <a:t>Red dots – source</a:t>
            </a:r>
          </a:p>
          <a:p>
            <a:pPr lvl="1"/>
            <a:r>
              <a:rPr lang="en-US" sz="1600" dirty="0"/>
              <a:t>(target points transformed, then noise added)</a:t>
            </a:r>
          </a:p>
          <a:p>
            <a:r>
              <a:rPr lang="en-US" sz="1600" dirty="0"/>
              <a:t>Purple triangles – apply estimated transformation to red points</a:t>
            </a:r>
          </a:p>
          <a:p>
            <a:r>
              <a:rPr lang="en-US" sz="1600" dirty="0"/>
              <a:t>Gray rectangle – transformation applied to true rectangle underlying red points</a:t>
            </a:r>
          </a:p>
          <a:p>
            <a:endParaRPr lang="en-US" sz="1600" dirty="0"/>
          </a:p>
          <a:p>
            <a:r>
              <a:rPr lang="en-US" sz="1600" dirty="0"/>
              <a:t>Notice:  </a:t>
            </a:r>
          </a:p>
          <a:p>
            <a:pPr lvl="1"/>
            <a:r>
              <a:rPr lang="en-US" sz="1600" dirty="0"/>
              <a:t>transformation is about right, not massively disrupted by noise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73433-6639-C3EF-BBD3-689EEC1D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073"/>
            <a:ext cx="5772150" cy="46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0DFBF-2D58-1AC0-E6EF-17814CBFC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65AA-9809-9588-AA9A-48E88FDD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est. well behaved under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FB743-0387-F936-8E73-5936B04D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0" y="1858360"/>
            <a:ext cx="5280660" cy="440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B405CE-FDC3-3DBD-5F0F-2D283E7FE21F}"/>
              </a:ext>
            </a:extLst>
          </p:cNvPr>
          <p:cNvSpPr txBox="1">
            <a:spLocks/>
          </p:cNvSpPr>
          <p:nvPr/>
        </p:nvSpPr>
        <p:spPr>
          <a:xfrm>
            <a:off x="5772150" y="1543050"/>
            <a:ext cx="2686050" cy="483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Green triangles – target pts lying on gray rectangle</a:t>
            </a:r>
          </a:p>
          <a:p>
            <a:r>
              <a:rPr lang="en-US" sz="1600"/>
              <a:t>Red dots – source</a:t>
            </a:r>
          </a:p>
          <a:p>
            <a:pPr lvl="1"/>
            <a:r>
              <a:rPr lang="en-US" sz="1600"/>
              <a:t>(target points transformed, then noise added)</a:t>
            </a:r>
          </a:p>
          <a:p>
            <a:r>
              <a:rPr lang="en-US" sz="1600"/>
              <a:t>Purple triangles – apply estimated transformation to red points</a:t>
            </a:r>
          </a:p>
          <a:p>
            <a:r>
              <a:rPr lang="en-US" sz="1600"/>
              <a:t>Gray rectangle – transformation applied to true rectangle underlying red points</a:t>
            </a:r>
          </a:p>
          <a:p>
            <a:endParaRPr lang="en-US" sz="1600"/>
          </a:p>
          <a:p>
            <a:r>
              <a:rPr lang="en-US" sz="1600"/>
              <a:t>Notice:  </a:t>
            </a:r>
          </a:p>
          <a:p>
            <a:pPr lvl="1"/>
            <a:r>
              <a:rPr lang="en-US" sz="1600"/>
              <a:t>transformation is about right, not massively disrupted by noise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797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C2B6-C0B6-70EE-B1A7-FFB20508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23D8-1E63-26ED-EEA2-8598AE49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4053D-B1C2-E217-72E7-5A3F11C4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59" y="3429000"/>
            <a:ext cx="488048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1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C068-44AD-056F-C368-62BD32C6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r>
              <a:rPr lang="en-US" dirty="0"/>
              <a:t> == Projective </a:t>
            </a:r>
            <a:r>
              <a:rPr lang="en-US" dirty="0" err="1"/>
              <a:t>tx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5486-50F3-6627-9F6D-4B90D7B8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mapping from a pattern on a plane in 3D to a pattern in an image is a projective transformation</a:t>
            </a:r>
          </a:p>
          <a:p>
            <a:endParaRPr lang="en-US" dirty="0"/>
          </a:p>
          <a:p>
            <a:r>
              <a:rPr lang="en-US" dirty="0"/>
              <a:t>This means you can rectify by registration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see what you know to be a square in image</a:t>
            </a:r>
          </a:p>
          <a:p>
            <a:pPr lvl="1"/>
            <a:r>
              <a:rPr lang="en-US" dirty="0"/>
              <a:t>use vertices to register</a:t>
            </a:r>
          </a:p>
          <a:p>
            <a:pPr lvl="1"/>
            <a:r>
              <a:rPr lang="en-US" dirty="0"/>
              <a:t>recover pattern</a:t>
            </a:r>
          </a:p>
        </p:txBody>
      </p:sp>
    </p:spTree>
    <p:extLst>
      <p:ext uri="{BB962C8B-B14F-4D97-AF65-F5344CB8AC3E}">
        <p14:creationId xmlns:p14="http://schemas.microsoft.com/office/powerpoint/2010/main" val="88182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E925-AEAA-074D-1F09-8D910FF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F8EA-6082-BC61-1B03-5A26DCF4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74060-DE11-2204-B301-3360FBA5EC4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5" y="365126"/>
            <a:ext cx="4192588" cy="47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ap="flat">
                <a:solidFill>
                  <a:srgbClr val="EAEAEA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AFD8F-7000-28C4-A11E-BE74154825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3" y="439787"/>
            <a:ext cx="4342568" cy="46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790B4-802E-B7C8-F240-F24F3E0ACF23}"/>
              </a:ext>
            </a:extLst>
          </p:cNvPr>
          <p:cNvSpPr/>
          <p:nvPr/>
        </p:nvSpPr>
        <p:spPr>
          <a:xfrm>
            <a:off x="-279838" y="5416051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A. </a:t>
            </a:r>
            <a:r>
              <a:rPr lang="en-US" sz="1400" dirty="0" err="1"/>
              <a:t>Criminisi</a:t>
            </a:r>
            <a:r>
              <a:rPr lang="en-US" sz="1400" dirty="0"/>
              <a:t> et al. </a:t>
            </a:r>
            <a:r>
              <a:rPr lang="en-US" sz="1400" dirty="0">
                <a:hlinkClick r:id="rId4"/>
              </a:rPr>
              <a:t>Bringing Pictorial Space to Life: computer techniques for the analysis of paintings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i="1" dirty="0"/>
              <a:t>Proc. Computers and the History of Art</a:t>
            </a:r>
            <a:r>
              <a:rPr lang="en-US" sz="1400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357889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871C-FB28-84DA-E27D-F118F7E9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r>
              <a:rPr lang="en-US" dirty="0"/>
              <a:t> == Projective </a:t>
            </a:r>
            <a:r>
              <a:rPr lang="en-US" dirty="0" err="1"/>
              <a:t>tx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40CA1-3D84-1B82-B773-FC193003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29" y="1690689"/>
            <a:ext cx="5905063" cy="46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C08E7-A508-30ED-FB88-238104FD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706A-67FD-9698-93D1-DCE6E99B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r>
              <a:rPr lang="en-US" dirty="0"/>
              <a:t> == Projective </a:t>
            </a:r>
            <a:r>
              <a:rPr lang="en-US" dirty="0" err="1"/>
              <a:t>tx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F8C53-E19D-F8D6-2515-D2CA3EF1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29" y="1690689"/>
            <a:ext cx="3020827" cy="235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266C47-48FB-40A6-A196-FA825A87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59196"/>
            <a:ext cx="716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36E7-BD7F-B838-99E2-DF48BB6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residual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EE441-0735-4AE0-6A1C-70EDB44E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9" y="1797269"/>
            <a:ext cx="8384795" cy="49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6B94-BE3B-EFAF-9BAD-1E4FF468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start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24392-3506-3FBB-D450-E5635635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4" y="3700517"/>
            <a:ext cx="8363426" cy="293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FC10F-B873-DD7C-1AA3-E18556F1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38" y="1615036"/>
            <a:ext cx="488048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2BC2-C0B8-5823-9630-2329562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22AC-4037-597F-6AAB-DACADF66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two sets of points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where correspondence is known exactly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 barcode, etc. reference points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where correspondence is estimated, but quite well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two images, interest points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where correspondence might be hard to estimate</a:t>
            </a:r>
          </a:p>
          <a:p>
            <a:pPr lvl="2"/>
            <a:r>
              <a:rPr lang="en-US" dirty="0"/>
              <a:t>but registration is possible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two lidar images of about the same stuff</a:t>
            </a:r>
          </a:p>
        </p:txBody>
      </p:sp>
    </p:spTree>
    <p:extLst>
      <p:ext uri="{BB962C8B-B14F-4D97-AF65-F5344CB8AC3E}">
        <p14:creationId xmlns:p14="http://schemas.microsoft.com/office/powerpoint/2010/main" val="362642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D2F2-B67C-BE09-DAA4-D76C19C1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start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685C1-7188-F506-8B92-AAC8CB95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64" y="2146666"/>
            <a:ext cx="8712872" cy="37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D8FA-B467-B2FE-7541-17752C37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0F57F-6AB5-797F-111F-839ACB80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19384"/>
            <a:ext cx="7633138" cy="38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2C89-4B8F-7F83-0F9F-4C80E712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affine </a:t>
            </a:r>
            <a:r>
              <a:rPr lang="en-US" dirty="0" err="1"/>
              <a:t>tx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C529-31AB-EBD0-A9EA-5F45009C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C1AA1-56AB-2DFB-677B-2FFB67A5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772400" cy="2544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CE311-3E0A-7B8D-C2E3-82E0E5F9F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9" y="4127717"/>
            <a:ext cx="7988693" cy="17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A138-31C6-FEFC-71D9-E3CD7FB3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term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E6448-BA76-EFA7-0E15-9CA8144F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524000"/>
            <a:ext cx="7061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7025-21B7-6E22-57F1-6E5C32D0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  (compact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CBB1-9F69-EB38-5366-B6CEBE9F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E7D92-709D-D5C3-F605-A31FD9C80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2" y="2284162"/>
            <a:ext cx="8742073" cy="24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B16F-4AAC-D178-A82A-12B81443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 (long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4569-4E8D-3AAD-0906-7D301989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3AF3D-7FF4-F09A-3147-CDCA055E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2" y="1825625"/>
            <a:ext cx="8671935" cy="45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CFA1-CDF7-F429-D9B9-87B9E99B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0C0F-8554-3C43-BC25-1F428AC2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 (long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16D6-6270-C8AC-7A73-5106A21BC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2A5EE-A64B-6BCA-CF2C-4FF8B525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087929" cy="40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D29C-ADC7-65BD-8CC7-39063A19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96E1-7E98-D267-C9B5-FC72CDB6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interesting in 2D or 3D</a:t>
            </a:r>
          </a:p>
          <a:p>
            <a:r>
              <a:rPr lang="en-US" dirty="0"/>
              <a:t>The matrix is a rotation matrix</a:t>
            </a:r>
          </a:p>
          <a:p>
            <a:r>
              <a:rPr lang="en-US" dirty="0"/>
              <a:t>You can do this in closed form (not widely known)</a:t>
            </a:r>
          </a:p>
          <a:p>
            <a:endParaRPr lang="en-US" dirty="0"/>
          </a:p>
          <a:p>
            <a:r>
              <a:rPr lang="en-US" dirty="0"/>
              <a:t>Use centers of gravity, as above.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42CC3-261E-8F8B-9037-15220626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44" y="4222530"/>
            <a:ext cx="8692127" cy="21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CE38-6DEA-A061-37B1-74FA79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25C9-4F3E-8315-3CC9-C515CC41B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EBF2A-8741-1F07-407E-3193C390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8" y="1657350"/>
            <a:ext cx="8248304" cy="205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E67BA-1B86-D324-2040-C7CEC15D084F}"/>
              </a:ext>
            </a:extLst>
          </p:cNvPr>
          <p:cNvSpPr txBox="1"/>
          <p:nvPr/>
        </p:nvSpPr>
        <p:spPr>
          <a:xfrm>
            <a:off x="4605779" y="3997151"/>
            <a:ext cx="30286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Terms not involving R, so of no interest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1E6527-8C8E-6273-F05D-48C070CCD2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58100" y="3057525"/>
            <a:ext cx="628650" cy="10001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4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366</Words>
  <Application>Microsoft Macintosh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Basic registration</vt:lpstr>
      <vt:lpstr>General frameworks</vt:lpstr>
      <vt:lpstr>Setup for affine tx</vt:lpstr>
      <vt:lpstr>Translation term</vt:lpstr>
      <vt:lpstr>Finding M  (compact form)</vt:lpstr>
      <vt:lpstr>Finding M (long form)</vt:lpstr>
      <vt:lpstr>Finding M (long form)</vt:lpstr>
      <vt:lpstr>Euclidean motion</vt:lpstr>
      <vt:lpstr>Euclidean motion</vt:lpstr>
      <vt:lpstr>Euclidean motion</vt:lpstr>
      <vt:lpstr>Euclidean est. well behaved under noise</vt:lpstr>
      <vt:lpstr>Euclidean est. well behaved under noise</vt:lpstr>
      <vt:lpstr>Projective transformations</vt:lpstr>
      <vt:lpstr>Homographies == Projective tx</vt:lpstr>
      <vt:lpstr>PowerPoint Presentation</vt:lpstr>
      <vt:lpstr>Homographies == Projective tx</vt:lpstr>
      <vt:lpstr>Homographies == Projective tx</vt:lpstr>
      <vt:lpstr>Minimizing the residual</vt:lpstr>
      <vt:lpstr>Getting a start point</vt:lpstr>
      <vt:lpstr>Getting a start point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10</cp:revision>
  <dcterms:created xsi:type="dcterms:W3CDTF">2026-01-13T23:24:36Z</dcterms:created>
  <dcterms:modified xsi:type="dcterms:W3CDTF">2026-01-19T19:59:46Z</dcterms:modified>
</cp:coreProperties>
</file>