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779" r:id="rId4"/>
    <p:sldId id="831" r:id="rId5"/>
    <p:sldId id="1056" r:id="rId6"/>
    <p:sldId id="851" r:id="rId7"/>
    <p:sldId id="1051" r:id="rId8"/>
    <p:sldId id="852" r:id="rId9"/>
    <p:sldId id="1052" r:id="rId10"/>
    <p:sldId id="1053" r:id="rId11"/>
    <p:sldId id="1054" r:id="rId12"/>
    <p:sldId id="1055" r:id="rId13"/>
    <p:sldId id="105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8693FD-E577-144F-8C5C-5A4BB1B91432}" type="datetimeFigureOut">
              <a:rPr lang="en-US" smtClean="0"/>
              <a:t>1/21/26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8121E3-EF47-B347-964C-609DC939E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390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195369-6C52-4E07-9B80-0D0289295BF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954D-A052-A441-A21C-9CBC8B52318A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8A423-9125-7943-BAD1-03F9030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459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954D-A052-A441-A21C-9CBC8B52318A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8A423-9125-7943-BAD1-03F9030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71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954D-A052-A441-A21C-9CBC8B52318A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8A423-9125-7943-BAD1-03F9030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92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954D-A052-A441-A21C-9CBC8B52318A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8A423-9125-7943-BAD1-03F9030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49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954D-A052-A441-A21C-9CBC8B52318A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8A423-9125-7943-BAD1-03F9030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9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954D-A052-A441-A21C-9CBC8B52318A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8A423-9125-7943-BAD1-03F9030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94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954D-A052-A441-A21C-9CBC8B52318A}" type="datetimeFigureOut">
              <a:rPr lang="en-US" smtClean="0"/>
              <a:t>1/21/26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8A423-9125-7943-BAD1-03F9030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05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954D-A052-A441-A21C-9CBC8B52318A}" type="datetimeFigureOut">
              <a:rPr lang="en-US" smtClean="0"/>
              <a:t>1/21/26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8A423-9125-7943-BAD1-03F9030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76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954D-A052-A441-A21C-9CBC8B52318A}" type="datetimeFigureOut">
              <a:rPr lang="en-US" smtClean="0"/>
              <a:t>1/21/26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8A423-9125-7943-BAD1-03F9030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59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954D-A052-A441-A21C-9CBC8B52318A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8A423-9125-7943-BAD1-03F9030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18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2954D-A052-A441-A21C-9CBC8B52318A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8A423-9125-7943-BAD1-03F9030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084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C2954D-A052-A441-A21C-9CBC8B52318A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B8A423-9125-7943-BAD1-03F9030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91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99F4A-CE11-9406-96E3-87AAF9CF42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Robust registration with IRLS and RANSAC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A85502-9FFA-DF76-692E-14191AD872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3480027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14BD9-323E-7EAB-B5A9-2823624E0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3CEB6-E997-BC03-F947-5C5EA07F0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IRLS can’t do many outliers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1958B5D-36EE-C28A-2B9D-AD94AF58C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8321" y="1543050"/>
            <a:ext cx="2800350" cy="4114800"/>
          </a:xfrm>
        </p:spPr>
        <p:txBody>
          <a:bodyPr>
            <a:normAutofit lnSpcReduction="10000"/>
          </a:bodyPr>
          <a:lstStyle/>
          <a:p>
            <a:r>
              <a:rPr lang="en-US" sz="1500" dirty="0"/>
              <a:t>Green triangles – target pts lying on gray rectangle</a:t>
            </a:r>
          </a:p>
          <a:p>
            <a:r>
              <a:rPr lang="en-US" sz="1500" dirty="0"/>
              <a:t>Red dots – source</a:t>
            </a:r>
          </a:p>
          <a:p>
            <a:r>
              <a:rPr lang="en-US" sz="1500" dirty="0"/>
              <a:t>	(target points transformed, then noise added)</a:t>
            </a:r>
          </a:p>
          <a:p>
            <a:r>
              <a:rPr lang="en-US" sz="1500" dirty="0"/>
              <a:t>Red x – outliers on source</a:t>
            </a:r>
          </a:p>
          <a:p>
            <a:r>
              <a:rPr lang="en-US" sz="1500" dirty="0"/>
              <a:t>Gray rectangle – transformation applied to true rectangle underlying red points</a:t>
            </a:r>
          </a:p>
          <a:p>
            <a:endParaRPr lang="en-US" sz="1500" dirty="0"/>
          </a:p>
          <a:p>
            <a:r>
              <a:rPr lang="en-US" sz="1500" dirty="0"/>
              <a:t>Notice:  </a:t>
            </a:r>
          </a:p>
          <a:p>
            <a:r>
              <a:rPr lang="en-US" sz="1500" dirty="0"/>
              <a:t>	transformation IS</a:t>
            </a:r>
          </a:p>
          <a:p>
            <a:r>
              <a:rPr lang="en-US" sz="1500" dirty="0"/>
              <a:t>	disrupted by outliers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8B835A-FC8D-E389-039F-13E5317A5A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643" y="1403063"/>
            <a:ext cx="5390186" cy="461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286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07AD2C-B9D6-5ACF-5401-E99568EE2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680BC-4DE1-1630-89EE-78AA1D9A7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RANSAC to the rescue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E6CD560-1008-0A49-7C64-FFA10FED1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8321" y="1543050"/>
            <a:ext cx="2800350" cy="4114800"/>
          </a:xfrm>
        </p:spPr>
        <p:txBody>
          <a:bodyPr>
            <a:normAutofit lnSpcReduction="10000"/>
          </a:bodyPr>
          <a:lstStyle/>
          <a:p>
            <a:r>
              <a:rPr lang="en-US" sz="1500" dirty="0"/>
              <a:t>Green triangles – target pts lying on gray rectangle</a:t>
            </a:r>
          </a:p>
          <a:p>
            <a:r>
              <a:rPr lang="en-US" sz="1500" dirty="0"/>
              <a:t>Red dots – source</a:t>
            </a:r>
          </a:p>
          <a:p>
            <a:r>
              <a:rPr lang="en-US" sz="1500" dirty="0"/>
              <a:t>	(target points transformed, then noise added)</a:t>
            </a:r>
          </a:p>
          <a:p>
            <a:r>
              <a:rPr lang="en-US" sz="1500" dirty="0"/>
              <a:t>Red x – outliers on source</a:t>
            </a:r>
          </a:p>
          <a:p>
            <a:r>
              <a:rPr lang="en-US" sz="1500" dirty="0"/>
              <a:t>Gray rectangle – transformation applied to true rectangle underlying red points</a:t>
            </a:r>
          </a:p>
          <a:p>
            <a:endParaRPr lang="en-US" sz="1500" dirty="0"/>
          </a:p>
          <a:p>
            <a:r>
              <a:rPr lang="en-US" sz="1500" dirty="0"/>
              <a:t>Notice:  </a:t>
            </a:r>
          </a:p>
          <a:p>
            <a:r>
              <a:rPr lang="en-US" sz="1500" dirty="0"/>
              <a:t>	transformation IS</a:t>
            </a:r>
          </a:p>
          <a:p>
            <a:r>
              <a:rPr lang="en-US" sz="1500" dirty="0"/>
              <a:t>	disrupted by outliers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711194-1EB3-E374-4A77-48DB3C821E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3050"/>
            <a:ext cx="5786438" cy="435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30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04D1F-231F-93AD-E0F3-D87147BF6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RANSAC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73463-E221-B9B3-9BC7-9CB168D21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Affine transformation:  </a:t>
            </a:r>
          </a:p>
          <a:p>
            <a:pPr lvl="1"/>
            <a:r>
              <a:rPr lang="en-US" dirty="0"/>
              <a:t>d+1 correspondences in d dim</a:t>
            </a:r>
          </a:p>
          <a:p>
            <a:r>
              <a:rPr lang="en-US" dirty="0"/>
              <a:t>Projective transformation: </a:t>
            </a:r>
          </a:p>
          <a:p>
            <a:pPr lvl="1"/>
            <a:r>
              <a:rPr lang="en-US" dirty="0"/>
              <a:t>d+2 correspondences in d dim</a:t>
            </a:r>
          </a:p>
          <a:p>
            <a:r>
              <a:rPr lang="en-US" dirty="0"/>
              <a:t>Euclidean:	</a:t>
            </a:r>
          </a:p>
          <a:p>
            <a:pPr lvl="1"/>
            <a:r>
              <a:rPr lang="en-US" dirty="0"/>
              <a:t>use 2 for plane (2D)</a:t>
            </a:r>
          </a:p>
          <a:p>
            <a:pPr lvl="1"/>
            <a:r>
              <a:rPr lang="en-US" dirty="0"/>
              <a:t>use 3 for 3D</a:t>
            </a:r>
          </a:p>
          <a:p>
            <a:pPr lvl="1"/>
            <a:endParaRPr lang="en-US" dirty="0"/>
          </a:p>
          <a:p>
            <a:r>
              <a:rPr lang="en-US" dirty="0"/>
              <a:t>BUT some such are obvious outliers</a:t>
            </a:r>
          </a:p>
          <a:p>
            <a:endParaRPr lang="en-US" dirty="0"/>
          </a:p>
          <a:p>
            <a:r>
              <a:rPr lang="en-US" dirty="0"/>
              <a:t>Key Issue: there can be a lot of outliers</a:t>
            </a:r>
          </a:p>
        </p:txBody>
      </p:sp>
    </p:spTree>
    <p:extLst>
      <p:ext uri="{BB962C8B-B14F-4D97-AF65-F5344CB8AC3E}">
        <p14:creationId xmlns:p14="http://schemas.microsoft.com/office/powerpoint/2010/main" val="145865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6217A-D4B4-E5C5-A3DF-D7208D1A4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 about this...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6F211C-A537-F572-79C8-2C0FE81AAF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861" y="1690689"/>
            <a:ext cx="7609489" cy="4557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104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C2BC2-C0B8-5823-9630-232956253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frameworks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A22AC-4037-597F-6AAB-DACADF666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Register two sets of points </a:t>
            </a:r>
          </a:p>
          <a:p>
            <a:pPr lvl="1"/>
            <a:r>
              <a:rPr lang="en-US" dirty="0"/>
              <a:t>where correspondence is known exactly</a:t>
            </a:r>
          </a:p>
          <a:p>
            <a:pPr lvl="2"/>
            <a:r>
              <a:rPr lang="en-US" dirty="0" err="1"/>
              <a:t>eg</a:t>
            </a:r>
            <a:r>
              <a:rPr lang="en-US" dirty="0"/>
              <a:t> barcode, etc. reference points</a:t>
            </a:r>
          </a:p>
          <a:p>
            <a:pPr lvl="2"/>
            <a:endParaRPr lang="en-US" dirty="0"/>
          </a:p>
          <a:p>
            <a:pPr lvl="1"/>
            <a:r>
              <a:rPr lang="en-US" dirty="0">
                <a:solidFill>
                  <a:srgbClr val="FF0000"/>
                </a:solidFill>
              </a:rPr>
              <a:t>where correspondence is estimated, but quite well</a:t>
            </a:r>
          </a:p>
          <a:p>
            <a:pPr lvl="2"/>
            <a:r>
              <a:rPr lang="en-US" dirty="0" err="1">
                <a:solidFill>
                  <a:srgbClr val="FF0000"/>
                </a:solidFill>
              </a:rPr>
              <a:t>eg</a:t>
            </a:r>
            <a:r>
              <a:rPr lang="en-US" dirty="0">
                <a:solidFill>
                  <a:srgbClr val="FF0000"/>
                </a:solidFill>
              </a:rPr>
              <a:t> two images, interest points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where correspondence might be hard to estimate</a:t>
            </a:r>
          </a:p>
          <a:p>
            <a:pPr lvl="2"/>
            <a:r>
              <a:rPr lang="en-US" dirty="0"/>
              <a:t>but registration is possible</a:t>
            </a:r>
          </a:p>
          <a:p>
            <a:pPr lvl="2"/>
            <a:r>
              <a:rPr lang="en-US" dirty="0" err="1"/>
              <a:t>eg</a:t>
            </a:r>
            <a:r>
              <a:rPr lang="en-US" dirty="0"/>
              <a:t> two lidar images of about the same stuff</a:t>
            </a:r>
          </a:p>
        </p:txBody>
      </p:sp>
    </p:spTree>
    <p:extLst>
      <p:ext uri="{BB962C8B-B14F-4D97-AF65-F5344CB8AC3E}">
        <p14:creationId xmlns:p14="http://schemas.microsoft.com/office/powerpoint/2010/main" val="362642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87245-5CD9-AEE5-AD94-70A3E3370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Application: image mosaics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2C6D9-4C13-707C-FA8D-D9B556716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Find interest points in image A and image B</a:t>
            </a:r>
          </a:p>
          <a:p>
            <a:endParaRPr lang="en-US" dirty="0"/>
          </a:p>
          <a:p>
            <a:r>
              <a:rPr lang="en-US" dirty="0"/>
              <a:t>Build correspondences:</a:t>
            </a:r>
          </a:p>
          <a:p>
            <a:pPr lvl="1"/>
            <a:r>
              <a:rPr lang="en-US" dirty="0"/>
              <a:t>For each a in A find best matching b in B using descriptor</a:t>
            </a:r>
          </a:p>
          <a:p>
            <a:pPr lvl="1"/>
            <a:r>
              <a:rPr lang="en-US" dirty="0"/>
              <a:t>For each b in B find best matching a in A using descriptor</a:t>
            </a:r>
          </a:p>
          <a:p>
            <a:pPr lvl="1"/>
            <a:r>
              <a:rPr lang="en-US" dirty="0"/>
              <a:t>For consistent pairs, if descriptors are sufficiently similar</a:t>
            </a:r>
          </a:p>
          <a:p>
            <a:pPr lvl="1"/>
            <a:endParaRPr lang="en-US" dirty="0"/>
          </a:p>
          <a:p>
            <a:pPr lvl="2"/>
            <a:r>
              <a:rPr lang="en-US" dirty="0"/>
              <a:t>declare correspondence</a:t>
            </a:r>
          </a:p>
          <a:p>
            <a:endParaRPr lang="en-US" dirty="0"/>
          </a:p>
          <a:p>
            <a:r>
              <a:rPr lang="en-US" dirty="0"/>
              <a:t>Notice: you should get many correspondences BUT some are wrong</a:t>
            </a:r>
          </a:p>
        </p:txBody>
      </p:sp>
    </p:spTree>
    <p:extLst>
      <p:ext uri="{BB962C8B-B14F-4D97-AF65-F5344CB8AC3E}">
        <p14:creationId xmlns:p14="http://schemas.microsoft.com/office/powerpoint/2010/main" val="577537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6" descr="SIFT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29151" y="2457450"/>
            <a:ext cx="2756297" cy="199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7" descr="SIFT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71651" y="2457451"/>
            <a:ext cx="2756297" cy="1997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Recall…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 sz="1800" dirty="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2057401" y="3148013"/>
            <a:ext cx="3621881" cy="2181225"/>
            <a:chOff x="768" y="1924"/>
            <a:chExt cx="3042" cy="1832"/>
          </a:xfrm>
        </p:grpSpPr>
        <p:sp>
          <p:nvSpPr>
            <p:cNvPr id="28680" name="Text Box 15"/>
            <p:cNvSpPr txBox="1">
              <a:spLocks noChangeArrowheads="1"/>
            </p:cNvSpPr>
            <p:nvPr/>
          </p:nvSpPr>
          <p:spPr bwMode="auto">
            <a:xfrm>
              <a:off x="768" y="3504"/>
              <a:ext cx="15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1350" dirty="0"/>
            </a:p>
          </p:txBody>
        </p:sp>
        <p:grpSp>
          <p:nvGrpSpPr>
            <p:cNvPr id="28681" name="Group 18"/>
            <p:cNvGrpSpPr>
              <a:grpSpLocks/>
            </p:cNvGrpSpPr>
            <p:nvPr/>
          </p:nvGrpSpPr>
          <p:grpSpPr bwMode="auto">
            <a:xfrm>
              <a:off x="2072" y="1924"/>
              <a:ext cx="1738" cy="954"/>
              <a:chOff x="2072" y="1924"/>
              <a:chExt cx="1738" cy="954"/>
            </a:xfrm>
          </p:grpSpPr>
          <p:sp>
            <p:nvSpPr>
              <p:cNvPr id="28682" name="Line 8"/>
              <p:cNvSpPr>
                <a:spLocks noChangeShapeType="1"/>
              </p:cNvSpPr>
              <p:nvPr/>
            </p:nvSpPr>
            <p:spPr bwMode="auto">
              <a:xfrm flipV="1">
                <a:off x="2072" y="1924"/>
                <a:ext cx="1200" cy="9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28683" name="Line 9"/>
              <p:cNvSpPr>
                <a:spLocks noChangeShapeType="1"/>
              </p:cNvSpPr>
              <p:nvPr/>
            </p:nvSpPr>
            <p:spPr bwMode="auto">
              <a:xfrm>
                <a:off x="2666" y="2094"/>
                <a:ext cx="1144" cy="9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28684" name="Line 10"/>
              <p:cNvSpPr>
                <a:spLocks noChangeShapeType="1"/>
              </p:cNvSpPr>
              <p:nvPr/>
            </p:nvSpPr>
            <p:spPr bwMode="auto">
              <a:xfrm flipV="1">
                <a:off x="2346" y="2788"/>
                <a:ext cx="1070" cy="9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28685" name="Freeform 11"/>
              <p:cNvSpPr>
                <a:spLocks/>
              </p:cNvSpPr>
              <p:nvPr/>
            </p:nvSpPr>
            <p:spPr bwMode="auto">
              <a:xfrm>
                <a:off x="2617" y="2415"/>
                <a:ext cx="1092" cy="30"/>
              </a:xfrm>
              <a:custGeom>
                <a:avLst/>
                <a:gdLst>
                  <a:gd name="T0" fmla="*/ 0 w 1092"/>
                  <a:gd name="T1" fmla="*/ 30 h 30"/>
                  <a:gd name="T2" fmla="*/ 1092 w 1092"/>
                  <a:gd name="T3" fmla="*/ 0 h 30"/>
                  <a:gd name="T4" fmla="*/ 0 60000 65536"/>
                  <a:gd name="T5" fmla="*/ 0 60000 65536"/>
                  <a:gd name="T6" fmla="*/ 0 w 1092"/>
                  <a:gd name="T7" fmla="*/ 0 h 30"/>
                  <a:gd name="T8" fmla="*/ 1092 w 1092"/>
                  <a:gd name="T9" fmla="*/ 30 h 3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92" h="30">
                    <a:moveTo>
                      <a:pt x="0" y="30"/>
                    </a:moveTo>
                    <a:lnTo>
                      <a:pt x="1092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28686" name="Line 12"/>
              <p:cNvSpPr>
                <a:spLocks noChangeShapeType="1"/>
              </p:cNvSpPr>
              <p:nvPr/>
            </p:nvSpPr>
            <p:spPr bwMode="auto">
              <a:xfrm flipV="1">
                <a:off x="2170" y="2236"/>
                <a:ext cx="1150" cy="8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28687" name="Freeform 17"/>
              <p:cNvSpPr>
                <a:spLocks/>
              </p:cNvSpPr>
              <p:nvPr/>
            </p:nvSpPr>
            <p:spPr bwMode="auto">
              <a:xfrm>
                <a:off x="2530" y="2617"/>
                <a:ext cx="1017" cy="65"/>
              </a:xfrm>
              <a:custGeom>
                <a:avLst/>
                <a:gdLst>
                  <a:gd name="T0" fmla="*/ 0 w 1017"/>
                  <a:gd name="T1" fmla="*/ 65 h 65"/>
                  <a:gd name="T2" fmla="*/ 1017 w 1017"/>
                  <a:gd name="T3" fmla="*/ 0 h 65"/>
                  <a:gd name="T4" fmla="*/ 0 60000 65536"/>
                  <a:gd name="T5" fmla="*/ 0 60000 65536"/>
                  <a:gd name="T6" fmla="*/ 0 w 1017"/>
                  <a:gd name="T7" fmla="*/ 0 h 65"/>
                  <a:gd name="T8" fmla="*/ 1017 w 1017"/>
                  <a:gd name="T9" fmla="*/ 65 h 6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17" h="65">
                    <a:moveTo>
                      <a:pt x="0" y="65"/>
                    </a:moveTo>
                    <a:lnTo>
                      <a:pt x="1017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 sz="1350"/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DBA36-BF82-2F45-E4EC-C065501E8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E9845-07C8-B071-A18D-EA501776B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Very like line fitting and line fitting recipes apply</a:t>
            </a:r>
          </a:p>
          <a:p>
            <a:endParaRPr lang="en-US" dirty="0"/>
          </a:p>
          <a:p>
            <a:r>
              <a:rPr lang="en-US" dirty="0"/>
              <a:t>The objects we are working with are now corresponding pairs</a:t>
            </a:r>
          </a:p>
          <a:p>
            <a:pPr lvl="1"/>
            <a:r>
              <a:rPr lang="en-US" dirty="0"/>
              <a:t>(point in A, point in B)</a:t>
            </a:r>
          </a:p>
          <a:p>
            <a:endParaRPr lang="en-US" dirty="0"/>
          </a:p>
          <a:p>
            <a:r>
              <a:rPr lang="en-US" dirty="0"/>
              <a:t>Outliers are usually correspondences that are wrong</a:t>
            </a:r>
          </a:p>
          <a:p>
            <a:pPr lvl="1"/>
            <a:r>
              <a:rPr lang="en-US" dirty="0"/>
              <a:t>there could be lots</a:t>
            </a:r>
          </a:p>
        </p:txBody>
      </p:sp>
    </p:spTree>
    <p:extLst>
      <p:ext uri="{BB962C8B-B14F-4D97-AF65-F5344CB8AC3E}">
        <p14:creationId xmlns:p14="http://schemas.microsoft.com/office/powerpoint/2010/main" val="3041975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366E7-BCEE-F226-8404-FAF10D255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Outliers affect least squares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A6BB06-87AD-87F0-F895-F0AD39F7A3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10487"/>
            <a:ext cx="5829300" cy="4533113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574EFF5-6B65-91D6-27FA-116625FA3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8321" y="1543050"/>
            <a:ext cx="2800350" cy="4114800"/>
          </a:xfrm>
        </p:spPr>
        <p:txBody>
          <a:bodyPr/>
          <a:lstStyle/>
          <a:p>
            <a:r>
              <a:rPr lang="en-US" sz="1500" dirty="0"/>
              <a:t>Green triangles – target pts lying on gray rectangle</a:t>
            </a:r>
          </a:p>
          <a:p>
            <a:r>
              <a:rPr lang="en-US" sz="1500" dirty="0"/>
              <a:t>Red dots – source</a:t>
            </a:r>
          </a:p>
          <a:p>
            <a:r>
              <a:rPr lang="en-US" sz="1500" dirty="0"/>
              <a:t>	(target points transformed, then noise added)</a:t>
            </a:r>
          </a:p>
          <a:p>
            <a:r>
              <a:rPr lang="en-US" sz="1500" dirty="0"/>
              <a:t>Red x – outliers on source</a:t>
            </a:r>
          </a:p>
          <a:p>
            <a:r>
              <a:rPr lang="en-US" sz="1500" dirty="0"/>
              <a:t>Gray rectangle – transformation applied to true rectangle underlying red points</a:t>
            </a:r>
          </a:p>
          <a:p>
            <a:endParaRPr lang="en-US" sz="1500" dirty="0"/>
          </a:p>
          <a:p>
            <a:r>
              <a:rPr lang="en-US" sz="1500" dirty="0"/>
              <a:t>Notice:  </a:t>
            </a:r>
          </a:p>
          <a:p>
            <a:r>
              <a:rPr lang="en-US" sz="1500" dirty="0"/>
              <a:t>	transformation is disrupted by outliers</a:t>
            </a:r>
          </a:p>
        </p:txBody>
      </p:sp>
    </p:spTree>
    <p:extLst>
      <p:ext uri="{BB962C8B-B14F-4D97-AF65-F5344CB8AC3E}">
        <p14:creationId xmlns:p14="http://schemas.microsoft.com/office/powerpoint/2010/main" val="479315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90555-74D1-4552-E5B2-DCECDE572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8D9D5-9F89-8B6E-42FD-0BE01200F2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dirty="0"/>
              <a:t>Start with initial transformation </a:t>
            </a:r>
          </a:p>
          <a:p>
            <a:pPr lvl="1"/>
            <a:r>
              <a:rPr lang="en-US" dirty="0"/>
              <a:t>get weights, scale from transformation</a:t>
            </a:r>
          </a:p>
          <a:p>
            <a:endParaRPr lang="en-US" dirty="0"/>
          </a:p>
          <a:p>
            <a:r>
              <a:rPr lang="en-US" dirty="0"/>
              <a:t>Iterate:</a:t>
            </a:r>
          </a:p>
          <a:p>
            <a:pPr lvl="1"/>
            <a:r>
              <a:rPr lang="en-US" dirty="0"/>
              <a:t>estimate transformation using weights, scale</a:t>
            </a:r>
          </a:p>
          <a:p>
            <a:pPr lvl="1"/>
            <a:r>
              <a:rPr lang="en-US" dirty="0"/>
              <a:t>estimate scale using transformation</a:t>
            </a:r>
          </a:p>
          <a:p>
            <a:pPr lvl="1"/>
            <a:r>
              <a:rPr lang="en-US" dirty="0"/>
              <a:t>estimate weights using scale, transformation</a:t>
            </a:r>
          </a:p>
          <a:p>
            <a:endParaRPr lang="en-US" dirty="0"/>
          </a:p>
          <a:p>
            <a:r>
              <a:rPr lang="en-US" dirty="0"/>
              <a:t>We *know* that one stationary point is the true minimum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No other guarantees I’m aware of, but quite well behaved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313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783B8-874F-68C1-AF9B-13EF3B549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IRLS applies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8718E97-CF73-5FEC-21B2-30D4C2381C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550" y="1771650"/>
            <a:ext cx="7486650" cy="4062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583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6E71D-8656-396B-2CC4-E14342B63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29FB6-24B1-D0AF-3742-E75868776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IRLS handles few outliers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70B6F49-68A5-B4F9-72C4-0423686AB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8321" y="1543050"/>
            <a:ext cx="2800350" cy="4114800"/>
          </a:xfrm>
        </p:spPr>
        <p:txBody>
          <a:bodyPr/>
          <a:lstStyle/>
          <a:p>
            <a:r>
              <a:rPr lang="en-US" sz="1500" dirty="0"/>
              <a:t>Green triangles – target pts lying on gray rectangle</a:t>
            </a:r>
          </a:p>
          <a:p>
            <a:r>
              <a:rPr lang="en-US" sz="1500" dirty="0"/>
              <a:t>Red dots – source</a:t>
            </a:r>
          </a:p>
          <a:p>
            <a:r>
              <a:rPr lang="en-US" sz="1500" dirty="0"/>
              <a:t>	(target points transformed, then noise added)</a:t>
            </a:r>
          </a:p>
          <a:p>
            <a:r>
              <a:rPr lang="en-US" sz="1500" dirty="0"/>
              <a:t>Red x – outliers on source</a:t>
            </a:r>
          </a:p>
          <a:p>
            <a:r>
              <a:rPr lang="en-US" sz="1500" dirty="0"/>
              <a:t>Gray rectangle – transformation applied to true rectangle underlying red points</a:t>
            </a:r>
          </a:p>
          <a:p>
            <a:endParaRPr lang="en-US" sz="1500" dirty="0"/>
          </a:p>
          <a:p>
            <a:r>
              <a:rPr lang="en-US" sz="1500" dirty="0"/>
              <a:t>Notice:  </a:t>
            </a:r>
          </a:p>
          <a:p>
            <a:r>
              <a:rPr lang="en-US" sz="1500" dirty="0"/>
              <a:t>	transformation is NOT disrupted by outliers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4985D1-751B-0EA7-5F40-8369F8AAF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1541510"/>
            <a:ext cx="5320737" cy="4553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83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499</Words>
  <Application>Microsoft Macintosh PowerPoint</Application>
  <PresentationFormat>On-screen Show (4:3)</PresentationFormat>
  <Paragraphs>103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Robust registration with IRLS and RANSAC</vt:lpstr>
      <vt:lpstr>General frameworks</vt:lpstr>
      <vt:lpstr>Application: image mosaics</vt:lpstr>
      <vt:lpstr>Recall…</vt:lpstr>
      <vt:lpstr>General remarks</vt:lpstr>
      <vt:lpstr>Outliers affect least squares</vt:lpstr>
      <vt:lpstr>IRLS</vt:lpstr>
      <vt:lpstr>IRLS applies</vt:lpstr>
      <vt:lpstr>IRLS handles few outliers</vt:lpstr>
      <vt:lpstr>IRLS can’t do many outliers</vt:lpstr>
      <vt:lpstr>RANSAC to the rescue</vt:lpstr>
      <vt:lpstr>RANSAC</vt:lpstr>
      <vt:lpstr>Think about this...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8</cp:revision>
  <dcterms:created xsi:type="dcterms:W3CDTF">2026-01-15T15:18:31Z</dcterms:created>
  <dcterms:modified xsi:type="dcterms:W3CDTF">2026-01-21T15:23:06Z</dcterms:modified>
</cp:coreProperties>
</file>