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14" r:id="rId3"/>
    <p:sldId id="2792" r:id="rId4"/>
    <p:sldId id="2924" r:id="rId5"/>
    <p:sldId id="2793" r:id="rId6"/>
    <p:sldId id="2925" r:id="rId7"/>
    <p:sldId id="2794" r:id="rId8"/>
    <p:sldId id="2795" r:id="rId9"/>
    <p:sldId id="2796" r:id="rId10"/>
    <p:sldId id="2798" r:id="rId11"/>
    <p:sldId id="2911" r:id="rId12"/>
    <p:sldId id="2912" r:id="rId13"/>
    <p:sldId id="2800" r:id="rId14"/>
    <p:sldId id="2926" r:id="rId15"/>
    <p:sldId id="2928" r:id="rId16"/>
    <p:sldId id="2929" r:id="rId17"/>
    <p:sldId id="2930" r:id="rId18"/>
    <p:sldId id="2931" r:id="rId19"/>
    <p:sldId id="2932" r:id="rId20"/>
    <p:sldId id="2933" r:id="rId21"/>
    <p:sldId id="2934" r:id="rId22"/>
    <p:sldId id="2935" r:id="rId23"/>
    <p:sldId id="29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7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9F661-7B5D-C245-AF3D-3879D6120B98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68665-98FF-A74E-A433-0C82EA69E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0E4E-13AA-A347-191F-32B090A94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by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A2CEC-0835-C9E3-5CAE-EC4AD5ADC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372111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7BAD-1BEF-58D2-1F64-3C718FF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90B7-5D52-3FF3-3D51-6E30C3C5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F8DD60C5-8510-A5BB-57DF-B80CF0F9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9" y="365127"/>
            <a:ext cx="8832981" cy="6288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593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BF60-14F7-636A-92A9-4B7BDA73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TBD (to date)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2DE9-24BE-12AD-2A83-23A6B6CF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r>
              <a:rPr lang="en-US" dirty="0"/>
              <a:t>	 can we use dynamics to simplify matching? </a:t>
            </a:r>
          </a:p>
          <a:p>
            <a:r>
              <a:rPr lang="en-US" dirty="0"/>
              <a:t>     how do we represent similarity?</a:t>
            </a:r>
          </a:p>
          <a:p>
            <a:r>
              <a:rPr lang="en-US" dirty="0"/>
              <a:t>    </a:t>
            </a:r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AFD34B62-D7B8-D211-2655-96791864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9" y="1657350"/>
            <a:ext cx="7377757" cy="2149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181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630F-C8D0-94F6-C810-D5302234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Kalman Filter story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E02A06E0-5D30-93E4-70F5-73FCF37484B2}"/>
              </a:ext>
            </a:extLst>
          </p:cNvPr>
          <p:cNvSpPr/>
          <p:nvPr/>
        </p:nvSpPr>
        <p:spPr>
          <a:xfrm>
            <a:off x="657648" y="3537160"/>
            <a:ext cx="4241101" cy="792090"/>
          </a:xfrm>
          <a:prstGeom prst="rect">
            <a:avLst/>
          </a:prstGeom>
          <a:solidFill>
            <a:srgbClr val="00B05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4A047C26-CB86-EB80-A718-2C127A0CF016}"/>
              </a:ext>
            </a:extLst>
          </p:cNvPr>
          <p:cNvSpPr/>
          <p:nvPr/>
        </p:nvSpPr>
        <p:spPr>
          <a:xfrm>
            <a:off x="27072" y="4478994"/>
            <a:ext cx="5560684" cy="1500701"/>
          </a:xfrm>
          <a:prstGeom prst="rect">
            <a:avLst/>
          </a:prstGeom>
          <a:solidFill>
            <a:srgbClr val="FF000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025B969-BA3C-3183-5A2C-F08CCF0E7C25}"/>
              </a:ext>
            </a:extLst>
          </p:cNvPr>
          <p:cNvSpPr/>
          <p:nvPr/>
        </p:nvSpPr>
        <p:spPr>
          <a:xfrm>
            <a:off x="965510" y="2636206"/>
            <a:ext cx="3390099" cy="821183"/>
          </a:xfrm>
          <a:prstGeom prst="rect">
            <a:avLst/>
          </a:prstGeom>
          <a:solidFill>
            <a:srgbClr val="00B0F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9AF45E6-CC35-14A9-5DD2-98DBEF257588}"/>
              </a:ext>
            </a:extLst>
          </p:cNvPr>
          <p:cNvSpPr/>
          <p:nvPr/>
        </p:nvSpPr>
        <p:spPr>
          <a:xfrm>
            <a:off x="1318562" y="1829366"/>
            <a:ext cx="2800350" cy="738401"/>
          </a:xfrm>
          <a:prstGeom prst="rect">
            <a:avLst/>
          </a:prstGeom>
          <a:solidFill>
            <a:srgbClr val="FFFF0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 dirty="0"/>
          </a:p>
        </p:txBody>
      </p:sp>
      <p:sp>
        <p:nvSpPr>
          <p:cNvPr id="8" name="Have:">
            <a:extLst>
              <a:ext uri="{FF2B5EF4-FFF2-40B4-BE49-F238E27FC236}">
                <a16:creationId xmlns:a16="http://schemas.microsoft.com/office/drawing/2014/main" id="{1258001A-0CB3-15F7-F6C2-5F8E8921B0DD}"/>
              </a:ext>
            </a:extLst>
          </p:cNvPr>
          <p:cNvSpPr txBox="1"/>
          <p:nvPr/>
        </p:nvSpPr>
        <p:spPr>
          <a:xfrm>
            <a:off x="1426828" y="1829367"/>
            <a:ext cx="63155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Have:</a:t>
            </a:r>
          </a:p>
        </p:txBody>
      </p:sp>
      <p:sp>
        <p:nvSpPr>
          <p:cNvPr id="9" name="Construct:">
            <a:extLst>
              <a:ext uri="{FF2B5EF4-FFF2-40B4-BE49-F238E27FC236}">
                <a16:creationId xmlns:a16="http://schemas.microsoft.com/office/drawing/2014/main" id="{94B8E5F7-60FA-51CD-A0E7-38BE615FE8F2}"/>
              </a:ext>
            </a:extLst>
          </p:cNvPr>
          <p:cNvSpPr txBox="1"/>
          <p:nvPr/>
        </p:nvSpPr>
        <p:spPr>
          <a:xfrm>
            <a:off x="1138835" y="2671575"/>
            <a:ext cx="1038188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Construct:</a:t>
            </a:r>
          </a:p>
        </p:txBody>
      </p:sp>
      <p:sp>
        <p:nvSpPr>
          <p:cNvPr id="10" name="Now construct:">
            <a:extLst>
              <a:ext uri="{FF2B5EF4-FFF2-40B4-BE49-F238E27FC236}">
                <a16:creationId xmlns:a16="http://schemas.microsoft.com/office/drawing/2014/main" id="{94B573D5-5159-A962-A812-486DCF6285AE}"/>
              </a:ext>
            </a:extLst>
          </p:cNvPr>
          <p:cNvSpPr txBox="1"/>
          <p:nvPr/>
        </p:nvSpPr>
        <p:spPr>
          <a:xfrm>
            <a:off x="210645" y="4478994"/>
            <a:ext cx="1488803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Now construct:</a:t>
            </a:r>
          </a:p>
        </p:txBody>
      </p:sp>
      <p:sp>
        <p:nvSpPr>
          <p:cNvPr id="11" name="Measurement arrives:">
            <a:extLst>
              <a:ext uri="{FF2B5EF4-FFF2-40B4-BE49-F238E27FC236}">
                <a16:creationId xmlns:a16="http://schemas.microsoft.com/office/drawing/2014/main" id="{3C1EF54E-211F-BA16-8C08-C966CF125AA8}"/>
              </a:ext>
            </a:extLst>
          </p:cNvPr>
          <p:cNvSpPr txBox="1"/>
          <p:nvPr/>
        </p:nvSpPr>
        <p:spPr>
          <a:xfrm>
            <a:off x="1742604" y="3740339"/>
            <a:ext cx="212962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Measurement arrives: 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C496E147-B5DD-BF66-C04E-E7A91C88799E}"/>
              </a:ext>
            </a:extLst>
          </p:cNvPr>
          <p:cNvSpPr/>
          <p:nvPr/>
        </p:nvSpPr>
        <p:spPr>
          <a:xfrm>
            <a:off x="5705295" y="4836202"/>
            <a:ext cx="34883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C4E5B353-ACF5-495A-452E-31B837685008}"/>
              </a:ext>
            </a:extLst>
          </p:cNvPr>
          <p:cNvSpPr/>
          <p:nvPr/>
        </p:nvSpPr>
        <p:spPr>
          <a:xfrm flipV="1">
            <a:off x="6050486" y="2196975"/>
            <a:ext cx="0" cy="26392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7199BCC1-39A9-7525-30C2-9EA8FF1F64E6}"/>
              </a:ext>
            </a:extLst>
          </p:cNvPr>
          <p:cNvSpPr/>
          <p:nvPr/>
        </p:nvSpPr>
        <p:spPr>
          <a:xfrm flipH="1">
            <a:off x="4794983" y="2196975"/>
            <a:ext cx="124974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350"/>
          </a:p>
        </p:txBody>
      </p:sp>
      <p:sp>
        <p:nvSpPr>
          <p:cNvPr id="15" name="Mean and covariance of posterior…">
            <a:extLst>
              <a:ext uri="{FF2B5EF4-FFF2-40B4-BE49-F238E27FC236}">
                <a16:creationId xmlns:a16="http://schemas.microsoft.com/office/drawing/2014/main" id="{96630795-486A-BDFD-0C4F-DAB5794669BE}"/>
              </a:ext>
            </a:extLst>
          </p:cNvPr>
          <p:cNvSpPr txBox="1"/>
          <p:nvPr/>
        </p:nvSpPr>
        <p:spPr>
          <a:xfrm>
            <a:off x="1493853" y="2056409"/>
            <a:ext cx="321491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Mean and covariance of posterior </a:t>
            </a:r>
          </a:p>
          <a:p>
            <a:r>
              <a:rPr sz="1350" dirty="0"/>
              <a:t>after i</a:t>
            </a:r>
            <a:r>
              <a:rPr lang="en-US" sz="1350" dirty="0"/>
              <a:t>-1</a:t>
            </a:r>
            <a:r>
              <a:rPr sz="1350" dirty="0"/>
              <a:t>’th measurement</a:t>
            </a:r>
          </a:p>
        </p:txBody>
      </p:sp>
      <p:sp>
        <p:nvSpPr>
          <p:cNvPr id="16" name="Mean and covariance of predictive…">
            <a:extLst>
              <a:ext uri="{FF2B5EF4-FFF2-40B4-BE49-F238E27FC236}">
                <a16:creationId xmlns:a16="http://schemas.microsoft.com/office/drawing/2014/main" id="{64A0A246-DA3F-1DC6-318C-DA4EE12DE8E5}"/>
              </a:ext>
            </a:extLst>
          </p:cNvPr>
          <p:cNvSpPr txBox="1"/>
          <p:nvPr/>
        </p:nvSpPr>
        <p:spPr>
          <a:xfrm>
            <a:off x="1193983" y="2928891"/>
            <a:ext cx="381465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Mean and covariance of predictive</a:t>
            </a:r>
          </a:p>
          <a:p>
            <a:r>
              <a:rPr sz="1350" dirty="0"/>
              <a:t>distribution just before </a:t>
            </a:r>
            <a:r>
              <a:rPr sz="1350" dirty="0" err="1"/>
              <a:t>i’th</a:t>
            </a:r>
            <a:r>
              <a:rPr sz="1350" dirty="0"/>
              <a:t> measurement</a:t>
            </a:r>
          </a:p>
        </p:txBody>
      </p:sp>
      <p:sp>
        <p:nvSpPr>
          <p:cNvPr id="17" name="Mean and covariance of posterior…">
            <a:extLst>
              <a:ext uri="{FF2B5EF4-FFF2-40B4-BE49-F238E27FC236}">
                <a16:creationId xmlns:a16="http://schemas.microsoft.com/office/drawing/2014/main" id="{84721271-8BA5-F7C1-7568-FCCAA33182D8}"/>
              </a:ext>
            </a:extLst>
          </p:cNvPr>
          <p:cNvSpPr txBox="1"/>
          <p:nvPr/>
        </p:nvSpPr>
        <p:spPr>
          <a:xfrm>
            <a:off x="1052088" y="4665018"/>
            <a:ext cx="381465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r>
              <a:rPr sz="1350" dirty="0"/>
              <a:t>Mean and covariance of posterior</a:t>
            </a:r>
          </a:p>
          <a:p>
            <a:r>
              <a:rPr sz="1350" dirty="0"/>
              <a:t>distribution just </a:t>
            </a:r>
            <a:r>
              <a:rPr lang="en-US" sz="1350" dirty="0"/>
              <a:t>after </a:t>
            </a:r>
            <a:r>
              <a:rPr sz="1350" dirty="0" err="1"/>
              <a:t>i</a:t>
            </a:r>
            <a:r>
              <a:rPr lang="en-US" sz="1350" dirty="0" err="1"/>
              <a:t>’</a:t>
            </a:r>
            <a:r>
              <a:rPr sz="1350" dirty="0" err="1"/>
              <a:t>th</a:t>
            </a:r>
            <a:r>
              <a:rPr sz="1350" dirty="0"/>
              <a:t> measurement</a:t>
            </a:r>
          </a:p>
        </p:txBody>
      </p:sp>
      <p:sp>
        <p:nvSpPr>
          <p:cNvPr id="18" name="posterior covar is weighted combo…">
            <a:extLst>
              <a:ext uri="{FF2B5EF4-FFF2-40B4-BE49-F238E27FC236}">
                <a16:creationId xmlns:a16="http://schemas.microsoft.com/office/drawing/2014/main" id="{3E36378C-84AD-C177-2E3E-7BA5D3656E2B}"/>
              </a:ext>
            </a:extLst>
          </p:cNvPr>
          <p:cNvSpPr txBox="1"/>
          <p:nvPr/>
        </p:nvSpPr>
        <p:spPr>
          <a:xfrm>
            <a:off x="1623815" y="5135966"/>
            <a:ext cx="324717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endParaRPr lang="en-US" sz="1350" dirty="0"/>
          </a:p>
          <a:p>
            <a:endParaRPr sz="1350" dirty="0"/>
          </a:p>
        </p:txBody>
      </p:sp>
      <p:sp>
        <p:nvSpPr>
          <p:cNvPr id="19" name="posterior mean is weighted combo…">
            <a:extLst>
              <a:ext uri="{FF2B5EF4-FFF2-40B4-BE49-F238E27FC236}">
                <a16:creationId xmlns:a16="http://schemas.microsoft.com/office/drawing/2014/main" id="{0A6D8103-999A-04F5-F6E5-ACA080CC6FE7}"/>
              </a:ext>
            </a:extLst>
          </p:cNvPr>
          <p:cNvSpPr txBox="1"/>
          <p:nvPr/>
        </p:nvSpPr>
        <p:spPr>
          <a:xfrm>
            <a:off x="150602" y="5280467"/>
            <a:ext cx="265502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sz="1350" dirty="0"/>
              <a:t>posterior mean is weighted combo</a:t>
            </a:r>
          </a:p>
          <a:p>
            <a:r>
              <a:rPr sz="1350" dirty="0"/>
              <a:t>of prior mean and measurement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B7E49A-90F9-AB64-54A2-91E77B79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83" y="1204236"/>
            <a:ext cx="2030342" cy="13034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E29908-D695-8E68-66F9-C6748A3B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217" y="2362615"/>
            <a:ext cx="2030329" cy="1377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7996DA-C85C-AAC2-9D54-AF2E80B3F002}"/>
              </a:ext>
            </a:extLst>
          </p:cNvPr>
          <p:cNvSpPr txBox="1"/>
          <p:nvPr/>
        </p:nvSpPr>
        <p:spPr>
          <a:xfrm>
            <a:off x="4433801" y="2685580"/>
            <a:ext cx="16331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predicts where</a:t>
            </a:r>
          </a:p>
          <a:p>
            <a:r>
              <a:rPr lang="en-US" sz="1350" dirty="0"/>
              <a:t>Boxes might be in</a:t>
            </a:r>
          </a:p>
          <a:p>
            <a:r>
              <a:rPr lang="en-US" sz="1350" dirty="0"/>
              <a:t>Next frame</a:t>
            </a:r>
          </a:p>
        </p:txBody>
      </p:sp>
    </p:spTree>
    <p:extLst>
      <p:ext uri="{BB962C8B-B14F-4D97-AF65-F5344CB8AC3E}">
        <p14:creationId xmlns:p14="http://schemas.microsoft.com/office/powerpoint/2010/main" val="341200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A9A10-C23B-8968-D7FC-BC36E4E6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D1E9-0571-D6E1-F61A-9FDA63E6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a Kalman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ABB2-AB02-6CC4-B130-C28F588B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56885"/>
          </a:xfrm>
        </p:spPr>
        <p:txBody>
          <a:bodyPr>
            <a:normAutofit/>
          </a:bodyPr>
          <a:lstStyle/>
          <a:p>
            <a:r>
              <a:rPr lang="en-US" dirty="0"/>
              <a:t>Use filter to represent, update tracks</a:t>
            </a:r>
          </a:p>
          <a:p>
            <a:pPr lvl="1"/>
            <a:r>
              <a:rPr lang="en-US" dirty="0"/>
              <a:t>one filter to manage state for each track</a:t>
            </a:r>
          </a:p>
          <a:p>
            <a:r>
              <a:rPr lang="en-US" dirty="0"/>
              <a:t>Associate measurements to tracks with WBM</a:t>
            </a:r>
          </a:p>
          <a:p>
            <a:r>
              <a:rPr lang="en-US" dirty="0"/>
              <a:t>Now update filter</a:t>
            </a:r>
          </a:p>
          <a:p>
            <a:pPr lvl="1"/>
            <a:r>
              <a:rPr lang="en-US" dirty="0"/>
              <a:t>usually, a constant velocity model is enough</a:t>
            </a:r>
          </a:p>
          <a:p>
            <a:pPr lvl="1"/>
            <a:r>
              <a:rPr lang="en-US" dirty="0"/>
              <a:t>sometimes, velocity is zero and noise is large	</a:t>
            </a:r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8EA46E61-C1B6-2807-7608-AAF99CB4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6" y="4410344"/>
            <a:ext cx="7589703" cy="2211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38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1335-432B-9D8E-5F92-05499A3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5A20-2F8B-69A0-E7B3-0BA42A5C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6993E-B0A8-26FF-A1DB-8564FD12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72677"/>
            <a:ext cx="8858250" cy="49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08CB8-4D33-1938-B95E-7145892E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E486-F46E-D8E9-0B49-2FFCEB0A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Faster RCNN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0AB85-F8FB-7621-55E1-DE0EE41A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1BC1-1A2E-E37A-A032-48A42090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690689"/>
            <a:ext cx="9029700" cy="5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B083-7766-1346-4568-FAF37E33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E8D9-F474-64D5-8BD0-25952A48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D9A07-EE2F-3C18-422F-E2C5BD0A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169E7-AF53-A743-3AD5-8DBC6642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90495"/>
            <a:ext cx="8972550" cy="50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4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CA454-DD69-636D-F829-94C2FEECC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D303-D1D2-3FD5-C7CE-B26E27F1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7AE3-9476-E411-3285-DC0A9751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C76FA-C0B0-DFE8-B2E3-83977C3D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98723"/>
            <a:ext cx="8972550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7DA0-0942-3732-3A56-DD3DFDC3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A380-8539-EDC0-923C-2B0EC4E5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CBED-A3A2-AB6A-812F-E00347176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845F5-CABA-6FF8-2401-6C17F440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90495"/>
            <a:ext cx="9029700" cy="5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F8F2-F93A-F844-ADFB-66F62D82F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F8A7-0B4A-DB6F-24D7-005DF342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F4B3-0DCE-FB92-AC80-54DF09DD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48C7A-7905-9141-9DBF-C4DA1B86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90495"/>
            <a:ext cx="9029700" cy="5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309B-E5EA-9317-304B-89395D60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DECC-9334-607C-3517-95063E2E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22F54-62B5-9F84-0574-968EDD32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55" y="1825625"/>
            <a:ext cx="6045574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AD4F5-4BEA-EEFF-8CED-74D1EE407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12" y="4319588"/>
            <a:ext cx="626146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A1C7B-A77B-7316-C63B-F32953CB9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71AA-7F28-0176-A15C-595B1189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F476-33DE-57A4-6858-41E06E86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C955-8689-0EB6-11FD-F07D16E8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906562"/>
            <a:ext cx="8972550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9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D5747-065B-B945-EF47-FA7A123B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8AC2-B940-468A-C711-A50136AF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2BFB-CD79-B27F-1913-5E536268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0ED4A-3500-C709-087E-265DCE06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90495"/>
            <a:ext cx="9029700" cy="5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88B70-A112-3B08-76F0-0EFAAD780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16E4-0229-E7D7-A11B-5476629E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97B6-A78D-1384-8B42-FD042D56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D26CD-2376-3723-0781-8932FDE1C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90495"/>
            <a:ext cx="8972550" cy="50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1386-FF83-B1A1-6A85-83B07153B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0B82-D51D-E13B-0708-AB844ED0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21A9-73BD-9D43-39C7-D29E680E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D4D68-49BE-676E-8174-E84CB1DF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90495"/>
            <a:ext cx="9029700" cy="50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E722-3DFA-B3DF-7BB0-36D10063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EB5F-57DD-C31D-1EE9-6AFCA41D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capture</a:t>
            </a:r>
          </a:p>
          <a:p>
            <a:pPr lvl="1"/>
            <a:r>
              <a:rPr lang="en-US" dirty="0"/>
              <a:t>build models of moving people from video</a:t>
            </a:r>
          </a:p>
          <a:p>
            <a:r>
              <a:rPr lang="en-US" dirty="0"/>
              <a:t>Recognition from motion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 cyclists move differently than runners</a:t>
            </a:r>
          </a:p>
          <a:p>
            <a:r>
              <a:rPr lang="en-US" dirty="0"/>
              <a:t>Surveillance</a:t>
            </a:r>
          </a:p>
          <a:p>
            <a:pPr lvl="1"/>
            <a:r>
              <a:rPr lang="en-US" dirty="0"/>
              <a:t>who is doing what?</a:t>
            </a:r>
          </a:p>
          <a:p>
            <a:pPr lvl="2"/>
            <a:r>
              <a:rPr lang="en-US" dirty="0"/>
              <a:t>for security (</a:t>
            </a:r>
            <a:r>
              <a:rPr lang="en-US" dirty="0" err="1"/>
              <a:t>eg</a:t>
            </a:r>
            <a:r>
              <a:rPr lang="en-US" dirty="0"/>
              <a:t> keep people out of sensitive areas in airports)</a:t>
            </a:r>
          </a:p>
          <a:p>
            <a:pPr lvl="2"/>
            <a:r>
              <a:rPr lang="en-US" dirty="0"/>
              <a:t>for HCI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kinect</a:t>
            </a:r>
            <a:r>
              <a:rPr lang="en-US" dirty="0"/>
              <a:t>, </a:t>
            </a:r>
            <a:r>
              <a:rPr lang="en-US" dirty="0" err="1"/>
              <a:t>eyetoy</a:t>
            </a:r>
            <a:r>
              <a:rPr lang="en-US" dirty="0"/>
              <a:t>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CA89-63A5-E348-F134-D4A84F81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EB9E8-6D5C-4760-ECFB-2492FE3B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72840-F4BB-2B0F-3400-D4F27C51EE03}"/>
              </a:ext>
            </a:extLst>
          </p:cNvPr>
          <p:cNvSpPr txBox="1"/>
          <p:nvPr/>
        </p:nvSpPr>
        <p:spPr>
          <a:xfrm>
            <a:off x="2848303" y="6488668"/>
            <a:ext cx="648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slides lifted from L. Leal-</a:t>
            </a:r>
            <a:r>
              <a:rPr lang="en-US" dirty="0" err="1"/>
              <a:t>Taixe’s</a:t>
            </a:r>
            <a:r>
              <a:rPr lang="en-US" dirty="0"/>
              <a:t> slides at ICVSS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5FB32-A832-D858-625E-7A979F15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30664"/>
            <a:ext cx="8972550" cy="49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4A0C-1700-888E-656A-8C5599D1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-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9912-6778-F1F4-A5FE-342D2A64D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 state of object using time sequence</a:t>
            </a:r>
          </a:p>
          <a:p>
            <a:pPr lvl="1">
              <a:tabLst>
                <a:tab pos="1076325" algn="l"/>
              </a:tabLst>
            </a:pPr>
            <a:r>
              <a:rPr lang="en-US" dirty="0"/>
              <a:t>state could be: </a:t>
            </a:r>
          </a:p>
          <a:p>
            <a:pPr lvl="2">
              <a:tabLst>
                <a:tab pos="1076325" algn="l"/>
              </a:tabLst>
            </a:pPr>
            <a:r>
              <a:rPr lang="en-US" dirty="0"/>
              <a:t>position; </a:t>
            </a:r>
            <a:r>
              <a:rPr lang="en-US" dirty="0" err="1"/>
              <a:t>position+velocity</a:t>
            </a:r>
            <a:r>
              <a:rPr lang="en-US" dirty="0"/>
              <a:t>; </a:t>
            </a:r>
            <a:r>
              <a:rPr lang="en-US" dirty="0" err="1"/>
              <a:t>position+velocity+acceleration</a:t>
            </a:r>
            <a:endParaRPr lang="en-US" dirty="0"/>
          </a:p>
          <a:p>
            <a:pPr lvl="2">
              <a:tabLst>
                <a:tab pos="1076325" algn="l"/>
              </a:tabLst>
            </a:pPr>
            <a:r>
              <a:rPr lang="en-US" dirty="0"/>
              <a:t>or more complex, </a:t>
            </a:r>
            <a:r>
              <a:rPr lang="en-US" dirty="0" err="1"/>
              <a:t>eg</a:t>
            </a:r>
            <a:r>
              <a:rPr lang="en-US" dirty="0"/>
              <a:t> all joint angles for a person</a:t>
            </a:r>
          </a:p>
          <a:p>
            <a:pPr lvl="1"/>
            <a:r>
              <a:rPr lang="en-US" dirty="0"/>
              <a:t>Biggest problem --  Data Association</a:t>
            </a:r>
          </a:p>
          <a:p>
            <a:pPr lvl="2">
              <a:tabLst>
                <a:tab pos="1371600" algn="l"/>
              </a:tabLst>
            </a:pPr>
            <a:r>
              <a:rPr lang="en-US" dirty="0"/>
              <a:t>which image pixels are informative, which are not?</a:t>
            </a:r>
          </a:p>
          <a:p>
            <a:r>
              <a:rPr lang="en-US" dirty="0"/>
              <a:t>Key ideas </a:t>
            </a:r>
          </a:p>
          <a:p>
            <a:pPr lvl="1"/>
            <a:r>
              <a:rPr lang="en-US" dirty="0"/>
              <a:t>Tracking by detection</a:t>
            </a:r>
          </a:p>
          <a:p>
            <a:pPr lvl="2">
              <a:tabLst>
                <a:tab pos="1371600" algn="l"/>
              </a:tabLst>
            </a:pPr>
            <a:r>
              <a:rPr lang="en-US" dirty="0"/>
              <a:t>if we know what an object looks like, that selects the pixels to use</a:t>
            </a:r>
          </a:p>
          <a:p>
            <a:pPr lvl="1"/>
            <a:r>
              <a:rPr lang="en-US" dirty="0"/>
              <a:t>Tracking through flow</a:t>
            </a:r>
          </a:p>
          <a:p>
            <a:pPr lvl="2">
              <a:tabLst>
                <a:tab pos="1371600" algn="l"/>
              </a:tabLst>
            </a:pPr>
            <a:r>
              <a:rPr lang="en-US" dirty="0"/>
              <a:t>if we know how an object moves, that selects the pixels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4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A189-31BE-8833-A536-31D741F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9397-0DE1-4BDA-8A6C-985CA5A9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5D1A2-B654-4E5E-B943-65C11027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71551"/>
            <a:ext cx="8801100" cy="49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2D02-EFFE-B38F-B7A5-E93EEDE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by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E9AA-6BD3-273F-5858-A1F281C8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</a:t>
            </a:r>
          </a:p>
          <a:p>
            <a:pPr lvl="1"/>
            <a:r>
              <a:rPr lang="en-US" dirty="0"/>
              <a:t>a reliable detector </a:t>
            </a:r>
          </a:p>
          <a:p>
            <a:pPr lvl="1"/>
            <a:r>
              <a:rPr lang="en-US" dirty="0"/>
              <a:t>detections that are well spaced in images </a:t>
            </a:r>
          </a:p>
          <a:p>
            <a:pPr lvl="2"/>
            <a:r>
              <a:rPr lang="en-US" dirty="0"/>
              <a:t>(or have distinctive properties)</a:t>
            </a:r>
          </a:p>
          <a:p>
            <a:pPr lvl="2"/>
            <a:r>
              <a:rPr lang="en-US" dirty="0"/>
              <a:t>e.g. news anchors; heads in public</a:t>
            </a:r>
          </a:p>
          <a:p>
            <a:pPr>
              <a:tabLst>
                <a:tab pos="1704975" algn="l"/>
              </a:tabLst>
            </a:pPr>
            <a:r>
              <a:rPr lang="en-US" dirty="0"/>
              <a:t>Link detects across time</a:t>
            </a:r>
          </a:p>
          <a:p>
            <a:pPr lvl="1">
              <a:tabLst>
                <a:tab pos="1704975" algn="l"/>
              </a:tabLst>
            </a:pPr>
            <a:r>
              <a:rPr lang="en-US" dirty="0"/>
              <a:t>weighted bipartite matching</a:t>
            </a:r>
          </a:p>
          <a:p>
            <a:endParaRPr lang="en-US" dirty="0"/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FC760383-0EE0-6F10-7213-20A0C72E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83" y="4855181"/>
            <a:ext cx="6328610" cy="18437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1A88E1-51E8-5E76-9968-E8A827181BA8}"/>
              </a:ext>
            </a:extLst>
          </p:cNvPr>
          <p:cNvSpPr/>
          <p:nvPr/>
        </p:nvSpPr>
        <p:spPr>
          <a:xfrm>
            <a:off x="4000500" y="4948391"/>
            <a:ext cx="376589" cy="165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5FA29-32FB-DC8F-BBD3-D45C2F7417CA}"/>
              </a:ext>
            </a:extLst>
          </p:cNvPr>
          <p:cNvSpPr/>
          <p:nvPr/>
        </p:nvSpPr>
        <p:spPr>
          <a:xfrm>
            <a:off x="1822183" y="4948391"/>
            <a:ext cx="376589" cy="165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Image i">
            <a:extLst>
              <a:ext uri="{FF2B5EF4-FFF2-40B4-BE49-F238E27FC236}">
                <a16:creationId xmlns:a16="http://schemas.microsoft.com/office/drawing/2014/main" id="{4B34AB47-3858-C0E1-2921-1AC3E873BB50}"/>
              </a:ext>
            </a:extLst>
          </p:cNvPr>
          <p:cNvSpPr/>
          <p:nvPr/>
        </p:nvSpPr>
        <p:spPr>
          <a:xfrm rot="5400000">
            <a:off x="1615368" y="5528700"/>
            <a:ext cx="790216" cy="41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>
              <a:lnSpc>
                <a:spcPts val="2800"/>
              </a:lnSpc>
              <a:tabLst>
                <a:tab pos="1066800" algn="l"/>
              </a:tabLst>
              <a:defRPr sz="24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sz="1800" dirty="0"/>
              <a:t>Image </a:t>
            </a:r>
            <a:r>
              <a:rPr sz="1800" dirty="0" err="1"/>
              <a:t>i</a:t>
            </a:r>
            <a:endParaRPr sz="1800" dirty="0"/>
          </a:p>
        </p:txBody>
      </p:sp>
      <p:sp>
        <p:nvSpPr>
          <p:cNvPr id="6" name="Image i+1">
            <a:extLst>
              <a:ext uri="{FF2B5EF4-FFF2-40B4-BE49-F238E27FC236}">
                <a16:creationId xmlns:a16="http://schemas.microsoft.com/office/drawing/2014/main" id="{4963DE4B-82BE-E549-839D-87406CE8EFDD}"/>
              </a:ext>
            </a:extLst>
          </p:cNvPr>
          <p:cNvSpPr/>
          <p:nvPr/>
        </p:nvSpPr>
        <p:spPr>
          <a:xfrm rot="5400000">
            <a:off x="3703842" y="5503387"/>
            <a:ext cx="1037079" cy="41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 algn="ctr">
              <a:lnSpc>
                <a:spcPts val="2800"/>
              </a:lnSpc>
              <a:tabLst>
                <a:tab pos="1066800" algn="l"/>
              </a:tabLst>
              <a:defRPr sz="24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sz="1800" dirty="0"/>
              <a:t>Image i+1</a:t>
            </a:r>
          </a:p>
        </p:txBody>
      </p:sp>
    </p:spTree>
    <p:extLst>
      <p:ext uri="{BB962C8B-B14F-4D97-AF65-F5344CB8AC3E}">
        <p14:creationId xmlns:p14="http://schemas.microsoft.com/office/powerpoint/2010/main" val="238853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2978-22F5-C51B-3848-043DCA6A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tracks reveal public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16CE-B9F0-9022-FF29-BB440C75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0EE24177-7632-6583-C150-B98B76DB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019"/>
            <a:ext cx="3573581" cy="231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tiff" descr="droppedImage.tiff">
            <a:extLst>
              <a:ext uri="{FF2B5EF4-FFF2-40B4-BE49-F238E27FC236}">
                <a16:creationId xmlns:a16="http://schemas.microsoft.com/office/drawing/2014/main" id="{9D5454B1-24E2-F165-E81C-568F4572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52" y="2286000"/>
            <a:ext cx="5490643" cy="3657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87980-2E80-4F0A-226E-69D06E597979}"/>
              </a:ext>
            </a:extLst>
          </p:cNvPr>
          <p:cNvSpPr txBox="1"/>
          <p:nvPr/>
        </p:nvSpPr>
        <p:spPr>
          <a:xfrm>
            <a:off x="685801" y="4743450"/>
            <a:ext cx="13700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Yan+Forsyth</a:t>
            </a:r>
            <a:r>
              <a:rPr lang="en-US" sz="1350" dirty="0"/>
              <a:t>, 04</a:t>
            </a:r>
          </a:p>
        </p:txBody>
      </p:sp>
    </p:spTree>
    <p:extLst>
      <p:ext uri="{BB962C8B-B14F-4D97-AF65-F5344CB8AC3E}">
        <p14:creationId xmlns:p14="http://schemas.microsoft.com/office/powerpoint/2010/main" val="20590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712A-19FC-09A1-BFBE-D4193468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detections might fail…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0D46-7EAC-6432-290C-55DC995F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568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Match measurements to abstract “tracks”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detect in each frame</a:t>
            </a:r>
          </a:p>
          <a:p>
            <a:pPr lvl="1"/>
            <a:r>
              <a:rPr lang="en-US" dirty="0"/>
              <a:t>link detects to tracks using matching algorithm</a:t>
            </a:r>
          </a:p>
          <a:p>
            <a:pPr lvl="2"/>
            <a:r>
              <a:rPr lang="en-US" dirty="0"/>
              <a:t>measurements with no track?  create new track</a:t>
            </a:r>
          </a:p>
          <a:p>
            <a:pPr lvl="2"/>
            <a:r>
              <a:rPr lang="en-US" dirty="0"/>
              <a:t>tracks with no measurement? wait, then reap</a:t>
            </a:r>
          </a:p>
          <a:p>
            <a:pPr lvl="1"/>
            <a:r>
              <a:rPr lang="en-US" dirty="0"/>
              <a:t>(perhaps) join tracks over time with global considerations</a:t>
            </a:r>
          </a:p>
          <a:p>
            <a:r>
              <a:rPr lang="en-US" dirty="0"/>
              <a:t>Link detects to tracks	</a:t>
            </a:r>
          </a:p>
        </p:txBody>
      </p:sp>
      <p:pic>
        <p:nvPicPr>
          <p:cNvPr id="4" name="droppedImage.tiff" descr="droppedImage.tiff">
            <a:extLst>
              <a:ext uri="{FF2B5EF4-FFF2-40B4-BE49-F238E27FC236}">
                <a16:creationId xmlns:a16="http://schemas.microsoft.com/office/drawing/2014/main" id="{D788ABFE-2197-9BBB-F382-474784B2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6" y="4410344"/>
            <a:ext cx="7589703" cy="2211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005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9892</TotalTime>
  <Words>413</Words>
  <Application>Microsoft Macintosh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Tracking by Detection</vt:lpstr>
      <vt:lpstr>Multi-object tracking</vt:lpstr>
      <vt:lpstr>Tracking – Why?</vt:lpstr>
      <vt:lpstr>PowerPoint Presentation</vt:lpstr>
      <vt:lpstr>Tracking - What</vt:lpstr>
      <vt:lpstr>PowerPoint Presentation</vt:lpstr>
      <vt:lpstr>Tracking by detection</vt:lpstr>
      <vt:lpstr>Point tracks reveal public behaviour</vt:lpstr>
      <vt:lpstr>Some detections might fail…</vt:lpstr>
      <vt:lpstr>PowerPoint Presentation</vt:lpstr>
      <vt:lpstr>TBD (to date)</vt:lpstr>
      <vt:lpstr>Recall Kalman Filter story</vt:lpstr>
      <vt:lpstr>Attaching a Kalman filter</vt:lpstr>
      <vt:lpstr>PowerPoint Presentation</vt:lpstr>
      <vt:lpstr>Recall Faster RCNN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6</cp:revision>
  <dcterms:created xsi:type="dcterms:W3CDTF">2026-03-27T20:45:55Z</dcterms:created>
  <dcterms:modified xsi:type="dcterms:W3CDTF">2026-04-03T17:40:55Z</dcterms:modified>
</cp:coreProperties>
</file>