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63" r:id="rId3"/>
    <p:sldId id="266" r:id="rId4"/>
    <p:sldId id="259" r:id="rId5"/>
    <p:sldId id="257" r:id="rId6"/>
    <p:sldId id="260" r:id="rId7"/>
    <p:sldId id="258" r:id="rId8"/>
    <p:sldId id="262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B55E69-3E7E-A243-86E5-18EC74DA8FBF}" type="datetimeFigureOut">
              <a:rPr lang="en-US" smtClean="0"/>
              <a:t>3/25/26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F365C-E012-8448-BF9B-D6A34E9EF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190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0F365C-E012-8448-BF9B-D6A34E9EFFD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884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90F10D-6BD1-9B1F-5E91-2FDE2DA8D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603057-D63A-D3AF-AF08-12D7C8BCD7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6F3653-4CFE-D3EA-38E7-50A898FFB1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5E573C-A5C4-1148-75B9-068F83E2F0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0F365C-E012-8448-BF9B-D6A34E9EFFD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70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E7D5-0D94-D049-A8EA-44F6D6F1137B}" type="datetimeFigureOut">
              <a:rPr lang="en-US" smtClean="0"/>
              <a:t>3/25/26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5069-7E74-1C4A-925B-3F432195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355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E7D5-0D94-D049-A8EA-44F6D6F1137B}" type="datetimeFigureOut">
              <a:rPr lang="en-US" smtClean="0"/>
              <a:t>3/25/26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5069-7E74-1C4A-925B-3F432195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435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E7D5-0D94-D049-A8EA-44F6D6F1137B}" type="datetimeFigureOut">
              <a:rPr lang="en-US" smtClean="0"/>
              <a:t>3/25/26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5069-7E74-1C4A-925B-3F432195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65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E7D5-0D94-D049-A8EA-44F6D6F1137B}" type="datetimeFigureOut">
              <a:rPr lang="en-US" smtClean="0"/>
              <a:t>3/25/26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5069-7E74-1C4A-925B-3F432195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78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E7D5-0D94-D049-A8EA-44F6D6F1137B}" type="datetimeFigureOut">
              <a:rPr lang="en-US" smtClean="0"/>
              <a:t>3/25/26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5069-7E74-1C4A-925B-3F432195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348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E7D5-0D94-D049-A8EA-44F6D6F1137B}" type="datetimeFigureOut">
              <a:rPr lang="en-US" smtClean="0"/>
              <a:t>3/25/26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5069-7E74-1C4A-925B-3F432195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152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E7D5-0D94-D049-A8EA-44F6D6F1137B}" type="datetimeFigureOut">
              <a:rPr lang="en-US" smtClean="0"/>
              <a:t>3/25/26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5069-7E74-1C4A-925B-3F432195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139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E7D5-0D94-D049-A8EA-44F6D6F1137B}" type="datetimeFigureOut">
              <a:rPr lang="en-US" smtClean="0"/>
              <a:t>3/25/26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5069-7E74-1C4A-925B-3F432195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52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E7D5-0D94-D049-A8EA-44F6D6F1137B}" type="datetimeFigureOut">
              <a:rPr lang="en-US" smtClean="0"/>
              <a:t>3/25/26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5069-7E74-1C4A-925B-3F432195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00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E7D5-0D94-D049-A8EA-44F6D6F1137B}" type="datetimeFigureOut">
              <a:rPr lang="en-US" smtClean="0"/>
              <a:t>3/25/26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5069-7E74-1C4A-925B-3F432195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482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E7D5-0D94-D049-A8EA-44F6D6F1137B}" type="datetimeFigureOut">
              <a:rPr lang="en-US" smtClean="0"/>
              <a:t>3/25/26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5069-7E74-1C4A-925B-3F432195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799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96E7D5-0D94-D049-A8EA-44F6D6F1137B}" type="datetimeFigureOut">
              <a:rPr lang="en-US" smtClean="0"/>
              <a:t>3/25/26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635069-7E74-1C4A-925B-3F432195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083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A8C25-8B44-F1BA-D5CE-4C0EEE7672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Transformers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B4DA0C-C7FA-4312-C767-9E645C623A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D.A. Forsyth,</a:t>
            </a:r>
          </a:p>
          <a:p>
            <a:r>
              <a:rPr lang="en-US" dirty="0"/>
              <a:t>University of Illinois at Urbana Champaign</a:t>
            </a:r>
          </a:p>
        </p:txBody>
      </p:sp>
    </p:spTree>
    <p:extLst>
      <p:ext uri="{BB962C8B-B14F-4D97-AF65-F5344CB8AC3E}">
        <p14:creationId xmlns:p14="http://schemas.microsoft.com/office/powerpoint/2010/main" val="318706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87274-66F4-5B83-8C6A-B7CD824AC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0C3C0-88D0-7B4F-D38F-21B50BCD1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Originally an NLP idea</a:t>
            </a:r>
          </a:p>
          <a:p>
            <a:endParaRPr lang="en-US" dirty="0"/>
          </a:p>
          <a:p>
            <a:r>
              <a:rPr lang="en-US" dirty="0"/>
              <a:t>Transformers map streams of tokens to streams of tokens</a:t>
            </a:r>
          </a:p>
          <a:p>
            <a:pPr lvl="1"/>
            <a:r>
              <a:rPr lang="en-US" dirty="0"/>
              <a:t>Tokens come in</a:t>
            </a:r>
          </a:p>
          <a:p>
            <a:pPr lvl="1"/>
            <a:r>
              <a:rPr lang="en-US" dirty="0"/>
              <a:t>Tokens interact</a:t>
            </a:r>
          </a:p>
          <a:p>
            <a:pPr lvl="2"/>
            <a:r>
              <a:rPr lang="en-US" dirty="0"/>
              <a:t>various forms of attention</a:t>
            </a:r>
          </a:p>
          <a:p>
            <a:pPr lvl="3"/>
            <a:r>
              <a:rPr lang="en-US" dirty="0"/>
              <a:t>attention, self attention, multi-headed self-attention, etc.</a:t>
            </a:r>
          </a:p>
          <a:p>
            <a:pPr lvl="1"/>
            <a:r>
              <a:rPr lang="en-US" dirty="0"/>
              <a:t>Tokens go out</a:t>
            </a:r>
          </a:p>
          <a:p>
            <a:pPr lvl="2"/>
            <a:r>
              <a:rPr lang="en-US" dirty="0"/>
              <a:t>to various kinds of decoder</a:t>
            </a:r>
          </a:p>
        </p:txBody>
      </p:sp>
    </p:spTree>
    <p:extLst>
      <p:ext uri="{BB962C8B-B14F-4D97-AF65-F5344CB8AC3E}">
        <p14:creationId xmlns:p14="http://schemas.microsoft.com/office/powerpoint/2010/main" val="3258623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6E8BB-C277-D033-FB64-D1BA7DD82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Tokenizing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F66F1-D594-8B5A-B9B7-9D9243313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Work with images of fixed size</a:t>
            </a:r>
          </a:p>
          <a:p>
            <a:pPr lvl="1"/>
            <a:r>
              <a:rPr lang="en-US" dirty="0"/>
              <a:t>Fixed size token stream simplifies, but isn’t mandatory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Tokenize by:</a:t>
            </a:r>
          </a:p>
          <a:p>
            <a:pPr lvl="1"/>
            <a:r>
              <a:rPr lang="en-US" dirty="0"/>
              <a:t>cut into </a:t>
            </a:r>
            <a:r>
              <a:rPr lang="en-US" dirty="0" err="1"/>
              <a:t>pxp</a:t>
            </a:r>
            <a:r>
              <a:rPr lang="en-US" dirty="0"/>
              <a:t> non-overlapping patches </a:t>
            </a:r>
          </a:p>
          <a:p>
            <a:pPr lvl="2"/>
            <a:r>
              <a:rPr lang="en-US" dirty="0"/>
              <a:t>on fixed grid</a:t>
            </a:r>
          </a:p>
          <a:p>
            <a:pPr lvl="1"/>
            <a:r>
              <a:rPr lang="en-US" dirty="0"/>
              <a:t>scan in fixed order</a:t>
            </a:r>
          </a:p>
          <a:p>
            <a:pPr lvl="1"/>
            <a:r>
              <a:rPr lang="en-US" dirty="0"/>
              <a:t>straighten each into (3 p^2) x 1 vector</a:t>
            </a:r>
          </a:p>
          <a:p>
            <a:pPr lvl="1"/>
            <a:r>
              <a:rPr lang="en-US" dirty="0"/>
              <a:t>apply learnable linear operator</a:t>
            </a:r>
          </a:p>
          <a:p>
            <a:pPr lvl="2"/>
            <a:r>
              <a:rPr lang="en-US" dirty="0"/>
              <a:t>which could be convolution</a:t>
            </a:r>
          </a:p>
          <a:p>
            <a:pPr lvl="1"/>
            <a:r>
              <a:rPr lang="en-US" dirty="0"/>
              <a:t>attach learnable positional encoding</a:t>
            </a:r>
          </a:p>
          <a:p>
            <a:pPr lvl="2"/>
            <a:r>
              <a:rPr lang="en-US" dirty="0"/>
              <a:t>different for each grid location</a:t>
            </a:r>
          </a:p>
          <a:p>
            <a:pPr lvl="3"/>
            <a:r>
              <a:rPr lang="en-US" dirty="0"/>
              <a:t>to get ((3 p^2)+</a:t>
            </a:r>
            <a:r>
              <a:rPr lang="en-US" dirty="0" err="1"/>
              <a:t>e_p</a:t>
            </a:r>
            <a:r>
              <a:rPr lang="en-US" dirty="0"/>
              <a:t>) x 1 vector</a:t>
            </a:r>
          </a:p>
          <a:p>
            <a:pPr lvl="1"/>
            <a:r>
              <a:rPr lang="en-US" dirty="0"/>
              <a:t>attach one more, learnable, token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E7B6CB-91C9-D6BC-6AE0-D1BF21D5B9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0351" y="0"/>
            <a:ext cx="5093649" cy="1902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376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F578E-E135-74C4-5895-5D9931F46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Softmax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62865-0F7B-8781-0E65-52F14BF91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93FFC85-AAC2-F466-B14B-518D176757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32" y="1404716"/>
            <a:ext cx="8399736" cy="271697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E279E12-3B70-5257-E759-575A1A189D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131" y="4121691"/>
            <a:ext cx="8267371" cy="2645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58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D3453-4DF5-E916-CFC8-302142D48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88F37-1AE3-EC2A-E56B-67DD4579D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BD2AE4-7468-0E4E-7528-70FDFCCE20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80024"/>
            <a:ext cx="9144000" cy="3415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267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12D09-0167-F923-2AEF-EDB07E475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Tokens, keys and queries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52776-6C7E-46F5-D8E3-7DBAAAB8F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Tokens</a:t>
            </a:r>
          </a:p>
          <a:p>
            <a:pPr lvl="1"/>
            <a:r>
              <a:rPr lang="en-US" dirty="0" err="1"/>
              <a:t>e_t</a:t>
            </a:r>
            <a:r>
              <a:rPr lang="en-US" dirty="0"/>
              <a:t> dimensional vectors</a:t>
            </a:r>
          </a:p>
          <a:p>
            <a:pPr lvl="1"/>
            <a:r>
              <a:rPr lang="en-US" dirty="0"/>
              <a:t>stack into matrix</a:t>
            </a:r>
          </a:p>
          <a:p>
            <a:r>
              <a:rPr lang="en-US" dirty="0"/>
              <a:t>Keys and Queries</a:t>
            </a:r>
          </a:p>
          <a:p>
            <a:pPr lvl="1"/>
            <a:r>
              <a:rPr lang="en-US" dirty="0" err="1"/>
              <a:t>d_k</a:t>
            </a:r>
            <a:r>
              <a:rPr lang="en-US" dirty="0"/>
              <a:t> dimensional vectors</a:t>
            </a:r>
          </a:p>
          <a:p>
            <a:pPr lvl="2"/>
            <a:r>
              <a:rPr lang="en-US" dirty="0"/>
              <a:t>There are N_t+1 of them</a:t>
            </a:r>
          </a:p>
          <a:p>
            <a:pPr lvl="3"/>
            <a:r>
              <a:rPr lang="en-US" dirty="0"/>
              <a:t>there are a variety of places they could come from</a:t>
            </a:r>
          </a:p>
          <a:p>
            <a:pPr lvl="1"/>
            <a:r>
              <a:rPr lang="en-US" dirty="0"/>
              <a:t>Stack into matrices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BDE754-BA02-7A34-0C8C-3880E999A0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4409" y="1676293"/>
            <a:ext cx="2301766" cy="128414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6CFAA74-CACA-4C5F-B8B7-75236BF6A9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8350" y="5296784"/>
            <a:ext cx="5067300" cy="139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818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90CD1-6084-57FB-8AE1-088F67323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8447E-0E60-A157-68A1-6FC3FC544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A69A660-05F0-9738-76AB-CA7119081A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99" y="1825625"/>
            <a:ext cx="9122201" cy="275688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C1E1CD9-5FBC-9068-7AF1-38E589BB36DF}"/>
              </a:ext>
            </a:extLst>
          </p:cNvPr>
          <p:cNvSpPr txBox="1"/>
          <p:nvPr/>
        </p:nvSpPr>
        <p:spPr>
          <a:xfrm>
            <a:off x="2063214" y="5056571"/>
            <a:ext cx="4602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This is an N_t+1 x N_t+1 non-negative matrix.</a:t>
            </a:r>
          </a:p>
          <a:p>
            <a:r>
              <a:rPr lang="en-US" dirty="0"/>
              <a:t>Rows sum to one.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DA91CF0-802E-3CBD-E824-24F589183A29}"/>
              </a:ext>
            </a:extLst>
          </p:cNvPr>
          <p:cNvCxnSpPr/>
          <p:nvPr/>
        </p:nvCxnSpPr>
        <p:spPr>
          <a:xfrm flipV="1">
            <a:off x="4708635" y="4323447"/>
            <a:ext cx="252248" cy="704193"/>
          </a:xfrm>
          <a:prstGeom prst="straightConnector1">
            <a:avLst/>
          </a:prstGeom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ABCC37F8-A144-331B-5DA5-2FB25F4E6FC0}"/>
              </a:ext>
            </a:extLst>
          </p:cNvPr>
          <p:cNvSpPr/>
          <p:nvPr/>
        </p:nvSpPr>
        <p:spPr>
          <a:xfrm>
            <a:off x="4572000" y="3593991"/>
            <a:ext cx="1618593" cy="6942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727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056F6-D5E4-5F45-32D0-9E04E4DAF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06CD0-2DAE-DE58-FB42-037DB4AC0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C30AB-E16E-1F93-22F3-BA660E06A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B8C47CB-3F10-A493-0413-1ED87F5130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99" y="1825625"/>
            <a:ext cx="9122201" cy="275688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E7825A5-D285-630B-E4C7-4DE492C6AB53}"/>
              </a:ext>
            </a:extLst>
          </p:cNvPr>
          <p:cNvSpPr txBox="1"/>
          <p:nvPr/>
        </p:nvSpPr>
        <p:spPr>
          <a:xfrm>
            <a:off x="596151" y="5056571"/>
            <a:ext cx="75366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Result is an N_t+1 x </a:t>
            </a:r>
            <a:r>
              <a:rPr lang="en-US" dirty="0" err="1"/>
              <a:t>e_t</a:t>
            </a:r>
            <a:r>
              <a:rPr lang="en-US" dirty="0"/>
              <a:t> matrix - another matrix of tokens.</a:t>
            </a:r>
          </a:p>
          <a:p>
            <a:r>
              <a:rPr lang="en-US" dirty="0"/>
              <a:t>Each new token has received a contribution from all others.</a:t>
            </a:r>
          </a:p>
          <a:p>
            <a:r>
              <a:rPr lang="en-US" dirty="0"/>
              <a:t>Contributions are larger when key and query are similar, smaller when they</a:t>
            </a:r>
          </a:p>
          <a:p>
            <a:r>
              <a:rPr lang="en-US" dirty="0"/>
              <a:t>are different.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2AB3A8D-EDE4-6E80-2E57-0B3582108F80}"/>
              </a:ext>
            </a:extLst>
          </p:cNvPr>
          <p:cNvCxnSpPr/>
          <p:nvPr/>
        </p:nvCxnSpPr>
        <p:spPr>
          <a:xfrm flipV="1">
            <a:off x="4803228" y="4323447"/>
            <a:ext cx="252248" cy="704193"/>
          </a:xfrm>
          <a:prstGeom prst="straightConnector1">
            <a:avLst/>
          </a:prstGeom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71CB1FAE-D59B-02F2-874E-8CFA4743B668}"/>
              </a:ext>
            </a:extLst>
          </p:cNvPr>
          <p:cNvSpPr/>
          <p:nvPr/>
        </p:nvSpPr>
        <p:spPr>
          <a:xfrm>
            <a:off x="4572000" y="3530928"/>
            <a:ext cx="1860331" cy="78882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569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3F928-435A-02FD-E49D-DF9C6E15B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Self-attention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A6F0F-9BE0-B164-7DE3-D1A556C7A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265F1F-5C1B-88E8-51F2-94A5EA174B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1827" y="4592063"/>
            <a:ext cx="6536559" cy="206702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DCB48A6-D787-2C97-233C-84C8E16C67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90689"/>
            <a:ext cx="9130262" cy="2229671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E38D463-9AE5-A27C-4306-89628713A50A}"/>
              </a:ext>
            </a:extLst>
          </p:cNvPr>
          <p:cNvCxnSpPr/>
          <p:nvPr/>
        </p:nvCxnSpPr>
        <p:spPr>
          <a:xfrm flipV="1">
            <a:off x="5412828" y="3741683"/>
            <a:ext cx="0" cy="767255"/>
          </a:xfrm>
          <a:prstGeom prst="straightConnector1">
            <a:avLst/>
          </a:prstGeom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6087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191</TotalTime>
  <Words>254</Words>
  <Application>Microsoft Macintosh PowerPoint</Application>
  <PresentationFormat>On-screen Show (4:3)</PresentationFormat>
  <Paragraphs>49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Transformers</vt:lpstr>
      <vt:lpstr>Transformers</vt:lpstr>
      <vt:lpstr>Tokenizing</vt:lpstr>
      <vt:lpstr>Softmax</vt:lpstr>
      <vt:lpstr>PowerPoint Presentation</vt:lpstr>
      <vt:lpstr>Tokens, keys and queries</vt:lpstr>
      <vt:lpstr>Attention</vt:lpstr>
      <vt:lpstr>Attention</vt:lpstr>
      <vt:lpstr>Self-attention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Forsyth, David Alexander</dc:creator>
  <cp:lastModifiedBy>Forsyth, David Alexander</cp:lastModifiedBy>
  <cp:revision>7</cp:revision>
  <dcterms:created xsi:type="dcterms:W3CDTF">2026-03-25T14:21:52Z</dcterms:created>
  <dcterms:modified xsi:type="dcterms:W3CDTF">2026-03-25T17:33:14Z</dcterms:modified>
</cp:coreProperties>
</file>