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1047" r:id="rId3"/>
    <p:sldId id="1034" r:id="rId4"/>
    <p:sldId id="1035" r:id="rId5"/>
    <p:sldId id="1036" r:id="rId6"/>
    <p:sldId id="1037" r:id="rId7"/>
    <p:sldId id="1039" r:id="rId8"/>
    <p:sldId id="1049" r:id="rId9"/>
    <p:sldId id="1041" r:id="rId10"/>
    <p:sldId id="1040" r:id="rId11"/>
    <p:sldId id="1042" r:id="rId12"/>
    <p:sldId id="1043" r:id="rId13"/>
    <p:sldId id="1044" r:id="rId14"/>
    <p:sldId id="1045" r:id="rId15"/>
    <p:sldId id="104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4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90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9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6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6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86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39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3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46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4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D1CB0-3DE3-BF4D-82CF-B7944CFD8190}" type="datetimeFigureOut">
              <a:rPr lang="en-US" smtClean="0"/>
              <a:t>1/17/26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910D7-F075-BD43-88D3-9C7E87C7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8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D0AE-64D8-31B9-35B7-0E2CABE2BB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Further applications of voting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4DB4C-EA55-9ABE-4535-26E458CABE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</a:t>
            </a:r>
          </a:p>
          <a:p>
            <a:r>
              <a:rPr lang="en-US" dirty="0"/>
              <a:t>University of Illinois at Urbana Champaign</a:t>
            </a:r>
          </a:p>
        </p:txBody>
      </p:sp>
    </p:spTree>
    <p:extLst>
      <p:ext uri="{BB962C8B-B14F-4D97-AF65-F5344CB8AC3E}">
        <p14:creationId xmlns:p14="http://schemas.microsoft.com/office/powerpoint/2010/main" val="1534756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312F-0CFC-2937-4871-E729030D2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804B-7792-66BD-CE60-42FFCCF90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C984-8073-3981-86A5-3F53EAD6F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Allow an interest point to vote for a book only if another one agrees with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1E1EB-46A1-C2ED-6835-E971C4E6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2422531"/>
            <a:ext cx="7029450" cy="41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1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52ED-448C-12CF-1EB4-0FA79B2B4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61623-D7EB-092B-8C2F-B1102DAF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1187F-95B4-2571-500E-39EC24C08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Allow an interest point to vote for a book only if another one agrees with center</a:t>
            </a:r>
          </a:p>
          <a:p>
            <a:endParaRPr lang="en-US" sz="2400" dirty="0"/>
          </a:p>
          <a:p>
            <a:r>
              <a:rPr lang="en-US" sz="2400" dirty="0"/>
              <a:t>How?</a:t>
            </a:r>
          </a:p>
          <a:p>
            <a:pPr lvl="1"/>
            <a:r>
              <a:rPr lang="en-US" sz="2000" dirty="0"/>
              <a:t>build an accumulator array for book centers,</a:t>
            </a:r>
          </a:p>
          <a:p>
            <a:pPr lvl="1"/>
            <a:r>
              <a:rPr lang="en-US" sz="2000" dirty="0"/>
              <a:t>accumulate votes</a:t>
            </a:r>
          </a:p>
          <a:p>
            <a:pPr lvl="1"/>
            <a:r>
              <a:rPr lang="en-US" sz="2000" dirty="0"/>
              <a:t>scan it to check for “big” votes – do they agree on book label?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88BFB-16A3-1E2F-653A-0F73814AD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445" y="4778374"/>
            <a:ext cx="288510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62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93CEB-E134-5069-0601-264863046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C851-FEE5-D179-FBD5-62266A1A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Generalized Hough </a:t>
            </a:r>
            <a:r>
              <a:rPr lang="en-US" dirty="0"/>
              <a:t>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8E971-2260-84F4-96FD-C1C4FAA0D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Interest points know other stuff – the outline of the 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27D39-7DBE-0389-009B-AB13208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62" y="2171700"/>
            <a:ext cx="8314817" cy="354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10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3513-B477-3797-2C3C-6B838DCA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now have…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CE3F8-ECAA-56FB-34A4-CAA285630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1800" dirty="0"/>
          </a:p>
          <a:p>
            <a:r>
              <a:rPr lang="en-US" sz="2000" dirty="0"/>
              <a:t>A primitive classifier</a:t>
            </a:r>
          </a:p>
          <a:p>
            <a:pPr lvl="1"/>
            <a:r>
              <a:rPr lang="en-US" sz="2000" dirty="0"/>
              <a:t>What book is in this image?</a:t>
            </a:r>
          </a:p>
          <a:p>
            <a:endParaRPr lang="en-US" sz="2000" dirty="0"/>
          </a:p>
          <a:p>
            <a:r>
              <a:rPr lang="en-US" sz="2000" dirty="0"/>
              <a:t>A primitive detector</a:t>
            </a:r>
          </a:p>
          <a:p>
            <a:pPr lvl="1"/>
            <a:r>
              <a:rPr lang="en-US" sz="2000" dirty="0"/>
              <a:t>What books are in this image, and where are they?</a:t>
            </a:r>
          </a:p>
          <a:p>
            <a:endParaRPr lang="en-US" sz="2000" dirty="0"/>
          </a:p>
          <a:p>
            <a:r>
              <a:rPr lang="en-US" sz="2000" dirty="0"/>
              <a:t>There are more accurate technologies, </a:t>
            </a:r>
          </a:p>
          <a:p>
            <a:pPr lvl="1"/>
            <a:r>
              <a:rPr lang="en-US" sz="2000" dirty="0"/>
              <a:t>tend to be slower, require more compute</a:t>
            </a:r>
          </a:p>
          <a:p>
            <a:endParaRPr lang="en-US" sz="2000" dirty="0"/>
          </a:p>
          <a:p>
            <a:r>
              <a:rPr lang="en-US" sz="2000" dirty="0"/>
              <a:t>This one is extremely fast and very efficient, </a:t>
            </a:r>
          </a:p>
          <a:p>
            <a:pPr lvl="1"/>
            <a:r>
              <a:rPr lang="en-US" sz="2000" dirty="0"/>
              <a:t>particularly with an improved tree</a:t>
            </a:r>
          </a:p>
        </p:txBody>
      </p:sp>
    </p:spTree>
    <p:extLst>
      <p:ext uri="{BB962C8B-B14F-4D97-AF65-F5344CB8AC3E}">
        <p14:creationId xmlns:p14="http://schemas.microsoft.com/office/powerpoint/2010/main" val="2737220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EA3A-346E-406F-54A1-F8C5CDAB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CFA28-6BAA-8660-3079-6FC0C459B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Current construction:</a:t>
            </a:r>
          </a:p>
          <a:p>
            <a:pPr lvl="1"/>
            <a:r>
              <a:rPr lang="en-US" sz="2000" dirty="0"/>
              <a:t>Hierarchical k-means</a:t>
            </a:r>
          </a:p>
          <a:p>
            <a:pPr lvl="1"/>
            <a:r>
              <a:rPr lang="en-US" sz="2000" dirty="0"/>
              <a:t>This breaks up each node into leaves whose elements are close to one another.  </a:t>
            </a:r>
          </a:p>
          <a:p>
            <a:pPr lvl="2"/>
            <a:r>
              <a:rPr lang="en-US" dirty="0"/>
              <a:t>But this isn’t what we want</a:t>
            </a:r>
          </a:p>
          <a:p>
            <a:endParaRPr lang="en-US" sz="2000" dirty="0"/>
          </a:p>
          <a:p>
            <a:r>
              <a:rPr lang="en-US" sz="2000" dirty="0"/>
              <a:t>Decision tree:</a:t>
            </a:r>
          </a:p>
          <a:p>
            <a:pPr lvl="1"/>
            <a:r>
              <a:rPr lang="en-US" sz="2000" dirty="0"/>
              <a:t>Break each node into leaves where leaves are “informative” about label</a:t>
            </a:r>
          </a:p>
          <a:p>
            <a:pPr lvl="1"/>
            <a:r>
              <a:rPr lang="en-US" sz="2000" dirty="0" err="1"/>
              <a:t>eg</a:t>
            </a:r>
            <a:r>
              <a:rPr lang="en-US" sz="2000" dirty="0"/>
              <a:t> in binary tree, labels on the left are all different from labels on the right</a:t>
            </a:r>
          </a:p>
        </p:txBody>
      </p:sp>
    </p:spTree>
    <p:extLst>
      <p:ext uri="{BB962C8B-B14F-4D97-AF65-F5344CB8AC3E}">
        <p14:creationId xmlns:p14="http://schemas.microsoft.com/office/powerpoint/2010/main" val="3572919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1DE5-753C-AAC9-0231-0214AE65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think about...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2ED6E-827F-D961-BC76-85E02129E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4" y="2667000"/>
            <a:ext cx="8797838" cy="283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34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D8D66-C075-DAF7-BE10-698E5A8C3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point about </a:t>
            </a:r>
            <a:r>
              <a:rPr lang="en-US" dirty="0" err="1"/>
              <a:t>hough</a:t>
            </a:r>
            <a:r>
              <a:rPr lang="en-US" dirty="0"/>
              <a:t>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33271-734E-C48E-5FD3-C1552E746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r>
              <a:rPr lang="en-US" dirty="0"/>
              <a:t>Hough transform:</a:t>
            </a:r>
          </a:p>
          <a:p>
            <a:pPr lvl="1"/>
            <a:r>
              <a:rPr lang="en-US" dirty="0"/>
              <a:t>points try to agree on what the line is</a:t>
            </a:r>
          </a:p>
          <a:p>
            <a:pPr lvl="1"/>
            <a:r>
              <a:rPr lang="en-US" dirty="0"/>
              <a:t>Mostly, not best way to find lines</a:t>
            </a:r>
          </a:p>
          <a:p>
            <a:pPr lvl="2"/>
            <a:r>
              <a:rPr lang="en-US" dirty="0"/>
              <a:t>but can be useful to get line segments to join up</a:t>
            </a:r>
          </a:p>
          <a:p>
            <a:endParaRPr lang="en-US" dirty="0"/>
          </a:p>
          <a:p>
            <a:r>
              <a:rPr lang="en-US" dirty="0"/>
              <a:t>Forcing hypotheses to agree can be helpful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8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DA03-553C-2F8E-587C-94E54AA1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level classification </a:t>
            </a:r>
            <a:br>
              <a:rPr lang="en-US" dirty="0"/>
            </a:br>
            <a:r>
              <a:rPr lang="en-US" sz="3600" dirty="0"/>
              <a:t>(and detection)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766C3-8728-4477-B0AA-3E952570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58EDB-87AC-9BF3-8E67-EB4DF9A71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3" y="2350948"/>
            <a:ext cx="9062357" cy="216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79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5359-7F8D-AEBF-69BF-0C054F8ED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Find the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9379C-1BE4-0F34-6075-4D3A7C130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pictures of book covers, and attach book name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 find the book cover in some other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DE739-C1C7-FFA6-387A-FC23BFD11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609" y="2205202"/>
            <a:ext cx="139065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EF39C-AF35-2D1A-E02C-F86D4A256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845" y="4676775"/>
            <a:ext cx="218122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20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90052-545A-4994-8340-CBAFBD9F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Can’t do this with SSD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D2D8-6776-AFCC-7DE6-641C76EDE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in color caused by changes in lighting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0C9E9-5FB5-A82F-2227-97FDE140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9" y="2710018"/>
            <a:ext cx="8695761" cy="37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47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E7B28-8B29-0905-8FEF-DF266C253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C4E0-C837-AD95-9EFC-03A3671E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Can’t do this with SSD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B4DD0-94F1-C824-7553-45050C8BF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in appearance caused by rotation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28FFC-EAF6-AF92-3AE9-DA7C5792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71" y="2711446"/>
            <a:ext cx="8849357" cy="39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C13B-E7CC-0288-B6F6-6360ABA1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interest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A91FBC-8C15-65D0-236A-3069D05E8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Make a tree of cover image interest points (with labels) </a:t>
            </a:r>
          </a:p>
          <a:p>
            <a:pPr lvl="1"/>
            <a:r>
              <a:rPr lang="en-US" sz="2000" dirty="0"/>
              <a:t>using hierarchical k-means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You can do this cause interest point descriptors are vectors of fixed length.  They’re nearby when interest points are similar.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Recall: </a:t>
            </a:r>
          </a:p>
          <a:p>
            <a:pPr lvl="1"/>
            <a:r>
              <a:rPr lang="en-US" sz="2000" dirty="0"/>
              <a:t>if you walk an interest point down the tree, it should arrive at a leaf where most interest points are nearby</a:t>
            </a:r>
          </a:p>
          <a:p>
            <a:r>
              <a:rPr lang="en-US" sz="2400" dirty="0"/>
              <a:t>Idea: </a:t>
            </a:r>
          </a:p>
          <a:p>
            <a:pPr lvl="1"/>
            <a:r>
              <a:rPr lang="en-US" sz="2000" dirty="0"/>
              <a:t>those interest points should know the label</a:t>
            </a:r>
          </a:p>
          <a:p>
            <a:pPr lvl="1"/>
            <a:r>
              <a:rPr lang="en-US" sz="2000" dirty="0"/>
              <a:t>vote using them</a:t>
            </a:r>
            <a:endParaRPr lang="en-US" sz="1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4871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6F67F-FFAC-4027-1A57-7FA41BDEB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6595-A0AB-8772-B9EC-CF8DE439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interest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DBFBA-5501-F74F-7B17-2184F6BB3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Make a tree of cover image interest points (with labels)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You can do this cause interest point descriptors are vectors of fixed length.  They’re nearby when interest points are similar.</a:t>
            </a:r>
            <a:endParaRPr lang="en-US" sz="1800" dirty="0"/>
          </a:p>
          <a:p>
            <a:r>
              <a:rPr lang="en-US" sz="2400" dirty="0"/>
              <a:t>For test image, pass interest points down tree, vote</a:t>
            </a:r>
            <a:endParaRPr lang="en-US" sz="1800" dirty="0"/>
          </a:p>
          <a:p>
            <a:r>
              <a:rPr lang="en-US" sz="2400" dirty="0"/>
              <a:t>Vote how?:</a:t>
            </a:r>
          </a:p>
          <a:p>
            <a:pPr lvl="1"/>
            <a:r>
              <a:rPr lang="en-US" sz="2000" dirty="0"/>
              <a:t>most common book in leaf</a:t>
            </a:r>
          </a:p>
          <a:p>
            <a:pPr lvl="1"/>
            <a:r>
              <a:rPr lang="en-US" sz="2000" dirty="0"/>
              <a:t>one vote for each book in leaf</a:t>
            </a:r>
          </a:p>
          <a:p>
            <a:pPr lvl="1"/>
            <a:r>
              <a:rPr lang="en-US" sz="2000" dirty="0"/>
              <a:t>vote for ANN interest point label</a:t>
            </a:r>
          </a:p>
          <a:p>
            <a:r>
              <a:rPr lang="en-US" sz="2400" dirty="0"/>
              <a:t>Issues:   </a:t>
            </a:r>
          </a:p>
          <a:p>
            <a:pPr lvl="1"/>
            <a:r>
              <a:rPr lang="en-US" sz="2000" dirty="0"/>
              <a:t>every patch votes, so there must be junk votes (easily fixed)</a:t>
            </a:r>
          </a:p>
          <a:p>
            <a:pPr lvl="1"/>
            <a:r>
              <a:rPr lang="en-US" sz="2000" dirty="0"/>
              <a:t>tree not built for labelling, may not be efficient</a:t>
            </a:r>
            <a:r>
              <a:rPr lang="en-US" sz="1800" dirty="0"/>
              <a:t>	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9187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84F70-6852-4C10-7AE3-0B5BEEF6E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4CBA-B67A-917C-A470-0774F40B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665D5-C833-5AA2-35F1-A7E5AD73C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Each interest point has a coordinate system, </a:t>
            </a:r>
          </a:p>
          <a:p>
            <a:r>
              <a:rPr lang="en-US" sz="1800" dirty="0"/>
              <a:t>	so it “knows” where the center of the book 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69F4A-4F2E-CF8B-A1DE-8D1D09DB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21" y="2249172"/>
            <a:ext cx="8756359" cy="37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49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</TotalTime>
  <Words>514</Words>
  <Application>Microsoft Macintosh PowerPoint</Application>
  <PresentationFormat>On-screen Show (4:3)</PresentationFormat>
  <Paragraphs>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Further applications of voting</vt:lpstr>
      <vt:lpstr>Big point about hough transform</vt:lpstr>
      <vt:lpstr>Instance level classification  (and detection)</vt:lpstr>
      <vt:lpstr>Example:  Find the book</vt:lpstr>
      <vt:lpstr>Can’t do this with SSD</vt:lpstr>
      <vt:lpstr>Can’t do this with SSD</vt:lpstr>
      <vt:lpstr>Using interest points</vt:lpstr>
      <vt:lpstr>Using interest points</vt:lpstr>
      <vt:lpstr>Generalized Hough transform</vt:lpstr>
      <vt:lpstr>Generalized Hough transform</vt:lpstr>
      <vt:lpstr>Generalized Hough transform</vt:lpstr>
      <vt:lpstr>Generalized Hough transform</vt:lpstr>
      <vt:lpstr>We now have…</vt:lpstr>
      <vt:lpstr>The tree</vt:lpstr>
      <vt:lpstr>Things to think about...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7</cp:revision>
  <dcterms:created xsi:type="dcterms:W3CDTF">2026-01-13T17:37:23Z</dcterms:created>
  <dcterms:modified xsi:type="dcterms:W3CDTF">2026-01-17T21:11:23Z</dcterms:modified>
</cp:coreProperties>
</file>