
<file path=[Content_Types].xml><?xml version="1.0" encoding="utf-8"?>
<Types xmlns="http://schemas.openxmlformats.org/package/2006/content-types">
  <Default Extension="xml" ContentType="application/xml"/>
  <Default Extension="WAV" ContentType="audio/wav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37"/>
  </p:notesMasterIdLst>
  <p:handoutMasterIdLst>
    <p:handoutMasterId r:id="rId38"/>
  </p:handoutMasterIdLst>
  <p:sldIdLst>
    <p:sldId id="256" r:id="rId2"/>
    <p:sldId id="304" r:id="rId3"/>
    <p:sldId id="306" r:id="rId4"/>
    <p:sldId id="305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22" r:id="rId13"/>
    <p:sldId id="314" r:id="rId14"/>
    <p:sldId id="321" r:id="rId15"/>
    <p:sldId id="323" r:id="rId16"/>
    <p:sldId id="329" r:id="rId17"/>
    <p:sldId id="335" r:id="rId18"/>
    <p:sldId id="324" r:id="rId19"/>
    <p:sldId id="325" r:id="rId20"/>
    <p:sldId id="336" r:id="rId21"/>
    <p:sldId id="326" r:id="rId22"/>
    <p:sldId id="328" r:id="rId23"/>
    <p:sldId id="327" r:id="rId24"/>
    <p:sldId id="331" r:id="rId25"/>
    <p:sldId id="315" r:id="rId26"/>
    <p:sldId id="316" r:id="rId27"/>
    <p:sldId id="317" r:id="rId28"/>
    <p:sldId id="318" r:id="rId29"/>
    <p:sldId id="337" r:id="rId30"/>
    <p:sldId id="319" r:id="rId31"/>
    <p:sldId id="332" r:id="rId32"/>
    <p:sldId id="333" r:id="rId33"/>
    <p:sldId id="334" r:id="rId34"/>
    <p:sldId id="320" r:id="rId35"/>
    <p:sldId id="330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2D1"/>
    <a:srgbClr val="CC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48" autoAdjust="0"/>
    <p:restoredTop sz="83630" autoAdjust="0"/>
  </p:normalViewPr>
  <p:slideViewPr>
    <p:cSldViewPr>
      <p:cViewPr>
        <p:scale>
          <a:sx n="100" d="100"/>
          <a:sy n="100" d="100"/>
        </p:scale>
        <p:origin x="-592" y="-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CE07CC-B537-1B41-AAFD-E671CA7B0B9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406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D0F732-6ACF-C24A-A864-C4902BAAF25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724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1EBC77-E863-F348-B223-0838A6B65B05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C71295-4AD2-924D-AD64-E3E80F329CA1}" type="slidenum">
              <a:rPr lang="en-US"/>
              <a:pPr/>
              <a:t>17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F5FC2B-E8F2-3442-8BBF-419DE84D0AF0}" type="slidenum">
              <a:rPr lang="en-US"/>
              <a:pPr/>
              <a:t>18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9E62D6-049D-AA4E-8B42-0E0CA1BEC6AE}" type="slidenum">
              <a:rPr lang="en-US"/>
              <a:pPr/>
              <a:t>19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332066-C1F2-C344-B5E9-C2B1D3E30226}" type="slidenum">
              <a:rPr lang="en-US"/>
              <a:pPr/>
              <a:t>24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28600" y="1905000"/>
            <a:ext cx="8686800" cy="3124200"/>
          </a:xfrm>
          <a:prstGeom prst="rect">
            <a:avLst/>
          </a:prstGeom>
          <a:solidFill>
            <a:srgbClr val="E1E1E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88900"/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04800" y="5181600"/>
            <a:ext cx="2209800" cy="457200"/>
          </a:xfrm>
          <a:prstGeom prst="rect">
            <a:avLst/>
          </a:prstGeom>
          <a:solidFill>
            <a:srgbClr val="EA712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667000" y="5181600"/>
            <a:ext cx="6172200" cy="457200"/>
          </a:xfrm>
          <a:prstGeom prst="rect">
            <a:avLst/>
          </a:prstGeom>
          <a:solidFill>
            <a:srgbClr val="00266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>
                <a:latin typeface="Adobe Garamond Pro"/>
                <a:cs typeface="Adobe Garamon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004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dobe Garamond Pro"/>
                <a:cs typeface="Adobe Garamond Pro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C22B6-46F0-F343-B6CF-4B093E0BB68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22E27-D9F2-8B4F-914B-111FB08A009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CE9469-3CDF-6846-94C9-7A7D65AF80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>
            <a:lvl1pPr>
              <a:defRPr>
                <a:latin typeface="Myriad Pro"/>
                <a:cs typeface="Myriad Pro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419600"/>
          </a:xfrm>
        </p:spPr>
        <p:txBody>
          <a:bodyPr/>
          <a:lstStyle>
            <a:lvl1pPr>
              <a:defRPr>
                <a:latin typeface="Myriad Pro"/>
                <a:cs typeface="Myriad Pro"/>
              </a:defRPr>
            </a:lvl1pPr>
            <a:lvl2pPr>
              <a:defRPr>
                <a:latin typeface="Myriad Pro"/>
                <a:cs typeface="Myriad Pro"/>
              </a:defRPr>
            </a:lvl2pPr>
            <a:lvl3pPr>
              <a:defRPr>
                <a:latin typeface="Myriad Pro"/>
                <a:cs typeface="Myriad Pro"/>
              </a:defRPr>
            </a:lvl3pPr>
            <a:lvl4pPr>
              <a:defRPr>
                <a:latin typeface="Myriad Pro"/>
                <a:cs typeface="Myriad Pro"/>
              </a:defRPr>
            </a:lvl4pPr>
            <a:lvl5pPr>
              <a:defRPr>
                <a:latin typeface="Myriad Pro"/>
                <a:cs typeface="Myriad Pro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Myriad Pro"/>
                <a:cs typeface="Myriad Pro"/>
              </a:defRPr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Myriad Pro"/>
                <a:cs typeface="Myriad Pro"/>
              </a:defRPr>
            </a:lvl1pPr>
          </a:lstStyle>
          <a:p>
            <a:fld id="{1994ACD6-2569-654F-8278-554B77700B6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304800" y="1370012"/>
            <a:ext cx="85344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6984B5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2700000" algn="tl" rotWithShape="0">
              <a:srgbClr val="000000">
                <a:alpha val="35000"/>
              </a:srgbClr>
            </a:outerShdw>
          </a:effectLst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D7076B-3182-BC44-BEDC-0E419CADA0D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023CF2-EFA9-4143-9EB9-74846410E7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ECF20C-0C57-E94A-93E9-1CFF402631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B575D5-F944-8540-B7F6-7C712D8921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75340D-5ED8-D745-849F-D0596431500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5D11B-79FC-634F-B16B-29CC052575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EC02A6-0EFD-9543-9B6A-B115C3C6467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81200" y="63246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6984B5"/>
                </a:solidFill>
                <a:latin typeface="Myriad Pro"/>
                <a:cs typeface="Myriad Pro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Myriad Pro"/>
                <a:cs typeface="Myriad Pro"/>
              </a:defRPr>
            </a:lvl1pPr>
          </a:lstStyle>
          <a:p>
            <a:fld id="{78C52851-7510-1B42-AA2D-089B0317D8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uclogo_horz_pro.t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8600" y="6411794"/>
            <a:ext cx="1676400" cy="274755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 bwMode="auto">
          <a:xfrm>
            <a:off x="304800" y="1370012"/>
            <a:ext cx="85344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6984B5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2700000" algn="tl" rotWithShape="0">
              <a:srgbClr val="000000">
                <a:alpha val="35000"/>
              </a:srgbClr>
            </a:outerShdw>
          </a:effec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33"/>
          </a:solidFill>
          <a:latin typeface="Myriad Pro"/>
          <a:ea typeface="+mj-ea"/>
          <a:cs typeface="Myriad Pro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333333"/>
          </a:solidFill>
          <a:latin typeface="Myriad Pro"/>
          <a:ea typeface="+mn-ea"/>
          <a:cs typeface="Myriad Pro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333333"/>
          </a:solidFill>
          <a:latin typeface="Myriad Pro"/>
          <a:ea typeface="+mn-ea"/>
          <a:cs typeface="Myriad Pro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Myriad Pro"/>
          <a:ea typeface="+mn-ea"/>
          <a:cs typeface="Myriad Pro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333333"/>
          </a:solidFill>
          <a:latin typeface="Myriad Pro"/>
          <a:ea typeface="+mn-ea"/>
          <a:cs typeface="Myriad Pro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33"/>
          </a:solidFill>
          <a:latin typeface="Myriad Pro"/>
          <a:ea typeface="+mn-ea"/>
          <a:cs typeface="Myriad Pro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file://localhost/Users/paris/Documents/Powerpoint/MML/walker.mov" TargetMode="External"/><Relationship Id="rId4" Type="http://schemas.openxmlformats.org/officeDocument/2006/relationships/video" Target="file://localhost/Users/paris/Documents/Powerpoint/MML/walker.mov" TargetMode="External"/><Relationship Id="rId5" Type="http://schemas.microsoft.com/office/2007/relationships/media" Target="file://localhost/Users/paris/Documents/Powerpoint/MML/kingdom.mov" TargetMode="External"/><Relationship Id="rId6" Type="http://schemas.openxmlformats.org/officeDocument/2006/relationships/video" Target="file://localhost/Users/paris/Documents/Powerpoint/MML/kingdom.mov" TargetMode="Externa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2.xml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" Type="http://schemas.microsoft.com/office/2007/relationships/media" Target="file://localhost/Users/paris/Documents/Powerpoint/MML/soccer.mov" TargetMode="External"/><Relationship Id="rId2" Type="http://schemas.openxmlformats.org/officeDocument/2006/relationships/video" Target="file://localhost/Users/paris/Documents/Powerpoint/MML/soccer.mov" TargetMode="Externa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" Type="http://schemas.microsoft.com/office/2007/relationships/media" Target="file://localhost/Users/paris/Documents/Powerpoint/TTI-C/crash1.mp4.mpg" TargetMode="External"/><Relationship Id="rId2" Type="http://schemas.openxmlformats.org/officeDocument/2006/relationships/video" Target="file://localhost/Users/paris/Documents/Powerpoint/TTI-C/crash1.mp4.mpg" TargetMode="External"/><Relationship Id="rId3" Type="http://schemas.microsoft.com/office/2007/relationships/media" Target="file://localhost/Users/paris/Documents/Powerpoint/TTI-C/crash2.mp4.mpg" TargetMode="External"/><Relationship Id="rId4" Type="http://schemas.openxmlformats.org/officeDocument/2006/relationships/video" Target="file://localhost/Users/paris/Documents/Powerpoint/TTI-C/crash2.mp4.mpg" TargetMode="External"/><Relationship Id="rId5" Type="http://schemas.microsoft.com/office/2007/relationships/media" Target="file://localhost/Users/paris/Documents/Powerpoint/TTI-C/near.mp4.mpg" TargetMode="External"/><Relationship Id="rId6" Type="http://schemas.openxmlformats.org/officeDocument/2006/relationships/video" Target="file://localhost/Users/paris/Documents/Powerpoint/TTI-C/near.mp4.mpg" TargetMode="External"/><Relationship Id="rId7" Type="http://schemas.microsoft.com/office/2007/relationships/media" Target="file://localhost/Users/paris/Documents/Powerpoint/TTI-C/bars.mp4.mpg" TargetMode="External"/><Relationship Id="rId8" Type="http://schemas.openxmlformats.org/officeDocument/2006/relationships/video" Target="file://localhost/Users/paris/Documents/Powerpoint/TTI-C/bars.mp4.mpg" TargetMode="External"/><Relationship Id="rId9" Type="http://schemas.openxmlformats.org/officeDocument/2006/relationships/slideLayout" Target="../slideLayouts/slideLayout2.xml"/><Relationship Id="rId10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18.png"/><Relationship Id="rId1" Type="http://schemas.microsoft.com/office/2007/relationships/media" Target="file://localhost/Users/paris/Documents/Powerpoint/baba/teico22c.mp4" TargetMode="External"/><Relationship Id="rId2" Type="http://schemas.openxmlformats.org/officeDocument/2006/relationships/video" Target="file://localhost/Users/paris/Documents/Powerpoint/baba/teico22c.mp4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daf@illinois.edu" TargetMode="External"/><Relationship Id="rId3" Type="http://schemas.openxmlformats.org/officeDocument/2006/relationships/hyperlink" Target="mailto:paris@ilinois.edu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9" Type="http://schemas.microsoft.com/office/2007/relationships/media" Target="../media/media5.WAV"/><Relationship Id="rId20" Type="http://schemas.openxmlformats.org/officeDocument/2006/relationships/image" Target="../media/image22.png"/><Relationship Id="rId21" Type="http://schemas.openxmlformats.org/officeDocument/2006/relationships/image" Target="../media/image23.png"/><Relationship Id="rId22" Type="http://schemas.openxmlformats.org/officeDocument/2006/relationships/image" Target="../media/image24.png"/><Relationship Id="rId23" Type="http://schemas.openxmlformats.org/officeDocument/2006/relationships/image" Target="../media/image25.png"/><Relationship Id="rId24" Type="http://schemas.openxmlformats.org/officeDocument/2006/relationships/image" Target="../media/image26.png"/><Relationship Id="rId25" Type="http://schemas.openxmlformats.org/officeDocument/2006/relationships/image" Target="../media/image27.png"/><Relationship Id="rId26" Type="http://schemas.openxmlformats.org/officeDocument/2006/relationships/image" Target="../media/image28.png"/><Relationship Id="rId27" Type="http://schemas.openxmlformats.org/officeDocument/2006/relationships/image" Target="../media/image29.png"/><Relationship Id="rId28" Type="http://schemas.openxmlformats.org/officeDocument/2006/relationships/image" Target="../media/image30.png"/><Relationship Id="rId29" Type="http://schemas.openxmlformats.org/officeDocument/2006/relationships/image" Target="../media/image31.png"/><Relationship Id="rId30" Type="http://schemas.openxmlformats.org/officeDocument/2006/relationships/image" Target="../media/image32.png"/><Relationship Id="rId31" Type="http://schemas.openxmlformats.org/officeDocument/2006/relationships/image" Target="../media/image33.png"/><Relationship Id="rId32" Type="http://schemas.openxmlformats.org/officeDocument/2006/relationships/image" Target="../media/image34.png"/><Relationship Id="rId10" Type="http://schemas.openxmlformats.org/officeDocument/2006/relationships/audio" Target="../media/media5.WAV"/><Relationship Id="rId11" Type="http://schemas.microsoft.com/office/2007/relationships/media" Target="../media/media6.WAV"/><Relationship Id="rId12" Type="http://schemas.openxmlformats.org/officeDocument/2006/relationships/audio" Target="../media/media6.WAV"/><Relationship Id="rId13" Type="http://schemas.microsoft.com/office/2007/relationships/media" Target="../media/media7.WAV"/><Relationship Id="rId14" Type="http://schemas.openxmlformats.org/officeDocument/2006/relationships/audio" Target="../media/media7.WAV"/><Relationship Id="rId15" Type="http://schemas.microsoft.com/office/2007/relationships/media" Target="../media/media8.WAV"/><Relationship Id="rId16" Type="http://schemas.openxmlformats.org/officeDocument/2006/relationships/audio" Target="../media/media8.WAV"/><Relationship Id="rId17" Type="http://schemas.openxmlformats.org/officeDocument/2006/relationships/slideLayout" Target="../slideLayouts/slideLayout2.xml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1" Type="http://schemas.microsoft.com/office/2007/relationships/media" Target="../media/media1.WAV"/><Relationship Id="rId2" Type="http://schemas.openxmlformats.org/officeDocument/2006/relationships/audio" Target="../media/media1.WAV"/><Relationship Id="rId3" Type="http://schemas.microsoft.com/office/2007/relationships/media" Target="../media/media2.WAV"/><Relationship Id="rId4" Type="http://schemas.openxmlformats.org/officeDocument/2006/relationships/audio" Target="../media/media2.WAV"/><Relationship Id="rId5" Type="http://schemas.microsoft.com/office/2007/relationships/media" Target="../media/media3.WAV"/><Relationship Id="rId6" Type="http://schemas.openxmlformats.org/officeDocument/2006/relationships/audio" Target="../media/media3.WAV"/><Relationship Id="rId7" Type="http://schemas.microsoft.com/office/2007/relationships/media" Target="../media/media4.WAV"/><Relationship Id="rId8" Type="http://schemas.openxmlformats.org/officeDocument/2006/relationships/audio" Target="../media/media4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5.png"/><Relationship Id="rId1" Type="http://schemas.microsoft.com/office/2007/relationships/media" Target="file://localhost/Users/paris/Documents/Powerpoint/MML/user-guide-short.mov" TargetMode="External"/><Relationship Id="rId2" Type="http://schemas.openxmlformats.org/officeDocument/2006/relationships/video" Target="file://localhost/Users/paris/Documents/Powerpoint/MML/user-guide-short.mov" TargetMode="Externa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png"/><Relationship Id="rId12" Type="http://schemas.openxmlformats.org/officeDocument/2006/relationships/image" Target="../media/image38.png"/><Relationship Id="rId13" Type="http://schemas.openxmlformats.org/officeDocument/2006/relationships/image" Target="../media/image39.png"/><Relationship Id="rId1" Type="http://schemas.microsoft.com/office/2007/relationships/media" Target="file://localhost/Users/paris/Documents/Powerpoint/MML/ear-input.mov" TargetMode="External"/><Relationship Id="rId2" Type="http://schemas.openxmlformats.org/officeDocument/2006/relationships/video" Target="file://localhost/Users/paris/Documents/Powerpoint/MML/ear-input.mov" TargetMode="External"/><Relationship Id="rId3" Type="http://schemas.microsoft.com/office/2007/relationships/media" Target="file://localhost/Users/paris/Documents/Powerpoint/MML/fgremoved%20audio2.mov" TargetMode="External"/><Relationship Id="rId4" Type="http://schemas.openxmlformats.org/officeDocument/2006/relationships/video" Target="file://localhost/Users/paris/Documents/Powerpoint/MML/fgremoved%20audio2.mov" TargetMode="External"/><Relationship Id="rId5" Type="http://schemas.microsoft.com/office/2007/relationships/media" Target="file://localhost/Users/paris/Documents/Powerpoint/MML/officemusic.mov" TargetMode="External"/><Relationship Id="rId6" Type="http://schemas.openxmlformats.org/officeDocument/2006/relationships/video" Target="file://localhost/Users/paris/Documents/Powerpoint/MML/officemusic.mov" TargetMode="External"/><Relationship Id="rId7" Type="http://schemas.microsoft.com/office/2007/relationships/media" Target="file://localhost/Users/paris/Documents/Powerpoint/MML/ear-removed.mov" TargetMode="External"/><Relationship Id="rId8" Type="http://schemas.openxmlformats.org/officeDocument/2006/relationships/video" Target="file://localhost/Users/paris/Documents/Powerpoint/MML/ear-removed.mov" TargetMode="External"/><Relationship Id="rId9" Type="http://schemas.openxmlformats.org/officeDocument/2006/relationships/slideLayout" Target="../slideLayouts/slideLayout2.xml"/><Relationship Id="rId10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daf@illinois.edu" TargetMode="External"/><Relationship Id="rId3" Type="http://schemas.openxmlformats.org/officeDocument/2006/relationships/hyperlink" Target="mailto:paris@illinois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Building Intelligent Systems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pPr algn="l"/>
            <a:r>
              <a:rPr lang="en-US" dirty="0" smtClean="0"/>
              <a:t>CS498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intelligent systems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524000"/>
            <a:ext cx="86487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07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intelligent systems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752600"/>
            <a:ext cx="4064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92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intelligent systems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51000"/>
            <a:ext cx="76200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2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intelligent systems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676400"/>
            <a:ext cx="39370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93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Intelligent audio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“Machine Listening”</a:t>
            </a:r>
          </a:p>
          <a:p>
            <a:pPr lvl="1"/>
            <a:r>
              <a:rPr lang="en-US" dirty="0" smtClean="0"/>
              <a:t>Making machines that understand sound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32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sense of sound</a:t>
            </a:r>
            <a:endParaRPr lang="en-US" dirty="0"/>
          </a:p>
        </p:txBody>
      </p:sp>
      <p:pic>
        <p:nvPicPr>
          <p:cNvPr id="4" name="Picture 2" descr="snd.pdf"/>
          <p:cNvPicPr>
            <a:picLocks noChangeAspect="1"/>
          </p:cNvPicPr>
          <p:nvPr/>
        </p:nvPicPr>
        <p:blipFill>
          <a:blip r:embed="rId2"/>
          <a:srcRect l="16302" t="28094" r="12941" b="30960"/>
          <a:stretch>
            <a:fillRect/>
          </a:stretch>
        </p:blipFill>
        <p:spPr bwMode="auto">
          <a:xfrm>
            <a:off x="533400" y="2438400"/>
            <a:ext cx="8076513" cy="134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14800" y="3886200"/>
            <a:ext cx="790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Huh?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3686239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we can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Audio classifiers</a:t>
            </a:r>
          </a:p>
          <a:p>
            <a:endParaRPr lang="en-US" dirty="0"/>
          </a:p>
          <a:p>
            <a:r>
              <a:rPr lang="en-US" dirty="0" smtClean="0"/>
              <a:t>Train in example sounds</a:t>
            </a:r>
          </a:p>
          <a:p>
            <a:pPr lvl="1"/>
            <a:r>
              <a:rPr lang="en-US" dirty="0" smtClean="0"/>
              <a:t>“Teach” a computer</a:t>
            </a:r>
          </a:p>
          <a:p>
            <a:pPr lvl="1"/>
            <a:endParaRPr lang="en-US" dirty="0"/>
          </a:p>
          <a:p>
            <a:r>
              <a:rPr lang="en-US" dirty="0" smtClean="0"/>
              <a:t>Use to detect learned sounds</a:t>
            </a:r>
          </a:p>
          <a:p>
            <a:pPr lvl="1"/>
            <a:r>
              <a:rPr lang="en-US" dirty="0" smtClean="0"/>
              <a:t>Many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628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Video Content Analysis</a:t>
            </a:r>
          </a:p>
        </p:txBody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41148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Audio </a:t>
            </a:r>
            <a:r>
              <a:rPr lang="en-US" sz="1800" dirty="0"/>
              <a:t>is a strong cue for detecting various </a:t>
            </a:r>
            <a:r>
              <a:rPr lang="en-US" sz="1800" dirty="0" smtClean="0"/>
              <a:t>events in video</a:t>
            </a:r>
          </a:p>
          <a:p>
            <a:pPr eaLnBrk="1" hangingPunct="1"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Classify </a:t>
            </a:r>
            <a:r>
              <a:rPr lang="en-US" sz="1800" dirty="0"/>
              <a:t>sounds to perform semantic analysis on video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400" dirty="0"/>
              <a:t>Specific subclasses for type of broadcast (e.g. for news we use male and female speech, for sports use cheering, etc)</a:t>
            </a:r>
            <a:endParaRPr lang="en-US" sz="1200" dirty="0" smtClean="0"/>
          </a:p>
          <a:p>
            <a:pPr eaLnBrk="1" hangingPunct="1"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1600" dirty="0" smtClean="0"/>
              <a:t>Build </a:t>
            </a:r>
            <a:r>
              <a:rPr lang="en-US" sz="1600" dirty="0"/>
              <a:t>in high-end Mitsubishi </a:t>
            </a:r>
            <a:r>
              <a:rPr lang="en-US" sz="1600" dirty="0" err="1"/>
              <a:t>PVRs</a:t>
            </a:r>
            <a:r>
              <a:rPr lang="en-US" sz="1600" dirty="0"/>
              <a:t>,</a:t>
            </a:r>
            <a:r>
              <a:rPr lang="en-US" sz="1600" dirty="0" smtClean="0"/>
              <a:t> TV </a:t>
            </a:r>
            <a:r>
              <a:rPr lang="en-US" sz="1600" dirty="0"/>
              <a:t>sets and “HDTV cell phones”</a:t>
            </a:r>
          </a:p>
        </p:txBody>
      </p:sp>
      <p:pic>
        <p:nvPicPr>
          <p:cNvPr id="97286" name="Picture 6" descr="/Users/paris/Desktop/mml/soccer.mo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648200" y="1752600"/>
            <a:ext cx="1930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rotWithShape="0">
              <a:srgbClr val="000000">
                <a:alpha val="42998"/>
              </a:srgbClr>
            </a:outerShdw>
          </a:effectLst>
        </p:spPr>
      </p:pic>
      <p:pic>
        <p:nvPicPr>
          <p:cNvPr id="97287" name="Picture 7" descr="/Users/paris/Desktop/mml/walker.mov">
            <a:hlinkClick r:id="" action="ppaction://media"/>
          </p:cNvPr>
          <p:cNvPicPr/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6781800" y="17526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rotWithShape="0">
              <a:srgbClr val="000000">
                <a:alpha val="42998"/>
              </a:srgbClr>
            </a:outerShdw>
          </a:effectLst>
        </p:spPr>
      </p:pic>
      <p:pic>
        <p:nvPicPr>
          <p:cNvPr id="97288" name="Picture 8" descr="/Users/paris/Desktop/mml/kingdom.mov">
            <a:hlinkClick r:id="" action="ppaction://media"/>
          </p:cNvPr>
          <p:cNvPicPr/>
          <p:nvPr>
            <a:vide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4800600" y="31242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br" rotWithShape="0">
              <a:srgbClr val="000000">
                <a:alpha val="42998"/>
              </a:srgbClr>
            </a:outerShdw>
          </a:effectLst>
        </p:spPr>
      </p:pic>
      <p:sp>
        <p:nvSpPr>
          <p:cNvPr id="97289" name="TextBox 11"/>
          <p:cNvSpPr txBox="1">
            <a:spLocks noChangeArrowheads="1"/>
          </p:cNvSpPr>
          <p:nvPr/>
        </p:nvSpPr>
        <p:spPr bwMode="auto">
          <a:xfrm>
            <a:off x="2514600" y="3429000"/>
            <a:ext cx="13620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100" i="1" dirty="0">
                <a:latin typeface="Arial" charset="0"/>
                <a:ea typeface="Arial" charset="0"/>
                <a:cs typeface="Arial" charset="0"/>
              </a:rPr>
              <a:t>Was there a goal?</a:t>
            </a:r>
          </a:p>
        </p:txBody>
      </p:sp>
      <p:sp>
        <p:nvSpPr>
          <p:cNvPr id="97290" name="TextBox 11"/>
          <p:cNvSpPr txBox="1">
            <a:spLocks noChangeArrowheads="1"/>
          </p:cNvSpPr>
          <p:nvPr/>
        </p:nvSpPr>
        <p:spPr bwMode="auto">
          <a:xfrm>
            <a:off x="3048000" y="3810000"/>
            <a:ext cx="134937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100" i="1" dirty="0">
                <a:latin typeface="Arial" charset="0"/>
                <a:ea typeface="Arial" charset="0"/>
                <a:cs typeface="Arial" charset="0"/>
              </a:rPr>
              <a:t>Sad or funny clip?</a:t>
            </a:r>
          </a:p>
        </p:txBody>
      </p:sp>
      <p:sp>
        <p:nvSpPr>
          <p:cNvPr id="97291" name="TextBox 11"/>
          <p:cNvSpPr txBox="1">
            <a:spLocks noChangeArrowheads="1"/>
          </p:cNvSpPr>
          <p:nvPr/>
        </p:nvSpPr>
        <p:spPr bwMode="auto">
          <a:xfrm>
            <a:off x="1981200" y="3733800"/>
            <a:ext cx="21637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100" i="1" dirty="0">
                <a:latin typeface="Arial" charset="0"/>
                <a:ea typeface="Arial" charset="0"/>
                <a:cs typeface="Arial" charset="0"/>
              </a:rPr>
              <a:t>Real-time movie sound parsing</a:t>
            </a:r>
          </a:p>
        </p:txBody>
      </p:sp>
    </p:spTree>
    <p:extLst>
      <p:ext uri="{BB962C8B-B14F-4D97-AF65-F5344CB8AC3E}">
        <p14:creationId xmlns:p14="http://schemas.microsoft.com/office/powerpoint/2010/main" val="834865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72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8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728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7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72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8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7287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7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972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88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7288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Traffic Monitoring</a:t>
            </a:r>
          </a:p>
        </p:txBody>
      </p:sp>
      <p:sp>
        <p:nvSpPr>
          <p:cNvPr id="99333" name="Text Box 8"/>
          <p:cNvSpPr txBox="1">
            <a:spLocks noChangeArrowheads="1"/>
          </p:cNvSpPr>
          <p:nvPr/>
        </p:nvSpPr>
        <p:spPr bwMode="auto">
          <a:xfrm>
            <a:off x="2819400" y="3741638"/>
            <a:ext cx="1058769" cy="261610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100" i="1" dirty="0">
                <a:latin typeface="Arial" charset="0"/>
              </a:rPr>
              <a:t>Normal crash</a:t>
            </a:r>
          </a:p>
        </p:txBody>
      </p:sp>
      <p:sp>
        <p:nvSpPr>
          <p:cNvPr id="99334" name="Text Box 9"/>
          <p:cNvSpPr txBox="1">
            <a:spLocks noChangeArrowheads="1"/>
          </p:cNvSpPr>
          <p:nvPr/>
        </p:nvSpPr>
        <p:spPr bwMode="auto">
          <a:xfrm>
            <a:off x="5334000" y="3741638"/>
            <a:ext cx="1348956" cy="261610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100" i="1" dirty="0">
                <a:latin typeface="Arial" charset="0"/>
              </a:rPr>
              <a:t>Hard-to-see crash</a:t>
            </a:r>
          </a:p>
        </p:txBody>
      </p:sp>
      <p:sp>
        <p:nvSpPr>
          <p:cNvPr id="99335" name="Text Box 10"/>
          <p:cNvSpPr txBox="1">
            <a:spLocks noChangeArrowheads="1"/>
          </p:cNvSpPr>
          <p:nvPr/>
        </p:nvSpPr>
        <p:spPr bwMode="auto">
          <a:xfrm>
            <a:off x="2823879" y="6018278"/>
            <a:ext cx="909921" cy="261610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100" i="1">
                <a:latin typeface="Arial" charset="0"/>
              </a:rPr>
              <a:t>Near crash</a:t>
            </a:r>
          </a:p>
        </p:txBody>
      </p:sp>
      <p:sp>
        <p:nvSpPr>
          <p:cNvPr id="99336" name="Text Box 11"/>
          <p:cNvSpPr txBox="1">
            <a:spLocks noChangeArrowheads="1"/>
          </p:cNvSpPr>
          <p:nvPr/>
        </p:nvSpPr>
        <p:spPr bwMode="auto">
          <a:xfrm>
            <a:off x="5334000" y="6018278"/>
            <a:ext cx="1302118" cy="261610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100" i="1">
                <a:latin typeface="Arial" charset="0"/>
              </a:rPr>
              <a:t>Notable (?) event</a:t>
            </a:r>
          </a:p>
        </p:txBody>
      </p:sp>
      <p:sp>
        <p:nvSpPr>
          <p:cNvPr id="99337" name="Text Box 12"/>
          <p:cNvSpPr txBox="1">
            <a:spLocks noChangeArrowheads="1"/>
          </p:cNvSpPr>
          <p:nvPr/>
        </p:nvSpPr>
        <p:spPr bwMode="auto">
          <a:xfrm>
            <a:off x="2988352" y="1524000"/>
            <a:ext cx="3341935" cy="307777"/>
          </a:xfrm>
          <a:prstGeom prst="rect">
            <a:avLst/>
          </a:prstGeom>
          <a:noFill/>
          <a:ln w="381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i="1" dirty="0" smtClean="0">
                <a:latin typeface="Arial" charset="0"/>
              </a:rPr>
              <a:t>Detect incidents by recognizing sounds</a:t>
            </a:r>
            <a:endParaRPr lang="en-US" sz="1400" i="1" dirty="0">
              <a:latin typeface="Arial" charset="0"/>
            </a:endParaRPr>
          </a:p>
        </p:txBody>
      </p:sp>
      <p:pic>
        <p:nvPicPr>
          <p:cNvPr id="99338" name="Picture 10" descr="/Users/paris/Documents/Powerpoint/TTI-C/crash1.mp4.mpg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1981200" y="1965224"/>
            <a:ext cx="2514600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</p:pic>
      <p:pic>
        <p:nvPicPr>
          <p:cNvPr id="99339" name="Picture 11" descr="/Users/paris/Documents/Powerpoint/TTI-C/crash2.mp4.mpg">
            <a:hlinkClick r:id="" action="ppaction://media"/>
          </p:cNvPr>
          <p:cNvPicPr/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4724400" y="1965224"/>
            <a:ext cx="2514600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</p:pic>
      <p:pic>
        <p:nvPicPr>
          <p:cNvPr id="99340" name="Picture 12" descr="/Users/paris/Documents/Powerpoint/TTI-C/near.mp4.mpg">
            <a:hlinkClick r:id="" action="ppaction://media"/>
          </p:cNvPr>
          <p:cNvPicPr/>
          <p:nvPr>
            <a:vide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1981200" y="4198838"/>
            <a:ext cx="25146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</p:pic>
      <p:pic>
        <p:nvPicPr>
          <p:cNvPr id="99341" name="Picture 13" descr="/Users/paris/Documents/Powerpoint/TTI-C/bars.mp4.mpg">
            <a:hlinkClick r:id="" action="ppaction://media"/>
          </p:cNvPr>
          <p:cNvPicPr/>
          <p:nvPr>
            <a:vide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4724400" y="4198838"/>
            <a:ext cx="25146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8855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9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93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3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933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9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93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39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9339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9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993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40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9340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93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993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341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9341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Security Surveillance</a:t>
            </a:r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4310063" cy="3429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Detect sounds in elevators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Normal speech, excited speech, footsteps, thumps, door open/close, screams</a:t>
            </a: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smtClean="0"/>
              <a:t>When </a:t>
            </a:r>
            <a:r>
              <a:rPr lang="en-US" sz="2000" dirty="0"/>
              <a:t>detecting suspicious sounds we can raise an alert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96% accuracy in elevator test recordings with </a:t>
            </a:r>
            <a:r>
              <a:rPr lang="en-US" sz="1800" dirty="0" smtClean="0"/>
              <a:t>actors</a:t>
            </a:r>
            <a:endParaRPr lang="en-US" sz="1800" dirty="0" smtClean="0"/>
          </a:p>
        </p:txBody>
      </p:sp>
      <p:sp>
        <p:nvSpPr>
          <p:cNvPr id="101381" name="Text Box 4"/>
          <p:cNvSpPr txBox="1">
            <a:spLocks noChangeArrowheads="1"/>
          </p:cNvSpPr>
          <p:nvPr/>
        </p:nvSpPr>
        <p:spPr bwMode="auto">
          <a:xfrm>
            <a:off x="4989513" y="4738688"/>
            <a:ext cx="2528887" cy="428625"/>
          </a:xfrm>
          <a:prstGeom prst="rect">
            <a:avLst/>
          </a:prstGeom>
          <a:noFill/>
          <a:ln w="635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100" i="1">
                <a:latin typeface="Arial" charset="0"/>
              </a:rPr>
              <a:t>Elevators are a dark environment with</a:t>
            </a:r>
          </a:p>
          <a:p>
            <a:pPr algn="ctr" eaLnBrk="0" hangingPunct="0"/>
            <a:r>
              <a:rPr lang="en-US" sz="1100" i="1">
                <a:latin typeface="Arial" charset="0"/>
              </a:rPr>
              <a:t> poor visual analysis prospects</a:t>
            </a:r>
          </a:p>
        </p:txBody>
      </p:sp>
      <p:sp>
        <p:nvSpPr>
          <p:cNvPr id="101382" name="Text Box 5"/>
          <p:cNvSpPr txBox="1">
            <a:spLocks noChangeArrowheads="1"/>
          </p:cNvSpPr>
          <p:nvPr/>
        </p:nvSpPr>
        <p:spPr bwMode="auto">
          <a:xfrm>
            <a:off x="5922963" y="5272088"/>
            <a:ext cx="2373312" cy="428625"/>
          </a:xfrm>
          <a:prstGeom prst="rect">
            <a:avLst/>
          </a:prstGeom>
          <a:noFill/>
          <a:ln w="635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100" i="1">
                <a:latin typeface="Arial" charset="0"/>
              </a:rPr>
              <a:t>Audio analysis can provide optimal </a:t>
            </a:r>
          </a:p>
          <a:p>
            <a:pPr algn="ctr" eaLnBrk="0" hangingPunct="0"/>
            <a:r>
              <a:rPr lang="en-US" sz="1100" i="1">
                <a:latin typeface="Arial" charset="0"/>
              </a:rPr>
              <a:t>detection of distress sounds</a:t>
            </a:r>
          </a:p>
        </p:txBody>
      </p:sp>
      <p:pic>
        <p:nvPicPr>
          <p:cNvPr id="101383" name="Picture 7" descr="/Users/paris/Documents/Powerpoint/baba/teico22c.mp4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876800" y="2082800"/>
            <a:ext cx="3733800" cy="24892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74997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8453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13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13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38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138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Instructors:</a:t>
            </a:r>
          </a:p>
          <a:p>
            <a:pPr lvl="1"/>
            <a:r>
              <a:rPr lang="en-US" dirty="0" smtClean="0"/>
              <a:t>David Forsyth 	– </a:t>
            </a:r>
            <a:r>
              <a:rPr lang="en-US" dirty="0" smtClean="0">
                <a:hlinkClick r:id="rId2"/>
              </a:rPr>
              <a:t>daf@illinois.edu</a:t>
            </a:r>
            <a:endParaRPr lang="en-US" dirty="0" smtClean="0"/>
          </a:p>
          <a:p>
            <a:pPr lvl="1"/>
            <a:r>
              <a:rPr lang="en-US" dirty="0" smtClean="0"/>
              <a:t>Paris Smaragdis 	– </a:t>
            </a:r>
            <a:r>
              <a:rPr lang="en-US" dirty="0" smtClean="0">
                <a:hlinkClick r:id="rId3"/>
              </a:rPr>
              <a:t>paris@ilinois.edu</a:t>
            </a:r>
            <a:endParaRPr lang="en-US" dirty="0"/>
          </a:p>
          <a:p>
            <a:pPr lvl="1"/>
            <a:r>
              <a:rPr lang="en-US" dirty="0" smtClean="0"/>
              <a:t>Prof. X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And you are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325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things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systems that resolve mixtures and figure out objects in a recording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5800" y="2971800"/>
            <a:ext cx="7467600" cy="14157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7600" y="4572000"/>
            <a:ext cx="1967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What’s in here??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093748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762000"/>
          </a:xfrm>
        </p:spPr>
        <p:txBody>
          <a:bodyPr/>
          <a:lstStyle/>
          <a:p>
            <a:r>
              <a:rPr lang="en-US" dirty="0" smtClean="0"/>
              <a:t>Intelligent audio editing</a:t>
            </a:r>
            <a:endParaRPr lang="en-US" dirty="0" smtClean="0"/>
          </a:p>
        </p:txBody>
      </p:sp>
      <p:sp>
        <p:nvSpPr>
          <p:cNvPr id="103427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6762750" y="6324600"/>
            <a:ext cx="1905000" cy="315913"/>
          </a:xfrm>
          <a:prstGeom prst="rect">
            <a:avLst/>
          </a:prstGeom>
          <a:noFill/>
        </p:spPr>
        <p:txBody>
          <a:bodyPr/>
          <a:lstStyle/>
          <a:p>
            <a:fld id="{90FA2E4D-C163-6148-ABC2-3B71CE0E0040}" type="slidenum">
              <a:rPr lang="en-US" smtClean="0"/>
              <a:pPr/>
              <a:t>21</a:t>
            </a:fld>
            <a:endParaRPr lang="en-US" smtClean="0"/>
          </a:p>
        </p:txBody>
      </p:sp>
      <p:cxnSp>
        <p:nvCxnSpPr>
          <p:cNvPr id="43" name="Straight Connector 42"/>
          <p:cNvCxnSpPr/>
          <p:nvPr/>
        </p:nvCxnSpPr>
        <p:spPr bwMode="auto">
          <a:xfrm>
            <a:off x="533400" y="4800600"/>
            <a:ext cx="8001000" cy="76200"/>
          </a:xfrm>
          <a:prstGeom prst="line">
            <a:avLst/>
          </a:prstGeom>
          <a:solidFill>
            <a:schemeClr val="accent1"/>
          </a:solidFill>
          <a:ln w="28575" cap="rnd" cmpd="sng" algn="ctr">
            <a:solidFill>
              <a:srgbClr val="CD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cxnSp>
      <p:pic>
        <p:nvPicPr>
          <p:cNvPr id="74760" name="Picture 44"/>
          <p:cNvPicPr>
            <a:picLocks noChangeAspect="1"/>
          </p:cNvPicPr>
          <p:nvPr/>
        </p:nvPicPr>
        <p:blipFill>
          <a:blip r:embed="rId18">
            <a:clrChange>
              <a:clrFrom>
                <a:srgbClr val="B3B3B3"/>
              </a:clrFrom>
              <a:clrTo>
                <a:srgbClr val="B3B3B3">
                  <a:alpha val="0"/>
                </a:srgbClr>
              </a:clrTo>
            </a:clrChange>
            <a:biLevel thresh="75000"/>
          </a:blip>
          <a:srcRect/>
          <a:stretch>
            <a:fillRect/>
          </a:stretch>
        </p:blipFill>
        <p:spPr bwMode="auto">
          <a:xfrm>
            <a:off x="381000" y="5570538"/>
            <a:ext cx="25146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61" name="Picture 45"/>
          <p:cNvPicPr>
            <a:picLocks noChangeAspect="1"/>
          </p:cNvPicPr>
          <p:nvPr/>
        </p:nvPicPr>
        <p:blipFill>
          <a:blip r:embed="rId19">
            <a:clrChange>
              <a:clrFrom>
                <a:srgbClr val="B3B3B3"/>
              </a:clrFrom>
              <a:clrTo>
                <a:srgbClr val="B3B3B3">
                  <a:alpha val="0"/>
                </a:srgbClr>
              </a:clrTo>
            </a:clrChange>
            <a:biLevel thresh="75000"/>
          </a:blip>
          <a:srcRect b="12048"/>
          <a:stretch>
            <a:fillRect/>
          </a:stretch>
        </p:blipFill>
        <p:spPr bwMode="auto">
          <a:xfrm>
            <a:off x="3429000" y="5264150"/>
            <a:ext cx="21336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62" name="Picture 46"/>
          <p:cNvPicPr>
            <a:picLocks noChangeAspect="1"/>
          </p:cNvPicPr>
          <p:nvPr/>
        </p:nvPicPr>
        <p:blipFill>
          <a:blip r:embed="rId20">
            <a:clrChange>
              <a:clrFrom>
                <a:srgbClr val="B3B3B3"/>
              </a:clrFrom>
              <a:clrTo>
                <a:srgbClr val="B3B3B3">
                  <a:alpha val="0"/>
                </a:srgbClr>
              </a:clrTo>
            </a:clrChange>
            <a:biLevel thresh="75000"/>
          </a:blip>
          <a:srcRect l="951"/>
          <a:stretch>
            <a:fillRect/>
          </a:stretch>
        </p:blipFill>
        <p:spPr bwMode="auto">
          <a:xfrm>
            <a:off x="3468688" y="5867400"/>
            <a:ext cx="203835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763" name="Picture 47"/>
          <p:cNvPicPr>
            <a:picLocks noChangeAspect="1"/>
          </p:cNvPicPr>
          <p:nvPr/>
        </p:nvPicPr>
        <p:blipFill>
          <a:blip r:embed="rId21">
            <a:clrChange>
              <a:clrFrom>
                <a:srgbClr val="B3B3B3"/>
              </a:clrFrom>
              <a:clrTo>
                <a:srgbClr val="B3B3B3">
                  <a:alpha val="0"/>
                </a:srgbClr>
              </a:clrTo>
            </a:clrChange>
            <a:biLevel thresh="75000"/>
          </a:blip>
          <a:srcRect/>
          <a:stretch>
            <a:fillRect/>
          </a:stretch>
        </p:blipFill>
        <p:spPr bwMode="auto">
          <a:xfrm>
            <a:off x="6172200" y="5546725"/>
            <a:ext cx="25146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9" name="Straight Arrow Connector 48"/>
          <p:cNvCxnSpPr/>
          <p:nvPr/>
        </p:nvCxnSpPr>
        <p:spPr>
          <a:xfrm flipV="1">
            <a:off x="2971800" y="5519738"/>
            <a:ext cx="457200" cy="255587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2971800" y="5775325"/>
            <a:ext cx="457200" cy="354013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562600" y="5519738"/>
            <a:ext cx="533400" cy="255587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5562600" y="5775325"/>
            <a:ext cx="533400" cy="354013"/>
          </a:xfrm>
          <a:prstGeom prst="straightConnector1">
            <a:avLst/>
          </a:prstGeom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437" name="TextBox 52"/>
          <p:cNvSpPr txBox="1">
            <a:spLocks noChangeArrowheads="1"/>
          </p:cNvSpPr>
          <p:nvPr/>
        </p:nvSpPr>
        <p:spPr bwMode="auto">
          <a:xfrm>
            <a:off x="228600" y="5253038"/>
            <a:ext cx="12192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i="1"/>
              <a:t>Piano + Soprano</a:t>
            </a:r>
          </a:p>
        </p:txBody>
      </p:sp>
      <p:sp>
        <p:nvSpPr>
          <p:cNvPr id="103438" name="TextBox 53"/>
          <p:cNvSpPr txBox="1">
            <a:spLocks noChangeArrowheads="1"/>
          </p:cNvSpPr>
          <p:nvPr/>
        </p:nvSpPr>
        <p:spPr bwMode="auto">
          <a:xfrm>
            <a:off x="3352800" y="5024438"/>
            <a:ext cx="12192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i="1"/>
              <a:t>Soprano layer</a:t>
            </a:r>
          </a:p>
        </p:txBody>
      </p:sp>
      <p:sp>
        <p:nvSpPr>
          <p:cNvPr id="103439" name="TextBox 54"/>
          <p:cNvSpPr txBox="1">
            <a:spLocks noChangeArrowheads="1"/>
          </p:cNvSpPr>
          <p:nvPr/>
        </p:nvSpPr>
        <p:spPr bwMode="auto">
          <a:xfrm>
            <a:off x="3352800" y="6396038"/>
            <a:ext cx="12192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i="1"/>
              <a:t>Piano layer</a:t>
            </a:r>
          </a:p>
        </p:txBody>
      </p:sp>
      <p:sp>
        <p:nvSpPr>
          <p:cNvPr id="103440" name="TextBox 55"/>
          <p:cNvSpPr txBox="1">
            <a:spLocks noChangeArrowheads="1"/>
          </p:cNvSpPr>
          <p:nvPr/>
        </p:nvSpPr>
        <p:spPr bwMode="auto">
          <a:xfrm>
            <a:off x="6019800" y="5253038"/>
            <a:ext cx="12192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i="1"/>
              <a:t>Remixed layers</a:t>
            </a:r>
          </a:p>
        </p:txBody>
      </p:sp>
      <p:pic>
        <p:nvPicPr>
          <p:cNvPr id="63" name="original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rcRect/>
          <a:stretch>
            <a:fillRect/>
          </a:stretch>
        </p:blipFill>
        <p:spPr bwMode="auto">
          <a:xfrm>
            <a:off x="2438400" y="1828800"/>
            <a:ext cx="2825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nohh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rcRect/>
          <a:stretch>
            <a:fillRect/>
          </a:stretch>
        </p:blipFill>
        <p:spPr bwMode="auto">
          <a:xfrm>
            <a:off x="381000" y="2667000"/>
            <a:ext cx="2825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noconga.wav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rcRect/>
          <a:stretch>
            <a:fillRect/>
          </a:stretch>
        </p:blipFill>
        <p:spPr bwMode="auto">
          <a:xfrm>
            <a:off x="381000" y="3025775"/>
            <a:ext cx="2825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825" name="Picture 67" descr="Picture 7.png"/>
          <p:cNvPicPr>
            <a:picLocks noChangeAspect="1"/>
          </p:cNvPicPr>
          <p:nvPr/>
        </p:nvPicPr>
        <p:blipFill>
          <a:blip r:embed="rId23">
            <a:clrChange>
              <a:clrFrom>
                <a:srgbClr val="99BEBF"/>
              </a:clrFrom>
              <a:clrTo>
                <a:srgbClr val="99BEBF">
                  <a:alpha val="0"/>
                </a:srgbClr>
              </a:clrTo>
            </a:clrChange>
            <a:biLevel thresh="75000"/>
          </a:blip>
          <a:srcRect/>
          <a:stretch>
            <a:fillRect/>
          </a:stretch>
        </p:blipFill>
        <p:spPr bwMode="auto">
          <a:xfrm>
            <a:off x="531813" y="1868488"/>
            <a:ext cx="182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823" name="Picture 69" descr="Picture 3.png"/>
          <p:cNvPicPr>
            <a:picLocks noChangeAspect="1"/>
          </p:cNvPicPr>
          <p:nvPr/>
        </p:nvPicPr>
        <p:blipFill>
          <a:blip r:embed="rId24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biLevel thresh="75000"/>
          </a:blip>
          <a:srcRect/>
          <a:stretch>
            <a:fillRect/>
          </a:stretch>
        </p:blipFill>
        <p:spPr bwMode="auto">
          <a:xfrm>
            <a:off x="3046413" y="2437969"/>
            <a:ext cx="1828800" cy="69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821" name="Picture 70" descr="Picture 4.png"/>
          <p:cNvPicPr>
            <a:picLocks noChangeAspect="1"/>
          </p:cNvPicPr>
          <p:nvPr/>
        </p:nvPicPr>
        <p:blipFill>
          <a:blip r:embed="rId25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biLevel thresh="75000"/>
          </a:blip>
          <a:srcRect/>
          <a:stretch>
            <a:fillRect/>
          </a:stretch>
        </p:blipFill>
        <p:spPr bwMode="auto">
          <a:xfrm>
            <a:off x="2970213" y="2895169"/>
            <a:ext cx="1828800" cy="69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819" name="Picture 71" descr="Picture 5.png"/>
          <p:cNvPicPr>
            <a:picLocks noChangeAspect="1"/>
          </p:cNvPicPr>
          <p:nvPr/>
        </p:nvPicPr>
        <p:blipFill>
          <a:blip r:embed="rId26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biLevel thresh="75000"/>
          </a:blip>
          <a:srcRect/>
          <a:stretch>
            <a:fillRect/>
          </a:stretch>
        </p:blipFill>
        <p:spPr bwMode="auto">
          <a:xfrm>
            <a:off x="3046413" y="3352369"/>
            <a:ext cx="1828800" cy="69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817" name="Picture 72" descr="Picture 6.png"/>
          <p:cNvPicPr>
            <a:picLocks noChangeAspect="1"/>
          </p:cNvPicPr>
          <p:nvPr/>
        </p:nvPicPr>
        <p:blipFill>
          <a:blip r:embed="rId27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  <a:biLevel thresh="75000"/>
          </a:blip>
          <a:srcRect b="33270"/>
          <a:stretch>
            <a:fillRect/>
          </a:stretch>
        </p:blipFill>
        <p:spPr bwMode="auto">
          <a:xfrm>
            <a:off x="3046413" y="3809569"/>
            <a:ext cx="1828800" cy="457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3" name="Straight Arrow Connector 92"/>
          <p:cNvCxnSpPr/>
          <p:nvPr/>
        </p:nvCxnSpPr>
        <p:spPr>
          <a:xfrm>
            <a:off x="2436813" y="2278063"/>
            <a:ext cx="533400" cy="17462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2436813" y="2278063"/>
            <a:ext cx="533400" cy="498475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436813" y="2278063"/>
            <a:ext cx="533400" cy="960437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2436813" y="2278063"/>
            <a:ext cx="533400" cy="1417637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2436813" y="2278063"/>
            <a:ext cx="533400" cy="1870075"/>
          </a:xfrm>
          <a:prstGeom prst="straightConnector1">
            <a:avLst/>
          </a:prstGeom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 bwMode="auto">
          <a:xfrm rot="5400000" flipH="1" flipV="1">
            <a:off x="3923507" y="3161506"/>
            <a:ext cx="2819400" cy="1587"/>
          </a:xfrm>
          <a:prstGeom prst="line">
            <a:avLst/>
          </a:prstGeom>
          <a:solidFill>
            <a:schemeClr val="accent1"/>
          </a:solidFill>
          <a:ln w="28575" cap="rnd" cmpd="sng" algn="ctr">
            <a:solidFill>
              <a:srgbClr val="CD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cxnSp>
      <p:sp>
        <p:nvSpPr>
          <p:cNvPr id="103455" name="TextBox 118"/>
          <p:cNvSpPr txBox="1">
            <a:spLocks noChangeArrowheads="1"/>
          </p:cNvSpPr>
          <p:nvPr/>
        </p:nvSpPr>
        <p:spPr bwMode="auto">
          <a:xfrm>
            <a:off x="455613" y="1600200"/>
            <a:ext cx="1219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i="1" dirty="0"/>
              <a:t>Original drum loop</a:t>
            </a:r>
          </a:p>
        </p:txBody>
      </p:sp>
      <p:sp>
        <p:nvSpPr>
          <p:cNvPr id="103456" name="TextBox 119"/>
          <p:cNvSpPr txBox="1">
            <a:spLocks noChangeArrowheads="1"/>
          </p:cNvSpPr>
          <p:nvPr/>
        </p:nvSpPr>
        <p:spPr bwMode="auto">
          <a:xfrm>
            <a:off x="2894013" y="1811338"/>
            <a:ext cx="1219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i="1"/>
              <a:t>Extracted layers</a:t>
            </a:r>
          </a:p>
        </p:txBody>
      </p:sp>
      <p:sp>
        <p:nvSpPr>
          <p:cNvPr id="121" name="Rectangle 120"/>
          <p:cNvSpPr/>
          <p:nvPr/>
        </p:nvSpPr>
        <p:spPr bwMode="auto">
          <a:xfrm>
            <a:off x="1143000" y="4114800"/>
            <a:ext cx="7620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  <p:txBody>
          <a:bodyPr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lang="en-US" sz="1200">
                <a:latin typeface="Arial" charset="0"/>
                <a:ea typeface="Arial" charset="0"/>
                <a:cs typeface="Arial" charset="0"/>
              </a:rPr>
              <a:t>Remixer</a:t>
            </a:r>
          </a:p>
        </p:txBody>
      </p:sp>
      <p:cxnSp>
        <p:nvCxnSpPr>
          <p:cNvPr id="103458" name="Curved Connector 122"/>
          <p:cNvCxnSpPr>
            <a:cxnSpLocks noChangeShapeType="1"/>
            <a:endCxn id="121" idx="2"/>
          </p:cNvCxnSpPr>
          <p:nvPr/>
        </p:nvCxnSpPr>
        <p:spPr bwMode="auto">
          <a:xfrm rot="5400000">
            <a:off x="2666207" y="3124993"/>
            <a:ext cx="152400" cy="2436813"/>
          </a:xfrm>
          <a:prstGeom prst="curvedConnector3">
            <a:avLst>
              <a:gd name="adj1" fmla="val 2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103459" name="TextBox 125"/>
          <p:cNvSpPr txBox="1">
            <a:spLocks noChangeArrowheads="1"/>
          </p:cNvSpPr>
          <p:nvPr/>
        </p:nvSpPr>
        <p:spPr bwMode="auto">
          <a:xfrm>
            <a:off x="685800" y="2667000"/>
            <a:ext cx="9906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i="1"/>
              <a:t>No tambourine</a:t>
            </a:r>
          </a:p>
        </p:txBody>
      </p:sp>
      <p:sp>
        <p:nvSpPr>
          <p:cNvPr id="103460" name="TextBox 126"/>
          <p:cNvSpPr txBox="1">
            <a:spLocks noChangeArrowheads="1"/>
          </p:cNvSpPr>
          <p:nvPr/>
        </p:nvSpPr>
        <p:spPr bwMode="auto">
          <a:xfrm>
            <a:off x="685800" y="3025775"/>
            <a:ext cx="8382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i="1"/>
              <a:t>No congas</a:t>
            </a:r>
          </a:p>
        </p:txBody>
      </p:sp>
      <p:sp>
        <p:nvSpPr>
          <p:cNvPr id="103461" name="TextBox 127"/>
          <p:cNvSpPr txBox="1">
            <a:spLocks noChangeArrowheads="1"/>
          </p:cNvSpPr>
          <p:nvPr/>
        </p:nvSpPr>
        <p:spPr bwMode="auto">
          <a:xfrm>
            <a:off x="685800" y="3384550"/>
            <a:ext cx="838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i="1"/>
              <a:t>Congas!</a:t>
            </a:r>
          </a:p>
        </p:txBody>
      </p:sp>
      <p:pic>
        <p:nvPicPr>
          <p:cNvPr id="74816" name="Picture 68" descr="Picture 2.png"/>
          <p:cNvPicPr>
            <a:picLocks noChangeAspect="1"/>
          </p:cNvPicPr>
          <p:nvPr/>
        </p:nvPicPr>
        <p:blipFill>
          <a:blip r:embed="rId28">
            <a:clrChange>
              <a:clrFrom>
                <a:srgbClr val="99BEBF"/>
              </a:clrFrom>
              <a:clrTo>
                <a:srgbClr val="99BEBF">
                  <a:alpha val="0"/>
                </a:srgbClr>
              </a:clrTo>
            </a:clrChange>
            <a:biLevel thresh="75000"/>
          </a:blip>
          <a:srcRect/>
          <a:stretch>
            <a:fillRect/>
          </a:stretch>
        </p:blipFill>
        <p:spPr bwMode="auto">
          <a:xfrm>
            <a:off x="3046413" y="2057400"/>
            <a:ext cx="1828800" cy="50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" name="conga.wav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rcRect/>
          <a:stretch>
            <a:fillRect/>
          </a:stretch>
        </p:blipFill>
        <p:spPr bwMode="auto">
          <a:xfrm>
            <a:off x="381000" y="3402013"/>
            <a:ext cx="2825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3464" name="Straight Arrow Connector 69"/>
          <p:cNvCxnSpPr>
            <a:cxnSpLocks noChangeShapeType="1"/>
            <a:stCxn id="121" idx="0"/>
          </p:cNvCxnSpPr>
          <p:nvPr/>
        </p:nvCxnSpPr>
        <p:spPr bwMode="auto">
          <a:xfrm rot="16200000" flipV="1">
            <a:off x="1066800" y="3657600"/>
            <a:ext cx="3048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pic>
        <p:nvPicPr>
          <p:cNvPr id="71" name="star-down.wav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rcRect/>
          <a:stretch>
            <a:fillRect/>
          </a:stretch>
        </p:blipFill>
        <p:spPr bwMode="auto">
          <a:xfrm>
            <a:off x="8305800" y="4114800"/>
            <a:ext cx="2825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star-both.wav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rcRect/>
          <a:stretch>
            <a:fillRect/>
          </a:stretch>
        </p:blipFill>
        <p:spPr bwMode="auto">
          <a:xfrm>
            <a:off x="8229600" y="1774825"/>
            <a:ext cx="2825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802" name="Picture 79"/>
          <p:cNvPicPr>
            <a:picLocks noChangeAspect="1"/>
          </p:cNvPicPr>
          <p:nvPr/>
        </p:nvPicPr>
        <p:blipFill>
          <a:blip r:embed="rId29">
            <a:clrChange>
              <a:clrFrom>
                <a:srgbClr val="B3B3B3"/>
              </a:clrFrom>
              <a:clrTo>
                <a:srgbClr val="B3B3B3">
                  <a:alpha val="0"/>
                </a:srgbClr>
              </a:clrTo>
            </a:clrChange>
            <a:biLevel thresh="75000"/>
          </a:blip>
          <a:srcRect r="2010"/>
          <a:stretch>
            <a:fillRect/>
          </a:stretch>
        </p:blipFill>
        <p:spPr bwMode="auto">
          <a:xfrm>
            <a:off x="6096000" y="1600200"/>
            <a:ext cx="19812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803" name="Picture 80"/>
          <p:cNvPicPr>
            <a:picLocks noChangeAspect="1"/>
          </p:cNvPicPr>
          <p:nvPr/>
        </p:nvPicPr>
        <p:blipFill>
          <a:blip r:embed="rId30">
            <a:clrChange>
              <a:clrFrom>
                <a:srgbClr val="B3B3B3"/>
              </a:clrFrom>
              <a:clrTo>
                <a:srgbClr val="B3B3B3">
                  <a:alpha val="0"/>
                </a:srgbClr>
              </a:clrTo>
            </a:clrChange>
            <a:biLevel thresh="75000"/>
          </a:blip>
          <a:srcRect/>
          <a:stretch>
            <a:fillRect/>
          </a:stretch>
        </p:blipFill>
        <p:spPr bwMode="auto">
          <a:xfrm>
            <a:off x="6956425" y="3097213"/>
            <a:ext cx="1879600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804" name="Picture 82"/>
          <p:cNvPicPr>
            <a:picLocks noChangeAspect="1"/>
          </p:cNvPicPr>
          <p:nvPr/>
        </p:nvPicPr>
        <p:blipFill>
          <a:blip r:embed="rId31">
            <a:clrChange>
              <a:clrFrom>
                <a:srgbClr val="B3B3B3"/>
              </a:clrFrom>
              <a:clrTo>
                <a:srgbClr val="B3B3B3">
                  <a:alpha val="0"/>
                </a:srgbClr>
              </a:clrTo>
            </a:clrChange>
            <a:biLevel thresh="75000"/>
          </a:blip>
          <a:srcRect/>
          <a:stretch>
            <a:fillRect/>
          </a:stretch>
        </p:blipFill>
        <p:spPr bwMode="auto">
          <a:xfrm>
            <a:off x="5791200" y="2432050"/>
            <a:ext cx="18288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805" name="Picture 84"/>
          <p:cNvPicPr>
            <a:picLocks noChangeAspect="1"/>
          </p:cNvPicPr>
          <p:nvPr/>
        </p:nvPicPr>
        <p:blipFill>
          <a:blip r:embed="rId32">
            <a:clrChange>
              <a:clrFrom>
                <a:srgbClr val="B3B3B3"/>
              </a:clrFrom>
              <a:clrTo>
                <a:srgbClr val="B3B3B3">
                  <a:alpha val="0"/>
                </a:srgbClr>
              </a:clrTo>
            </a:clrChange>
            <a:biLevel thresh="75000"/>
          </a:blip>
          <a:srcRect/>
          <a:stretch>
            <a:fillRect/>
          </a:stretch>
        </p:blipFill>
        <p:spPr bwMode="auto">
          <a:xfrm>
            <a:off x="5791200" y="3886200"/>
            <a:ext cx="23622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3471" name="Curved Connector 107"/>
          <p:cNvCxnSpPr>
            <a:cxnSpLocks noChangeShapeType="1"/>
          </p:cNvCxnSpPr>
          <p:nvPr/>
        </p:nvCxnSpPr>
        <p:spPr bwMode="auto">
          <a:xfrm rot="16200000" flipH="1">
            <a:off x="7036594" y="2274094"/>
            <a:ext cx="900112" cy="8001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103472" name="Curved Connector 110"/>
          <p:cNvCxnSpPr>
            <a:cxnSpLocks noChangeShapeType="1"/>
          </p:cNvCxnSpPr>
          <p:nvPr/>
        </p:nvCxnSpPr>
        <p:spPr bwMode="auto">
          <a:xfrm rot="5400000">
            <a:off x="6761162" y="2112963"/>
            <a:ext cx="269875" cy="381000"/>
          </a:xfrm>
          <a:prstGeom prst="curvedConnector3">
            <a:avLst>
              <a:gd name="adj1" fmla="val 120588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103473" name="Curved Connector 113"/>
          <p:cNvCxnSpPr>
            <a:cxnSpLocks noChangeShapeType="1"/>
          </p:cNvCxnSpPr>
          <p:nvPr/>
        </p:nvCxnSpPr>
        <p:spPr bwMode="auto">
          <a:xfrm rot="16200000" flipH="1">
            <a:off x="6419850" y="3333750"/>
            <a:ext cx="838200" cy="2667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cxnSp>
        <p:nvCxnSpPr>
          <p:cNvPr id="103474" name="Curved Connector 118"/>
          <p:cNvCxnSpPr>
            <a:cxnSpLocks noChangeShapeType="1"/>
          </p:cNvCxnSpPr>
          <p:nvPr/>
        </p:nvCxnSpPr>
        <p:spPr bwMode="auto">
          <a:xfrm rot="5400000">
            <a:off x="7315200" y="3314700"/>
            <a:ext cx="228600" cy="9144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arrow" w="med" len="med"/>
          </a:ln>
        </p:spPr>
      </p:cxnSp>
      <p:sp>
        <p:nvSpPr>
          <p:cNvPr id="103475" name="TextBox 55"/>
          <p:cNvSpPr txBox="1">
            <a:spLocks noChangeArrowheads="1"/>
          </p:cNvSpPr>
          <p:nvPr/>
        </p:nvSpPr>
        <p:spPr bwMode="auto">
          <a:xfrm>
            <a:off x="6400800" y="4554538"/>
            <a:ext cx="1676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000" i="1" dirty="0"/>
              <a:t>Selective pitch shifting</a:t>
            </a:r>
          </a:p>
        </p:txBody>
      </p:sp>
      <p:pic>
        <p:nvPicPr>
          <p:cNvPr id="86" name="Picture 6">
            <a:hlinkClick r:id="" action="ppaction://media"/>
          </p:cNvPr>
          <p:cNvPicPr>
            <a:picLocks noRot="1" noChangeAspect="1" noChangeArrowheads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rcRect/>
          <a:stretch>
            <a:fillRect/>
          </a:stretch>
        </p:blipFill>
        <p:spPr bwMode="auto">
          <a:xfrm>
            <a:off x="8382000" y="6121400"/>
            <a:ext cx="2746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4">
            <a:hlinkClick r:id="" action="ppaction://media"/>
          </p:cNvPr>
          <p:cNvPicPr>
            <a:picLocks noRot="1" noChangeAspect="1" noChangeArrowheads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/>
          <a:srcRect/>
          <a:stretch>
            <a:fillRect/>
          </a:stretch>
        </p:blipFill>
        <p:spPr bwMode="auto">
          <a:xfrm>
            <a:off x="2667000" y="6127750"/>
            <a:ext cx="27305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78" name="TextBox 53"/>
          <p:cNvSpPr txBox="1">
            <a:spLocks noChangeArrowheads="1"/>
          </p:cNvSpPr>
          <p:nvPr/>
        </p:nvSpPr>
        <p:spPr bwMode="auto">
          <a:xfrm>
            <a:off x="5715000" y="2209800"/>
            <a:ext cx="9906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i="1"/>
              <a:t>Music layer</a:t>
            </a:r>
          </a:p>
        </p:txBody>
      </p:sp>
      <p:sp>
        <p:nvSpPr>
          <p:cNvPr id="103479" name="TextBox 54"/>
          <p:cNvSpPr txBox="1">
            <a:spLocks noChangeArrowheads="1"/>
          </p:cNvSpPr>
          <p:nvPr/>
        </p:nvSpPr>
        <p:spPr bwMode="auto">
          <a:xfrm>
            <a:off x="8229600" y="2895600"/>
            <a:ext cx="838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i="1"/>
              <a:t>Voice layer</a:t>
            </a:r>
          </a:p>
        </p:txBody>
      </p:sp>
    </p:spTree>
    <p:extLst>
      <p:ext uri="{BB962C8B-B14F-4D97-AF65-F5344CB8AC3E}">
        <p14:creationId xmlns:p14="http://schemas.microsoft.com/office/powerpoint/2010/main" val="4217286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000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000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000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153" fill="hold"/>
                                        <p:tgtEl>
                                          <p:spTgt spid="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000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7864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8068" fill="hold"/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User-guided sound selection</a:t>
            </a:r>
          </a:p>
        </p:txBody>
      </p:sp>
      <p:pic>
        <p:nvPicPr>
          <p:cNvPr id="106500" name="Picture 4" descr="/Users/paris/Documents/Powerpoint/MML/user-guide-short.mo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19138" y="1403350"/>
            <a:ext cx="7772400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81633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6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65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50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6500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</a:t>
            </a:r>
            <a:r>
              <a:rPr lang="en-US" dirty="0" smtClean="0"/>
              <a:t>/visual </a:t>
            </a:r>
            <a:r>
              <a:rPr lang="en-US" dirty="0" smtClean="0"/>
              <a:t>object editing</a:t>
            </a:r>
            <a:endParaRPr lang="en-US" dirty="0" smtClean="0"/>
          </a:p>
        </p:txBody>
      </p:sp>
      <p:pic>
        <p:nvPicPr>
          <p:cNvPr id="104452" name="Picture 4" descr="/Users/paris/Documents/Powerpoint/MML/ear-input.mov">
            <a:hlinkClick r:id="" action="ppaction://media"/>
          </p:cNvPr>
          <p:cNvPicPr>
            <a:picLocks noGrp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/>
          <a:srcRect/>
          <a:stretch>
            <a:fillRect/>
          </a:stretch>
        </p:blipFill>
        <p:spPr>
          <a:xfrm>
            <a:off x="1168400" y="1524000"/>
            <a:ext cx="2946400" cy="2209800"/>
          </a:xfrm>
          <a:effectLst>
            <a:outerShdw blurRad="50800" dist="38100" dir="2700000" algn="br" rotWithShape="0">
              <a:srgbClr val="000000">
                <a:alpha val="42998"/>
              </a:srgbClr>
            </a:outerShdw>
          </a:effectLst>
        </p:spPr>
      </p:pic>
      <p:pic>
        <p:nvPicPr>
          <p:cNvPr id="104453" name="Picture 5" descr="/Users/paris/Documents/Powerpoint/MML/fgremoved audio2.mov">
            <a:hlinkClick r:id="" action="ppaction://media"/>
          </p:cNvPr>
          <p:cNvPicPr/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4572000" y="3962400"/>
            <a:ext cx="39163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br" rotWithShape="0">
              <a:srgbClr val="000000">
                <a:alpha val="42998"/>
              </a:srgbClr>
            </a:outerShdw>
          </a:effectLst>
        </p:spPr>
      </p:pic>
      <p:pic>
        <p:nvPicPr>
          <p:cNvPr id="104454" name="Picture 6" descr="/Users/paris/Documents/Powerpoint/MML/officemusic.mov">
            <a:hlinkClick r:id="" action="ppaction://media"/>
          </p:cNvPr>
          <p:cNvPicPr/>
          <p:nvPr>
            <a:vide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4572000" y="1555750"/>
            <a:ext cx="3886200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br" rotWithShape="0">
              <a:srgbClr val="000000">
                <a:alpha val="42998"/>
              </a:srgbClr>
            </a:outerShdw>
          </a:effectLst>
        </p:spPr>
      </p:pic>
      <p:sp>
        <p:nvSpPr>
          <p:cNvPr id="104455" name="TextBox 9"/>
          <p:cNvSpPr txBox="1">
            <a:spLocks noChangeArrowheads="1"/>
          </p:cNvSpPr>
          <p:nvPr/>
        </p:nvSpPr>
        <p:spPr bwMode="auto">
          <a:xfrm rot="-5400000">
            <a:off x="-45243" y="2399506"/>
            <a:ext cx="17335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latin typeface="Helvetica" charset="0"/>
                <a:ea typeface="Helvetica" charset="0"/>
                <a:cs typeface="Helvetica" charset="0"/>
              </a:rPr>
              <a:t>Input sequences</a:t>
            </a:r>
          </a:p>
        </p:txBody>
      </p:sp>
      <p:sp>
        <p:nvSpPr>
          <p:cNvPr id="104456" name="TextBox 10"/>
          <p:cNvSpPr txBox="1">
            <a:spLocks noChangeArrowheads="1"/>
          </p:cNvSpPr>
          <p:nvPr/>
        </p:nvSpPr>
        <p:spPr bwMode="auto">
          <a:xfrm rot="-5400000">
            <a:off x="-125412" y="4913313"/>
            <a:ext cx="18938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i="1">
                <a:latin typeface="Helvetica" charset="0"/>
                <a:ea typeface="Helvetica" charset="0"/>
                <a:cs typeface="Helvetica" charset="0"/>
              </a:rPr>
              <a:t>Output sequences</a:t>
            </a:r>
          </a:p>
        </p:txBody>
      </p:sp>
      <p:pic>
        <p:nvPicPr>
          <p:cNvPr id="104457" name="Picture 9" descr="/Users/paris/Documents/Powerpoint/MML/ear-removed.mov">
            <a:hlinkClick r:id="" action="ppaction://media"/>
          </p:cNvPr>
          <p:cNvPicPr/>
          <p:nvPr>
            <a:vide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1168400" y="3962400"/>
            <a:ext cx="294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br" rotWithShape="0">
              <a:srgbClr val="000000">
                <a:alpha val="42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7304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44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5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44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44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5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4453"/>
                </p:tgtEl>
              </p:cMediaNode>
            </p:video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445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4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044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52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4452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44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044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57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4457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Many more applications</a:t>
            </a:r>
          </a:p>
        </p:txBody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55738"/>
            <a:ext cx="8305800" cy="47164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Intelligent audio editing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City grid state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Dublin City Traffic Authority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Cambridge, MA (more later)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Machine Monitoring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Mitsubishi Heavy Industries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Automotive monitors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Building-wide sensor networks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Home security surveillance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Smart phone sensing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Medical listening/</a:t>
            </a:r>
            <a:r>
              <a:rPr lang="en-US" sz="2400" dirty="0" err="1" smtClean="0"/>
              <a:t>surveilance</a:t>
            </a:r>
            <a:r>
              <a:rPr lang="en-US" sz="2400" dirty="0" smtClean="0"/>
              <a:t> (heart, lungs, speech, ICU)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33012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1143000"/>
          </a:xfrm>
        </p:spPr>
        <p:txBody>
          <a:bodyPr/>
          <a:lstStyle/>
          <a:p>
            <a:r>
              <a:rPr lang="en-US" dirty="0" smtClean="0"/>
              <a:t>So what does intelligence require?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848600" cy="4191000"/>
          </a:xfrm>
        </p:spPr>
        <p:txBody>
          <a:bodyPr/>
          <a:lstStyle/>
          <a:p>
            <a:r>
              <a:rPr lang="en-US" dirty="0" smtClean="0"/>
              <a:t>An ability to translate our thoughts to a programming formula</a:t>
            </a:r>
          </a:p>
          <a:p>
            <a:pPr lvl="1"/>
            <a:r>
              <a:rPr lang="en-US" dirty="0" smtClean="0"/>
              <a:t>Much harder than it sounds</a:t>
            </a:r>
          </a:p>
          <a:p>
            <a:pPr lvl="2"/>
            <a:r>
              <a:rPr lang="en-US" dirty="0" smtClean="0"/>
              <a:t>Let me demonstrate …</a:t>
            </a:r>
          </a:p>
          <a:p>
            <a:endParaRPr lang="en-US" dirty="0"/>
          </a:p>
          <a:p>
            <a:r>
              <a:rPr lang="en-US" dirty="0" smtClean="0"/>
              <a:t>But it is also simpler than it sounds!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125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we will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 bit of math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A bit of </a:t>
            </a:r>
            <a:r>
              <a:rPr lang="en-US" dirty="0"/>
              <a:t>a</a:t>
            </a:r>
            <a:r>
              <a:rPr lang="en-US" dirty="0" smtClean="0"/>
              <a:t>rtificial intelligence (AI)</a:t>
            </a:r>
          </a:p>
          <a:p>
            <a:endParaRPr lang="en-US" dirty="0"/>
          </a:p>
          <a:p>
            <a:r>
              <a:rPr lang="en-US" dirty="0" smtClean="0"/>
              <a:t>Plenty of coding</a:t>
            </a:r>
          </a:p>
        </p:txBody>
      </p:sp>
    </p:spTree>
    <p:extLst>
      <p:ext uri="{BB962C8B-B14F-4D97-AF65-F5344CB8AC3E}">
        <p14:creationId xmlns:p14="http://schemas.microsoft.com/office/powerpoint/2010/main" val="2570338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bit of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910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dirty="0" smtClean="0"/>
              <a:t>Some linear algebra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Some probability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dirty="0" smtClean="0"/>
              <a:t>Some optimization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Used as needed, we’ll skip the fluff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Don’t be scared!</a:t>
            </a:r>
          </a:p>
        </p:txBody>
      </p:sp>
    </p:spTree>
    <p:extLst>
      <p:ext uri="{BB962C8B-B14F-4D97-AF65-F5344CB8AC3E}">
        <p14:creationId xmlns:p14="http://schemas.microsoft.com/office/powerpoint/2010/main" val="3038178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bit of 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r>
              <a:rPr lang="en-US" dirty="0" smtClean="0"/>
              <a:t>Machine learning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Making classifiers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Clustering data</a:t>
            </a:r>
          </a:p>
          <a:p>
            <a:pPr lvl="1">
              <a:lnSpc>
                <a:spcPct val="130000"/>
              </a:lnSpc>
            </a:pPr>
            <a:r>
              <a:rPr lang="en-US" dirty="0" smtClean="0"/>
              <a:t>Making sense of huge data sets</a:t>
            </a:r>
          </a:p>
        </p:txBody>
      </p:sp>
    </p:spTree>
    <p:extLst>
      <p:ext uri="{BB962C8B-B14F-4D97-AF65-F5344CB8AC3E}">
        <p14:creationId xmlns:p14="http://schemas.microsoft.com/office/powerpoint/2010/main" val="696178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Domain-specific 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dirty="0"/>
              <a:t>Natural language processing</a:t>
            </a:r>
          </a:p>
          <a:p>
            <a:pPr>
              <a:lnSpc>
                <a:spcPct val="130000"/>
              </a:lnSpc>
            </a:pPr>
            <a:r>
              <a:rPr lang="en-US" dirty="0"/>
              <a:t>Computer vision</a:t>
            </a:r>
          </a:p>
          <a:p>
            <a:pPr>
              <a:lnSpc>
                <a:spcPct val="130000"/>
              </a:lnSpc>
            </a:pPr>
            <a:r>
              <a:rPr lang="en-US" dirty="0"/>
              <a:t>Speech and audio recognition</a:t>
            </a:r>
          </a:p>
          <a:p>
            <a:pPr>
              <a:lnSpc>
                <a:spcPct val="130000"/>
              </a:lnSpc>
            </a:pPr>
            <a:r>
              <a:rPr lang="en-US" dirty="0"/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845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Intelli</a:t>
            </a:r>
            <a:r>
              <a:rPr lang="en-US" dirty="0" smtClean="0"/>
              <a:t>-what?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is an intelligent system?</a:t>
            </a:r>
          </a:p>
          <a:p>
            <a:pPr lvl="1"/>
            <a:r>
              <a:rPr lang="en-US" dirty="0" smtClean="0"/>
              <a:t>Any takers?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235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Plenty of projects</a:t>
            </a:r>
          </a:p>
          <a:p>
            <a:pPr lvl="1"/>
            <a:r>
              <a:rPr lang="en-US" dirty="0" smtClean="0"/>
              <a:t>We want this to be a hands-on class</a:t>
            </a:r>
          </a:p>
          <a:p>
            <a:endParaRPr lang="en-US" dirty="0"/>
          </a:p>
          <a:p>
            <a:r>
              <a:rPr lang="en-US" dirty="0" smtClean="0"/>
              <a:t>You are free to pick your poison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339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419600"/>
          </a:xfrm>
        </p:spPr>
        <p:txBody>
          <a:bodyPr/>
          <a:lstStyle/>
          <a:p>
            <a:r>
              <a:rPr lang="en-US" sz="2400" i="1" dirty="0"/>
              <a:t>Overall understanding of the problems in AI-</a:t>
            </a:r>
            <a:r>
              <a:rPr lang="en-US" sz="2400" i="1" dirty="0" err="1"/>
              <a:t>ish</a:t>
            </a:r>
            <a:r>
              <a:rPr lang="en-US" sz="2400" i="1" dirty="0"/>
              <a:t> areas</a:t>
            </a:r>
            <a:endParaRPr lang="en-US" sz="2400" dirty="0"/>
          </a:p>
          <a:p>
            <a:pPr lvl="1"/>
            <a:r>
              <a:rPr lang="en-US" sz="1800" dirty="0"/>
              <a:t>*Know how to classify data</a:t>
            </a:r>
          </a:p>
          <a:p>
            <a:pPr lvl="1"/>
            <a:r>
              <a:rPr lang="en-US" sz="1800" dirty="0"/>
              <a:t>*Know how to cluster data</a:t>
            </a:r>
          </a:p>
          <a:p>
            <a:r>
              <a:rPr lang="en-US" sz="2400" dirty="0"/>
              <a:t>Understand how to represent text, audio, images, video data</a:t>
            </a:r>
          </a:p>
          <a:p>
            <a:r>
              <a:rPr lang="en-US" sz="2400" dirty="0"/>
              <a:t>Understand probabilistic reasoning</a:t>
            </a:r>
          </a:p>
          <a:p>
            <a:r>
              <a:rPr lang="en-US" sz="2400" dirty="0"/>
              <a:t>Have basic understanding of the following processes:</a:t>
            </a:r>
          </a:p>
          <a:p>
            <a:pPr lvl="1"/>
            <a:r>
              <a:rPr lang="en-US" sz="1800" dirty="0"/>
              <a:t>How Google works</a:t>
            </a:r>
          </a:p>
          <a:p>
            <a:pPr lvl="1"/>
            <a:r>
              <a:rPr lang="en-US" sz="1800" dirty="0"/>
              <a:t>*How collaborative filtering works (e.g. Netflix, dating sites, </a:t>
            </a:r>
            <a:r>
              <a:rPr lang="en-US" sz="1800" dirty="0" err="1"/>
              <a:t>etc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*How face detection or character recognition works</a:t>
            </a:r>
          </a:p>
          <a:p>
            <a:pPr lvl="1"/>
            <a:r>
              <a:rPr lang="en-US" sz="1800" dirty="0"/>
              <a:t>*How speech recognition works</a:t>
            </a:r>
          </a:p>
          <a:p>
            <a:pPr lvl="1"/>
            <a:r>
              <a:rPr lang="en-US" sz="1800" dirty="0"/>
              <a:t>*How text mining works (e.g. language detection, document clustering, sentiment analysis)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37894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 to 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Automatically </a:t>
            </a:r>
            <a:r>
              <a:rPr lang="en-US" sz="2400" dirty="0"/>
              <a:t>organize your PDF/source code collections</a:t>
            </a:r>
          </a:p>
          <a:p>
            <a:r>
              <a:rPr lang="en-US" sz="2400" dirty="0" smtClean="0"/>
              <a:t>Automatically </a:t>
            </a:r>
            <a:r>
              <a:rPr lang="en-US" sz="2400" dirty="0"/>
              <a:t>organize your video/music collection</a:t>
            </a:r>
          </a:p>
          <a:p>
            <a:r>
              <a:rPr lang="en-US" sz="2400" dirty="0" smtClean="0"/>
              <a:t>Find faces in pictures or movies</a:t>
            </a:r>
            <a:endParaRPr lang="en-US" sz="2400" dirty="0"/>
          </a:p>
          <a:p>
            <a:r>
              <a:rPr lang="en-US" sz="2400" dirty="0" smtClean="0"/>
              <a:t>Make an automated call center</a:t>
            </a:r>
            <a:endParaRPr lang="en-US" sz="2400" dirty="0"/>
          </a:p>
          <a:p>
            <a:r>
              <a:rPr lang="en-US" sz="2400" dirty="0" smtClean="0"/>
              <a:t>Find </a:t>
            </a:r>
            <a:r>
              <a:rPr lang="en-US" sz="2400" dirty="0"/>
              <a:t>cliques of friends from social graphs</a:t>
            </a:r>
          </a:p>
          <a:p>
            <a:r>
              <a:rPr lang="en-US" sz="2400" dirty="0" smtClean="0"/>
              <a:t>Make </a:t>
            </a:r>
            <a:r>
              <a:rPr lang="en-US" sz="2400" dirty="0"/>
              <a:t>a dating site</a:t>
            </a:r>
          </a:p>
          <a:p>
            <a:r>
              <a:rPr lang="en-US" sz="2400" dirty="0" smtClean="0"/>
              <a:t>Predict </a:t>
            </a:r>
            <a:r>
              <a:rPr lang="en-US" sz="2400" dirty="0"/>
              <a:t>NFL/NBA/MLB outcomes</a:t>
            </a:r>
          </a:p>
          <a:p>
            <a:r>
              <a:rPr lang="en-US" sz="2400" dirty="0" smtClean="0"/>
              <a:t>Track </a:t>
            </a:r>
            <a:r>
              <a:rPr lang="en-US" sz="2400" dirty="0"/>
              <a:t>a finger on a touch interface</a:t>
            </a:r>
          </a:p>
          <a:p>
            <a:r>
              <a:rPr lang="en-US" sz="2400" dirty="0" smtClean="0"/>
              <a:t>Categorize </a:t>
            </a:r>
            <a:r>
              <a:rPr lang="en-US" sz="2400" dirty="0"/>
              <a:t>physiological data, predict user emotions</a:t>
            </a:r>
          </a:p>
          <a:p>
            <a:r>
              <a:rPr lang="en-US" sz="2400" dirty="0" smtClean="0"/>
              <a:t>Categorize </a:t>
            </a:r>
            <a:r>
              <a:rPr lang="en-US" sz="2400" dirty="0"/>
              <a:t>network traffic or OS </a:t>
            </a:r>
            <a:r>
              <a:rPr lang="en-US" sz="2400" dirty="0" smtClean="0"/>
              <a:t>activity</a:t>
            </a:r>
          </a:p>
          <a:p>
            <a:r>
              <a:rPr lang="en-US" sz="2400" dirty="0" smtClean="0"/>
              <a:t>…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0680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We want you to learn, not suffer!</a:t>
            </a:r>
          </a:p>
          <a:p>
            <a:endParaRPr lang="en-US" dirty="0"/>
          </a:p>
          <a:p>
            <a:r>
              <a:rPr lang="en-US" dirty="0" smtClean="0"/>
              <a:t>Please engage, don’t just sit back</a:t>
            </a:r>
          </a:p>
          <a:p>
            <a:endParaRPr lang="en-US" dirty="0"/>
          </a:p>
          <a:p>
            <a:r>
              <a:rPr lang="en-US" dirty="0" smtClean="0"/>
              <a:t>Grades are determined through the MPs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361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good (or bad!)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This is the first iteration of this class</a:t>
            </a:r>
          </a:p>
          <a:p>
            <a:endParaRPr lang="en-US" dirty="0"/>
          </a:p>
          <a:p>
            <a:r>
              <a:rPr lang="en-US" dirty="0" smtClean="0"/>
              <a:t>Tell us what you want to learn!</a:t>
            </a:r>
          </a:p>
          <a:p>
            <a:pPr lvl="1"/>
            <a:r>
              <a:rPr lang="en-US" dirty="0" smtClean="0"/>
              <a:t>What’s your domain of interest?</a:t>
            </a:r>
          </a:p>
          <a:p>
            <a:pPr lvl="1"/>
            <a:r>
              <a:rPr lang="en-US" dirty="0" smtClean="0"/>
              <a:t>What amazing task do you want to do?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71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Email us:</a:t>
            </a:r>
          </a:p>
          <a:p>
            <a:pPr lvl="1"/>
            <a:r>
              <a:rPr lang="en-US" dirty="0" smtClean="0">
                <a:hlinkClick r:id="rId2"/>
              </a:rPr>
              <a:t>daf@illinois.edu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paris@illinois.edu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385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this class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do we </a:t>
            </a:r>
            <a:r>
              <a:rPr lang="en-US" i="1" dirty="0" smtClean="0"/>
              <a:t>construct</a:t>
            </a:r>
            <a:r>
              <a:rPr lang="en-US" dirty="0" smtClean="0"/>
              <a:t> intelligent systems?</a:t>
            </a:r>
            <a:endParaRPr lang="en-US" sz="2400" dirty="0" smtClean="0"/>
          </a:p>
          <a:p>
            <a:pPr lvl="1"/>
            <a:r>
              <a:rPr lang="en-US" sz="2000" dirty="0" smtClean="0"/>
              <a:t>Note the </a:t>
            </a:r>
            <a:r>
              <a:rPr lang="en-US" sz="2000" i="1" dirty="0" smtClean="0"/>
              <a:t>emphasis</a:t>
            </a:r>
            <a:r>
              <a:rPr lang="en-US" sz="2000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84266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intelligent systems?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What’s special about intelligent systems?</a:t>
            </a:r>
          </a:p>
          <a:p>
            <a:pPr lvl="1"/>
            <a:r>
              <a:rPr lang="en-US" dirty="0" smtClean="0"/>
              <a:t>Why bother with this class?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847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intelligent systems</a:t>
            </a:r>
            <a:endParaRPr lang="en-US" dirty="0"/>
          </a:p>
        </p:txBody>
      </p:sp>
      <p:pic>
        <p:nvPicPr>
          <p:cNvPr id="5" name="Picture 4" descr="Screen Shot 2011-08-23 at 1.02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8321627" cy="462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180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intelligent systems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0"/>
            <a:ext cx="7924800" cy="458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60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intelligent systems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90" b="97653" l="682" r="99773">
                        <a14:foregroundMark x1="682" y1="9859" x2="99773" y2="9390"/>
                        <a14:foregroundMark x1="99318" y1="97653" x2="6136" y2="969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28800" y="1143000"/>
            <a:ext cx="5588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80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intelligent systems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2120900"/>
            <a:ext cx="8305800" cy="261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93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IUC">
  <a:themeElements>
    <a:clrScheme name="04_Uof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04_UofI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04_Uof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_Uof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_Uof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_Uof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_Uof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4_Uof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_Uof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_Uof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_Uof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_Uof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_Uof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4_Uof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2 - Probability, Statistics, PE.pptx</Template>
  <TotalTime>13486</TotalTime>
  <Words>780</Words>
  <Application>Microsoft Macintosh PowerPoint</Application>
  <PresentationFormat>On-screen Show (4:3)</PresentationFormat>
  <Paragraphs>196</Paragraphs>
  <Slides>35</Slides>
  <Notes>5</Notes>
  <HiddenSlides>0</HiddenSlides>
  <MMClips>21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UIUC</vt:lpstr>
      <vt:lpstr>Building Intelligent Systems</vt:lpstr>
      <vt:lpstr>Hello!</vt:lpstr>
      <vt:lpstr>Intelli-what?</vt:lpstr>
      <vt:lpstr>What is this class about?</vt:lpstr>
      <vt:lpstr>Why intelligent systems?</vt:lpstr>
      <vt:lpstr>Examples of intelligent systems</vt:lpstr>
      <vt:lpstr>Examples of intelligent systems</vt:lpstr>
      <vt:lpstr>Examples of intelligent systems</vt:lpstr>
      <vt:lpstr>Examples of intelligent systems</vt:lpstr>
      <vt:lpstr>Examples of intelligent systems</vt:lpstr>
      <vt:lpstr>Examples of intelligent systems</vt:lpstr>
      <vt:lpstr>Examples of intelligent systems</vt:lpstr>
      <vt:lpstr>Examples of intelligent systems</vt:lpstr>
      <vt:lpstr>Case study: Intelligent audio</vt:lpstr>
      <vt:lpstr>Making sense of sound</vt:lpstr>
      <vt:lpstr>Things we can do</vt:lpstr>
      <vt:lpstr>Video Content Analysis</vt:lpstr>
      <vt:lpstr>Traffic Monitoring</vt:lpstr>
      <vt:lpstr>Security Surveillance</vt:lpstr>
      <vt:lpstr>More things to do</vt:lpstr>
      <vt:lpstr>Intelligent audio editing</vt:lpstr>
      <vt:lpstr>User-guided sound selection</vt:lpstr>
      <vt:lpstr>Audio/visual object editing</vt:lpstr>
      <vt:lpstr>Many more applications</vt:lpstr>
      <vt:lpstr>So what does intelligence require?</vt:lpstr>
      <vt:lpstr>Tools we will use</vt:lpstr>
      <vt:lpstr>The bit of math</vt:lpstr>
      <vt:lpstr>The bit of AI</vt:lpstr>
      <vt:lpstr>Domain-specific AI</vt:lpstr>
      <vt:lpstr>Coding</vt:lpstr>
      <vt:lpstr>Class goals</vt:lpstr>
      <vt:lpstr>Projects to try</vt:lpstr>
      <vt:lpstr>The rules</vt:lpstr>
      <vt:lpstr>The good (or bad!) news</vt:lpstr>
      <vt:lpstr>Questions?</vt:lpstr>
    </vt:vector>
  </TitlesOfParts>
  <Company>merl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wren</dc:creator>
  <cp:lastModifiedBy>Paris Smaragdis</cp:lastModifiedBy>
  <cp:revision>201</cp:revision>
  <cp:lastPrinted>2010-08-29T22:14:17Z</cp:lastPrinted>
  <dcterms:created xsi:type="dcterms:W3CDTF">2010-09-23T04:51:02Z</dcterms:created>
  <dcterms:modified xsi:type="dcterms:W3CDTF">2011-08-23T15:20:17Z</dcterms:modified>
</cp:coreProperties>
</file>