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1pPr>
    <a:lvl2pPr marL="0" marR="0" indent="3429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2pPr>
    <a:lvl3pPr marL="0" marR="0" indent="6858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3pPr>
    <a:lvl4pPr marL="0" marR="0" indent="10287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4pPr>
    <a:lvl5pPr marL="0" marR="0" indent="13716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5pPr>
    <a:lvl6pPr marL="0" marR="0" indent="17145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6pPr>
    <a:lvl7pPr marL="0" marR="0" indent="20574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7pPr>
    <a:lvl8pPr marL="0" marR="0" indent="24003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8pPr>
    <a:lvl9pPr marL="0" marR="0" indent="2743200" algn="ctr" defTabSz="457200" rtl="0" fontAlgn="auto" latinLnBrk="0" hangingPunct="0">
      <a:lnSpc>
        <a:spcPts val="2800"/>
      </a:lnSpc>
      <a:spcBef>
        <a:spcPts val="0"/>
      </a:spcBef>
      <a:spcAft>
        <a:spcPts val="0"/>
      </a:spcAft>
      <a:buClrTx/>
      <a:buSzTx/>
      <a:buFontTx/>
      <a:buNone/>
      <a:tabLst>
        <a:tab pos="1066800" algn="l"/>
      </a:tabLst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4A9BC294-FFE2-49D5-8D69-9E1BD2C41BD5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" name="Shape 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5700"/>
              </a:lnSpc>
              <a:tabLst>
                <a:tab pos="1219200" algn="l"/>
              </a:tabLst>
              <a:defRPr sz="4800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anchor="ctr"/>
          <a:lstStyle>
            <a:lvl1pPr marL="792730" indent="-475230" algn="l">
              <a:buSzPct val="171429"/>
              <a:buFont typeface="Gill Sans"/>
              <a:buChar char="•"/>
              <a:tabLst>
                <a:tab pos="1435100" algn="l"/>
              </a:tabLst>
            </a:lvl1pPr>
            <a:lvl2pPr marL="1188272" indent="-413572" algn="l">
              <a:buSzPct val="171429"/>
              <a:buFont typeface="Gill Sans"/>
              <a:buChar char="•"/>
              <a:tabLst>
                <a:tab pos="1828800" algn="l"/>
              </a:tabLst>
            </a:lvl2pPr>
            <a:lvl3pPr marL="1632772" indent="-413572" algn="l">
              <a:buSzPct val="171429"/>
              <a:buFont typeface="Gill Sans"/>
              <a:buChar char="•"/>
              <a:tabLst>
                <a:tab pos="2273300" algn="l"/>
              </a:tabLst>
              <a:defRPr>
                <a:solidFill>
                  <a:srgbClr val="000000"/>
                </a:solidFill>
              </a:defRPr>
            </a:lvl3pPr>
            <a:lvl4pPr marL="2077272" indent="-413572" algn="l">
              <a:buSzPct val="171429"/>
              <a:buFont typeface="Gill Sans"/>
              <a:buChar char="•"/>
              <a:tabLst>
                <a:tab pos="2717800" algn="l"/>
              </a:tabLst>
              <a:defRPr>
                <a:solidFill>
                  <a:srgbClr val="000000"/>
                </a:solidFill>
              </a:defRPr>
            </a:lvl4pPr>
            <a:lvl5pPr marL="2534472" indent="-413572" algn="l">
              <a:buSzPct val="171429"/>
              <a:buFont typeface="Gill Sans"/>
              <a:buChar char="•"/>
              <a:tabLst>
                <a:tab pos="3175000" algn="l"/>
              </a:tabLst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EF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solidFill>
          <a:srgbClr val="FFFB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/>
          <a:lstStyle>
            <a:lvl1pPr indent="0">
              <a:tabLst>
                <a:tab pos="1219200" algn="l"/>
              </a:tabLst>
            </a:lvl1pPr>
          </a:lstStyle>
          <a:p>
            <a:pPr/>
            <a:r>
              <a:t>Title Text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/>
          <p:nvPr>
            <p:ph type="title"/>
          </p:nvPr>
        </p:nvSpPr>
        <p:spPr>
          <a:xfrm>
            <a:off x="642009" y="1219199"/>
            <a:ext cx="11889516" cy="1413935"/>
          </a:xfrm>
          <a:prstGeom prst="rect">
            <a:avLst/>
          </a:prstGeom>
        </p:spPr>
        <p:txBody>
          <a:bodyPr lIns="48767" tIns="48767" rIns="48767" bIns="48767" anchor="ctr">
            <a:normAutofit fontScale="100000" lnSpcReduction="0"/>
          </a:bodyPr>
          <a:lstStyle>
            <a:lvl1pPr indent="0" defTabSz="1300480">
              <a:lnSpc>
                <a:spcPct val="90000"/>
              </a:lnSpc>
              <a:spcBef>
                <a:spcPts val="0"/>
              </a:spcBef>
              <a:tabLst/>
              <a:defRPr sz="5600">
                <a:latin typeface="Cambria Math"/>
                <a:ea typeface="Cambria Math"/>
                <a:cs typeface="Cambria Math"/>
                <a:sym typeface="Cambria Math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" name="Body Level One…"/>
          <p:cNvSpPr txBox="1"/>
          <p:nvPr>
            <p:ph type="body" idx="1"/>
          </p:nvPr>
        </p:nvSpPr>
        <p:spPr>
          <a:xfrm>
            <a:off x="642008" y="3032886"/>
            <a:ext cx="11889515" cy="4775075"/>
          </a:xfrm>
          <a:prstGeom prst="rect">
            <a:avLst/>
          </a:prstGeom>
        </p:spPr>
        <p:txBody>
          <a:bodyPr lIns="48767" tIns="48767" rIns="48767" bIns="48767">
            <a:normAutofit fontScale="100000" lnSpcReduction="0"/>
          </a:bodyPr>
          <a:lstStyle>
            <a:lvl1pPr marL="310242" indent="-310242" algn="l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buChar char="•"/>
              <a:tabLst/>
              <a:defRPr sz="3800">
                <a:latin typeface="Cambria Math"/>
                <a:ea typeface="Cambria Math"/>
                <a:cs typeface="Cambria Math"/>
                <a:sym typeface="Cambria Math"/>
              </a:defRPr>
            </a:lvl1pPr>
            <a:lvl2pPr marL="819150" indent="-361950" algn="l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buChar char="•"/>
              <a:tabLst/>
              <a:defRPr sz="3800">
                <a:latin typeface="Cambria Math"/>
                <a:ea typeface="Cambria Math"/>
                <a:cs typeface="Cambria Math"/>
                <a:sym typeface="Cambria Math"/>
              </a:defRPr>
            </a:lvl2pPr>
            <a:lvl3pPr marL="1348739" indent="-434339" algn="l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buChar char="•"/>
              <a:tabLst/>
              <a:defRPr sz="3800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defRPr>
            </a:lvl3pPr>
            <a:lvl4pPr marL="1854200" indent="-482600" algn="l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buChar char="•"/>
              <a:tabLst/>
              <a:defRPr sz="3800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defRPr>
            </a:lvl4pPr>
            <a:lvl5pPr marL="2311400" indent="-482600" algn="l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buChar char="•"/>
              <a:tabLst/>
              <a:defRPr sz="3800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xfrm>
            <a:off x="14057662" y="8302783"/>
            <a:ext cx="364237" cy="402337"/>
          </a:xfrm>
          <a:prstGeom prst="rect">
            <a:avLst/>
          </a:prstGeom>
        </p:spPr>
        <p:txBody>
          <a:bodyPr lIns="48767" tIns="48767" rIns="48767" bIns="48767"/>
          <a:lstStyle>
            <a:lvl1pPr algn="r" defTabSz="1300480">
              <a:lnSpc>
                <a:spcPct val="100000"/>
              </a:lnSpc>
              <a:tabLst/>
              <a:defRPr sz="2000">
                <a:solidFill>
                  <a:srgbClr val="757575"/>
                </a:solidFill>
                <a:latin typeface="Cambria Math"/>
                <a:ea typeface="Cambria Math"/>
                <a:cs typeface="Cambria Math"/>
                <a:sym typeface="Cambria Math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xfrm>
            <a:off x="635117" y="1219199"/>
            <a:ext cx="11727005" cy="1413935"/>
          </a:xfrm>
          <a:prstGeom prst="rect">
            <a:avLst/>
          </a:prstGeom>
        </p:spPr>
        <p:txBody>
          <a:bodyPr lIns="48767" tIns="48767" rIns="48767" bIns="48767" anchor="ctr">
            <a:normAutofit fontScale="100000" lnSpcReduction="0"/>
          </a:bodyPr>
          <a:lstStyle>
            <a:lvl1pPr indent="0" defTabSz="1300480">
              <a:lnSpc>
                <a:spcPct val="90000"/>
              </a:lnSpc>
              <a:spcBef>
                <a:spcPts val="0"/>
              </a:spcBef>
              <a:tabLst/>
              <a:defRPr sz="5600">
                <a:latin typeface="Cambria Math"/>
                <a:ea typeface="Cambria Math"/>
                <a:cs typeface="Cambria Math"/>
                <a:sym typeface="Cambria Math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idx="1"/>
          </p:nvPr>
        </p:nvSpPr>
        <p:spPr>
          <a:xfrm>
            <a:off x="635117" y="2738009"/>
            <a:ext cx="11727005" cy="4775076"/>
          </a:xfrm>
          <a:prstGeom prst="rect">
            <a:avLst/>
          </a:prstGeom>
        </p:spPr>
        <p:txBody>
          <a:bodyPr lIns="48767" tIns="48767" rIns="48767" bIns="48767">
            <a:normAutofit fontScale="100000" lnSpcReduction="0"/>
          </a:bodyPr>
          <a:lstStyle>
            <a:lvl1pPr marL="310242" indent="-310242" algn="l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buChar char="•"/>
              <a:tabLst/>
              <a:defRPr sz="3800">
                <a:latin typeface="Cambria Math"/>
                <a:ea typeface="Cambria Math"/>
                <a:cs typeface="Cambria Math"/>
                <a:sym typeface="Cambria Math"/>
              </a:defRPr>
            </a:lvl1pPr>
            <a:lvl2pPr marL="819150" indent="-361950" algn="l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buChar char="•"/>
              <a:tabLst/>
              <a:defRPr sz="3800">
                <a:latin typeface="Cambria Math"/>
                <a:ea typeface="Cambria Math"/>
                <a:cs typeface="Cambria Math"/>
                <a:sym typeface="Cambria Math"/>
              </a:defRPr>
            </a:lvl2pPr>
            <a:lvl3pPr marL="1348739" indent="-434339" algn="l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buChar char="•"/>
              <a:tabLst/>
              <a:defRPr sz="3800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defRPr>
            </a:lvl3pPr>
            <a:lvl4pPr marL="1854200" indent="-482600" algn="l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buChar char="•"/>
              <a:tabLst/>
              <a:defRPr sz="3800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defRPr>
            </a:lvl4pPr>
            <a:lvl5pPr marL="2311400" indent="-482600" algn="l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buChar char="•"/>
              <a:tabLst/>
              <a:defRPr sz="3800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xfrm>
            <a:off x="14029139" y="8138498"/>
            <a:ext cx="392762" cy="402337"/>
          </a:xfrm>
          <a:prstGeom prst="rect">
            <a:avLst/>
          </a:prstGeom>
        </p:spPr>
        <p:txBody>
          <a:bodyPr lIns="48767" tIns="48767" rIns="48767" bIns="48767"/>
          <a:lstStyle>
            <a:lvl1pPr algn="r" defTabSz="1300480">
              <a:lnSpc>
                <a:spcPct val="100000"/>
              </a:lnSpc>
              <a:tabLst/>
              <a:defRPr sz="2000">
                <a:solidFill>
                  <a:srgbClr val="757575"/>
                </a:solidFill>
                <a:latin typeface="CMU Sans Serif Medium"/>
                <a:ea typeface="CMU Sans Serif Medium"/>
                <a:cs typeface="CMU Sans Serif Medium"/>
                <a:sym typeface="CMU Sans Serif Medium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xfrm>
            <a:off x="2578099" y="1409699"/>
            <a:ext cx="7848602" cy="1828801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5500"/>
              </a:lnSpc>
              <a:tabLst>
                <a:tab pos="1219200" algn="l"/>
              </a:tabLst>
              <a:defRPr sz="4600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sz="half" idx="1"/>
          </p:nvPr>
        </p:nvSpPr>
        <p:spPr>
          <a:xfrm>
            <a:off x="2578099" y="3295649"/>
            <a:ext cx="7848602" cy="4286252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763028" indent="-445528" algn="l">
              <a:lnSpc>
                <a:spcPts val="3600"/>
              </a:lnSpc>
              <a:buSzPct val="171429"/>
              <a:buFont typeface="Gill Sans"/>
              <a:buChar char="•"/>
              <a:tabLst>
                <a:tab pos="1435100" algn="l"/>
              </a:tabLst>
              <a:defRPr sz="3000"/>
            </a:lvl1pPr>
            <a:lvl2pPr marL="1153808" indent="-379108" algn="l">
              <a:lnSpc>
                <a:spcPts val="2600"/>
              </a:lnSpc>
              <a:buSzPct val="171429"/>
              <a:buFont typeface="Gill Sans"/>
              <a:buChar char="•"/>
              <a:tabLst>
                <a:tab pos="1828800" algn="l"/>
              </a:tabLst>
              <a:defRPr sz="2200"/>
            </a:lvl2pPr>
            <a:lvl3pPr marL="1598308" indent="-379108" algn="l">
              <a:lnSpc>
                <a:spcPts val="2600"/>
              </a:lnSpc>
              <a:buSzPct val="171429"/>
              <a:buFont typeface="Gill Sans"/>
              <a:buChar char="•"/>
              <a:tabLst>
                <a:tab pos="2273300" algn="l"/>
              </a:tabLst>
              <a:defRPr sz="2200">
                <a:solidFill>
                  <a:srgbClr val="000000"/>
                </a:solidFill>
              </a:defRPr>
            </a:lvl3pPr>
            <a:lvl4pPr marL="2042808" indent="-379108" algn="l">
              <a:lnSpc>
                <a:spcPts val="2600"/>
              </a:lnSpc>
              <a:buSzPct val="171429"/>
              <a:buFont typeface="Gill Sans"/>
              <a:buChar char="•"/>
              <a:tabLst>
                <a:tab pos="2717800" algn="l"/>
              </a:tabLst>
              <a:defRPr sz="2200">
                <a:solidFill>
                  <a:srgbClr val="000000"/>
                </a:solidFill>
              </a:defRPr>
            </a:lvl4pPr>
            <a:lvl5pPr marL="2500008" indent="-379108" algn="l">
              <a:lnSpc>
                <a:spcPts val="2600"/>
              </a:lnSpc>
              <a:buSzPct val="171429"/>
              <a:buFont typeface="Gill Sans"/>
              <a:buChar char="•"/>
              <a:tabLst>
                <a:tab pos="3175000" algn="l"/>
              </a:tabLst>
              <a:defRPr sz="22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6365874" y="8161337"/>
            <a:ext cx="273051" cy="298451"/>
          </a:xfrm>
          <a:prstGeom prst="rect">
            <a:avLst/>
          </a:prstGeom>
        </p:spPr>
        <p:txBody>
          <a:bodyPr lIns="28575" tIns="28575" rIns="28575" bIns="28575"/>
          <a:lstStyle>
            <a:lvl1pPr>
              <a:lnSpc>
                <a:spcPts val="1900"/>
              </a:lnSpc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>
              <a:lnSpc>
                <a:spcPts val="2800"/>
              </a:lnSpc>
              <a:defRPr sz="2400"/>
            </a:lvl2pPr>
            <a:lvl3pPr>
              <a:lnSpc>
                <a:spcPts val="2800"/>
              </a:lnSpc>
              <a:defRPr sz="2400">
                <a:solidFill>
                  <a:srgbClr val="FFFFFF"/>
                </a:solidFill>
              </a:defRPr>
            </a:lvl3pPr>
            <a:lvl4pPr>
              <a:lnSpc>
                <a:spcPts val="2800"/>
              </a:lnSpc>
              <a:defRPr sz="2400">
                <a:solidFill>
                  <a:srgbClr val="FFFFFF"/>
                </a:solidFill>
              </a:defRPr>
            </a:lvl4pPr>
            <a:lvl5pPr>
              <a:lnSpc>
                <a:spcPts val="2800"/>
              </a:lnSpc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43650" y="9283700"/>
            <a:ext cx="317500" cy="3429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 anchor="ctr">
            <a:spAutoFit/>
          </a:bodyPr>
          <a:lstStyle>
            <a:lvl1pPr>
              <a:lnSpc>
                <a:spcPts val="2100"/>
              </a:lnSpc>
              <a:defRPr sz="18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ransition xmlns:p14="http://schemas.microsoft.com/office/powerpoint/2010/main" spd="med" advClick="1"/>
  <p:txStyles>
    <p:titleStyle>
      <a:lvl1pPr marL="0" marR="0" indent="-381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1905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4191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6477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8763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11049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13335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15621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1790700" algn="ctr" defTabSz="457200" rtl="0" latinLnBrk="0">
        <a:lnSpc>
          <a:spcPts val="100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8400" u="none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0" marR="0" indent="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1pPr>
      <a:lvl2pPr marL="0" marR="0" indent="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2pPr>
      <a:lvl3pPr marL="0" marR="0" indent="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3pPr>
      <a:lvl4pPr marL="0" marR="0" indent="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4pPr>
      <a:lvl5pPr marL="0" marR="0" indent="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5pPr>
      <a:lvl6pPr marL="0" marR="0" indent="35560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6pPr>
      <a:lvl7pPr marL="0" marR="0" indent="71120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7pPr>
      <a:lvl8pPr marL="0" marR="0" indent="106680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8pPr>
      <a:lvl9pPr marL="0" marR="0" indent="1422400" algn="ctr" defTabSz="457200" rtl="0" latinLnBrk="0">
        <a:lnSpc>
          <a:spcPts val="38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44600" algn="l"/>
        </a:tabLst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Times Roman"/>
        </a:defRPr>
      </a:lvl9pPr>
    </p:bodyStyle>
    <p:otherStyle>
      <a:lvl1pPr marL="0" marR="0" indent="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latinLnBrk="0">
        <a:lnSpc>
          <a:spcPts val="21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20" Type="http://schemas.openxmlformats.org/officeDocument/2006/relationships/image" Target="../media/image22.png"/><Relationship Id="rId21" Type="http://schemas.openxmlformats.org/officeDocument/2006/relationships/image" Target="../media/image2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Applications: make commercial art cheap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Applications: make commercial art cheaper</a:t>
            </a:r>
          </a:p>
        </p:txBody>
      </p:sp>
      <p:sp>
        <p:nvSpPr>
          <p:cNvPr id="74" name="Double-click to ed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8543" y="2663489"/>
            <a:ext cx="10467714" cy="5892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Iffy projective geomet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Iffy projective geometry</a:t>
            </a:r>
          </a:p>
        </p:txBody>
      </p:sp>
      <p:sp>
        <p:nvSpPr>
          <p:cNvPr id="175" name="Double-click to ed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3999" y="3000593"/>
            <a:ext cx="4876802" cy="4876364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https://huggingface.co/spaces/stabilityai/stable-diffusion/discussions/1593"/>
          <p:cNvSpPr txBox="1"/>
          <p:nvPr/>
        </p:nvSpPr>
        <p:spPr>
          <a:xfrm>
            <a:off x="897371" y="8117222"/>
            <a:ext cx="837936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lnSpc>
                <a:spcPts val="2600"/>
              </a:lnSpc>
              <a:defRPr sz="2200"/>
            </a:lvl1pPr>
          </a:lstStyle>
          <a:p>
            <a:pPr/>
            <a:r>
              <a:t>https://huggingface.co/spaces/stabilityai/stable-diffusion/discussions/1593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Iffy projective geomet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Iffy projective geometry</a:t>
            </a:r>
          </a:p>
        </p:txBody>
      </p:sp>
      <p:sp>
        <p:nvSpPr>
          <p:cNvPr id="180" name="Double-click to ed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3999" y="2993090"/>
            <a:ext cx="4876802" cy="489137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https://huggingface.co/spaces/stabilityai/stable-diffusion/discussions/1593"/>
          <p:cNvSpPr txBox="1"/>
          <p:nvPr/>
        </p:nvSpPr>
        <p:spPr>
          <a:xfrm>
            <a:off x="897371" y="8117222"/>
            <a:ext cx="837936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lnSpc>
                <a:spcPts val="2600"/>
              </a:lnSpc>
              <a:defRPr sz="2200"/>
            </a:lvl1pPr>
          </a:lstStyle>
          <a:p>
            <a:pPr/>
            <a:r>
              <a:t>https://huggingface.co/spaces/stabilityai/stable-diffusion/discussions/1593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al or generated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Real or generated?</a:t>
            </a: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4180" y="2677690"/>
            <a:ext cx="5796440" cy="5900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ynthesizing cloth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Synthesizing clothing</a:t>
            </a:r>
          </a:p>
        </p:txBody>
      </p:sp>
      <p:sp>
        <p:nvSpPr>
          <p:cNvPr id="188" name="Double-click to ed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599" y="3148638"/>
            <a:ext cx="9753602" cy="32512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Zhu et al 23:  Tryondiffusion: A tale of two unets"/>
          <p:cNvSpPr txBox="1"/>
          <p:nvPr/>
        </p:nvSpPr>
        <p:spPr>
          <a:xfrm>
            <a:off x="-459243" y="7985374"/>
            <a:ext cx="556366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lnSpc>
                <a:spcPts val="2600"/>
              </a:lnSpc>
              <a:defRPr sz="2200"/>
            </a:lvl1pPr>
          </a:lstStyle>
          <a:p>
            <a:pPr/>
            <a:r>
              <a:t>Zhu et al 23:  Tryondiffusion: A tale of two unets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Double-click to ed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599" y="3251199"/>
            <a:ext cx="9753602" cy="3251202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Line"/>
          <p:cNvSpPr/>
          <p:nvPr/>
        </p:nvSpPr>
        <p:spPr>
          <a:xfrm flipV="1">
            <a:off x="2482348" y="6009663"/>
            <a:ext cx="1" cy="190964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lnSpc>
                <a:spcPts val="2600"/>
              </a:lnSpc>
              <a:defRPr sz="2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96" name="Line"/>
          <p:cNvSpPr/>
          <p:nvPr/>
        </p:nvSpPr>
        <p:spPr>
          <a:xfrm flipV="1">
            <a:off x="4095509" y="5920302"/>
            <a:ext cx="1" cy="190964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lnSpc>
                <a:spcPts val="2600"/>
              </a:lnSpc>
              <a:defRPr sz="2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97" name="Line"/>
          <p:cNvSpPr/>
          <p:nvPr/>
        </p:nvSpPr>
        <p:spPr>
          <a:xfrm>
            <a:off x="4680446" y="5438775"/>
            <a:ext cx="1243603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lnSpc>
                <a:spcPts val="2600"/>
              </a:lnSpc>
              <a:defRPr sz="2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98" name="Line"/>
          <p:cNvSpPr/>
          <p:nvPr/>
        </p:nvSpPr>
        <p:spPr>
          <a:xfrm flipH="1">
            <a:off x="7277861" y="5438775"/>
            <a:ext cx="1243604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lnSpc>
                <a:spcPts val="2600"/>
              </a:lnSpc>
              <a:defRPr sz="2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99" name="Zhu et al 23:  Tryondiffusion: A tale of two unets"/>
          <p:cNvSpPr txBox="1"/>
          <p:nvPr/>
        </p:nvSpPr>
        <p:spPr>
          <a:xfrm>
            <a:off x="-459243" y="7985374"/>
            <a:ext cx="556366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lnSpc>
                <a:spcPts val="2600"/>
              </a:lnSpc>
              <a:defRPr sz="2200"/>
            </a:lvl1pPr>
          </a:lstStyle>
          <a:p>
            <a:pPr/>
            <a:r>
              <a:t>Zhu et al 23:  Tryondiffusion: A tale of two unets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Double-click to edit"/>
          <p:cNvSpPr txBox="1"/>
          <p:nvPr>
            <p:ph type="body" sz="half" idx="1"/>
          </p:nvPr>
        </p:nvSpPr>
        <p:spPr>
          <a:xfrm>
            <a:off x="2538967" y="2108652"/>
            <a:ext cx="7848602" cy="428625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0142" y="1641094"/>
            <a:ext cx="9781055" cy="550629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cale…"/>
          <p:cNvSpPr txBox="1"/>
          <p:nvPr/>
        </p:nvSpPr>
        <p:spPr>
          <a:xfrm>
            <a:off x="11295052" y="3489777"/>
            <a:ext cx="1826618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lnSpc>
                <a:spcPts val="3800"/>
              </a:lnSpc>
              <a:defRPr sz="3200">
                <a:solidFill>
                  <a:schemeClr val="accent5"/>
                </a:solidFill>
              </a:defRPr>
            </a:pPr>
            <a:r>
              <a:t>Scale </a:t>
            </a:r>
          </a:p>
          <a:p>
            <a:pPr>
              <a:lnSpc>
                <a:spcPts val="3800"/>
              </a:lnSpc>
              <a:defRPr sz="3200">
                <a:solidFill>
                  <a:schemeClr val="accent5"/>
                </a:solidFill>
              </a:defRPr>
            </a:pPr>
            <a:r>
              <a:t>relative to </a:t>
            </a:r>
          </a:p>
          <a:p>
            <a:pPr>
              <a:lnSpc>
                <a:spcPts val="3800"/>
              </a:lnSpc>
              <a:defRPr sz="3200">
                <a:solidFill>
                  <a:schemeClr val="accent5"/>
                </a:solidFill>
              </a:defRPr>
            </a:pPr>
            <a:r>
              <a:t>bear</a:t>
            </a:r>
          </a:p>
        </p:txBody>
      </p:sp>
      <p:sp>
        <p:nvSpPr>
          <p:cNvPr id="204" name="Line"/>
          <p:cNvSpPr/>
          <p:nvPr/>
        </p:nvSpPr>
        <p:spPr>
          <a:xfrm flipH="1">
            <a:off x="7741173" y="4312437"/>
            <a:ext cx="3701465" cy="74336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lnSpc>
                <a:spcPts val="2600"/>
              </a:lnSpc>
              <a:defRPr sz="2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05" name="Line"/>
          <p:cNvSpPr/>
          <p:nvPr/>
        </p:nvSpPr>
        <p:spPr>
          <a:xfrm flipH="1">
            <a:off x="7741174" y="4439896"/>
            <a:ext cx="3690965" cy="1189743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lnSpc>
                <a:spcPts val="2600"/>
              </a:lnSpc>
              <a:defRPr sz="2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Double-click to edit"/>
          <p:cNvSpPr txBox="1"/>
          <p:nvPr>
            <p:ph type="body" sz="half" idx="1"/>
          </p:nvPr>
        </p:nvSpPr>
        <p:spPr>
          <a:xfrm>
            <a:off x="2444344" y="2346182"/>
            <a:ext cx="7848602" cy="428625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981" y="2325043"/>
            <a:ext cx="9001879" cy="5219087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cale…"/>
          <p:cNvSpPr txBox="1"/>
          <p:nvPr/>
        </p:nvSpPr>
        <p:spPr>
          <a:xfrm>
            <a:off x="-172244" y="3608007"/>
            <a:ext cx="1826618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lnSpc>
                <a:spcPts val="3800"/>
              </a:lnSpc>
              <a:defRPr sz="3200">
                <a:solidFill>
                  <a:schemeClr val="accent5"/>
                </a:solidFill>
              </a:defRPr>
            </a:pPr>
            <a:r>
              <a:t>Scale </a:t>
            </a:r>
          </a:p>
          <a:p>
            <a:pPr>
              <a:lnSpc>
                <a:spcPts val="3800"/>
              </a:lnSpc>
              <a:defRPr sz="3200">
                <a:solidFill>
                  <a:schemeClr val="accent5"/>
                </a:solidFill>
              </a:defRPr>
            </a:pPr>
            <a:r>
              <a:t>relative to </a:t>
            </a:r>
          </a:p>
          <a:p>
            <a:pPr>
              <a:lnSpc>
                <a:spcPts val="3800"/>
              </a:lnSpc>
              <a:defRPr sz="3200">
                <a:solidFill>
                  <a:schemeClr val="accent5"/>
                </a:solidFill>
              </a:defRPr>
            </a:pPr>
            <a:r>
              <a:t>politician</a:t>
            </a:r>
          </a:p>
        </p:txBody>
      </p:sp>
      <p:sp>
        <p:nvSpPr>
          <p:cNvPr id="210" name="Line"/>
          <p:cNvSpPr/>
          <p:nvPr/>
        </p:nvSpPr>
        <p:spPr>
          <a:xfrm flipV="1">
            <a:off x="1437467" y="4448308"/>
            <a:ext cx="3318278" cy="166621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lnSpc>
                <a:spcPts val="2600"/>
              </a:lnSpc>
              <a:defRPr sz="2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11" name="Line"/>
          <p:cNvSpPr/>
          <p:nvPr/>
        </p:nvSpPr>
        <p:spPr>
          <a:xfrm flipV="1">
            <a:off x="1041523" y="4923068"/>
            <a:ext cx="6551168" cy="119958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lnSpc>
                <a:spcPts val="2600"/>
              </a:lnSpc>
              <a:defRPr sz="2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12" name="Line"/>
          <p:cNvSpPr/>
          <p:nvPr/>
        </p:nvSpPr>
        <p:spPr>
          <a:xfrm flipH="1">
            <a:off x="6959778" y="2646515"/>
            <a:ext cx="4569856" cy="1392568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lnSpc>
                <a:spcPts val="2600"/>
              </a:lnSpc>
              <a:defRPr sz="2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13" name="He’s got…"/>
          <p:cNvSpPr txBox="1"/>
          <p:nvPr/>
        </p:nvSpPr>
        <p:spPr>
          <a:xfrm>
            <a:off x="11084145" y="2029130"/>
            <a:ext cx="2091669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lnSpc>
                <a:spcPts val="4000"/>
              </a:lnSpc>
              <a:defRPr sz="3400">
                <a:solidFill>
                  <a:schemeClr val="accent5"/>
                </a:solidFill>
              </a:defRPr>
            </a:pPr>
            <a:r>
              <a:t>He’s got </a:t>
            </a:r>
          </a:p>
          <a:p>
            <a:pPr>
              <a:lnSpc>
                <a:spcPts val="4000"/>
              </a:lnSpc>
              <a:defRPr sz="3400">
                <a:solidFill>
                  <a:schemeClr val="accent5"/>
                </a:solidFill>
              </a:defRPr>
            </a:pPr>
            <a:r>
              <a:t>someone </a:t>
            </a:r>
          </a:p>
          <a:p>
            <a:pPr>
              <a:lnSpc>
                <a:spcPts val="4000"/>
              </a:lnSpc>
              <a:defRPr sz="3400">
                <a:solidFill>
                  <a:schemeClr val="accent5"/>
                </a:solidFill>
              </a:defRPr>
            </a:pPr>
            <a:r>
              <a:t>else’s nose!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and political discourse nasti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political discourse nastier</a:t>
            </a:r>
          </a:p>
        </p:txBody>
      </p:sp>
      <p:sp>
        <p:nvSpPr>
          <p:cNvPr id="78" name="Double-click to ed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8579" y="2658067"/>
            <a:ext cx="10087642" cy="58485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Articles of fait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Articles of faith</a:t>
            </a:r>
          </a:p>
        </p:txBody>
      </p:sp>
      <p:sp>
        <p:nvSpPr>
          <p:cNvPr id="82" name="There is a probability distribution on all images…"/>
          <p:cNvSpPr txBox="1"/>
          <p:nvPr>
            <p:ph type="body" sz="half" idx="1"/>
          </p:nvPr>
        </p:nvSpPr>
        <p:spPr>
          <a:xfrm>
            <a:off x="2578099" y="3297686"/>
            <a:ext cx="7848602" cy="4286251"/>
          </a:xfrm>
          <a:prstGeom prst="rect">
            <a:avLst/>
          </a:prstGeom>
        </p:spPr>
        <p:txBody>
          <a:bodyPr anchor="t"/>
          <a:lstStyle/>
          <a:p>
            <a:pPr/>
          </a:p>
          <a:p>
            <a:pPr/>
            <a:r>
              <a:t>There is a probability distribution on all images</a:t>
            </a:r>
          </a:p>
          <a:p>
            <a:pPr/>
            <a:r>
              <a:t>A diffusion model produces a fair sample from that dist</a:t>
            </a:r>
          </a:p>
          <a:p>
            <a:pPr/>
          </a:p>
          <a:p>
            <a:pPr/>
          </a:p>
          <a:p>
            <a:pPr/>
            <a:r>
              <a:t>Articles of faith because:</a:t>
            </a:r>
          </a:p>
          <a:p>
            <a:pPr lvl="1"/>
            <a:r>
              <a:t>they’re believed in the face of inconvenient facts</a:t>
            </a:r>
          </a:p>
          <a:p>
            <a:pPr lvl="2"/>
            <a:r>
              <a:t>obvious falsification below</a:t>
            </a:r>
          </a:p>
          <a:p>
            <a:pPr lvl="2"/>
            <a:r>
              <a:t>you can’t do two-sample testing in high dimensions and get the answer right</a:t>
            </a:r>
          </a:p>
          <a:p>
            <a:pPr lvl="2"/>
            <a:r>
              <a:t>metrics: absurd (FID); ineffectual (ask people); inaccurate (ask VLMs)</a:t>
            </a:r>
          </a:p>
          <a:p>
            <a:pPr lvl="1"/>
            <a:r>
              <a:t>bad things might happen to unbelievers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lightings are realistic"/>
          <p:cNvSpPr txBox="1"/>
          <p:nvPr>
            <p:ph type="title"/>
          </p:nvPr>
        </p:nvSpPr>
        <p:spPr>
          <a:xfrm>
            <a:off x="2578099" y="1090506"/>
            <a:ext cx="7848602" cy="1828801"/>
          </a:xfrm>
          <a:prstGeom prst="rect">
            <a:avLst/>
          </a:prstGeom>
        </p:spPr>
        <p:txBody>
          <a:bodyPr/>
          <a:lstStyle/>
          <a:p>
            <a:pPr/>
            <a:r>
              <a:t>Relightings are realistic</a:t>
            </a:r>
          </a:p>
        </p:txBody>
      </p:sp>
      <p:sp>
        <p:nvSpPr>
          <p:cNvPr id="85" name="Double-click to ed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" name="Rectangle"/>
          <p:cNvSpPr/>
          <p:nvPr/>
        </p:nvSpPr>
        <p:spPr>
          <a:xfrm>
            <a:off x="925211" y="2495765"/>
            <a:ext cx="11678089" cy="5547704"/>
          </a:xfrm>
          <a:prstGeom prst="rect">
            <a:avLst/>
          </a:prstGeom>
          <a:solidFill>
            <a:schemeClr val="accent1">
              <a:hueOff val="47394"/>
              <a:satOff val="-25753"/>
              <a:lumOff val="-7544"/>
            </a:schemeClr>
          </a:solidFill>
          <a:ln w="12700">
            <a:solidFill>
              <a:srgbClr val="000000"/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lnSpc>
                <a:spcPts val="2600"/>
              </a:lnSpc>
              <a:defRPr sz="22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7740" y="2951510"/>
            <a:ext cx="10553032" cy="497453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Bhattad et al, 23, 24:  StyLitGAN: Prompting StyleGAN to Produce New Illumination Conditions"/>
          <p:cNvSpPr txBox="1"/>
          <p:nvPr/>
        </p:nvSpPr>
        <p:spPr>
          <a:xfrm>
            <a:off x="1186543" y="7839019"/>
            <a:ext cx="1063171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lnSpc>
                <a:spcPts val="2600"/>
              </a:lnSpc>
              <a:defRPr sz="2200"/>
            </a:lvl1pPr>
          </a:lstStyle>
          <a:p>
            <a:pPr/>
            <a:r>
              <a:t>Bhattad et al, 23, 24:  StyLitGAN: Prompting StyleGAN to Produce New Illumination Conditions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ooter Placeholder 4"/>
          <p:cNvSpPr txBox="1"/>
          <p:nvPr/>
        </p:nvSpPr>
        <p:spPr>
          <a:xfrm>
            <a:off x="-15064" y="8252659"/>
            <a:ext cx="12907268" cy="326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algn="l" defTabSz="1300480">
              <a:lnSpc>
                <a:spcPct val="100000"/>
              </a:lnSpc>
              <a:tabLst/>
              <a:defRPr sz="1400">
                <a:latin typeface="Cambria Math"/>
                <a:ea typeface="Cambria Math"/>
                <a:cs typeface="Cambria Math"/>
                <a:sym typeface="Cambria Math"/>
              </a:defRPr>
            </a:lvl1pPr>
          </a:lstStyle>
          <a:p>
            <a:pPr/>
            <a:r>
              <a:t>Du, … , Bhattad. CVPR-W 2024</a:t>
            </a:r>
          </a:p>
        </p:txBody>
      </p:sp>
      <p:sp>
        <p:nvSpPr>
          <p:cNvPr id="91" name="TextBox 6"/>
          <p:cNvSpPr txBox="1"/>
          <p:nvPr/>
        </p:nvSpPr>
        <p:spPr>
          <a:xfrm>
            <a:off x="3925951" y="8258957"/>
            <a:ext cx="5053810" cy="38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defTabSz="1300480">
              <a:lnSpc>
                <a:spcPct val="100000"/>
              </a:lnSpc>
              <a:tabLst/>
              <a:defRPr sz="1800">
                <a:latin typeface="Cambria Math"/>
                <a:ea typeface="Cambria Math"/>
                <a:cs typeface="Cambria Math"/>
                <a:sym typeface="Cambria Math"/>
              </a:defRPr>
            </a:lvl1pPr>
          </a:lstStyle>
          <a:p>
            <a:pPr/>
            <a:r>
              <a:t>Stable Diffusion 2.1 (Diffusion)</a:t>
            </a:r>
          </a:p>
        </p:txBody>
      </p:sp>
      <p:grpSp>
        <p:nvGrpSpPr>
          <p:cNvPr id="103" name="Group 7"/>
          <p:cNvGrpSpPr/>
          <p:nvPr/>
        </p:nvGrpSpPr>
        <p:grpSpPr>
          <a:xfrm>
            <a:off x="1301511" y="1341221"/>
            <a:ext cx="5151345" cy="1687674"/>
            <a:chOff x="0" y="0"/>
            <a:chExt cx="5151344" cy="1687673"/>
          </a:xfrm>
        </p:grpSpPr>
        <p:pic>
          <p:nvPicPr>
            <p:cNvPr id="92" name="Picture 8" descr="Picture 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32756" cy="10327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93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48892" y="0"/>
              <a:ext cx="1032757" cy="10327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94" name="Picture 10" descr="Picture 1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81648" y="0"/>
              <a:ext cx="1032756" cy="10327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95" name="Picture 11" descr="Picture 1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082659" y="0"/>
              <a:ext cx="1032756" cy="10327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96" name="Picture 12" descr="Picture 12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118589" y="0"/>
              <a:ext cx="1032756" cy="10327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97" name="TextBox 13"/>
            <p:cNvSpPr txBox="1"/>
            <p:nvPr/>
          </p:nvSpPr>
          <p:spPr>
            <a:xfrm>
              <a:off x="48767" y="1298037"/>
              <a:ext cx="5053811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VQGAN FFHQ (Autoregressive)</a:t>
              </a:r>
            </a:p>
          </p:txBody>
        </p:sp>
        <p:sp>
          <p:nvSpPr>
            <p:cNvPr id="98" name="TextBox 14"/>
            <p:cNvSpPr txBox="1"/>
            <p:nvPr/>
          </p:nvSpPr>
          <p:spPr>
            <a:xfrm>
              <a:off x="45063" y="1010846"/>
              <a:ext cx="950034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Image</a:t>
              </a:r>
            </a:p>
          </p:txBody>
        </p:sp>
        <p:sp>
          <p:nvSpPr>
            <p:cNvPr id="99" name="TextBox 15"/>
            <p:cNvSpPr txBox="1"/>
            <p:nvPr/>
          </p:nvSpPr>
          <p:spPr>
            <a:xfrm>
              <a:off x="1094485" y="1010844"/>
              <a:ext cx="935220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Normals</a:t>
              </a:r>
            </a:p>
          </p:txBody>
        </p:sp>
        <p:sp>
          <p:nvSpPr>
            <p:cNvPr id="100" name="TextBox 16"/>
            <p:cNvSpPr txBox="1"/>
            <p:nvPr/>
          </p:nvSpPr>
          <p:spPr>
            <a:xfrm>
              <a:off x="2114279" y="1010844"/>
              <a:ext cx="935220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Depth</a:t>
              </a:r>
            </a:p>
          </p:txBody>
        </p:sp>
        <p:sp>
          <p:nvSpPr>
            <p:cNvPr id="101" name="TextBox 17"/>
            <p:cNvSpPr txBox="1"/>
            <p:nvPr/>
          </p:nvSpPr>
          <p:spPr>
            <a:xfrm>
              <a:off x="3134601" y="1010844"/>
              <a:ext cx="935221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Albedo</a:t>
              </a:r>
            </a:p>
          </p:txBody>
        </p:sp>
        <p:sp>
          <p:nvSpPr>
            <p:cNvPr id="102" name="TextBox 18"/>
            <p:cNvSpPr txBox="1"/>
            <p:nvPr/>
          </p:nvSpPr>
          <p:spPr>
            <a:xfrm>
              <a:off x="4153072" y="1010844"/>
              <a:ext cx="935220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Shading</a:t>
              </a:r>
            </a:p>
          </p:txBody>
        </p:sp>
      </p:grpSp>
      <p:grpSp>
        <p:nvGrpSpPr>
          <p:cNvPr id="115" name="Group 19"/>
          <p:cNvGrpSpPr/>
          <p:nvPr/>
        </p:nvGrpSpPr>
        <p:grpSpPr>
          <a:xfrm>
            <a:off x="6562639" y="1341221"/>
            <a:ext cx="5163779" cy="1701565"/>
            <a:chOff x="0" y="0"/>
            <a:chExt cx="5163778" cy="1701564"/>
          </a:xfrm>
        </p:grpSpPr>
        <p:pic>
          <p:nvPicPr>
            <p:cNvPr id="104" name="Picture 20" descr="Picture 20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32756" cy="10327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105" name="Picture 21" descr="Picture 2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32756" y="0"/>
              <a:ext cx="1032756" cy="10327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106" name="Picture 22" descr="Picture 22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065511" y="0"/>
              <a:ext cx="1032756" cy="10327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107" name="Picture 23" descr="Picture 23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101971" y="0"/>
              <a:ext cx="1032756" cy="10327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108" name="Picture 24" descr="Picture 24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131023" y="0"/>
              <a:ext cx="1032756" cy="103275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09" name="TextBox 25"/>
            <p:cNvSpPr txBox="1"/>
            <p:nvPr/>
          </p:nvSpPr>
          <p:spPr>
            <a:xfrm>
              <a:off x="48767" y="1311928"/>
              <a:ext cx="5053811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StyleGAN-XL FFHQ (GAN)</a:t>
              </a:r>
            </a:p>
          </p:txBody>
        </p:sp>
        <p:sp>
          <p:nvSpPr>
            <p:cNvPr id="110" name="TextBox 26"/>
            <p:cNvSpPr txBox="1"/>
            <p:nvPr/>
          </p:nvSpPr>
          <p:spPr>
            <a:xfrm>
              <a:off x="52473" y="1010846"/>
              <a:ext cx="913527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Image</a:t>
              </a:r>
            </a:p>
          </p:txBody>
        </p:sp>
        <p:sp>
          <p:nvSpPr>
            <p:cNvPr id="111" name="TextBox 27"/>
            <p:cNvSpPr txBox="1"/>
            <p:nvPr/>
          </p:nvSpPr>
          <p:spPr>
            <a:xfrm>
              <a:off x="1108771" y="1010844"/>
              <a:ext cx="935220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Normals</a:t>
              </a:r>
            </a:p>
          </p:txBody>
        </p:sp>
        <p:sp>
          <p:nvSpPr>
            <p:cNvPr id="112" name="TextBox 28"/>
            <p:cNvSpPr txBox="1"/>
            <p:nvPr/>
          </p:nvSpPr>
          <p:spPr>
            <a:xfrm>
              <a:off x="2128564" y="1010844"/>
              <a:ext cx="935220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Depth</a:t>
              </a:r>
            </a:p>
          </p:txBody>
        </p:sp>
        <p:sp>
          <p:nvSpPr>
            <p:cNvPr id="113" name="TextBox 29"/>
            <p:cNvSpPr txBox="1"/>
            <p:nvPr/>
          </p:nvSpPr>
          <p:spPr>
            <a:xfrm>
              <a:off x="3148887" y="1010844"/>
              <a:ext cx="935220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Albedo</a:t>
              </a:r>
            </a:p>
          </p:txBody>
        </p:sp>
        <p:sp>
          <p:nvSpPr>
            <p:cNvPr id="114" name="TextBox 30"/>
            <p:cNvSpPr txBox="1"/>
            <p:nvPr/>
          </p:nvSpPr>
          <p:spPr>
            <a:xfrm>
              <a:off x="4167358" y="1010844"/>
              <a:ext cx="935220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Shading</a:t>
              </a:r>
            </a:p>
          </p:txBody>
        </p:sp>
      </p:grpSp>
      <p:sp>
        <p:nvSpPr>
          <p:cNvPr id="116" name="Straight Connector 31"/>
          <p:cNvSpPr/>
          <p:nvPr/>
        </p:nvSpPr>
        <p:spPr>
          <a:xfrm>
            <a:off x="6498091" y="1341221"/>
            <a:ext cx="1" cy="1552779"/>
          </a:xfrm>
          <a:prstGeom prst="line">
            <a:avLst/>
          </a:prstGeom>
          <a:ln w="38100">
            <a:solidFill>
              <a:srgbClr val="000000"/>
            </a:solidFill>
            <a:miter/>
          </a:ln>
        </p:spPr>
        <p:txBody>
          <a:bodyPr lIns="48767" tIns="48767" rIns="48767" bIns="48767"/>
          <a:lstStyle/>
          <a:p>
            <a:pPr algn="l" defTabSz="1300480">
              <a:lnSpc>
                <a:spcPct val="100000"/>
              </a:lnSpc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" name="Straight Connector 32"/>
          <p:cNvSpPr/>
          <p:nvPr/>
        </p:nvSpPr>
        <p:spPr>
          <a:xfrm>
            <a:off x="1301511" y="2958547"/>
            <a:ext cx="10422669" cy="1"/>
          </a:xfrm>
          <a:prstGeom prst="line">
            <a:avLst/>
          </a:prstGeom>
          <a:ln w="38100">
            <a:solidFill>
              <a:srgbClr val="000000"/>
            </a:solidFill>
            <a:miter/>
          </a:ln>
        </p:spPr>
        <p:txBody>
          <a:bodyPr lIns="48767" tIns="48767" rIns="48767" bIns="48767"/>
          <a:lstStyle/>
          <a:p>
            <a:pPr algn="l" defTabSz="1300480">
              <a:lnSpc>
                <a:spcPct val="100000"/>
              </a:lnSpc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0" name="Group 33"/>
          <p:cNvGrpSpPr/>
          <p:nvPr/>
        </p:nvGrpSpPr>
        <p:grpSpPr>
          <a:xfrm>
            <a:off x="1291314" y="3056576"/>
            <a:ext cx="10435104" cy="2805893"/>
            <a:chOff x="0" y="0"/>
            <a:chExt cx="10435103" cy="2805891"/>
          </a:xfrm>
        </p:grpSpPr>
        <p:pic>
          <p:nvPicPr>
            <p:cNvPr id="118" name="Picture 34" descr="Picture 34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0196" y="0"/>
              <a:ext cx="2073903" cy="20739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119" name="Picture 35" descr="Picture 35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097948" y="0"/>
              <a:ext cx="2073903" cy="20739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120" name="Picture 36" descr="Picture 36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4185699" y="0"/>
              <a:ext cx="2073903" cy="20739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121" name="Picture 37" descr="Picture 37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6273451" y="0"/>
              <a:ext cx="2073903" cy="20739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122" name="Picture 38" descr="Picture 38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361200" y="0"/>
              <a:ext cx="2073903" cy="20739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23" name="TextBox 39"/>
            <p:cNvSpPr txBox="1"/>
            <p:nvPr/>
          </p:nvSpPr>
          <p:spPr>
            <a:xfrm>
              <a:off x="2694627" y="2416255"/>
              <a:ext cx="5053811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StyleGAN-v2 LSUN Bedroom (GAN)</a:t>
              </a:r>
            </a:p>
          </p:txBody>
        </p:sp>
        <p:sp>
          <p:nvSpPr>
            <p:cNvPr id="124" name="Straight Connector 40"/>
            <p:cNvSpPr/>
            <p:nvPr/>
          </p:nvSpPr>
          <p:spPr>
            <a:xfrm>
              <a:off x="0" y="2730455"/>
              <a:ext cx="1042267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" name="TextBox 41"/>
            <p:cNvSpPr txBox="1"/>
            <p:nvPr/>
          </p:nvSpPr>
          <p:spPr>
            <a:xfrm>
              <a:off x="48769" y="2152166"/>
              <a:ext cx="1978173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Image</a:t>
              </a:r>
            </a:p>
          </p:txBody>
        </p:sp>
        <p:sp>
          <p:nvSpPr>
            <p:cNvPr id="126" name="TextBox 42"/>
            <p:cNvSpPr txBox="1"/>
            <p:nvPr/>
          </p:nvSpPr>
          <p:spPr>
            <a:xfrm>
              <a:off x="2694627" y="2121746"/>
              <a:ext cx="935220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Normals</a:t>
              </a:r>
            </a:p>
          </p:txBody>
        </p:sp>
        <p:sp>
          <p:nvSpPr>
            <p:cNvPr id="127" name="TextBox 43"/>
            <p:cNvSpPr txBox="1"/>
            <p:nvPr/>
          </p:nvSpPr>
          <p:spPr>
            <a:xfrm>
              <a:off x="4753921" y="2121747"/>
              <a:ext cx="935220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Depth</a:t>
              </a:r>
            </a:p>
          </p:txBody>
        </p:sp>
        <p:sp>
          <p:nvSpPr>
            <p:cNvPr id="128" name="TextBox 44"/>
            <p:cNvSpPr txBox="1"/>
            <p:nvPr/>
          </p:nvSpPr>
          <p:spPr>
            <a:xfrm>
              <a:off x="6869226" y="2136260"/>
              <a:ext cx="935220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Albedo</a:t>
              </a:r>
            </a:p>
          </p:txBody>
        </p:sp>
        <p:sp>
          <p:nvSpPr>
            <p:cNvPr id="129" name="TextBox 45"/>
            <p:cNvSpPr txBox="1"/>
            <p:nvPr/>
          </p:nvSpPr>
          <p:spPr>
            <a:xfrm>
              <a:off x="8936589" y="2136593"/>
              <a:ext cx="935220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Shading</a:t>
              </a:r>
            </a:p>
          </p:txBody>
        </p:sp>
      </p:grpSp>
      <p:grpSp>
        <p:nvGrpSpPr>
          <p:cNvPr id="141" name="Group 46"/>
          <p:cNvGrpSpPr/>
          <p:nvPr/>
        </p:nvGrpSpPr>
        <p:grpSpPr>
          <a:xfrm>
            <a:off x="1301511" y="5870527"/>
            <a:ext cx="10422670" cy="2554474"/>
            <a:chOff x="0" y="0"/>
            <a:chExt cx="10422669" cy="2554472"/>
          </a:xfrm>
        </p:grpSpPr>
        <p:pic>
          <p:nvPicPr>
            <p:cNvPr id="131" name="Picture 47" descr="Picture 47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2073903" cy="20739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132" name="Picture 48" descr="Picture 48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2087191" y="0"/>
              <a:ext cx="2073903" cy="20739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133" name="Picture 49" descr="Picture 49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4174383" y="0"/>
              <a:ext cx="2073903" cy="20739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134" name="Picture 50" descr="Picture 50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6261574" y="0"/>
              <a:ext cx="2073903" cy="20739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pic>
          <p:nvPicPr>
            <p:cNvPr id="135" name="Picture 51" descr="Picture 51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8348767" y="0"/>
              <a:ext cx="2073903" cy="20739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36" name="TextBox 52"/>
            <p:cNvSpPr txBox="1"/>
            <p:nvPr/>
          </p:nvSpPr>
          <p:spPr>
            <a:xfrm>
              <a:off x="25638" y="2164836"/>
              <a:ext cx="1976367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Image</a:t>
              </a:r>
            </a:p>
          </p:txBody>
        </p:sp>
        <p:sp>
          <p:nvSpPr>
            <p:cNvPr id="137" name="TextBox 53"/>
            <p:cNvSpPr txBox="1"/>
            <p:nvPr/>
          </p:nvSpPr>
          <p:spPr>
            <a:xfrm>
              <a:off x="2684431" y="2134416"/>
              <a:ext cx="935220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Normals</a:t>
              </a:r>
            </a:p>
          </p:txBody>
        </p:sp>
        <p:sp>
          <p:nvSpPr>
            <p:cNvPr id="138" name="TextBox 54"/>
            <p:cNvSpPr txBox="1"/>
            <p:nvPr/>
          </p:nvSpPr>
          <p:spPr>
            <a:xfrm>
              <a:off x="4743725" y="2134416"/>
              <a:ext cx="935220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Depth</a:t>
              </a:r>
            </a:p>
          </p:txBody>
        </p:sp>
        <p:sp>
          <p:nvSpPr>
            <p:cNvPr id="139" name="TextBox 55"/>
            <p:cNvSpPr txBox="1"/>
            <p:nvPr/>
          </p:nvSpPr>
          <p:spPr>
            <a:xfrm>
              <a:off x="6859029" y="2148930"/>
              <a:ext cx="935221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Albedo</a:t>
              </a:r>
            </a:p>
          </p:txBody>
        </p:sp>
        <p:sp>
          <p:nvSpPr>
            <p:cNvPr id="140" name="TextBox 56"/>
            <p:cNvSpPr txBox="1"/>
            <p:nvPr/>
          </p:nvSpPr>
          <p:spPr>
            <a:xfrm>
              <a:off x="8926393" y="2128229"/>
              <a:ext cx="935220" cy="389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defTabSz="1300480">
                <a:lnSpc>
                  <a:spcPct val="100000"/>
                </a:lnSpc>
                <a:tabLst/>
                <a:defRPr sz="1800">
                  <a:latin typeface="Cambria Math"/>
                  <a:ea typeface="Cambria Math"/>
                  <a:cs typeface="Cambria Math"/>
                  <a:sym typeface="Cambria Math"/>
                </a:defRPr>
              </a:lvl1pPr>
            </a:lstStyle>
            <a:p>
              <a:pPr/>
              <a:r>
                <a:t>Shading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1"/>
          <p:cNvSpPr txBox="1"/>
          <p:nvPr>
            <p:ph type="title"/>
          </p:nvPr>
        </p:nvSpPr>
        <p:spPr>
          <a:xfrm>
            <a:off x="642009" y="1219199"/>
            <a:ext cx="11889515" cy="1413935"/>
          </a:xfrm>
          <a:prstGeom prst="rect">
            <a:avLst/>
          </a:prstGeom>
        </p:spPr>
        <p:txBody>
          <a:bodyPr/>
          <a:lstStyle/>
          <a:p>
            <a:pPr/>
            <a:r>
              <a:t>Idea</a:t>
            </a:r>
          </a:p>
        </p:txBody>
      </p:sp>
      <p:pic>
        <p:nvPicPr>
          <p:cNvPr id="144" name="Content Placeholder 8" descr="Content Placeholder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2194" y="3919644"/>
            <a:ext cx="1898661" cy="189866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xtBox 15"/>
          <p:cNvSpPr txBox="1"/>
          <p:nvPr/>
        </p:nvSpPr>
        <p:spPr>
          <a:xfrm>
            <a:off x="2784200" y="4052877"/>
            <a:ext cx="2288461" cy="2688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defTabSz="1300480">
              <a:lnSpc>
                <a:spcPct val="100000"/>
              </a:lnSpc>
              <a:tabLst/>
              <a:defRPr sz="2800">
                <a:latin typeface="Cambria Math"/>
                <a:ea typeface="Cambria Math"/>
                <a:cs typeface="Cambria Math"/>
                <a:sym typeface="Cambria Math"/>
              </a:defRPr>
            </a:pPr>
            <a:r>
              <a:t>Translate: </a:t>
            </a:r>
            <a:br/>
            <a:r>
              <a:t>Forward 5m, </a:t>
            </a:r>
            <a:br/>
            <a:r>
              <a:t>Right 10m</a:t>
            </a:r>
          </a:p>
          <a:p>
            <a:pPr defTabSz="1300480">
              <a:lnSpc>
                <a:spcPct val="100000"/>
              </a:lnSpc>
              <a:tabLst/>
              <a:defRPr sz="2800">
                <a:latin typeface="Cambria Math"/>
                <a:ea typeface="Cambria Math"/>
                <a:cs typeface="Cambria Math"/>
                <a:sym typeface="Cambria Math"/>
              </a:defRPr>
            </a:pPr>
            <a:r>
              <a:t>Rotate: 20° left, </a:t>
            </a:r>
            <a:br/>
            <a:r>
              <a:t>5° Upward</a:t>
            </a:r>
          </a:p>
        </p:txBody>
      </p:sp>
      <p:grpSp>
        <p:nvGrpSpPr>
          <p:cNvPr id="151" name="Group 29"/>
          <p:cNvGrpSpPr/>
          <p:nvPr/>
        </p:nvGrpSpPr>
        <p:grpSpPr>
          <a:xfrm>
            <a:off x="7318200" y="4229203"/>
            <a:ext cx="2859115" cy="2088647"/>
            <a:chOff x="0" y="0"/>
            <a:chExt cx="2859113" cy="2088645"/>
          </a:xfrm>
        </p:grpSpPr>
        <p:sp>
          <p:nvSpPr>
            <p:cNvPr id="146" name="Straight Arrow Connector 5"/>
            <p:cNvSpPr/>
            <p:nvPr/>
          </p:nvSpPr>
          <p:spPr>
            <a:xfrm flipV="1">
              <a:off x="0" y="648810"/>
              <a:ext cx="2859114" cy="2108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algn="l" defTabSz="1300480">
                <a:lnSpc>
                  <a:spcPct val="100000"/>
                </a:lnSpc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49" name="Rounded Rectangle 6"/>
            <p:cNvGrpSpPr/>
            <p:nvPr/>
          </p:nvGrpSpPr>
          <p:grpSpPr>
            <a:xfrm>
              <a:off x="361402" y="-1"/>
              <a:ext cx="2143935" cy="1246046"/>
              <a:chOff x="0" y="0"/>
              <a:chExt cx="2143933" cy="1246044"/>
            </a:xfrm>
          </p:grpSpPr>
          <p:sp>
            <p:nvSpPr>
              <p:cNvPr id="147" name="Rounded Rectangle"/>
              <p:cNvSpPr/>
              <p:nvPr/>
            </p:nvSpPr>
            <p:spPr>
              <a:xfrm>
                <a:off x="0" y="0"/>
                <a:ext cx="2143934" cy="1246045"/>
              </a:xfrm>
              <a:prstGeom prst="roundRect">
                <a:avLst>
                  <a:gd name="adj" fmla="val 16667"/>
                </a:avLst>
              </a:prstGeom>
              <a:solidFill>
                <a:srgbClr val="D28C3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defTabSz="1300480">
                  <a:lnSpc>
                    <a:spcPct val="100000"/>
                  </a:lnSpc>
                  <a:tabLst/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8" name="Generative Model"/>
              <p:cNvSpPr txBox="1"/>
              <p:nvPr/>
            </p:nvSpPr>
            <p:spPr>
              <a:xfrm>
                <a:off x="109594" y="142453"/>
                <a:ext cx="1924746" cy="9611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8767" tIns="48767" rIns="48767" bIns="48767" numCol="1" anchor="ctr">
                <a:spAutoFit/>
              </a:bodyPr>
              <a:lstStyle>
                <a:lvl1pPr defTabSz="1300480">
                  <a:lnSpc>
                    <a:spcPct val="100000"/>
                  </a:lnSpc>
                  <a:tabLst/>
                  <a:defRPr sz="2800">
                    <a:solidFill>
                      <a:srgbClr val="FFFFFF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/>
                <a:r>
                  <a:t>Generative Model</a:t>
                </a:r>
              </a:p>
            </p:txBody>
          </p:sp>
        </p:grpSp>
        <p:sp>
          <p:nvSpPr>
            <p:cNvPr id="150" name="TextBox 16"/>
            <p:cNvSpPr txBox="1"/>
            <p:nvPr/>
          </p:nvSpPr>
          <p:spPr>
            <a:xfrm>
              <a:off x="356974" y="1254509"/>
              <a:ext cx="2145164" cy="834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/>
            <a:p>
              <a:pPr defTabSz="1300480">
                <a:lnSpc>
                  <a:spcPct val="100000"/>
                </a:lnSpc>
                <a:tabLst/>
                <a:defRPr>
                  <a:latin typeface="Cambria Math"/>
                  <a:ea typeface="Cambria Math"/>
                  <a:cs typeface="Cambria Math"/>
                  <a:sym typeface="Cambria Math"/>
                </a:defRPr>
              </a:pPr>
              <a:r>
                <a:t>Latent </a:t>
              </a:r>
              <a:br/>
              <a:r>
                <a:t>Diffusion Model</a:t>
              </a:r>
            </a:p>
          </p:txBody>
        </p:sp>
      </p:grpSp>
      <p:sp>
        <p:nvSpPr>
          <p:cNvPr id="152" name="TextBox 17"/>
          <p:cNvSpPr txBox="1"/>
          <p:nvPr/>
        </p:nvSpPr>
        <p:spPr>
          <a:xfrm>
            <a:off x="5246224" y="5884229"/>
            <a:ext cx="1939285" cy="52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lnSpc>
                <a:spcPct val="100000"/>
              </a:lnSpc>
              <a:tabLst/>
              <a:defRPr sz="2800">
                <a:latin typeface="Cambria Math"/>
                <a:ea typeface="Cambria Math"/>
                <a:cs typeface="Cambria Math"/>
                <a:sym typeface="Cambria Math"/>
              </a:defRPr>
            </a:lvl1pPr>
          </a:lstStyle>
          <a:p>
            <a:pPr/>
            <a:r>
              <a:t>Noisy Target</a:t>
            </a:r>
          </a:p>
        </p:txBody>
      </p:sp>
      <p:pic>
        <p:nvPicPr>
          <p:cNvPr id="15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6005" y="3919649"/>
            <a:ext cx="1898661" cy="1898656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Double Brace 24"/>
          <p:cNvSpPr/>
          <p:nvPr/>
        </p:nvSpPr>
        <p:spPr>
          <a:xfrm>
            <a:off x="415089" y="3792365"/>
            <a:ext cx="6870160" cy="2206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6" y="21600"/>
                </a:moveTo>
                <a:cubicBezTo>
                  <a:pt x="837" y="21600"/>
                  <a:pt x="578" y="20794"/>
                  <a:pt x="578" y="19800"/>
                </a:cubicBezTo>
                <a:lnTo>
                  <a:pt x="578" y="12600"/>
                </a:lnTo>
                <a:cubicBezTo>
                  <a:pt x="578" y="11606"/>
                  <a:pt x="319" y="10800"/>
                  <a:pt x="0" y="10800"/>
                </a:cubicBezTo>
                <a:cubicBezTo>
                  <a:pt x="319" y="10800"/>
                  <a:pt x="578" y="9994"/>
                  <a:pt x="578" y="9000"/>
                </a:cubicBezTo>
                <a:lnTo>
                  <a:pt x="578" y="1800"/>
                </a:lnTo>
                <a:cubicBezTo>
                  <a:pt x="578" y="806"/>
                  <a:pt x="837" y="0"/>
                  <a:pt x="1156" y="0"/>
                </a:cubicBezTo>
                <a:moveTo>
                  <a:pt x="20444" y="0"/>
                </a:moveTo>
                <a:cubicBezTo>
                  <a:pt x="20763" y="0"/>
                  <a:pt x="21022" y="806"/>
                  <a:pt x="21022" y="1800"/>
                </a:cubicBezTo>
                <a:lnTo>
                  <a:pt x="21022" y="9000"/>
                </a:lnTo>
                <a:cubicBezTo>
                  <a:pt x="21022" y="9994"/>
                  <a:pt x="21281" y="10800"/>
                  <a:pt x="21600" y="10800"/>
                </a:cubicBezTo>
                <a:cubicBezTo>
                  <a:pt x="21281" y="10800"/>
                  <a:pt x="21022" y="11606"/>
                  <a:pt x="21022" y="12600"/>
                </a:cubicBezTo>
                <a:lnTo>
                  <a:pt x="21022" y="19800"/>
                </a:lnTo>
                <a:cubicBezTo>
                  <a:pt x="21022" y="20794"/>
                  <a:pt x="20763" y="21600"/>
                  <a:pt x="20444" y="21600"/>
                </a:cubicBezTo>
              </a:path>
            </a:pathLst>
          </a:custGeom>
          <a:ln w="38100">
            <a:solidFill>
              <a:srgbClr val="FFC000"/>
            </a:solidFill>
            <a:miter/>
          </a:ln>
        </p:spPr>
        <p:txBody>
          <a:bodyPr lIns="48767" tIns="48767" rIns="48767" bIns="48767" anchor="ctr"/>
          <a:lstStyle/>
          <a:p>
            <a:pPr defTabSz="1300480">
              <a:lnSpc>
                <a:spcPct val="100000"/>
              </a:lnSpc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55" name="Picture 26" descr="Picture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77314" y="3929767"/>
            <a:ext cx="1898656" cy="189865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extBox 27"/>
          <p:cNvSpPr txBox="1"/>
          <p:nvPr/>
        </p:nvSpPr>
        <p:spPr>
          <a:xfrm>
            <a:off x="950962" y="5850790"/>
            <a:ext cx="2213625" cy="52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lnSpc>
                <a:spcPct val="100000"/>
              </a:lnSpc>
              <a:tabLst/>
              <a:defRPr sz="2800">
                <a:latin typeface="Cambria Math"/>
                <a:ea typeface="Cambria Math"/>
                <a:cs typeface="Cambria Math"/>
                <a:sym typeface="Cambria Math"/>
              </a:defRPr>
            </a:lvl1pPr>
          </a:lstStyle>
          <a:p>
            <a:pPr/>
            <a:r>
              <a:t>Starting Image</a:t>
            </a:r>
          </a:p>
        </p:txBody>
      </p:sp>
      <p:sp>
        <p:nvSpPr>
          <p:cNvPr id="157" name="TextBox 28"/>
          <p:cNvSpPr txBox="1"/>
          <p:nvPr/>
        </p:nvSpPr>
        <p:spPr>
          <a:xfrm>
            <a:off x="2762784" y="5813827"/>
            <a:ext cx="2309817" cy="961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/>
          <a:p>
            <a:pPr defTabSz="1300480">
              <a:lnSpc>
                <a:spcPct val="100000"/>
              </a:lnSpc>
              <a:tabLst/>
              <a:defRPr sz="2800">
                <a:latin typeface="Cambria Math"/>
                <a:ea typeface="Cambria Math"/>
                <a:cs typeface="Cambria Math"/>
                <a:sym typeface="Cambria Math"/>
              </a:defRPr>
            </a:pPr>
            <a:r>
              <a:t>Camera </a:t>
            </a:r>
            <a:br/>
            <a:r>
              <a:t>Transformation</a:t>
            </a:r>
          </a:p>
        </p:txBody>
      </p:sp>
      <p:sp>
        <p:nvSpPr>
          <p:cNvPr id="158" name="TextBox 30"/>
          <p:cNvSpPr txBox="1"/>
          <p:nvPr/>
        </p:nvSpPr>
        <p:spPr>
          <a:xfrm>
            <a:off x="10755341" y="5918817"/>
            <a:ext cx="1007051" cy="52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1300480">
              <a:lnSpc>
                <a:spcPct val="100000"/>
              </a:lnSpc>
              <a:tabLst/>
              <a:defRPr sz="2800">
                <a:latin typeface="Cambria Math"/>
                <a:ea typeface="Cambria Math"/>
                <a:cs typeface="Cambria Math"/>
                <a:sym typeface="Cambria Math"/>
              </a:defRPr>
            </a:lvl1pPr>
          </a:lstStyle>
          <a:p>
            <a:pPr/>
            <a:r>
              <a:t>Target</a:t>
            </a:r>
          </a:p>
        </p:txBody>
      </p:sp>
      <p:sp>
        <p:nvSpPr>
          <p:cNvPr id="159" name="Footer Placeholder 3"/>
          <p:cNvSpPr txBox="1"/>
          <p:nvPr/>
        </p:nvSpPr>
        <p:spPr>
          <a:xfrm>
            <a:off x="48767" y="8114400"/>
            <a:ext cx="12907266" cy="38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>
            <a:spAutoFit/>
          </a:bodyPr>
          <a:lstStyle>
            <a:lvl1pPr algn="l" defTabSz="1300480">
              <a:lnSpc>
                <a:spcPct val="100000"/>
              </a:lnSpc>
              <a:tabLst/>
              <a:defRPr sz="1800">
                <a:latin typeface="Cambria Math"/>
                <a:ea typeface="Cambria Math"/>
                <a:cs typeface="Cambria Math"/>
                <a:sym typeface="Cambria Math"/>
              </a:defRPr>
            </a:lvl1pPr>
          </a:lstStyle>
          <a:p>
            <a:pPr/>
            <a:r>
              <a:t>Wallingford, Bhattad et al. NeurIPS 2024 360-1M: Learning to Imagine the world from 1M 360 videos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Double-click to ed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odin" descr="odin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849879" y="1224279"/>
            <a:ext cx="7305042" cy="7305042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Double-click to ed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9126" t="10222" r="7535" b="12385"/>
          <a:stretch>
            <a:fillRect/>
          </a:stretch>
        </p:blipFill>
        <p:spPr>
          <a:xfrm>
            <a:off x="601861" y="2112140"/>
            <a:ext cx="12367852" cy="6392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Iffy projective geomet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Iffy projective geometry</a:t>
            </a:r>
          </a:p>
        </p:txBody>
      </p:sp>
      <p:sp>
        <p:nvSpPr>
          <p:cNvPr id="170" name="Double-click to edit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3999" y="3000374"/>
            <a:ext cx="4876802" cy="487680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https://huggingface.co/spaces/stabilityai/stable-diffusion/discussions/1593"/>
          <p:cNvSpPr txBox="1"/>
          <p:nvPr/>
        </p:nvSpPr>
        <p:spPr>
          <a:xfrm>
            <a:off x="897371" y="8117222"/>
            <a:ext cx="837936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lnSpc>
                <a:spcPts val="2600"/>
              </a:lnSpc>
              <a:defRPr sz="2200"/>
            </a:lvl1pPr>
          </a:lstStyle>
          <a:p>
            <a:pPr/>
            <a:r>
              <a:t>https://huggingface.co/spaces/stabilityai/stable-diffusion/discussions/1593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jpe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Times Roman"/>
        <a:ea typeface="Times Roman"/>
        <a:cs typeface="Times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ts val="2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66800" algn="l"/>
          </a:tabLst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ts val="2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66800" algn="l"/>
          </a:tabLst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Times Roman"/>
        <a:ea typeface="Times Roman"/>
        <a:cs typeface="Times Roma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ts val="2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66800" algn="l"/>
          </a:tabLst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ts val="2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66800" algn="l"/>
          </a:tabLst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