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15"/>
  </p:notesMasterIdLst>
  <p:handoutMasterIdLst>
    <p:handoutMasterId r:id="rId16"/>
  </p:handoutMasterIdLst>
  <p:sldIdLst>
    <p:sldId id="778" r:id="rId2"/>
    <p:sldId id="779" r:id="rId3"/>
    <p:sldId id="780" r:id="rId4"/>
    <p:sldId id="781" r:id="rId5"/>
    <p:sldId id="783" r:id="rId6"/>
    <p:sldId id="782" r:id="rId7"/>
    <p:sldId id="784" r:id="rId8"/>
    <p:sldId id="785" r:id="rId9"/>
    <p:sldId id="786" r:id="rId10"/>
    <p:sldId id="787" r:id="rId11"/>
    <p:sldId id="788" r:id="rId12"/>
    <p:sldId id="789" r:id="rId13"/>
    <p:sldId id="790" r:id="rId14"/>
  </p:sldIdLst>
  <p:sldSz cx="12192000" cy="6858000"/>
  <p:notesSz cx="7315200" cy="96012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969696"/>
    <a:srgbClr val="0000FF"/>
    <a:srgbClr val="4D4D4D"/>
    <a:srgbClr val="B2B2B2"/>
    <a:srgbClr val="808080"/>
    <a:srgbClr val="C0C0C0"/>
    <a:srgbClr val="777777"/>
    <a:srgbClr val="EAEAEA"/>
    <a:srgbClr val="F8F8F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289" autoAdjust="0"/>
    <p:restoredTop sz="86259" autoAdjust="0"/>
  </p:normalViewPr>
  <p:slideViewPr>
    <p:cSldViewPr>
      <p:cViewPr varScale="1">
        <p:scale>
          <a:sx n="110" d="100"/>
          <a:sy n="110" d="100"/>
        </p:scale>
        <p:origin x="312" y="168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56" tIns="48328" rIns="96656" bIns="48328" numCol="1" anchor="t" anchorCtr="0" compatLnSpc="1">
            <a:prstTxWarp prst="textNoShape">
              <a:avLst/>
            </a:prstTxWarp>
          </a:bodyPr>
          <a:lstStyle>
            <a:lvl1pPr defTabSz="966788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704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56" tIns="48328" rIns="96656" bIns="48328" numCol="1" anchor="t" anchorCtr="0" compatLnSpc="1">
            <a:prstTxWarp prst="textNoShape">
              <a:avLst/>
            </a:prstTxWarp>
          </a:bodyPr>
          <a:lstStyle>
            <a:lvl1pPr algn="r" defTabSz="966788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704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56" tIns="48328" rIns="96656" bIns="48328" numCol="1" anchor="b" anchorCtr="0" compatLnSpc="1">
            <a:prstTxWarp prst="textNoShape">
              <a:avLst/>
            </a:prstTxWarp>
          </a:bodyPr>
          <a:lstStyle>
            <a:lvl1pPr defTabSz="966788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704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56" tIns="48328" rIns="96656" bIns="48328" numCol="1" anchor="b" anchorCtr="0" compatLnSpc="1">
            <a:prstTxWarp prst="textNoShape">
              <a:avLst/>
            </a:prstTxWarp>
          </a:bodyPr>
          <a:lstStyle>
            <a:lvl1pPr algn="r" defTabSz="966788" eaLnBrk="1" hangingPunct="1">
              <a:defRPr sz="1200"/>
            </a:lvl1pPr>
          </a:lstStyle>
          <a:p>
            <a:pPr>
              <a:defRPr/>
            </a:pPr>
            <a:fld id="{E3BA852F-F7CF-461F-ADF4-AD268D85EAA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120620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56" tIns="48328" rIns="96656" bIns="48328" numCol="1" anchor="t" anchorCtr="0" compatLnSpc="1">
            <a:prstTxWarp prst="textNoShape">
              <a:avLst/>
            </a:prstTxWarp>
          </a:bodyPr>
          <a:lstStyle>
            <a:lvl1pPr defTabSz="966788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915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56" tIns="48328" rIns="96656" bIns="48328" numCol="1" anchor="t" anchorCtr="0" compatLnSpc="1">
            <a:prstTxWarp prst="textNoShape">
              <a:avLst/>
            </a:prstTxWarp>
          </a:bodyPr>
          <a:lstStyle>
            <a:lvl1pPr algn="r" defTabSz="966788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27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457200" y="720725"/>
            <a:ext cx="64008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915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56" tIns="48328" rIns="96656" bIns="4832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915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56" tIns="48328" rIns="96656" bIns="48328" numCol="1" anchor="b" anchorCtr="0" compatLnSpc="1">
            <a:prstTxWarp prst="textNoShape">
              <a:avLst/>
            </a:prstTxWarp>
          </a:bodyPr>
          <a:lstStyle>
            <a:lvl1pPr defTabSz="966788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915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56" tIns="48328" rIns="96656" bIns="48328" numCol="1" anchor="b" anchorCtr="0" compatLnSpc="1">
            <a:prstTxWarp prst="textNoShape">
              <a:avLst/>
            </a:prstTxWarp>
          </a:bodyPr>
          <a:lstStyle>
            <a:lvl1pPr algn="r" defTabSz="966788" eaLnBrk="1" hangingPunct="1">
              <a:defRPr sz="1200"/>
            </a:lvl1pPr>
          </a:lstStyle>
          <a:p>
            <a:pPr>
              <a:defRPr/>
            </a:pPr>
            <a:fld id="{C088CC75-E96A-4038-84CC-E95DF30784A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536762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8ED516-33F9-4DD9-AFFA-667B71F1A01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736092-DC51-4361-B538-712D77CC8E1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6800" y="76200"/>
            <a:ext cx="2590800" cy="6096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76200"/>
            <a:ext cx="7569200" cy="60960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157BD4-B2C1-4DBC-A144-7E882829AB8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0FF23F-C6D1-4433-9D9F-083897F8186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374387-295F-439B-A3D0-0866E5125C5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914400"/>
            <a:ext cx="5080000" cy="5257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914400"/>
            <a:ext cx="5080000" cy="5257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3AE853-6969-4601-B59E-3B05C94036E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BE765E-37BD-4944-8A52-DC9B8034C8C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F1AF85-3975-4929-AB73-015B7933992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B6091F-1D79-4D8F-AA52-BBC1BB2C256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155402-2DDA-4778-9587-9A59E0E544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6696B7-9575-44DB-B743-B1C1DF8FC79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76200"/>
            <a:ext cx="103632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914400"/>
            <a:ext cx="10363200" cy="525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14400" y="6248400"/>
            <a:ext cx="2540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8400"/>
            <a:ext cx="3860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8400"/>
            <a:ext cx="2540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Times New Roman" pitchFamily="18" charset="0"/>
              </a:defRPr>
            </a:lvl1pPr>
          </a:lstStyle>
          <a:p>
            <a:pPr>
              <a:defRPr/>
            </a:pPr>
            <a:fld id="{222A5A35-F03F-4389-BCAF-00317C26B95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9223" name="Line 7"/>
          <p:cNvSpPr>
            <a:spLocks noChangeShapeType="1"/>
          </p:cNvSpPr>
          <p:nvPr/>
        </p:nvSpPr>
        <p:spPr bwMode="auto">
          <a:xfrm>
            <a:off x="914400" y="838200"/>
            <a:ext cx="103632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 sz="240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400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400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400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400">
          <a:solidFill>
            <a:schemeClr val="tx2"/>
          </a:solidFill>
          <a:latin typeface="Arial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3400">
          <a:solidFill>
            <a:schemeClr val="tx2"/>
          </a:solidFill>
          <a:latin typeface="Arial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3400">
          <a:solidFill>
            <a:schemeClr val="tx2"/>
          </a:solidFill>
          <a:latin typeface="Arial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3400">
          <a:solidFill>
            <a:schemeClr val="tx2"/>
          </a:solidFill>
          <a:latin typeface="Arial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3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76200"/>
            <a:ext cx="10363200" cy="838200"/>
          </a:xfrm>
        </p:spPr>
        <p:txBody>
          <a:bodyPr wrap="square" anchor="ctr">
            <a:normAutofit/>
          </a:bodyPr>
          <a:lstStyle/>
          <a:p>
            <a:r>
              <a:rPr lang="en-US" dirty="0"/>
              <a:t>Last block: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203ACBC2-250B-244C-2188-6813CF46E4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4400" y="914400"/>
            <a:ext cx="10363200" cy="5257800"/>
          </a:xfrm>
        </p:spPr>
        <p:txBody>
          <a:bodyPr/>
          <a:lstStyle/>
          <a:p>
            <a:r>
              <a:rPr lang="en-US" sz="2400" dirty="0"/>
              <a:t>Build an encoder and a decoder to:</a:t>
            </a:r>
          </a:p>
          <a:p>
            <a:endParaRPr lang="en-US" sz="2400" dirty="0"/>
          </a:p>
          <a:p>
            <a:r>
              <a:rPr lang="en-US" sz="2400" dirty="0"/>
              <a:t>	Accept noisy image, produce clean version</a:t>
            </a:r>
          </a:p>
          <a:p>
            <a:endParaRPr lang="en-US" sz="2400" dirty="0"/>
          </a:p>
          <a:p>
            <a:r>
              <a:rPr lang="en-US" sz="2400" dirty="0"/>
              <a:t>By:</a:t>
            </a:r>
          </a:p>
          <a:p>
            <a:endParaRPr lang="en-US" sz="2400" dirty="0"/>
          </a:p>
          <a:p>
            <a:r>
              <a:rPr lang="en-US" sz="2400" dirty="0"/>
              <a:t>	Constructing loss</a:t>
            </a:r>
          </a:p>
          <a:p>
            <a:r>
              <a:rPr lang="en-US" sz="2400" dirty="0"/>
              <a:t>	Applying SGD to get minimal loss on training data		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82600501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2656799-6193-1B15-276A-DEE36FB9988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C21BBE-D270-4D36-B4E0-060CE4A2AF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Skip Connections: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A7B9F7-804D-61FC-3B37-13FAD76A11F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525CFAD5-DD47-9967-7518-5091E6FC9CF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47800" y="1495836"/>
            <a:ext cx="9601200" cy="46840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905826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332776-069B-E4B0-1C8B-1B6BB4A9B5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Normalization: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A51C93-47F3-5FD7-24FA-521CE18422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438AEAA-AA8C-4E62-43DB-4DB73860B7E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3405" y="1348361"/>
            <a:ext cx="10744195" cy="83820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F4BA4FD5-5AE3-CBFA-4E7F-074D51ADDF5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7379" y="2186560"/>
            <a:ext cx="11112656" cy="25378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761607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1E3022-0857-86B1-ACDF-EC71D192FE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Batch normalization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25A91C-3501-1B4D-B657-0175E53625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0E80471-6F3B-F320-68A9-0A595E009E8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71600" y="821667"/>
            <a:ext cx="9220200" cy="59437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123048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628822-393A-B3A4-5800-674AEAF403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Batch normalization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368FA3-663B-71B2-3002-441DC17F80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But we don’t know the mean and standard deviation!</a:t>
            </a:r>
          </a:p>
          <a:p>
            <a:r>
              <a:rPr lang="en-US" sz="2400" dirty="0"/>
              <a:t>And it keeps changing during training anyhow!</a:t>
            </a:r>
          </a:p>
          <a:p>
            <a:endParaRPr lang="en-US" sz="2400" dirty="0"/>
          </a:p>
          <a:p>
            <a:r>
              <a:rPr lang="en-US" sz="2400" dirty="0"/>
              <a:t>Strategy:</a:t>
            </a:r>
          </a:p>
          <a:p>
            <a:r>
              <a:rPr lang="en-US" sz="2400" dirty="0"/>
              <a:t>	Use the mean and standard deviation of the last batch at training time</a:t>
            </a:r>
          </a:p>
          <a:p>
            <a:r>
              <a:rPr lang="en-US" sz="2400" dirty="0"/>
              <a:t>	At test time, use constants (last seen mean/</a:t>
            </a:r>
            <a:r>
              <a:rPr lang="en-US" sz="2400" dirty="0" err="1"/>
              <a:t>sd</a:t>
            </a:r>
            <a:r>
              <a:rPr lang="en-US" sz="2400" dirty="0"/>
              <a:t>)</a:t>
            </a:r>
          </a:p>
          <a:p>
            <a:r>
              <a:rPr lang="en-US" sz="2400" dirty="0"/>
              <a:t>	API looks after this housekeeping</a:t>
            </a:r>
          </a:p>
          <a:p>
            <a:endParaRPr lang="en-US" sz="2400" dirty="0"/>
          </a:p>
          <a:p>
            <a:r>
              <a:rPr lang="en-US" sz="2400" dirty="0"/>
              <a:t>Landmine:</a:t>
            </a:r>
          </a:p>
          <a:p>
            <a:r>
              <a:rPr lang="en-US" sz="2400" dirty="0"/>
              <a:t>	You have to tell the networks when you switch from train to test</a:t>
            </a:r>
          </a:p>
          <a:p>
            <a:r>
              <a:rPr lang="en-US" sz="2400" dirty="0"/>
              <a:t>	If you don’t they </a:t>
            </a:r>
            <a:r>
              <a:rPr lang="en-US" sz="2400"/>
              <a:t>work badly</a:t>
            </a:r>
            <a:endParaRPr lang="en-US" sz="2400" dirty="0"/>
          </a:p>
          <a:p>
            <a:r>
              <a:rPr lang="en-US" sz="2400" dirty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9682923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B74FFA-5AE7-112A-D96F-47BE1F5915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Housekeeping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C2BBB1-172E-FF7B-902A-D9BC73B27F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There is a great deal of housekeeping:</a:t>
            </a:r>
          </a:p>
          <a:p>
            <a:endParaRPr lang="en-US" sz="2400" dirty="0"/>
          </a:p>
          <a:p>
            <a:r>
              <a:rPr lang="en-US" sz="2400" dirty="0"/>
              <a:t>	If you build your own from scratch, you will suffer (but learn) </a:t>
            </a:r>
          </a:p>
          <a:p>
            <a:r>
              <a:rPr lang="en-US" sz="2400" dirty="0"/>
              <a:t>		and it won’t work all that well (missing tricks)</a:t>
            </a:r>
          </a:p>
          <a:p>
            <a:endParaRPr lang="en-US" sz="2400" dirty="0"/>
          </a:p>
          <a:p>
            <a:r>
              <a:rPr lang="en-US" sz="2400" dirty="0"/>
              <a:t>	Use an API (list in notes)</a:t>
            </a:r>
          </a:p>
          <a:p>
            <a:r>
              <a:rPr lang="en-US" sz="2400" dirty="0"/>
              <a:t>	</a:t>
            </a:r>
          </a:p>
          <a:p>
            <a:r>
              <a:rPr lang="en-US" sz="2400" dirty="0"/>
              <a:t>	Build from someone else’s code (</a:t>
            </a:r>
            <a:r>
              <a:rPr lang="en-US" sz="2400" dirty="0" err="1"/>
              <a:t>Github</a:t>
            </a:r>
            <a:r>
              <a:rPr lang="en-US" sz="2400" dirty="0"/>
              <a:t>, </a:t>
            </a:r>
            <a:r>
              <a:rPr lang="en-US" sz="2400" dirty="0" err="1"/>
              <a:t>Huggingface</a:t>
            </a:r>
            <a:r>
              <a:rPr lang="en-US" sz="2400" dirty="0"/>
              <a:t>)</a:t>
            </a:r>
          </a:p>
          <a:p>
            <a:endParaRPr lang="en-US" sz="2400" dirty="0"/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5506028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26AD22-F647-7376-9C63-38DA5BB747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Missing tricks: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0CC3E5-6ADA-754A-439E-0E329033DA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Scales and color</a:t>
            </a:r>
          </a:p>
          <a:p>
            <a:endParaRPr lang="en-US" dirty="0"/>
          </a:p>
          <a:p>
            <a:r>
              <a:rPr lang="en-US" dirty="0"/>
              <a:t>Blurred outputs and skip connections</a:t>
            </a:r>
          </a:p>
          <a:p>
            <a:endParaRPr lang="en-US" dirty="0"/>
          </a:p>
          <a:p>
            <a:r>
              <a:rPr lang="en-US" dirty="0"/>
              <a:t>Bad gradients and residual connections</a:t>
            </a:r>
          </a:p>
          <a:p>
            <a:endParaRPr lang="en-US" dirty="0"/>
          </a:p>
          <a:p>
            <a:r>
              <a:rPr lang="en-US" dirty="0"/>
              <a:t>Optimization tricks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84384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E27D41-2980-41DC-546E-05F702EC58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Scale and color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E3F35C-1799-6E92-948A-8F989923CF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Input scales:</a:t>
            </a:r>
          </a:p>
          <a:p>
            <a:r>
              <a:rPr lang="en-US" dirty="0"/>
              <a:t>	Helpful to scale, offset pixel values so that mean is zero and 	standard deviation is one</a:t>
            </a:r>
          </a:p>
          <a:p>
            <a:r>
              <a:rPr lang="en-US" dirty="0"/>
              <a:t>	</a:t>
            </a:r>
          </a:p>
          <a:p>
            <a:r>
              <a:rPr lang="en-US" dirty="0"/>
              <a:t>Output scales:</a:t>
            </a:r>
          </a:p>
          <a:p>
            <a:r>
              <a:rPr lang="en-US" dirty="0"/>
              <a:t>	Real pixels are in range [0, 1]</a:t>
            </a:r>
          </a:p>
          <a:p>
            <a:r>
              <a:rPr lang="en-US" dirty="0"/>
              <a:t>	How do we force output to be like this?</a:t>
            </a:r>
          </a:p>
          <a:p>
            <a:r>
              <a:rPr lang="en-US" dirty="0"/>
              <a:t>		Options:</a:t>
            </a:r>
          </a:p>
          <a:p>
            <a:r>
              <a:rPr lang="en-US" dirty="0"/>
              <a:t>			map value to range</a:t>
            </a:r>
          </a:p>
          <a:p>
            <a:r>
              <a:rPr lang="en-US" dirty="0"/>
              <a:t>			penalize over/under</a:t>
            </a:r>
          </a:p>
          <a:p>
            <a:r>
              <a:rPr lang="en-US" dirty="0"/>
              <a:t>			bit of both</a:t>
            </a:r>
          </a:p>
        </p:txBody>
      </p:sp>
    </p:spTree>
    <p:extLst>
      <p:ext uri="{BB962C8B-B14F-4D97-AF65-F5344CB8AC3E}">
        <p14:creationId xmlns:p14="http://schemas.microsoft.com/office/powerpoint/2010/main" val="26006034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4327A1-1F78-5007-2F34-18C109C45E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Value to range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BA490F-509A-0BFE-E3EC-4AEABCFCF6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/>
              <a:t>Terrible idea: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	NO GRADIENT when you need it!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CB7261C-D929-7180-2CCB-D63D0C83577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09800" y="2635993"/>
            <a:ext cx="7772400" cy="15860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87926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A2471B-C117-39A3-BDEF-8C69B170D9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Value to range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D6F477-AFE5-BDCC-A75F-AE867A463F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/>
              <a:t>Sigmoid: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	but this creates gradient problems when output close to zero 	or one</a:t>
            </a:r>
          </a:p>
          <a:p>
            <a:endParaRPr lang="en-US" dirty="0"/>
          </a:p>
          <a:p>
            <a:r>
              <a:rPr lang="en-US" dirty="0"/>
              <a:t>Tanh:</a:t>
            </a:r>
          </a:p>
          <a:p>
            <a:r>
              <a:rPr lang="en-US" dirty="0"/>
              <a:t>		x -&gt; [-1, 1] and easy to get to [0, 1]</a:t>
            </a:r>
          </a:p>
          <a:p>
            <a:r>
              <a:rPr lang="en-US" dirty="0"/>
              <a:t>		similar gradient problems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DFE3DB9-022C-9531-4F04-12B2960A6BF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29000" y="1776714"/>
            <a:ext cx="3130550" cy="8537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7730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EFC9D9-C861-0498-48A9-A6BDAE2AE2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Penalties</a:t>
            </a:r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13E75B6F-1CED-39DB-28F6-62DD99956C3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143000" y="2416175"/>
            <a:ext cx="9460785" cy="1479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24879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4A7A80-51DD-2D63-0F33-A362BFF047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Combination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0002F2-81ED-80E1-707E-D2294C64DBD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1511457-3129-1D6C-77F2-9841D99CB12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5807" y="1994276"/>
            <a:ext cx="11328993" cy="28825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199159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56D2CA-4707-38EC-C013-F3F8BDE393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Skip Connections: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7E4058-894E-6777-A68A-0BBE5BD1C9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70AFCDD-2765-C379-09C1-FCC1980F842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" y="1511030"/>
            <a:ext cx="11811000" cy="38113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0671515"/>
      </p:ext>
    </p:extLst>
  </p:cSld>
  <p:clrMapOvr>
    <a:masterClrMapping/>
  </p:clrMapOvr>
</p:sld>
</file>

<file path=ppt/theme/theme1.xml><?xml version="1.0" encoding="utf-8"?>
<a:theme xmlns:a="http://schemas.openxmlformats.org/drawingml/2006/main" name="Blank Presentatio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0000FF"/>
      </a:hlink>
      <a:folHlink>
        <a:srgbClr val="0000FF"/>
      </a:folHlink>
    </a:clrScheme>
    <a:fontScheme name="Blank Presentatio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intro</Template>
  <TotalTime>50191</TotalTime>
  <Words>339</Words>
  <Application>Microsoft Macintosh PowerPoint</Application>
  <PresentationFormat>Widescreen</PresentationFormat>
  <Paragraphs>76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6" baseType="lpstr">
      <vt:lpstr>Arial</vt:lpstr>
      <vt:lpstr>Times New Roman</vt:lpstr>
      <vt:lpstr>Blank Presentation</vt:lpstr>
      <vt:lpstr>Last block:</vt:lpstr>
      <vt:lpstr>Housekeeping</vt:lpstr>
      <vt:lpstr>Missing tricks:</vt:lpstr>
      <vt:lpstr>Scale and color</vt:lpstr>
      <vt:lpstr>Value to range</vt:lpstr>
      <vt:lpstr>Value to range</vt:lpstr>
      <vt:lpstr>Penalties</vt:lpstr>
      <vt:lpstr>Combination</vt:lpstr>
      <vt:lpstr>Skip Connections:</vt:lpstr>
      <vt:lpstr>Skip Connections:</vt:lpstr>
      <vt:lpstr>Normalization:</vt:lpstr>
      <vt:lpstr>Batch normalization</vt:lpstr>
      <vt:lpstr>Batch normalization</vt:lpstr>
    </vt:vector>
  </TitlesOfParts>
  <Company>Carnegie Mellon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</dc:title>
  <dc:creator>efros</dc:creator>
  <cp:lastModifiedBy>Forsyth, David Alexander</cp:lastModifiedBy>
  <cp:revision>1317</cp:revision>
  <cp:lastPrinted>2025-10-08T14:33:16Z</cp:lastPrinted>
  <dcterms:created xsi:type="dcterms:W3CDTF">2004-08-29T23:15:23Z</dcterms:created>
  <dcterms:modified xsi:type="dcterms:W3CDTF">2025-10-10T15:29:54Z</dcterms:modified>
</cp:coreProperties>
</file>