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778" r:id="rId2"/>
    <p:sldId id="779" r:id="rId3"/>
    <p:sldId id="780" r:id="rId4"/>
    <p:sldId id="781" r:id="rId5"/>
    <p:sldId id="783" r:id="rId6"/>
    <p:sldId id="782" r:id="rId7"/>
    <p:sldId id="784" r:id="rId8"/>
    <p:sldId id="785" r:id="rId9"/>
    <p:sldId id="786" r:id="rId10"/>
    <p:sldId id="787" r:id="rId11"/>
    <p:sldId id="788" r:id="rId12"/>
    <p:sldId id="789" r:id="rId13"/>
    <p:sldId id="790" r:id="rId14"/>
    <p:sldId id="1099" r:id="rId15"/>
    <p:sldId id="791" r:id="rId16"/>
    <p:sldId id="1100" r:id="rId17"/>
    <p:sldId id="1101" r:id="rId18"/>
    <p:sldId id="792" r:id="rId19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69696"/>
    <a:srgbClr val="0000FF"/>
    <a:srgbClr val="4D4D4D"/>
    <a:srgbClr val="B2B2B2"/>
    <a:srgbClr val="808080"/>
    <a:srgbClr val="C0C0C0"/>
    <a:srgbClr val="777777"/>
    <a:srgbClr val="EAEAEA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2" autoAdjust="0"/>
    <p:restoredTop sz="86259" autoAdjust="0"/>
  </p:normalViewPr>
  <p:slideViewPr>
    <p:cSldViewPr>
      <p:cViewPr varScale="1">
        <p:scale>
          <a:sx n="110" d="100"/>
          <a:sy n="110" d="100"/>
        </p:scale>
        <p:origin x="1512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E3BA852F-F7CF-461F-ADF4-AD268D85E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06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C088CC75-E96A-4038-84CC-E95DF3078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67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ED516-33F9-4DD9-AFFA-667B71F1A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6092-DC51-4361-B538-712D77CC8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76200"/>
            <a:ext cx="2590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"/>
            <a:ext cx="75692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7BD4-B2C1-4DBC-A144-7E882829A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FF23F-C6D1-4433-9D9F-083897F81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74387-295F-439B-A3D0-0866E5125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144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AE853-6969-4601-B59E-3B05C9403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E765E-37BD-4944-8A52-DC9B8034C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1AF85-3975-4929-AB73-015B79339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091F-1D79-4D8F-AA52-BBC1BB2C2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55402-2DDA-4778-9587-9A59E0E54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696B7-9575-44DB-B743-B1C1DF8FC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14400"/>
            <a:ext cx="10363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222A5A35-F03F-4389-BCAF-00317C26B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914400" y="838200"/>
            <a:ext cx="10363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8382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Last block: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3ACBC2-250B-244C-2188-6813CF46E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5257800"/>
          </a:xfrm>
        </p:spPr>
        <p:txBody>
          <a:bodyPr/>
          <a:lstStyle/>
          <a:p>
            <a:r>
              <a:rPr lang="en-US" sz="2400" dirty="0"/>
              <a:t>Build an encoder and a decoder to:</a:t>
            </a:r>
          </a:p>
          <a:p>
            <a:endParaRPr lang="en-US" sz="2400" dirty="0"/>
          </a:p>
          <a:p>
            <a:r>
              <a:rPr lang="en-US" sz="2400" dirty="0"/>
              <a:t>	Accept noisy image, produce clean version</a:t>
            </a:r>
          </a:p>
          <a:p>
            <a:endParaRPr lang="en-US" sz="2400" dirty="0"/>
          </a:p>
          <a:p>
            <a:r>
              <a:rPr lang="en-US" sz="2400" dirty="0"/>
              <a:t>By:</a:t>
            </a:r>
          </a:p>
          <a:p>
            <a:endParaRPr lang="en-US" sz="2400" dirty="0"/>
          </a:p>
          <a:p>
            <a:r>
              <a:rPr lang="en-US" sz="2400" dirty="0"/>
              <a:t>	Constructing loss</a:t>
            </a:r>
          </a:p>
          <a:p>
            <a:r>
              <a:rPr lang="en-US" sz="2400" dirty="0"/>
              <a:t>	Applying SGD to get minimal loss on training data		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600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56799-6193-1B15-276A-DEE36FB99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21BBE-D270-4D36-B4E0-060CE4A2A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 Connections: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7B9F7-804D-61FC-3B37-13FAD76A1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5CFAD5-DD47-9967-7518-5091E6FC9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95836"/>
            <a:ext cx="9601200" cy="468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5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32776-069B-E4B0-1C8B-1B6BB4A9B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51C93-47F3-5FD7-24FA-521CE1842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38AEAA-AA8C-4E62-43DB-4DB73860B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5" y="1348361"/>
            <a:ext cx="10744195" cy="838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BA4FD5-5AE3-CBFA-4E7F-074D51ADDF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79" y="2186560"/>
            <a:ext cx="11112656" cy="253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616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3022-0857-86B1-ACDF-EC71D192F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5A91C-3501-1B4D-B657-0175E5362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E80471-6F3B-F320-68A9-0A595E009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821667"/>
            <a:ext cx="9220200" cy="594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230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28822-393A-B3A4-5800-674AEAF4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68FA3-663B-71B2-3002-441DC17F8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But we don’t know the mean and standard deviation!</a:t>
            </a:r>
          </a:p>
          <a:p>
            <a:r>
              <a:rPr lang="en-US" sz="2400" dirty="0"/>
              <a:t>And it keeps changing during training anyhow!</a:t>
            </a:r>
          </a:p>
          <a:p>
            <a:endParaRPr lang="en-US" sz="2400" dirty="0"/>
          </a:p>
          <a:p>
            <a:r>
              <a:rPr lang="en-US" sz="2400" dirty="0"/>
              <a:t>Strategy:</a:t>
            </a:r>
          </a:p>
          <a:p>
            <a:r>
              <a:rPr lang="en-US" sz="2400" dirty="0"/>
              <a:t>	Use the mean and standard deviation of the last batch at training time</a:t>
            </a:r>
          </a:p>
          <a:p>
            <a:r>
              <a:rPr lang="en-US" sz="2400" dirty="0"/>
              <a:t>	At test time, use constants (last seen mean/</a:t>
            </a:r>
            <a:r>
              <a:rPr lang="en-US" sz="2400" dirty="0" err="1"/>
              <a:t>sd</a:t>
            </a:r>
            <a:r>
              <a:rPr lang="en-US" sz="2400" dirty="0"/>
              <a:t>)</a:t>
            </a:r>
          </a:p>
          <a:p>
            <a:r>
              <a:rPr lang="en-US" sz="2400" dirty="0"/>
              <a:t>	API looks after this housekeeping</a:t>
            </a:r>
          </a:p>
          <a:p>
            <a:endParaRPr lang="en-US" sz="2400" dirty="0"/>
          </a:p>
          <a:p>
            <a:r>
              <a:rPr lang="en-US" sz="2400" dirty="0"/>
              <a:t>Landmine:</a:t>
            </a:r>
          </a:p>
          <a:p>
            <a:r>
              <a:rPr lang="en-US" sz="2400" dirty="0"/>
              <a:t>	You have to tell the networks when you switch from train to test</a:t>
            </a:r>
          </a:p>
          <a:p>
            <a:r>
              <a:rPr lang="en-US" sz="2400" dirty="0"/>
              <a:t>	If you don’t they work badly</a:t>
            </a:r>
          </a:p>
          <a:p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68292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6031-8429-04A7-2BC6-14347007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gradient can present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1A16-A185-7D3A-CB25-B6507500A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DB3A60-859F-4BFB-2E9D-410644782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4274" y="1812947"/>
            <a:ext cx="4177726" cy="12736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B0D7675-76D4-63B1-9AF5-A78A76C44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011304"/>
            <a:ext cx="7772400" cy="29588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DBEBBD-1ED2-AE96-9572-3C069E9378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3183548"/>
            <a:ext cx="5562600" cy="339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15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A4BB5-D42A-8AB4-26A0-4C7579EE4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Residual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0426C-4F26-F3FF-DDA6-1DF4D97A6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Idea:</a:t>
            </a:r>
          </a:p>
          <a:p>
            <a:r>
              <a:rPr lang="en-US" sz="2400" dirty="0"/>
              <a:t>	Allow information to skip layers so there is always some reliable gradient</a:t>
            </a:r>
          </a:p>
          <a:p>
            <a:endParaRPr lang="en-US" sz="2400" dirty="0"/>
          </a:p>
          <a:p>
            <a:r>
              <a:rPr lang="en-US" sz="2400" dirty="0"/>
              <a:t>Procedure:</a:t>
            </a:r>
          </a:p>
          <a:p>
            <a:r>
              <a:rPr lang="en-US" sz="2400" dirty="0"/>
              <a:t>	For some layers, add input to output</a:t>
            </a:r>
          </a:p>
          <a:p>
            <a:r>
              <a:rPr lang="en-US" sz="2400" dirty="0"/>
              <a:t>		Issue: output might be a different size</a:t>
            </a:r>
          </a:p>
          <a:p>
            <a:r>
              <a:rPr lang="en-US" sz="2400" dirty="0"/>
              <a:t>		Response: use a projection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4506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E7B67-A93B-0FCC-1B1A-21150E7D6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connections: Simple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DCD3E-63EC-D481-2E27-4D369914F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9C178E-27A6-4BF0-CAAC-86F46AB01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215" y="1066800"/>
            <a:ext cx="9982200" cy="533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28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C652A-8567-23EF-24FD-5ED6B375E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3DE3-FBD9-EED8-2735-A7D67497E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connections: Simple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C71E8-707D-6109-FA54-54A6FE04F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5D843C-8242-6E4B-6626-A0BC352BD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23355"/>
            <a:ext cx="11125200" cy="523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304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82A8E-68AF-F8E8-8A1F-886D48ACA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Pooling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DDC31-80F5-6BAA-C23D-8A28974F2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11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4FFA-5AE7-112A-D96F-47BE1F59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BBB1-172E-FF7B-902A-D9BC73B27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There is a great deal of housekeeping:</a:t>
            </a:r>
          </a:p>
          <a:p>
            <a:endParaRPr lang="en-US" sz="2400" dirty="0"/>
          </a:p>
          <a:p>
            <a:r>
              <a:rPr lang="en-US" sz="2400" dirty="0"/>
              <a:t>	If you build your own from scratch, you will suffer (but learn) </a:t>
            </a:r>
          </a:p>
          <a:p>
            <a:r>
              <a:rPr lang="en-US" sz="2400" dirty="0"/>
              <a:t>		and it won’t work all that well (missing tricks)</a:t>
            </a:r>
          </a:p>
          <a:p>
            <a:endParaRPr lang="en-US" sz="2400" dirty="0"/>
          </a:p>
          <a:p>
            <a:r>
              <a:rPr lang="en-US" sz="2400" dirty="0"/>
              <a:t>	Use an API (list in notes)</a:t>
            </a:r>
          </a:p>
          <a:p>
            <a:r>
              <a:rPr lang="en-US" sz="2400" dirty="0"/>
              <a:t>	</a:t>
            </a:r>
          </a:p>
          <a:p>
            <a:r>
              <a:rPr lang="en-US" sz="2400" dirty="0"/>
              <a:t>	Build from someone else’s code (</a:t>
            </a:r>
            <a:r>
              <a:rPr lang="en-US" sz="2400" dirty="0" err="1"/>
              <a:t>Github</a:t>
            </a:r>
            <a:r>
              <a:rPr lang="en-US" sz="2400" dirty="0"/>
              <a:t>, </a:t>
            </a:r>
            <a:r>
              <a:rPr lang="en-US" sz="2400" dirty="0" err="1"/>
              <a:t>Huggingface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060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AD22-F647-7376-9C63-38DA5BB7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tricks: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CC3E5-6ADA-754A-439E-0E329033D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Scales and color</a:t>
            </a:r>
          </a:p>
          <a:p>
            <a:endParaRPr lang="en-US" dirty="0"/>
          </a:p>
          <a:p>
            <a:r>
              <a:rPr lang="en-US" dirty="0"/>
              <a:t>Blurred outputs and skip connections</a:t>
            </a:r>
          </a:p>
          <a:p>
            <a:endParaRPr lang="en-US" dirty="0"/>
          </a:p>
          <a:p>
            <a:r>
              <a:rPr lang="en-US" dirty="0"/>
              <a:t>Bad gradients and residual connections</a:t>
            </a:r>
          </a:p>
          <a:p>
            <a:endParaRPr lang="en-US" dirty="0"/>
          </a:p>
          <a:p>
            <a:r>
              <a:rPr lang="en-US" dirty="0"/>
              <a:t>Optimization tricks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3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7D41-2980-41DC-546E-05F702EC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 and 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3F35C-1799-6E92-948A-8F989923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scales:</a:t>
            </a:r>
          </a:p>
          <a:p>
            <a:r>
              <a:rPr lang="en-US" dirty="0"/>
              <a:t>	Helpful to scale, offset pixel values so that mean is zero and 	standard deviation is one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Output scales:</a:t>
            </a:r>
          </a:p>
          <a:p>
            <a:r>
              <a:rPr lang="en-US" dirty="0"/>
              <a:t>	Real pixels are in range [0, 1]</a:t>
            </a:r>
          </a:p>
          <a:p>
            <a:r>
              <a:rPr lang="en-US" dirty="0"/>
              <a:t>	How do we force output to be like this?</a:t>
            </a:r>
          </a:p>
          <a:p>
            <a:r>
              <a:rPr lang="en-US" dirty="0"/>
              <a:t>		Options:</a:t>
            </a:r>
          </a:p>
          <a:p>
            <a:r>
              <a:rPr lang="en-US" dirty="0"/>
              <a:t>			map value to range</a:t>
            </a:r>
          </a:p>
          <a:p>
            <a:r>
              <a:rPr lang="en-US" dirty="0"/>
              <a:t>			penalize over/under</a:t>
            </a:r>
          </a:p>
          <a:p>
            <a:r>
              <a:rPr lang="en-US" dirty="0"/>
              <a:t>			bit of both</a:t>
            </a:r>
          </a:p>
        </p:txBody>
      </p:sp>
    </p:spTree>
    <p:extLst>
      <p:ext uri="{BB962C8B-B14F-4D97-AF65-F5344CB8AC3E}">
        <p14:creationId xmlns:p14="http://schemas.microsoft.com/office/powerpoint/2010/main" val="2600603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327A1-1F78-5007-2F34-18C109C45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A490F-509A-0BFE-E3EC-4AEABCFC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Terrible idea: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NO GRADIENT when you need it!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B7261C-D929-7180-2CCB-D63D0C835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635993"/>
            <a:ext cx="7772400" cy="158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792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2471B-C117-39A3-BDEF-8C69B170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6F477-AFE5-BDCC-A75F-AE867A463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Sigmoid: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but this creates gradient problems when output close to zero 	or one</a:t>
            </a:r>
          </a:p>
          <a:p>
            <a:endParaRPr lang="en-US" dirty="0"/>
          </a:p>
          <a:p>
            <a:r>
              <a:rPr lang="en-US" dirty="0"/>
              <a:t>Tanh:</a:t>
            </a:r>
          </a:p>
          <a:p>
            <a:r>
              <a:rPr lang="en-US" dirty="0"/>
              <a:t>		x -&gt; [-1, 1] and easy to get to [0, 1]</a:t>
            </a:r>
          </a:p>
          <a:p>
            <a:r>
              <a:rPr lang="en-US" dirty="0"/>
              <a:t>		similar gradient problems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FE3DB9-022C-9531-4F04-12B2960A6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776714"/>
            <a:ext cx="3130550" cy="85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FC9D9-C861-0498-48A9-A6BDAE2AE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E75B6F-1CED-39DB-28F6-62DD99956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416175"/>
            <a:ext cx="9460785" cy="147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8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A7A80-51DD-2D63-0F33-A362BFF04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002F2-81ED-80E1-707E-D2294C64D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511457-3129-1D6C-77F2-9841D99CB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07" y="1994276"/>
            <a:ext cx="11328993" cy="288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9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6D2CA-4707-38EC-C013-F3F8BDE3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 Connections: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E4058-894E-6777-A68A-0BBE5BD1C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0AFCDD-2765-C379-09C1-FCC1980F8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11030"/>
            <a:ext cx="11811000" cy="381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67151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</Template>
  <TotalTime>54505</TotalTime>
  <Words>401</Words>
  <Application>Microsoft Macintosh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Times New Roman</vt:lpstr>
      <vt:lpstr>Blank Presentation</vt:lpstr>
      <vt:lpstr>Last block:</vt:lpstr>
      <vt:lpstr>Housekeeping</vt:lpstr>
      <vt:lpstr>Missing tricks:</vt:lpstr>
      <vt:lpstr>Scale and color</vt:lpstr>
      <vt:lpstr>Value to range</vt:lpstr>
      <vt:lpstr>Value to range</vt:lpstr>
      <vt:lpstr>Penalties</vt:lpstr>
      <vt:lpstr>Combination</vt:lpstr>
      <vt:lpstr>Skip Connections:</vt:lpstr>
      <vt:lpstr>Skip Connections:</vt:lpstr>
      <vt:lpstr>Normalization:</vt:lpstr>
      <vt:lpstr>Batch normalization</vt:lpstr>
      <vt:lpstr>Batch normalization</vt:lpstr>
      <vt:lpstr>Evaluating the gradient can present problems</vt:lpstr>
      <vt:lpstr>Residual connections</vt:lpstr>
      <vt:lpstr>Residual connections: Simple example</vt:lpstr>
      <vt:lpstr>Residual connections: Simple example</vt:lpstr>
      <vt:lpstr>Pooling 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efros</dc:creator>
  <cp:lastModifiedBy>Forsyth, David Alexander</cp:lastModifiedBy>
  <cp:revision>1319</cp:revision>
  <cp:lastPrinted>2025-10-10T15:30:08Z</cp:lastPrinted>
  <dcterms:created xsi:type="dcterms:W3CDTF">2004-08-29T23:15:23Z</dcterms:created>
  <dcterms:modified xsi:type="dcterms:W3CDTF">2025-10-13T15:32:06Z</dcterms:modified>
</cp:coreProperties>
</file>