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2"/>
  </p:notesMasterIdLst>
  <p:handoutMasterIdLst>
    <p:handoutMasterId r:id="rId53"/>
  </p:handoutMasterIdLst>
  <p:sldIdLst>
    <p:sldId id="778" r:id="rId2"/>
    <p:sldId id="1107" r:id="rId3"/>
    <p:sldId id="779" r:id="rId4"/>
    <p:sldId id="1090" r:id="rId5"/>
    <p:sldId id="780" r:id="rId6"/>
    <p:sldId id="781" r:id="rId7"/>
    <p:sldId id="1095" r:id="rId8"/>
    <p:sldId id="1102" r:id="rId9"/>
    <p:sldId id="1104" r:id="rId10"/>
    <p:sldId id="1103" r:id="rId11"/>
    <p:sldId id="1111" r:id="rId12"/>
    <p:sldId id="1108" r:id="rId13"/>
    <p:sldId id="1109" r:id="rId14"/>
    <p:sldId id="1110" r:id="rId15"/>
    <p:sldId id="1106" r:id="rId16"/>
    <p:sldId id="1096" r:id="rId17"/>
    <p:sldId id="1097" r:id="rId18"/>
    <p:sldId id="1098" r:id="rId19"/>
    <p:sldId id="1099" r:id="rId20"/>
    <p:sldId id="1101" r:id="rId21"/>
    <p:sldId id="1112" r:id="rId22"/>
    <p:sldId id="1113" r:id="rId23"/>
    <p:sldId id="1105" r:id="rId24"/>
    <p:sldId id="1114" r:id="rId25"/>
    <p:sldId id="1115" r:id="rId26"/>
    <p:sldId id="1116" r:id="rId27"/>
    <p:sldId id="1118" r:id="rId28"/>
    <p:sldId id="1117" r:id="rId29"/>
    <p:sldId id="1119" r:id="rId30"/>
    <p:sldId id="1100" r:id="rId31"/>
    <p:sldId id="1120" r:id="rId32"/>
    <p:sldId id="782" r:id="rId33"/>
    <p:sldId id="783" r:id="rId34"/>
    <p:sldId id="1121" r:id="rId35"/>
    <p:sldId id="1091" r:id="rId36"/>
    <p:sldId id="1092" r:id="rId37"/>
    <p:sldId id="1093" r:id="rId38"/>
    <p:sldId id="1094" r:id="rId39"/>
    <p:sldId id="1122" r:id="rId40"/>
    <p:sldId id="1123" r:id="rId41"/>
    <p:sldId id="1126" r:id="rId42"/>
    <p:sldId id="1124" r:id="rId43"/>
    <p:sldId id="1127" r:id="rId44"/>
    <p:sldId id="1128" r:id="rId45"/>
    <p:sldId id="1125" r:id="rId46"/>
    <p:sldId id="1129" r:id="rId47"/>
    <p:sldId id="1131" r:id="rId48"/>
    <p:sldId id="1130" r:id="rId49"/>
    <p:sldId id="1132" r:id="rId50"/>
    <p:sldId id="1133" r:id="rId51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69696"/>
    <a:srgbClr val="0000FF"/>
    <a:srgbClr val="4D4D4D"/>
    <a:srgbClr val="B2B2B2"/>
    <a:srgbClr val="808080"/>
    <a:srgbClr val="C0C0C0"/>
    <a:srgbClr val="777777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9" autoAdjust="0"/>
    <p:restoredTop sz="86259" autoAdjust="0"/>
  </p:normalViewPr>
  <p:slideViewPr>
    <p:cSldViewPr>
      <p:cViewPr varScale="1">
        <p:scale>
          <a:sx n="110" d="100"/>
          <a:sy n="110" d="100"/>
        </p:scale>
        <p:origin x="312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E3BA852F-F7CF-461F-ADF4-AD268D85E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06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C088CC75-E96A-4038-84CC-E95DF3078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7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342CE-FEE0-5F4E-B879-9762BB88D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14BD6-A8E6-73A2-A312-1B165D17A8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425B6-653B-509C-3759-5C2B26D809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AFC90-68E2-A231-1214-8201F21BDD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88CC75-E96A-4038-84CC-E95DF30784A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45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6CCCC-1688-299B-12E3-92A742849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3F3C8-0611-6A8C-1D36-031501488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8C916E-EB1F-34FF-3F11-B6CFE4781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AD912-3190-D44B-7468-266998958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88CC75-E96A-4038-84CC-E95DF30784A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5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ED516-33F9-4DD9-AFFA-667B71F1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6092-DC51-4361-B538-712D77CC8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57BD4-B2C1-4DBC-A144-7E882829A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F23F-C6D1-4433-9D9F-083897F81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4387-295F-439B-A3D0-0866E5125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AE853-6969-4601-B59E-3B05C940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E765E-37BD-4944-8A52-DC9B8034C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1AF85-3975-4929-AB73-015B7933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091F-1D79-4D8F-AA52-BBC1BB2C2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55402-2DDA-4778-9587-9A59E0E54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96B7-9575-44DB-B743-B1C1DF8FC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222A5A35-F03F-4389-BCAF-00317C26B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Last blocks: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3ACBC2-250B-244C-2188-6813CF46E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r>
              <a:rPr lang="en-US" sz="2400" dirty="0"/>
              <a:t>Build an encoder and a decoder to:</a:t>
            </a:r>
          </a:p>
          <a:p>
            <a:endParaRPr lang="en-US" sz="2400" dirty="0"/>
          </a:p>
          <a:p>
            <a:r>
              <a:rPr lang="en-US" sz="2400" dirty="0"/>
              <a:t>	Accept noisy image, produce clean version</a:t>
            </a:r>
          </a:p>
          <a:p>
            <a:endParaRPr lang="en-US" sz="2400" dirty="0"/>
          </a:p>
          <a:p>
            <a:r>
              <a:rPr lang="en-US" sz="2400" dirty="0"/>
              <a:t>By:</a:t>
            </a:r>
          </a:p>
          <a:p>
            <a:endParaRPr lang="en-US" sz="2400" dirty="0"/>
          </a:p>
          <a:p>
            <a:r>
              <a:rPr lang="en-US" sz="2400" dirty="0"/>
              <a:t>	Constructing loss</a:t>
            </a:r>
          </a:p>
          <a:p>
            <a:r>
              <a:rPr lang="en-US" sz="2400" dirty="0"/>
              <a:t>	Applying SGD to get minimal loss on training data	</a:t>
            </a:r>
          </a:p>
          <a:p>
            <a:endParaRPr lang="en-US" sz="2400" dirty="0"/>
          </a:p>
          <a:p>
            <a:r>
              <a:rPr lang="en-US" sz="2400" dirty="0"/>
              <a:t>Using various tricks to get good behavior	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600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EE0D4-8E04-431B-6F3B-5C014E80E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DB769-2E7A-F8FC-7B74-69A0EC8D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a depth predictor predict?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CC19F-4130-397E-B999-F6E0AB892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Disparity = (1/depth)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82EF4F-2E65-021D-D863-76117C62B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23" y="2209800"/>
            <a:ext cx="9381977" cy="429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29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FB70C-7EA7-7886-7776-663CAE50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F831A-F41D-582A-7BAC-6D1A03903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86000"/>
            <a:ext cx="10087428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21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1E96-DC3C-3B21-EA06-8D1AC0313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predictors work really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6886F-3B94-6AF6-BED7-D8D583284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71883-E266-AFCC-E331-CFED30B64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5" y="1015045"/>
            <a:ext cx="11720515" cy="469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10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555-4345-A0C3-DFA4-AC94894D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depth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9A166-425D-40AE-2E78-F4A74A26D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Absrel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Delta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76331-6C2B-EF6F-6AF1-C605B48FA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86045"/>
            <a:ext cx="9068765" cy="316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784CEC-9B9C-E979-8529-223EC5B93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5392260"/>
            <a:ext cx="8610600" cy="14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6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72416-99B5-BD9C-31AD-E243CA7E9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 SOTA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EB1CE-D951-DF05-0C43-D422A9A1F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Generally, faster is less accurate </a:t>
            </a:r>
          </a:p>
          <a:p>
            <a:r>
              <a:rPr lang="en-US" dirty="0"/>
              <a:t>	(good sign that payoff makes sense)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DB1A7-6E09-7A2C-9DA6-0F6DBC5C7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19" y="1981200"/>
            <a:ext cx="11845519" cy="124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00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C8C74-AF13-DF3B-5098-5C74DC61A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B6CDB-ED99-D219-F01C-D080E0F3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recipe, normal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8AF88-977D-C188-55DB-EE58B26C0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Procedure:</a:t>
            </a:r>
          </a:p>
          <a:p>
            <a:r>
              <a:rPr lang="en-US" sz="2400" dirty="0"/>
              <a:t>	find many training pairs (image, normal)</a:t>
            </a:r>
          </a:p>
          <a:p>
            <a:r>
              <a:rPr lang="en-US" sz="2400" dirty="0"/>
              <a:t>	adjust filters so that </a:t>
            </a:r>
          </a:p>
          <a:p>
            <a:r>
              <a:rPr lang="en-US" sz="2400" dirty="0"/>
              <a:t>		Decode(Encode(image)) is close to normal</a:t>
            </a:r>
          </a:p>
          <a:p>
            <a:r>
              <a:rPr lang="en-US" sz="2400" dirty="0"/>
              <a:t>	on average, over pairs</a:t>
            </a:r>
          </a:p>
          <a:p>
            <a:r>
              <a:rPr lang="en-US" sz="2400" dirty="0"/>
              <a:t>	hope that this generalizes to new images</a:t>
            </a:r>
          </a:p>
          <a:p>
            <a:endParaRPr lang="en-US" sz="2400" dirty="0"/>
          </a:p>
          <a:p>
            <a:r>
              <a:rPr lang="en-US" sz="2400" dirty="0"/>
              <a:t>Result:</a:t>
            </a:r>
          </a:p>
          <a:p>
            <a:r>
              <a:rPr lang="en-US" sz="2400" dirty="0"/>
              <a:t>	Single image normal predictor</a:t>
            </a:r>
          </a:p>
        </p:txBody>
      </p:sp>
    </p:spTree>
    <p:extLst>
      <p:ext uri="{BB962C8B-B14F-4D97-AF65-F5344CB8AC3E}">
        <p14:creationId xmlns:p14="http://schemas.microsoft.com/office/powerpoint/2010/main" val="2637703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EE4DD-21A8-FAAE-7F42-7414F0264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8372-ACF7-5160-2896-12EFE352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Geometrical model (for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4248A-F5AB-9D96-B7D9-0908B6B6E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 (x, y) in image, depth is f(x, y)</a:t>
            </a:r>
          </a:p>
          <a:p>
            <a:r>
              <a:rPr lang="en-US" dirty="0"/>
              <a:t>	We see a surface (x, y, f(x, y))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39E1D-23E2-2D70-50B3-DB5BE7FE5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14400"/>
            <a:ext cx="7772400" cy="405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2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EA24A-5EFC-F6B2-8742-7AD39E00E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C205B-6FB0-6AFB-34B7-807542DD9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from 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88FF7-0935-271D-CF19-10D144952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254E8F-2B06-DDB7-C91A-357AD0128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00819"/>
            <a:ext cx="9906000" cy="598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27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00521-7562-E217-2198-558DFECCB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C30FE-B9B1-994C-E593-91759A92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from 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9F186-52E4-3D9F-27F3-ECC1DF209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Notice that derivatives =&gt; noise problems =&gt; smoothing</a:t>
            </a:r>
          </a:p>
          <a:p>
            <a:endParaRPr lang="en-US" dirty="0"/>
          </a:p>
          <a:p>
            <a:r>
              <a:rPr lang="en-US" dirty="0"/>
              <a:t>Alternative:</a:t>
            </a:r>
          </a:p>
          <a:p>
            <a:r>
              <a:rPr lang="en-US" dirty="0"/>
              <a:t>	If you have depth data, fit a plane locally</a:t>
            </a:r>
          </a:p>
          <a:p>
            <a:r>
              <a:rPr lang="en-US" dirty="0"/>
              <a:t>		use the plane’s normal</a:t>
            </a:r>
          </a:p>
          <a:p>
            <a:endParaRPr lang="en-US" dirty="0"/>
          </a:p>
          <a:p>
            <a:r>
              <a:rPr lang="en-US" dirty="0"/>
              <a:t>Notice also that there is noise in measured depths</a:t>
            </a:r>
          </a:p>
          <a:p>
            <a:r>
              <a:rPr lang="en-US" dirty="0"/>
              <a:t>	(property of depth cameras)</a:t>
            </a:r>
          </a:p>
        </p:txBody>
      </p:sp>
    </p:spTree>
    <p:extLst>
      <p:ext uri="{BB962C8B-B14F-4D97-AF65-F5344CB8AC3E}">
        <p14:creationId xmlns:p14="http://schemas.microsoft.com/office/powerpoint/2010/main" val="250283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90DF7-4341-272F-6E8B-AE9F90631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BFA1-9F76-0288-EEF1-A5A935506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and 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85899-C6EC-7E73-FFBD-4257F01F1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0DBA8-5914-06C5-4118-C9816AF3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914400"/>
            <a:ext cx="7150100" cy="2976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0A8B2-81FD-4C0D-32F3-25E01CBF4ECA}"/>
              </a:ext>
            </a:extLst>
          </p:cNvPr>
          <p:cNvSpPr txBox="1"/>
          <p:nvPr/>
        </p:nvSpPr>
        <p:spPr>
          <a:xfrm>
            <a:off x="7239000" y="4724400"/>
            <a:ext cx="3898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example from NYUV2</a:t>
            </a:r>
          </a:p>
        </p:txBody>
      </p:sp>
    </p:spTree>
    <p:extLst>
      <p:ext uri="{BB962C8B-B14F-4D97-AF65-F5344CB8AC3E}">
        <p14:creationId xmlns:p14="http://schemas.microsoft.com/office/powerpoint/2010/main" val="3657247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BFD64-CB9D-7C6B-AFDB-70E2DC39F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D22D-962C-1996-C219-A7739FE50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UNET</a:t>
            </a:r>
          </a:p>
          <a:p>
            <a:endParaRPr lang="en-US" dirty="0"/>
          </a:p>
          <a:p>
            <a:r>
              <a:rPr lang="en-US" dirty="0"/>
              <a:t>Depth prediction</a:t>
            </a:r>
          </a:p>
          <a:p>
            <a:endParaRPr lang="en-US" dirty="0"/>
          </a:p>
          <a:p>
            <a:r>
              <a:rPr lang="en-US" dirty="0"/>
              <a:t>Depth and normal are related</a:t>
            </a:r>
          </a:p>
          <a:p>
            <a:endParaRPr lang="en-US" dirty="0"/>
          </a:p>
          <a:p>
            <a:r>
              <a:rPr lang="en-US" dirty="0"/>
              <a:t>Normal Prediction</a:t>
            </a:r>
          </a:p>
          <a:p>
            <a:endParaRPr lang="en-US" dirty="0"/>
          </a:p>
          <a:p>
            <a:r>
              <a:rPr lang="en-US" dirty="0"/>
              <a:t>Equivariance</a:t>
            </a:r>
          </a:p>
          <a:p>
            <a:endParaRPr lang="en-US" dirty="0"/>
          </a:p>
          <a:p>
            <a:r>
              <a:rPr lang="en-US" dirty="0"/>
              <a:t>Other predictors</a:t>
            </a:r>
          </a:p>
        </p:txBody>
      </p:sp>
    </p:spTree>
    <p:extLst>
      <p:ext uri="{BB962C8B-B14F-4D97-AF65-F5344CB8AC3E}">
        <p14:creationId xmlns:p14="http://schemas.microsoft.com/office/powerpoint/2010/main" val="3135153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BCA59-5A45-752F-987A-7916B3E89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4A4DA-E635-4C71-6A1B-B473BB425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estimates from depth data can be shaky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B776E-931C-3A01-9D8E-DB9CDDA00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05855-2BF2-37C0-FC61-85535E625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" y="1600200"/>
            <a:ext cx="11874348" cy="405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2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CAFBC-3761-4C75-EA01-216BB10F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– building in a confidence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0A546-EB28-2EDB-BBB7-2EB000472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829E9-D1E6-EE4B-8F5D-17722D537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00998"/>
            <a:ext cx="11125200" cy="49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18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B5CA-164F-4A3D-A867-BF12CA74C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A2DC7-CD26-EDE5-621B-7F82C0044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 err="1"/>
              <a:t>normals</a:t>
            </a:r>
            <a:r>
              <a:rPr lang="en-US" dirty="0"/>
              <a:t> associated with similar patches are similar</a:t>
            </a:r>
          </a:p>
          <a:p>
            <a:r>
              <a:rPr lang="en-US" dirty="0"/>
              <a:t>	k can be big</a:t>
            </a:r>
          </a:p>
          <a:p>
            <a:endParaRPr lang="en-US" dirty="0"/>
          </a:p>
          <a:p>
            <a:r>
              <a:rPr lang="en-US" dirty="0"/>
              <a:t>If they’re not</a:t>
            </a:r>
          </a:p>
          <a:p>
            <a:r>
              <a:rPr lang="en-US" dirty="0"/>
              <a:t>	k must be small</a:t>
            </a:r>
          </a:p>
          <a:p>
            <a:endParaRPr lang="en-US" dirty="0"/>
          </a:p>
          <a:p>
            <a:r>
              <a:rPr lang="en-US" dirty="0"/>
              <a:t>Result: you can estimate 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EABB1-1E2C-E182-5839-529E1D2CB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038" y="1219200"/>
            <a:ext cx="10315575" cy="7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3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5C8D-96A8-9594-C13F-0BE49D74A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normal predictors predict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39F56-83C4-652F-CB59-36D7A09C8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07D48-A304-1C96-9D3C-5D6A46843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7" y="2882930"/>
            <a:ext cx="12020554" cy="16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08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5F13E-E24C-3D9B-0740-2F8BEA97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predictors work really well too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E1C22-0453-80D2-C222-6A6CEFE14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63991-253D-8505-FAC9-894B86F76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11277600" cy="45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08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E92E-6B85-4FF0-2F52-AC4B3852E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normal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DCC69-D279-A81E-98DC-ECDA60C12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0914D-E62C-D3B1-BCA4-969CC5B0B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15" y="2442991"/>
            <a:ext cx="11580571" cy="11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40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B2149-7BD1-9898-1FCE-C4A7C40E3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59F2F-2ABC-2CB1-C620-9A4FF00E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2B1FD-3F21-E386-9899-808A02A40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210B1-37C3-7999-9A5A-38396E11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09800"/>
            <a:ext cx="1110615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98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1FE5B-2E8E-EE65-095E-7AE0AFA2B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FA2DC-E963-D9F8-D283-AC7F35E8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all this work? 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17D0C-A2E1-A48F-1D55-440668FD9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E74EA-2C6B-0460-ED8E-636659871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94" y="1752600"/>
            <a:ext cx="10629901" cy="396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51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7FCF0-6418-5F30-109F-EBAEEB36E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all this work? 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04649-DAAC-E5BA-504F-26243648D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Texture deformations are a cue to </a:t>
            </a:r>
            <a:r>
              <a:rPr lang="en-US" dirty="0" err="1"/>
              <a:t>normals</a:t>
            </a:r>
            <a:endParaRPr lang="en-US" dirty="0"/>
          </a:p>
          <a:p>
            <a:r>
              <a:rPr lang="en-US" dirty="0"/>
              <a:t>	(archaic term: shape from texture)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DE9B5-2A63-92F1-12D7-6EEAABC0F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17145"/>
            <a:ext cx="10134600" cy="45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74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12419-563A-D765-DD14-3DC9497B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and normal are linked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FCA0-73D6-65C3-CBDB-260067A5D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can predict normal from depth</a:t>
            </a:r>
          </a:p>
          <a:p>
            <a:endParaRPr lang="en-US" dirty="0"/>
          </a:p>
          <a:p>
            <a:r>
              <a:rPr lang="en-US" dirty="0"/>
              <a:t>You can predict depth from normal (next slide)</a:t>
            </a:r>
          </a:p>
          <a:p>
            <a:endParaRPr lang="en-US" dirty="0"/>
          </a:p>
          <a:p>
            <a:r>
              <a:rPr lang="en-US" dirty="0"/>
              <a:t>Idea:</a:t>
            </a:r>
          </a:p>
          <a:p>
            <a:r>
              <a:rPr lang="en-US" dirty="0"/>
              <a:t>	train depth and normal predictors together </a:t>
            </a:r>
          </a:p>
          <a:p>
            <a:r>
              <a:rPr lang="en-US" dirty="0"/>
              <a:t>		with a consistency loss</a:t>
            </a:r>
          </a:p>
          <a:p>
            <a:r>
              <a:rPr lang="en-US" dirty="0"/>
              <a:t>	improvements manifest</a:t>
            </a:r>
          </a:p>
        </p:txBody>
      </p:sp>
    </p:spTree>
    <p:extLst>
      <p:ext uri="{BB962C8B-B14F-4D97-AF65-F5344CB8AC3E}">
        <p14:creationId xmlns:p14="http://schemas.microsoft.com/office/powerpoint/2010/main" val="237895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89F4D-4A51-A85C-F936-09F66E5E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change what the decoder does…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240CB-B63D-5C8E-B859-2F73FA581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An ”image like” thing</a:t>
            </a:r>
          </a:p>
          <a:p>
            <a:r>
              <a:rPr lang="en-US" sz="2400" dirty="0"/>
              <a:t>	may have the same resolution as the image</a:t>
            </a:r>
          </a:p>
          <a:p>
            <a:r>
              <a:rPr lang="en-US" sz="2400" dirty="0"/>
              <a:t>	continuous</a:t>
            </a:r>
          </a:p>
          <a:p>
            <a:r>
              <a:rPr lang="en-US" sz="2400" dirty="0"/>
              <a:t>	lots of examples</a:t>
            </a:r>
          </a:p>
          <a:p>
            <a:r>
              <a:rPr lang="en-US" sz="2400" dirty="0"/>
              <a:t>	can be predicted from an image (but how do we know?)</a:t>
            </a:r>
          </a:p>
          <a:p>
            <a:endParaRPr lang="en-US" sz="2400" dirty="0"/>
          </a:p>
          <a:p>
            <a:r>
              <a:rPr lang="en-US" sz="2400" dirty="0"/>
              <a:t>Examples:</a:t>
            </a:r>
          </a:p>
          <a:p>
            <a:r>
              <a:rPr lang="en-US" sz="2400" dirty="0"/>
              <a:t>	depth</a:t>
            </a:r>
          </a:p>
          <a:p>
            <a:r>
              <a:rPr lang="en-US" sz="2400" dirty="0"/>
              <a:t>	normal</a:t>
            </a:r>
          </a:p>
          <a:p>
            <a:r>
              <a:rPr lang="en-US" sz="2400" dirty="0"/>
              <a:t>	defogged image</a:t>
            </a:r>
          </a:p>
          <a:p>
            <a:r>
              <a:rPr lang="en-US" sz="2400" dirty="0"/>
              <a:t>	</a:t>
            </a:r>
            <a:r>
              <a:rPr lang="en-US" sz="2400" dirty="0" err="1"/>
              <a:t>superresolution</a:t>
            </a:r>
            <a:endParaRPr lang="en-US" sz="2400" dirty="0"/>
          </a:p>
          <a:p>
            <a:r>
              <a:rPr lang="en-US" sz="2400" dirty="0"/>
              <a:t>	lots of others..</a:t>
            </a:r>
          </a:p>
        </p:txBody>
      </p:sp>
    </p:spTree>
    <p:extLst>
      <p:ext uri="{BB962C8B-B14F-4D97-AF65-F5344CB8AC3E}">
        <p14:creationId xmlns:p14="http://schemas.microsoft.com/office/powerpoint/2010/main" val="693302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09BDF-BECA-4BC3-4671-D2A048ACD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4BED-B65C-8E6C-7B15-8FA5023E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normal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E378F-E6B7-2F04-E5A6-F473251DE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AAD76-4BAA-DF8E-B23D-436245427831}"/>
              </a:ext>
            </a:extLst>
          </p:cNvPr>
          <p:cNvSpPr txBox="1"/>
          <p:nvPr/>
        </p:nvSpPr>
        <p:spPr>
          <a:xfrm>
            <a:off x="7239000" y="4724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D78EE-6ADE-535F-F836-A5EBDA4D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914400"/>
            <a:ext cx="10591800" cy="54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74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B4194-4A6B-7905-6E36-1DCA5687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Curiosities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376EA-E7B8-E5B0-EED8-5FF4D93E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U-Net is fully convolutional</a:t>
            </a:r>
          </a:p>
          <a:p>
            <a:r>
              <a:rPr lang="en-US" dirty="0"/>
              <a:t>	is this a good thing?</a:t>
            </a:r>
          </a:p>
          <a:p>
            <a:endParaRPr lang="en-US" dirty="0"/>
          </a:p>
          <a:p>
            <a:r>
              <a:rPr lang="en-US" dirty="0"/>
              <a:t>Equivariance</a:t>
            </a:r>
          </a:p>
          <a:p>
            <a:r>
              <a:rPr lang="en-US" dirty="0"/>
              <a:t>	harder than it looks</a:t>
            </a:r>
          </a:p>
          <a:p>
            <a:endParaRPr lang="en-US" dirty="0"/>
          </a:p>
          <a:p>
            <a:r>
              <a:rPr lang="en-US" dirty="0"/>
              <a:t>Other encoders are possible</a:t>
            </a:r>
          </a:p>
          <a:p>
            <a:r>
              <a:rPr lang="en-US" dirty="0"/>
              <a:t>	but not now</a:t>
            </a:r>
          </a:p>
        </p:txBody>
      </p:sp>
    </p:spTree>
    <p:extLst>
      <p:ext uri="{BB962C8B-B14F-4D97-AF65-F5344CB8AC3E}">
        <p14:creationId xmlns:p14="http://schemas.microsoft.com/office/powerpoint/2010/main" val="2202514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55F97-0EEE-3451-2BEF-48C939C72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U-net is fully convolutional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B45E1-59FA-6380-C49F-614ECAB99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Consists of convolutional layers, pooling layers, </a:t>
            </a:r>
            <a:r>
              <a:rPr lang="en-US" sz="2400" dirty="0" err="1"/>
              <a:t>upsampling</a:t>
            </a:r>
            <a:r>
              <a:rPr lang="en-US" sz="2400" dirty="0"/>
              <a:t> layers, </a:t>
            </a:r>
            <a:r>
              <a:rPr lang="en-US" sz="2400" dirty="0" err="1"/>
              <a:t>ReLU’s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Consequence:</a:t>
            </a:r>
          </a:p>
          <a:p>
            <a:r>
              <a:rPr lang="en-US" sz="2400" dirty="0"/>
              <a:t>	You can pass in images of variable size </a:t>
            </a:r>
          </a:p>
          <a:p>
            <a:r>
              <a:rPr lang="en-US" sz="2400" dirty="0"/>
              <a:t>		(as long as they’re big enough)</a:t>
            </a:r>
          </a:p>
          <a:p>
            <a:endParaRPr lang="en-US" sz="2400" dirty="0"/>
          </a:p>
          <a:p>
            <a:r>
              <a:rPr lang="en-US" sz="2400" dirty="0"/>
              <a:t>Advantage:	</a:t>
            </a:r>
          </a:p>
          <a:p>
            <a:r>
              <a:rPr lang="en-US" sz="2400" dirty="0"/>
              <a:t>	Images have variable size in real life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Issue:</a:t>
            </a:r>
          </a:p>
          <a:p>
            <a:r>
              <a:rPr lang="en-US" sz="2400" dirty="0"/>
              <a:t>	This can make some problems very hard.</a:t>
            </a:r>
          </a:p>
        </p:txBody>
      </p:sp>
    </p:spTree>
    <p:extLst>
      <p:ext uri="{BB962C8B-B14F-4D97-AF65-F5344CB8AC3E}">
        <p14:creationId xmlns:p14="http://schemas.microsoft.com/office/powerpoint/2010/main" val="68460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ABCF2-571D-60CB-518D-57612BAF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EE5A6-A95F-90DB-92FA-10E424CA7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same network feature depends on a different spatial scale in the image for different size images</a:t>
            </a:r>
          </a:p>
          <a:p>
            <a:r>
              <a:rPr lang="en-US" dirty="0"/>
              <a:t>This can present problems, but doesn’t usually</a:t>
            </a:r>
          </a:p>
          <a:p>
            <a:r>
              <a:rPr lang="en-US" dirty="0"/>
              <a:t>	training data seems to deal with this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36FB8-7061-95AD-BC2B-C67B20D56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24" y="3429000"/>
            <a:ext cx="11872200" cy="36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25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65952-437C-E1EA-390F-542C82EEB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1A4CD-BD83-97CA-CD81-7E90F4095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Curiosities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C409-1A23-982D-D14E-395F28F2A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U-Net is fully convolutional</a:t>
            </a:r>
          </a:p>
          <a:p>
            <a:r>
              <a:rPr lang="en-US" dirty="0"/>
              <a:t>	is this a good thing?</a:t>
            </a:r>
          </a:p>
          <a:p>
            <a:endParaRPr lang="en-US" dirty="0"/>
          </a:p>
          <a:p>
            <a:r>
              <a:rPr lang="en-US" dirty="0"/>
              <a:t>Equivariance</a:t>
            </a:r>
          </a:p>
          <a:p>
            <a:r>
              <a:rPr lang="en-US" dirty="0"/>
              <a:t>	harder than it looks</a:t>
            </a:r>
          </a:p>
          <a:p>
            <a:endParaRPr lang="en-US" dirty="0"/>
          </a:p>
          <a:p>
            <a:r>
              <a:rPr lang="en-US" dirty="0"/>
              <a:t>Other encoders are possible</a:t>
            </a:r>
          </a:p>
          <a:p>
            <a:r>
              <a:rPr lang="en-US" dirty="0"/>
              <a:t>	but not now</a:t>
            </a:r>
          </a:p>
        </p:txBody>
      </p:sp>
    </p:spTree>
    <p:extLst>
      <p:ext uri="{BB962C8B-B14F-4D97-AF65-F5344CB8AC3E}">
        <p14:creationId xmlns:p14="http://schemas.microsoft.com/office/powerpoint/2010/main" val="1121753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A7EB-7AB8-E095-3BB0-9DB55F044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Equivariance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B863F-0DBC-242A-7BFD-87C2D1B0F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259B9-8489-E5C3-7189-52C97B1B7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22116"/>
            <a:ext cx="10363200" cy="5132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13E131-881B-5869-8B3B-D0CAC9D1CB6F}"/>
              </a:ext>
            </a:extLst>
          </p:cNvPr>
          <p:cNvSpPr txBox="1"/>
          <p:nvPr/>
        </p:nvSpPr>
        <p:spPr>
          <a:xfrm>
            <a:off x="9144000" y="4419600"/>
            <a:ext cx="2818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you want, but</a:t>
            </a:r>
          </a:p>
          <a:p>
            <a:r>
              <a:rPr lang="en-US" dirty="0"/>
              <a:t>can’t get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369132-F170-B2A0-C11A-246FEC595BC2}"/>
              </a:ext>
            </a:extLst>
          </p:cNvPr>
          <p:cNvCxnSpPr/>
          <p:nvPr/>
        </p:nvCxnSpPr>
        <p:spPr bwMode="auto">
          <a:xfrm>
            <a:off x="8763000" y="4267200"/>
            <a:ext cx="0" cy="22098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84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E51DE-4836-10DB-F908-07D0EB76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only get this property if you don’t pad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BB97A-BE1D-799C-0690-9011D63E9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Which is almost always impractical</a:t>
            </a:r>
          </a:p>
          <a:p>
            <a:endParaRPr lang="en-US" dirty="0"/>
          </a:p>
          <a:p>
            <a:r>
              <a:rPr lang="en-US" dirty="0"/>
              <a:t>Padding makes up for the fact the image isn’t infinite</a:t>
            </a:r>
          </a:p>
          <a:p>
            <a:r>
              <a:rPr lang="en-US" dirty="0"/>
              <a:t>	but means that when you shift, you see new pixels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0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CD128-A40B-55C3-3290-A1B4EF09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might be able to 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77629-998C-6D98-0444-926959448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practice, this property doesn’t just appear, and requires special training.</a:t>
            </a:r>
          </a:p>
          <a:p>
            <a:r>
              <a:rPr lang="en-US" dirty="0"/>
              <a:t>Most SOTA image-image mappers don’t have it!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57879-5DFA-218C-FBBF-DC45724C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1219200"/>
            <a:ext cx="110788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83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7081E-8724-781B-DCE0-465B39A4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0BD52-68A8-40CD-E944-DD6D962DE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E6836-8DEF-6BA8-46EE-776236E33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21141"/>
            <a:ext cx="10820400" cy="581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65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F0EB0-7559-4F56-FD4B-0BFE349E5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7E639-767C-EF61-F93E-81DF92E8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Curiosities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14716-3562-1883-8657-6BB889704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U-Net is fully convolutional</a:t>
            </a:r>
          </a:p>
          <a:p>
            <a:r>
              <a:rPr lang="en-US" dirty="0"/>
              <a:t>	is this a good thing?</a:t>
            </a:r>
          </a:p>
          <a:p>
            <a:endParaRPr lang="en-US" dirty="0"/>
          </a:p>
          <a:p>
            <a:r>
              <a:rPr lang="en-US" dirty="0"/>
              <a:t>Equivariance</a:t>
            </a:r>
          </a:p>
          <a:p>
            <a:r>
              <a:rPr lang="en-US" dirty="0"/>
              <a:t>	harder than it looks</a:t>
            </a:r>
          </a:p>
          <a:p>
            <a:endParaRPr lang="en-US" dirty="0"/>
          </a:p>
          <a:p>
            <a:r>
              <a:rPr lang="en-US" dirty="0"/>
              <a:t>Other encoders are possible</a:t>
            </a:r>
          </a:p>
          <a:p>
            <a:r>
              <a:rPr lang="en-US" dirty="0"/>
              <a:t>	but not now</a:t>
            </a:r>
          </a:p>
        </p:txBody>
      </p:sp>
    </p:spTree>
    <p:extLst>
      <p:ext uri="{BB962C8B-B14F-4D97-AF65-F5344CB8AC3E}">
        <p14:creationId xmlns:p14="http://schemas.microsoft.com/office/powerpoint/2010/main" val="472921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3681-5833-A154-8A8E-572528688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recipe, depth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64FB7-48F3-92E8-5F7D-00F156E3D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Procedure:</a:t>
            </a:r>
          </a:p>
          <a:p>
            <a:r>
              <a:rPr lang="en-US" sz="2400" dirty="0"/>
              <a:t>	find many training pairs (image, depth)</a:t>
            </a:r>
          </a:p>
          <a:p>
            <a:r>
              <a:rPr lang="en-US" sz="2400" dirty="0"/>
              <a:t>	adjust filters so that </a:t>
            </a:r>
          </a:p>
          <a:p>
            <a:r>
              <a:rPr lang="en-US" sz="2400" dirty="0"/>
              <a:t>		Decode(Encode(image)) is close to depth</a:t>
            </a:r>
          </a:p>
          <a:p>
            <a:r>
              <a:rPr lang="en-US" sz="2400" dirty="0"/>
              <a:t>	on average, over pairs</a:t>
            </a:r>
          </a:p>
          <a:p>
            <a:r>
              <a:rPr lang="en-US" sz="2400" dirty="0"/>
              <a:t>	hope that this generalizes to new images</a:t>
            </a:r>
          </a:p>
          <a:p>
            <a:endParaRPr lang="en-US" sz="2400" dirty="0"/>
          </a:p>
          <a:p>
            <a:r>
              <a:rPr lang="en-US" sz="2400" dirty="0"/>
              <a:t>Result:</a:t>
            </a:r>
          </a:p>
          <a:p>
            <a:r>
              <a:rPr lang="en-US" sz="2400" dirty="0"/>
              <a:t>	Single image depth predictor</a:t>
            </a:r>
          </a:p>
        </p:txBody>
      </p:sp>
    </p:spTree>
    <p:extLst>
      <p:ext uri="{BB962C8B-B14F-4D97-AF65-F5344CB8AC3E}">
        <p14:creationId xmlns:p14="http://schemas.microsoft.com/office/powerpoint/2010/main" val="1072541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7052D-EF4E-C532-5F92-CFAC427C5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image to image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4D308-75DF-1208-2F21-083B22EB5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Generally, it’s worth trying anything with</a:t>
            </a:r>
          </a:p>
          <a:p>
            <a:r>
              <a:rPr lang="en-US" sz="2400" dirty="0"/>
              <a:t>	image in – image like thing out</a:t>
            </a:r>
          </a:p>
          <a:p>
            <a:endParaRPr lang="en-US" sz="2400" dirty="0"/>
          </a:p>
          <a:p>
            <a:r>
              <a:rPr lang="en-US" sz="2400" dirty="0"/>
              <a:t>Cases here:</a:t>
            </a:r>
          </a:p>
          <a:p>
            <a:r>
              <a:rPr lang="en-US" sz="2400" dirty="0"/>
              <a:t>	Denoising (did this); </a:t>
            </a:r>
            <a:r>
              <a:rPr lang="en-US" sz="2400" dirty="0" err="1"/>
              <a:t>superresolution</a:t>
            </a:r>
            <a:r>
              <a:rPr lang="en-US" sz="2400" dirty="0"/>
              <a:t>; defogging</a:t>
            </a:r>
          </a:p>
          <a:p>
            <a:endParaRPr lang="en-US" sz="2400" dirty="0"/>
          </a:p>
          <a:p>
            <a:r>
              <a:rPr lang="en-US" sz="2400" dirty="0"/>
              <a:t>Other possibilities:</a:t>
            </a:r>
          </a:p>
          <a:p>
            <a:r>
              <a:rPr lang="en-US" sz="2400" dirty="0"/>
              <a:t>	Fix underwater pix; </a:t>
            </a:r>
            <a:r>
              <a:rPr lang="en-US" sz="2400" dirty="0" err="1"/>
              <a:t>derain</a:t>
            </a:r>
            <a:r>
              <a:rPr lang="en-US" sz="2400" dirty="0"/>
              <a:t>; fix color balance; change lighting (?)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Recipe needs changing for...</a:t>
            </a:r>
          </a:p>
          <a:p>
            <a:r>
              <a:rPr lang="en-US" sz="2400" dirty="0"/>
              <a:t>	Edges; semantic segmentation (coming up)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3580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4A3BF-50A3-9E82-2996-458B4506D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FD8AF-0127-F455-ED58-47B9FBB1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Superresolution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DC065-E870-D83E-352F-0235E8D5A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833" y="941408"/>
            <a:ext cx="10363200" cy="5257800"/>
          </a:xfrm>
        </p:spPr>
        <p:txBody>
          <a:bodyPr/>
          <a:lstStyle/>
          <a:p>
            <a:r>
              <a:rPr lang="en-US" sz="2400" dirty="0"/>
              <a:t>Take low res image, make high res image:</a:t>
            </a:r>
          </a:p>
          <a:p>
            <a:r>
              <a:rPr lang="en-US" sz="2400" dirty="0"/>
              <a:t>	Baseline: </a:t>
            </a:r>
            <a:r>
              <a:rPr lang="en-US" sz="2400" dirty="0" err="1"/>
              <a:t>upsample</a:t>
            </a:r>
            <a:r>
              <a:rPr lang="en-US" sz="2400" dirty="0"/>
              <a:t> and interpolate</a:t>
            </a:r>
          </a:p>
          <a:p>
            <a:r>
              <a:rPr lang="en-US" sz="2400" dirty="0"/>
              <a:t>Possibly:</a:t>
            </a:r>
          </a:p>
          <a:p>
            <a:r>
              <a:rPr lang="en-US" sz="2400" dirty="0"/>
              <a:t>	Build network for each of 1.5xupsample, 2xupsample, etc.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Ideally, network ”doesn’t know”</a:t>
            </a:r>
          </a:p>
          <a:p>
            <a:r>
              <a:rPr lang="en-US" sz="2400" dirty="0"/>
              <a:t>by how much you are </a:t>
            </a:r>
            <a:r>
              <a:rPr lang="en-US" sz="2400" dirty="0" err="1"/>
              <a:t>upsampling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Fully convolutional u-net helps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229D45-B178-056F-88A1-6C2A2B7F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163908"/>
            <a:ext cx="10795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38F2A-6ECE-B580-63AC-71F390CA7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066" y="3187861"/>
            <a:ext cx="5861100" cy="3031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21A072-F49A-92ED-ACA5-13FD732E70D6}"/>
              </a:ext>
            </a:extLst>
          </p:cNvPr>
          <p:cNvSpPr txBox="1"/>
          <p:nvPr/>
        </p:nvSpPr>
        <p:spPr>
          <a:xfrm>
            <a:off x="8487100" y="6027003"/>
            <a:ext cx="2871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was trained for</a:t>
            </a:r>
          </a:p>
          <a:p>
            <a:r>
              <a:rPr lang="en-US" dirty="0"/>
              <a:t>2x </a:t>
            </a:r>
            <a:r>
              <a:rPr lang="en-US" dirty="0" err="1"/>
              <a:t>upsampling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0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0E5AD-7AE4-1E0D-772C-3EA8983A2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Superresolution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CC899-59C5-C9F7-EA19-E5A2326BF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833" y="941408"/>
            <a:ext cx="10363200" cy="5257800"/>
          </a:xfrm>
        </p:spPr>
        <p:txBody>
          <a:bodyPr/>
          <a:lstStyle/>
          <a:p>
            <a:r>
              <a:rPr lang="en-US" sz="2400" dirty="0"/>
              <a:t>In:</a:t>
            </a:r>
          </a:p>
          <a:p>
            <a:r>
              <a:rPr lang="en-US" sz="2400" dirty="0"/>
              <a:t>	</a:t>
            </a:r>
            <a:r>
              <a:rPr lang="en-US" sz="2400" dirty="0" err="1"/>
              <a:t>Upsampled</a:t>
            </a:r>
            <a:r>
              <a:rPr lang="en-US" sz="2400" dirty="0"/>
              <a:t>, interpolated low resolution image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Out:</a:t>
            </a:r>
          </a:p>
          <a:p>
            <a:r>
              <a:rPr lang="en-US" sz="2400" dirty="0"/>
              <a:t>	estimated residual </a:t>
            </a:r>
          </a:p>
          <a:p>
            <a:r>
              <a:rPr lang="en-US" sz="2400" dirty="0"/>
              <a:t>		True high-res image-</a:t>
            </a:r>
            <a:r>
              <a:rPr lang="en-US" sz="2400" dirty="0" err="1"/>
              <a:t>upsampled</a:t>
            </a:r>
            <a:r>
              <a:rPr lang="en-US" sz="2400" dirty="0"/>
              <a:t> interpolated low res</a:t>
            </a:r>
          </a:p>
          <a:p>
            <a:endParaRPr lang="en-US" sz="2400" dirty="0"/>
          </a:p>
          <a:p>
            <a:r>
              <a:rPr lang="en-US" sz="2400" dirty="0"/>
              <a:t>Est true image: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6E780-BD40-927F-20B9-3A161242D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1600200"/>
            <a:ext cx="1828800" cy="72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1B498-6F8D-01D4-C658-6324A556B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256192"/>
            <a:ext cx="3549650" cy="66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99B38-6E83-73AF-338A-DD80BEB7B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3614792"/>
            <a:ext cx="762000" cy="9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13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111E-A938-7D5C-73DF-0034B508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Superresolution</a:t>
            </a:r>
            <a:r>
              <a:rPr lang="en-US" dirty="0"/>
              <a:t>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725D6-AC7E-EC7A-E3C0-28ADD5B0C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438F3-01C5-C53E-06D9-494048365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64247"/>
            <a:ext cx="8534400" cy="60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36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809DD-07C3-D3F8-C315-FAC7CFBDD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FA95-7901-7054-A7AD-15C9367F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Superresolution</a:t>
            </a:r>
            <a:r>
              <a:rPr lang="en-US" dirty="0"/>
              <a:t>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6A2A3-8C90-372B-7CA7-ACCF05485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713AF-897C-445B-83DC-0BB21F72F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67755"/>
            <a:ext cx="7557304" cy="59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555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E6622-5D94-D1C0-C9C1-CAFEB0C99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90D5F-4F00-BFCF-833A-F6D043123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 on L1/L2 loss</a:t>
            </a:r>
          </a:p>
          <a:p>
            <a:r>
              <a:rPr lang="en-US" dirty="0"/>
              <a:t>	perhaps some more stuff, later...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E7F4F-5CE4-D07D-E45D-2BEB12EC6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419600"/>
            <a:ext cx="11632223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390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044F4-F52C-89B2-7362-449F998D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15367-AFD0-ED0C-17B2-8CA5F800B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Fog scatters light out of and into the ray from surface to eye</a:t>
            </a:r>
          </a:p>
          <a:p>
            <a:r>
              <a:rPr lang="en-US" sz="2400" dirty="0"/>
              <a:t>	results:  </a:t>
            </a:r>
          </a:p>
          <a:p>
            <a:r>
              <a:rPr lang="en-US" sz="2400" dirty="0"/>
              <a:t>		distant surfaces experience color shift, depending on depth</a:t>
            </a:r>
          </a:p>
          <a:p>
            <a:r>
              <a:rPr lang="en-US" sz="2400" dirty="0"/>
              <a:t>		image is blurred, blurring depends on depth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8085A-3D90-A841-7D68-6595F6D60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76" y="685800"/>
            <a:ext cx="10363200" cy="38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30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24DF9-BD23-7A9B-970B-2E25ED7C5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701C-070B-C223-F071-6D0B88623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of defogging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AFD79-E450-87CE-99EC-A4A9A1131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(Doesn’t cover blurring, but..)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F89B3-DB2F-502C-A6C0-FFDE75AAA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5801"/>
            <a:ext cx="5146876" cy="1908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2F5D91-9840-C783-CB7D-A28AE0004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283375"/>
            <a:ext cx="686923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832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7E83-E94B-8E0D-E590-81F493A3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Amusing fact – you can recover depth from fog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5679D-99C9-C097-DFF8-A90962C82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066B7-8F1E-C970-2594-1B55EE658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145772"/>
            <a:ext cx="11506200" cy="456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5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AAA71-5E5D-5D7A-E9E4-341336AB1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hard!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40FC-B7A5-3D0C-98A0-E34244ABA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(image of real scene with no fog, image of same scene w/fog)</a:t>
            </a:r>
          </a:p>
          <a:p>
            <a:r>
              <a:rPr lang="en-US" sz="2400" dirty="0"/>
              <a:t>	is very hard to get.</a:t>
            </a:r>
          </a:p>
          <a:p>
            <a:r>
              <a:rPr lang="en-US" sz="2400" dirty="0"/>
              <a:t>	you can get them, but hard to get one and very hard to get many</a:t>
            </a:r>
          </a:p>
          <a:p>
            <a:endParaRPr lang="en-US" sz="2400" dirty="0"/>
          </a:p>
          <a:p>
            <a:r>
              <a:rPr lang="en-US" sz="2400" dirty="0"/>
              <a:t>Simulation is straightforward</a:t>
            </a:r>
          </a:p>
          <a:p>
            <a:endParaRPr lang="en-US" sz="2400" dirty="0"/>
          </a:p>
          <a:p>
            <a:r>
              <a:rPr lang="en-US" sz="2400" dirty="0"/>
              <a:t>(image no fog, image with sim fog)</a:t>
            </a:r>
          </a:p>
          <a:p>
            <a:r>
              <a:rPr lang="en-US" sz="2400" dirty="0"/>
              <a:t>	is easy to get, and works</a:t>
            </a:r>
          </a:p>
          <a:p>
            <a:endParaRPr lang="en-US" sz="2400" dirty="0"/>
          </a:p>
          <a:p>
            <a:r>
              <a:rPr lang="en-US" sz="2400" dirty="0"/>
              <a:t>Evaluation</a:t>
            </a:r>
          </a:p>
          <a:p>
            <a:r>
              <a:rPr lang="en-US" sz="2400" dirty="0"/>
              <a:t>	usually, PSNR on simulated images, sometimes PSNR on real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1572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6D1E2-A2FA-D9A3-4D2B-D3E71BF7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U-Net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3B0AE-6746-5F40-236F-71737E408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Originally</a:t>
            </a:r>
          </a:p>
          <a:p>
            <a:r>
              <a:rPr lang="en-US" dirty="0"/>
              <a:t>	a particular architecture</a:t>
            </a:r>
          </a:p>
          <a:p>
            <a:r>
              <a:rPr lang="en-US" dirty="0"/>
              <a:t>Increasingly</a:t>
            </a:r>
          </a:p>
          <a:p>
            <a:r>
              <a:rPr lang="en-US" dirty="0"/>
              <a:t>	an encoder followed by a decoder</a:t>
            </a:r>
          </a:p>
        </p:txBody>
      </p:sp>
    </p:spTree>
    <p:extLst>
      <p:ext uri="{BB962C8B-B14F-4D97-AF65-F5344CB8AC3E}">
        <p14:creationId xmlns:p14="http://schemas.microsoft.com/office/powerpoint/2010/main" val="32289347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07C61-B3D8-27DA-AE10-67F8538E2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62E1C-DA2C-C211-4F66-B8F6E570C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C870A-8B0B-28C2-6529-8870303ED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57" y="1059414"/>
            <a:ext cx="10778654" cy="4895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56DAF1-5971-0DE0-077C-F4B4C89778A8}"/>
              </a:ext>
            </a:extLst>
          </p:cNvPr>
          <p:cNvSpPr txBox="1"/>
          <p:nvPr/>
        </p:nvSpPr>
        <p:spPr>
          <a:xfrm>
            <a:off x="36653" y="4377374"/>
            <a:ext cx="2515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real foggy</a:t>
            </a:r>
          </a:p>
          <a:p>
            <a:r>
              <a:rPr lang="en-US" dirty="0"/>
              <a:t>image so original</a:t>
            </a:r>
          </a:p>
          <a:p>
            <a:r>
              <a:rPr lang="en-US" dirty="0"/>
              <a:t>is unknown</a:t>
            </a:r>
          </a:p>
        </p:txBody>
      </p:sp>
    </p:spTree>
    <p:extLst>
      <p:ext uri="{BB962C8B-B14F-4D97-AF65-F5344CB8AC3E}">
        <p14:creationId xmlns:p14="http://schemas.microsoft.com/office/powerpoint/2010/main" val="91535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7C87-1AE5-19ED-E73B-8472BEBA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original U-net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65566-ABBB-1F2E-6824-2E618D24E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47A55-4958-F94F-516B-273BFBDCA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188"/>
            <a:ext cx="8915400" cy="5856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01449D-324A-7DBC-2DEA-3C69FF0ADF96}"/>
              </a:ext>
            </a:extLst>
          </p:cNvPr>
          <p:cNvSpPr txBox="1"/>
          <p:nvPr/>
        </p:nvSpPr>
        <p:spPr>
          <a:xfrm>
            <a:off x="9088852" y="1447800"/>
            <a:ext cx="2015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doesn’t </a:t>
            </a:r>
          </a:p>
          <a:p>
            <a:r>
              <a:rPr lang="en-US" dirty="0"/>
              <a:t>have to be a </a:t>
            </a:r>
          </a:p>
          <a:p>
            <a:r>
              <a:rPr lang="en-US" dirty="0"/>
              <a:t>segmentation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9478EC-907E-6155-1321-34B8DD4159B9}"/>
              </a:ext>
            </a:extLst>
          </p:cNvPr>
          <p:cNvCxnSpPr>
            <a:cxnSpLocks/>
          </p:cNvCxnSpPr>
          <p:nvPr/>
        </p:nvCxnSpPr>
        <p:spPr bwMode="auto">
          <a:xfrm flipH="1">
            <a:off x="8229600" y="2286000"/>
            <a:ext cx="685800" cy="1524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713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47E70-83F3-9388-632D-2134D3B7E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7586-7F27-DD53-8BD2-775ADD14B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</a:t>
            </a:r>
            <a:r>
              <a:rPr lang="en-US"/>
              <a:t>single image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B916C-5B90-1F47-CAC7-F8D2E58C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D5560-209B-F8F8-39B2-7B477D1CA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26557"/>
            <a:ext cx="7150100" cy="2976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65AD8F-BC6C-3A1A-7A2D-38D247BAE1CB}"/>
              </a:ext>
            </a:extLst>
          </p:cNvPr>
          <p:cNvSpPr txBox="1"/>
          <p:nvPr/>
        </p:nvSpPr>
        <p:spPr>
          <a:xfrm>
            <a:off x="7239000" y="4724400"/>
            <a:ext cx="3898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example from NYUV2</a:t>
            </a:r>
          </a:p>
        </p:txBody>
      </p:sp>
    </p:spTree>
    <p:extLst>
      <p:ext uri="{BB962C8B-B14F-4D97-AF65-F5344CB8AC3E}">
        <p14:creationId xmlns:p14="http://schemas.microsoft.com/office/powerpoint/2010/main" val="190064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F42FC-CA13-3887-2DC4-F15FEC3A3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a depth predictor predict?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22F19-B74A-97C8-CAF3-6AF5A5381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Absolute depth:</a:t>
            </a:r>
          </a:p>
          <a:p>
            <a:r>
              <a:rPr lang="en-US" dirty="0"/>
              <a:t>	Might be very difficult to get right</a:t>
            </a:r>
          </a:p>
          <a:p>
            <a:r>
              <a:rPr lang="en-US" dirty="0"/>
              <a:t>		compare:</a:t>
            </a:r>
          </a:p>
          <a:p>
            <a:r>
              <a:rPr lang="en-US" dirty="0"/>
              <a:t>			zoomed picture of a doll-house room </a:t>
            </a:r>
          </a:p>
          <a:p>
            <a:r>
              <a:rPr lang="en-US" dirty="0"/>
              <a:t>			picture of real room</a:t>
            </a:r>
          </a:p>
          <a:p>
            <a:endParaRPr lang="en-US" dirty="0"/>
          </a:p>
          <a:p>
            <a:r>
              <a:rPr lang="en-US" dirty="0"/>
              <a:t>Relative depth:</a:t>
            </a:r>
          </a:p>
          <a:p>
            <a:r>
              <a:rPr lang="en-US" dirty="0"/>
              <a:t>	depth up to per-image scale</a:t>
            </a:r>
          </a:p>
          <a:p>
            <a:r>
              <a:rPr lang="en-US" dirty="0"/>
              <a:t>	more likely to get this right, but harder to use</a:t>
            </a:r>
          </a:p>
        </p:txBody>
      </p:sp>
    </p:spTree>
    <p:extLst>
      <p:ext uri="{BB962C8B-B14F-4D97-AF65-F5344CB8AC3E}">
        <p14:creationId xmlns:p14="http://schemas.microsoft.com/office/powerpoint/2010/main" val="3282224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142A-F82B-75AC-5025-F93C2A86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and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A3C3C-309A-6A5E-542E-4E17BB294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Nearby objects are more interesting than distant ones</a:t>
            </a:r>
          </a:p>
          <a:p>
            <a:r>
              <a:rPr lang="en-US" sz="2400" dirty="0"/>
              <a:t>	you collide with them first</a:t>
            </a:r>
          </a:p>
          <a:p>
            <a:endParaRPr lang="en-US" sz="2400" dirty="0"/>
          </a:p>
          <a:p>
            <a:r>
              <a:rPr lang="en-US" sz="2400" dirty="0"/>
              <a:t>Want smaller error in small depths than in large depths</a:t>
            </a:r>
          </a:p>
          <a:p>
            <a:r>
              <a:rPr lang="en-US" sz="2400" dirty="0"/>
              <a:t>	squared error tends to yield small errors in large predictions</a:t>
            </a:r>
          </a:p>
          <a:p>
            <a:endParaRPr lang="en-US" sz="2400" dirty="0"/>
          </a:p>
          <a:p>
            <a:r>
              <a:rPr lang="en-US" sz="2400" dirty="0"/>
              <a:t>Relative error = error/(true value)</a:t>
            </a:r>
          </a:p>
          <a:p>
            <a:endParaRPr lang="en-US" sz="2400" dirty="0"/>
          </a:p>
          <a:p>
            <a:r>
              <a:rPr lang="en-US" sz="2400" dirty="0"/>
              <a:t>Want smaller relative error in small depths, too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534123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54964</TotalTime>
  <Words>1203</Words>
  <Application>Microsoft Macintosh PowerPoint</Application>
  <PresentationFormat>Widescreen</PresentationFormat>
  <Paragraphs>321</Paragraphs>
  <Slides>50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Times New Roman</vt:lpstr>
      <vt:lpstr>Blank Presentation</vt:lpstr>
      <vt:lpstr>Last blocks:</vt:lpstr>
      <vt:lpstr>Order</vt:lpstr>
      <vt:lpstr>Now change what the decoder does…</vt:lpstr>
      <vt:lpstr>New recipe, depth case</vt:lpstr>
      <vt:lpstr>The U-Net</vt:lpstr>
      <vt:lpstr>The original U-net</vt:lpstr>
      <vt:lpstr>Depth from single image</vt:lpstr>
      <vt:lpstr>What should a depth predictor predict?</vt:lpstr>
      <vt:lpstr>Scale and error</vt:lpstr>
      <vt:lpstr>What should a depth predictor predict?</vt:lpstr>
      <vt:lpstr>Losses</vt:lpstr>
      <vt:lpstr>Depth predictors work really well</vt:lpstr>
      <vt:lpstr>Evaluating depth predictions</vt:lpstr>
      <vt:lpstr>Rough SOTA</vt:lpstr>
      <vt:lpstr>New recipe, normal case</vt:lpstr>
      <vt:lpstr>Geometrical model (for now)</vt:lpstr>
      <vt:lpstr>Normal from depth</vt:lpstr>
      <vt:lpstr>Normal from depth</vt:lpstr>
      <vt:lpstr>Image and depth</vt:lpstr>
      <vt:lpstr>Normal estimates from depth data can be shaky</vt:lpstr>
      <vt:lpstr>Loss – building in a confidence score</vt:lpstr>
      <vt:lpstr>Rough story</vt:lpstr>
      <vt:lpstr>What normal predictors predict</vt:lpstr>
      <vt:lpstr>Normal predictors work really well too</vt:lpstr>
      <vt:lpstr>Evaluating normal predictors</vt:lpstr>
      <vt:lpstr>SOTA</vt:lpstr>
      <vt:lpstr>Why does all this work?  I</vt:lpstr>
      <vt:lpstr>Why does all this work?  II</vt:lpstr>
      <vt:lpstr>Depth and normal are linked</vt:lpstr>
      <vt:lpstr>Depth from normal</vt:lpstr>
      <vt:lpstr>Curiosities</vt:lpstr>
      <vt:lpstr>This U-net is fully convolutional</vt:lpstr>
      <vt:lpstr>Consequence</vt:lpstr>
      <vt:lpstr>Curiosities</vt:lpstr>
      <vt:lpstr>Equivariance</vt:lpstr>
      <vt:lpstr>You can only get this property if you don’t pad</vt:lpstr>
      <vt:lpstr>What you might be able to get</vt:lpstr>
      <vt:lpstr>PowerPoint Presentation</vt:lpstr>
      <vt:lpstr>Curiosities</vt:lpstr>
      <vt:lpstr>Further image to image mapping</vt:lpstr>
      <vt:lpstr>Superresolution</vt:lpstr>
      <vt:lpstr>Superresolution</vt:lpstr>
      <vt:lpstr>Superresolution works</vt:lpstr>
      <vt:lpstr>Superresolution works</vt:lpstr>
      <vt:lpstr>Training and evaluation</vt:lpstr>
      <vt:lpstr>Defogging</vt:lpstr>
      <vt:lpstr>Model of defogging</vt:lpstr>
      <vt:lpstr>Amusing fact – you can recover depth from fog</vt:lpstr>
      <vt:lpstr>Data is hard!</vt:lpstr>
      <vt:lpstr>Defogging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1365</cp:revision>
  <cp:lastPrinted>2025-10-10T15:30:08Z</cp:lastPrinted>
  <dcterms:created xsi:type="dcterms:W3CDTF">2004-08-29T23:15:23Z</dcterms:created>
  <dcterms:modified xsi:type="dcterms:W3CDTF">2025-10-13T23:19:04Z</dcterms:modified>
</cp:coreProperties>
</file>