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1pPr>
    <a:lvl2pPr marL="0" marR="0" indent="3429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2pPr>
    <a:lvl3pPr marL="0" marR="0" indent="6858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3pPr>
    <a:lvl4pPr marL="0" marR="0" indent="10287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4pPr>
    <a:lvl5pPr marL="0" marR="0" indent="13716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5pPr>
    <a:lvl6pPr marL="0" marR="0" indent="17145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6pPr>
    <a:lvl7pPr marL="0" marR="0" indent="20574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7pPr>
    <a:lvl8pPr marL="0" marR="0" indent="24003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8pPr>
    <a:lvl9pPr marL="0" marR="0" indent="27432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5700"/>
              </a:lnSpc>
              <a:tabLst>
                <a:tab pos="1219200" algn="l"/>
              </a:tabLst>
              <a:defRPr sz="4800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/>
          <a:lstStyle>
            <a:lvl1pPr marL="792730" indent="-475230" algn="l">
              <a:buSzPct val="171429"/>
              <a:buFont typeface="Gill Sans"/>
              <a:buChar char="•"/>
              <a:tabLst>
                <a:tab pos="1435100" algn="l"/>
              </a:tabLst>
            </a:lvl1pPr>
            <a:lvl2pPr marL="1188272" indent="-413572" algn="l">
              <a:buSzPct val="171429"/>
              <a:buFont typeface="Gill Sans"/>
              <a:buChar char="•"/>
              <a:tabLst>
                <a:tab pos="1828800" algn="l"/>
              </a:tabLst>
            </a:lvl2pPr>
            <a:lvl3pPr marL="1632772" indent="-413572" algn="l">
              <a:buSzPct val="171429"/>
              <a:buFont typeface="Gill Sans"/>
              <a:buChar char="•"/>
              <a:tabLst>
                <a:tab pos="2273300" algn="l"/>
              </a:tabLst>
              <a:defRPr>
                <a:solidFill>
                  <a:srgbClr val="000000"/>
                </a:solidFill>
              </a:defRPr>
            </a:lvl3pPr>
            <a:lvl4pPr marL="2077272" indent="-413572" algn="l">
              <a:buSzPct val="171429"/>
              <a:buFont typeface="Gill Sans"/>
              <a:buChar char="•"/>
              <a:tabLst>
                <a:tab pos="2717800" algn="l"/>
              </a:tabLst>
              <a:defRPr>
                <a:solidFill>
                  <a:srgbClr val="000000"/>
                </a:solidFill>
              </a:defRPr>
            </a:lvl4pPr>
            <a:lvl5pPr marL="2534472" indent="-413572" algn="l">
              <a:buSzPct val="171429"/>
              <a:buFont typeface="Gill Sans"/>
              <a:buChar char="•"/>
              <a:tabLst>
                <a:tab pos="31750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EF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solidFill>
          <a:srgbClr val="FF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indent="0">
              <a:tabLst>
                <a:tab pos="1219200" algn="l"/>
              </a:tabLst>
            </a:lvl1pPr>
          </a:lstStyle>
          <a:p>
            <a:pPr/>
            <a:r>
              <a:t>Title Text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xfrm>
            <a:off x="443317" y="2278151"/>
            <a:ext cx="12118188" cy="2919254"/>
          </a:xfrm>
          <a:prstGeom prst="rect">
            <a:avLst/>
          </a:prstGeom>
        </p:spPr>
        <p:txBody>
          <a:bodyPr lIns="130026" tIns="130026" rIns="130026" bIns="130026">
            <a:normAutofit fontScale="100000" lnSpcReduction="0"/>
          </a:bodyPr>
          <a:lstStyle>
            <a:lvl1pPr indent="0" defTabSz="1733973">
              <a:lnSpc>
                <a:spcPct val="100000"/>
              </a:lnSpc>
              <a:spcBef>
                <a:spcPts val="0"/>
              </a:spcBef>
              <a:tabLst/>
              <a:defRPr sz="9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quarter" idx="1"/>
          </p:nvPr>
        </p:nvSpPr>
        <p:spPr>
          <a:xfrm>
            <a:off x="443306" y="5249955"/>
            <a:ext cx="12118188" cy="1127254"/>
          </a:xfrm>
          <a:prstGeom prst="rect">
            <a:avLst/>
          </a:prstGeom>
        </p:spPr>
        <p:txBody>
          <a:bodyPr lIns="130026" tIns="130026" rIns="130026" bIns="130026">
            <a:normAutofit fontScale="100000" lnSpcReduction="0"/>
          </a:bodyPr>
          <a:lstStyle>
            <a:lvl1pPr marL="650240" indent="-535940" defTabSz="1733973">
              <a:lnSpc>
                <a:spcPct val="100000"/>
              </a:lnSpc>
              <a:spcBef>
                <a:spcPts val="0"/>
              </a:spcBef>
              <a:tabLst/>
              <a:defRPr sz="5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0240" indent="-53340" defTabSz="1733973">
              <a:lnSpc>
                <a:spcPct val="100000"/>
              </a:lnSpc>
              <a:spcBef>
                <a:spcPts val="0"/>
              </a:spcBef>
              <a:tabLst/>
              <a:defRPr sz="5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50240" indent="403859" defTabSz="1733973">
              <a:lnSpc>
                <a:spcPct val="100000"/>
              </a:lnSpc>
              <a:spcBef>
                <a:spcPts val="0"/>
              </a:spcBef>
              <a:tabLst/>
              <a:defRPr sz="5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50240" indent="861060" defTabSz="1733973">
              <a:lnSpc>
                <a:spcPct val="100000"/>
              </a:lnSpc>
              <a:spcBef>
                <a:spcPts val="0"/>
              </a:spcBef>
              <a:tabLst/>
              <a:defRPr sz="5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50240" indent="1318260" defTabSz="1733973">
              <a:lnSpc>
                <a:spcPct val="100000"/>
              </a:lnSpc>
              <a:spcBef>
                <a:spcPts val="0"/>
              </a:spcBef>
              <a:tabLst/>
              <a:defRPr sz="5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12303065" y="7871586"/>
            <a:ext cx="527027" cy="519276"/>
          </a:xfrm>
          <a:prstGeom prst="rect">
            <a:avLst/>
          </a:prstGeom>
        </p:spPr>
        <p:txBody>
          <a:bodyPr lIns="130026" tIns="130026" rIns="130026" bIns="130026"/>
          <a:lstStyle>
            <a:lvl1pPr algn="r" defTabSz="1733973">
              <a:lnSpc>
                <a:spcPct val="100000"/>
              </a:lnSpc>
              <a:tabLst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>
              <a:lnSpc>
                <a:spcPts val="2800"/>
              </a:lnSpc>
              <a:defRPr sz="2400"/>
            </a:lvl2pPr>
            <a:lvl3pPr>
              <a:lnSpc>
                <a:spcPts val="2800"/>
              </a:lnSpc>
              <a:defRPr sz="2400">
                <a:solidFill>
                  <a:srgbClr val="FFFFFF"/>
                </a:solidFill>
              </a:defRPr>
            </a:lvl3pPr>
            <a:lvl4pPr>
              <a:lnSpc>
                <a:spcPts val="2800"/>
              </a:lnSpc>
              <a:defRPr sz="2400">
                <a:solidFill>
                  <a:srgbClr val="FFFFFF"/>
                </a:solidFill>
              </a:defRPr>
            </a:lvl4pPr>
            <a:lvl5pPr>
              <a:lnSpc>
                <a:spcPts val="2800"/>
              </a:lnSpc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650" y="9283700"/>
            <a:ext cx="317500" cy="3429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ts val="2100"/>
              </a:lnSpc>
              <a:defRPr sz="1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-381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1905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191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477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8763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049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335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5621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7907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1pPr>
      <a:lvl2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2pPr>
      <a:lvl3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3pPr>
      <a:lvl4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4pPr>
      <a:lvl5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5pPr>
      <a:lvl6pPr marL="0" marR="0" indent="3556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6pPr>
      <a:lvl7pPr marL="0" marR="0" indent="7112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7pPr>
      <a:lvl8pPr marL="0" marR="0" indent="10668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8pPr>
      <a:lvl9pPr marL="0" marR="0" indent="14224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9pPr>
    </p:bodyStyle>
    <p:otherStyle>
      <a:lvl1pPr marL="0" marR="0" indent="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tif"/><Relationship Id="rId7" Type="http://schemas.openxmlformats.org/officeDocument/2006/relationships/image" Target="../media/image5.png"/><Relationship Id="rId8" Type="http://schemas.openxmlformats.org/officeDocument/2006/relationships/image" Target="../media/image2.jpeg"/><Relationship Id="rId9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avid Forsyth…"/>
          <p:cNvSpPr txBox="1"/>
          <p:nvPr>
            <p:ph type="body" sz="half" idx="1"/>
          </p:nvPr>
        </p:nvSpPr>
        <p:spPr>
          <a:xfrm>
            <a:off x="1753958" y="1493351"/>
            <a:ext cx="5237733" cy="8520718"/>
          </a:xfrm>
          <a:prstGeom prst="rect">
            <a:avLst/>
          </a:prstGeom>
        </p:spPr>
        <p:txBody>
          <a:bodyPr anchor="t"/>
          <a:lstStyle/>
          <a:p>
            <a:pPr/>
            <a:r>
              <a:t>David Forsyth</a:t>
            </a:r>
          </a:p>
          <a:p>
            <a:pPr lvl="1">
              <a:lnSpc>
                <a:spcPts val="2500"/>
              </a:lnSpc>
              <a:defRPr sz="2100"/>
            </a:pPr>
            <a:r>
              <a:t>Marr prize, 1993; 2 ex students with Marr prizes; IEEE Tech. Achievement, Fellow; ACM Fellow; EIC IEEE TPAMI</a:t>
            </a:r>
          </a:p>
          <a:p>
            <a:pPr/>
            <a:r>
              <a:t>Derek Hoiem</a:t>
            </a:r>
          </a:p>
          <a:p>
            <a:pPr lvl="1">
              <a:lnSpc>
                <a:spcPts val="2500"/>
              </a:lnSpc>
              <a:defRPr sz="2100"/>
            </a:pPr>
            <a:r>
              <a:t>best paper, CVPR 2006; ACM Doctoral Dissertation honorable mention; Sloan Fellow;PAMI-TC Young Researcher</a:t>
            </a:r>
          </a:p>
          <a:p>
            <a:pPr/>
            <a:r>
              <a:t>Lana Lazebnik</a:t>
            </a:r>
          </a:p>
          <a:p>
            <a:pPr lvl="1">
              <a:lnSpc>
                <a:spcPts val="2500"/>
              </a:lnSpc>
              <a:defRPr sz="2100"/>
            </a:pPr>
            <a:r>
              <a:t>Microsoft Faculty Fellow; Sloan Fellow; Koenderink Prize (2016)</a:t>
            </a:r>
          </a:p>
          <a:p>
            <a:pPr lvl="1"/>
          </a:p>
          <a:p>
            <a:pPr marL="731072" indent="-413572">
              <a:tabLst>
                <a:tab pos="1828800" algn="l"/>
              </a:tabLst>
            </a:pPr>
            <a:r>
              <a:t>Alex Schwing</a:t>
            </a:r>
          </a:p>
          <a:p>
            <a:pPr lvl="1">
              <a:lnSpc>
                <a:spcPts val="2500"/>
              </a:lnSpc>
              <a:defRPr sz="2100"/>
            </a:pPr>
            <a:r>
              <a:t>Visual learning, segmentation and GAN models</a:t>
            </a:r>
          </a:p>
        </p:txBody>
      </p:sp>
      <p:sp>
        <p:nvSpPr>
          <p:cNvPr id="59" name="Vision group at Illinois"/>
          <p:cNvSpPr txBox="1"/>
          <p:nvPr/>
        </p:nvSpPr>
        <p:spPr>
          <a:xfrm>
            <a:off x="1031540" y="238729"/>
            <a:ext cx="57504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Vision group at Illinois</a:t>
            </a:r>
          </a:p>
        </p:txBody>
      </p:sp>
      <p:sp>
        <p:nvSpPr>
          <p:cNvPr id="60" name="Saurabh Gupta…"/>
          <p:cNvSpPr txBox="1"/>
          <p:nvPr/>
        </p:nvSpPr>
        <p:spPr>
          <a:xfrm>
            <a:off x="8713558" y="1365741"/>
            <a:ext cx="4440064" cy="852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792730" indent="-475230" algn="l">
              <a:lnSpc>
                <a:spcPts val="3800"/>
              </a:lnSpc>
              <a:spcBef>
                <a:spcPts val="200"/>
              </a:spcBef>
              <a:buSzPct val="171429"/>
              <a:buFont typeface="Gill Sans"/>
              <a:buChar char="•"/>
              <a:tabLst>
                <a:tab pos="1435100" algn="l"/>
              </a:tabLst>
              <a:defRPr sz="3200"/>
            </a:pPr>
            <a:r>
              <a:t>Saurabh Gupta</a:t>
            </a:r>
          </a:p>
          <a:p>
            <a:pPr lvl="1" marL="1188272" indent="-413572" algn="l">
              <a:lnSpc>
                <a:spcPts val="2500"/>
              </a:lnSpc>
              <a:spcBef>
                <a:spcPts val="200"/>
              </a:spcBef>
              <a:buSzPct val="171429"/>
              <a:buFont typeface="Gill Sans"/>
              <a:buChar char="•"/>
              <a:tabLst>
                <a:tab pos="1828800" algn="l"/>
              </a:tabLst>
              <a:defRPr sz="2100"/>
            </a:pPr>
            <a:r>
              <a:t>Linking visual sensing to motion</a:t>
            </a:r>
          </a:p>
          <a:p>
            <a:pPr algn="l">
              <a:lnSpc>
                <a:spcPts val="2500"/>
              </a:lnSpc>
              <a:spcBef>
                <a:spcPts val="200"/>
              </a:spcBef>
              <a:tabLst>
                <a:tab pos="1828800" algn="l"/>
              </a:tabLst>
              <a:defRPr sz="2100"/>
            </a:pPr>
          </a:p>
          <a:p>
            <a:pPr algn="l">
              <a:lnSpc>
                <a:spcPts val="2500"/>
              </a:lnSpc>
              <a:spcBef>
                <a:spcPts val="200"/>
              </a:spcBef>
              <a:tabLst>
                <a:tab pos="1828800" algn="l"/>
              </a:tabLst>
              <a:defRPr sz="2100"/>
            </a:pPr>
          </a:p>
          <a:p>
            <a:pPr marL="792730" indent="-475230" algn="l">
              <a:lnSpc>
                <a:spcPts val="3800"/>
              </a:lnSpc>
              <a:spcBef>
                <a:spcPts val="200"/>
              </a:spcBef>
              <a:buSzPct val="171429"/>
              <a:buFont typeface="Gill Sans"/>
              <a:buChar char="•"/>
              <a:tabLst>
                <a:tab pos="1435100" algn="l"/>
              </a:tabLst>
              <a:defRPr sz="3200"/>
            </a:pPr>
            <a:r>
              <a:t>Liangyan Gui</a:t>
            </a:r>
          </a:p>
          <a:p>
            <a:pPr lvl="1" marL="1188272" indent="-413572" algn="l">
              <a:lnSpc>
                <a:spcPts val="2500"/>
              </a:lnSpc>
              <a:spcBef>
                <a:spcPts val="200"/>
              </a:spcBef>
              <a:buSzPct val="171429"/>
              <a:buFont typeface="Gill Sans"/>
              <a:buChar char="•"/>
              <a:tabLst>
                <a:tab pos="1828800" algn="l"/>
              </a:tabLst>
              <a:defRPr sz="2100"/>
            </a:pPr>
            <a:r>
              <a:t>Understanding human movement</a:t>
            </a:r>
          </a:p>
          <a:p>
            <a:pPr algn="l">
              <a:lnSpc>
                <a:spcPts val="2500"/>
              </a:lnSpc>
              <a:spcBef>
                <a:spcPts val="200"/>
              </a:spcBef>
              <a:tabLst>
                <a:tab pos="1828800" algn="l"/>
              </a:tabLst>
              <a:defRPr sz="2100"/>
            </a:pPr>
          </a:p>
          <a:p>
            <a:pPr algn="l">
              <a:lnSpc>
                <a:spcPts val="2500"/>
              </a:lnSpc>
              <a:spcBef>
                <a:spcPts val="200"/>
              </a:spcBef>
              <a:tabLst>
                <a:tab pos="1828800" algn="l"/>
              </a:tabLst>
              <a:defRPr sz="2100"/>
            </a:pPr>
          </a:p>
          <a:p>
            <a:pPr algn="l">
              <a:lnSpc>
                <a:spcPts val="2500"/>
              </a:lnSpc>
              <a:spcBef>
                <a:spcPts val="200"/>
              </a:spcBef>
              <a:tabLst>
                <a:tab pos="1828800" algn="l"/>
              </a:tabLst>
              <a:defRPr sz="2100"/>
            </a:pPr>
          </a:p>
          <a:p>
            <a:pPr marL="792730" indent="-475230" algn="l">
              <a:lnSpc>
                <a:spcPts val="3800"/>
              </a:lnSpc>
              <a:spcBef>
                <a:spcPts val="200"/>
              </a:spcBef>
              <a:buSzPct val="171429"/>
              <a:buFont typeface="Gill Sans"/>
              <a:buChar char="•"/>
              <a:tabLst>
                <a:tab pos="1435100" algn="l"/>
              </a:tabLst>
              <a:defRPr sz="3200"/>
            </a:pPr>
            <a:r>
              <a:t>Shenlong Wang</a:t>
            </a:r>
          </a:p>
          <a:p>
            <a:pPr lvl="1" marL="1188272" indent="-413572" algn="l">
              <a:spcBef>
                <a:spcPts val="200"/>
              </a:spcBef>
              <a:buSzPct val="171429"/>
              <a:buFont typeface="Gill Sans"/>
              <a:buChar char="•"/>
              <a:tabLst>
                <a:tab pos="1828800" algn="l"/>
              </a:tabLst>
            </a:pPr>
            <a:r>
              <a:t>Simulation and sensing for autonomous vehicles</a:t>
            </a:r>
          </a:p>
          <a:p>
            <a:pPr algn="l">
              <a:spcBef>
                <a:spcPts val="200"/>
              </a:spcBef>
              <a:tabLst>
                <a:tab pos="1828800" algn="l"/>
              </a:tabLst>
            </a:pPr>
          </a:p>
          <a:p>
            <a:pPr algn="l">
              <a:spcBef>
                <a:spcPts val="200"/>
              </a:spcBef>
              <a:tabLst>
                <a:tab pos="1828800" algn="l"/>
              </a:tabLst>
            </a:pPr>
          </a:p>
          <a:p>
            <a:pPr algn="l">
              <a:spcBef>
                <a:spcPts val="200"/>
              </a:spcBef>
              <a:tabLst>
                <a:tab pos="1828800" algn="l"/>
              </a:tabLst>
            </a:pPr>
          </a:p>
          <a:p>
            <a:pPr marL="731072" indent="-413572" algn="l">
              <a:lnSpc>
                <a:spcPts val="3800"/>
              </a:lnSpc>
              <a:spcBef>
                <a:spcPts val="200"/>
              </a:spcBef>
              <a:buSzPct val="171429"/>
              <a:buFont typeface="Gill Sans"/>
              <a:buChar char="•"/>
              <a:tabLst>
                <a:tab pos="1828800" algn="l"/>
              </a:tabLst>
              <a:defRPr sz="3200"/>
            </a:pPr>
            <a:r>
              <a:t>Yuxiong Wang</a:t>
            </a:r>
          </a:p>
          <a:p>
            <a:pPr lvl="1" marL="1188272" indent="-413572" algn="l">
              <a:lnSpc>
                <a:spcPts val="2500"/>
              </a:lnSpc>
              <a:spcBef>
                <a:spcPts val="200"/>
              </a:spcBef>
              <a:buSzPct val="171429"/>
              <a:buFont typeface="Gill Sans"/>
              <a:buChar char="•"/>
              <a:tabLst>
                <a:tab pos="1828800" algn="l"/>
              </a:tabLst>
              <a:defRPr sz="2100"/>
            </a:pPr>
            <a:r>
              <a:t>Learning to detect and classify with very little data</a:t>
            </a:r>
          </a:p>
          <a:p>
            <a:pPr lvl="1" marL="1188272" indent="-413572" algn="l">
              <a:lnSpc>
                <a:spcPts val="2500"/>
              </a:lnSpc>
              <a:spcBef>
                <a:spcPts val="200"/>
              </a:spcBef>
              <a:buSzPct val="171429"/>
              <a:buFont typeface="Gill Sans"/>
              <a:buChar char="•"/>
              <a:tabLst>
                <a:tab pos="1828800" algn="l"/>
              </a:tabLst>
              <a:defRPr sz="2100"/>
            </a:pPr>
          </a:p>
          <a:p>
            <a:pPr lvl="1" marL="1188272" indent="-413572" algn="l">
              <a:lnSpc>
                <a:spcPts val="2500"/>
              </a:lnSpc>
              <a:spcBef>
                <a:spcPts val="200"/>
              </a:spcBef>
              <a:buSzPct val="171429"/>
              <a:buFont typeface="Gill Sans"/>
              <a:buChar char="•"/>
              <a:tabLst>
                <a:tab pos="1828800" algn="l"/>
              </a:tabLst>
              <a:defRPr sz="2100"/>
            </a:pPr>
          </a:p>
        </p:txBody>
      </p:sp>
      <p:pic>
        <p:nvPicPr>
          <p:cNvPr id="61" name="sg.png" descr="s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8220" y="1056570"/>
            <a:ext cx="1743858" cy="2054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yuxiongwang.png" descr="yuxiongwa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3039" y="6908006"/>
            <a:ext cx="1734220" cy="2597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liangyangu.png" descr="liangyang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4324" y="2876153"/>
            <a:ext cx="1731650" cy="2597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shenlongwang.png" descr="shenlongwan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1858" y="4828381"/>
            <a:ext cx="1696581" cy="225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897" y="1622962"/>
            <a:ext cx="1724903" cy="1742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4.png" descr="image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4092" y="3493348"/>
            <a:ext cx="1731651" cy="1599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5.jpeg" descr="image5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3058" y="5001679"/>
            <a:ext cx="1696581" cy="1504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icture 1" descr="Picture 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29420" y="6426294"/>
            <a:ext cx="1743857" cy="1806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3.jpeg" descr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20" y="965481"/>
            <a:ext cx="4185196" cy="418519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Well-known ex-students:…"/>
          <p:cNvSpPr txBox="1"/>
          <p:nvPr/>
        </p:nvSpPr>
        <p:spPr>
          <a:xfrm>
            <a:off x="4608462" y="2279650"/>
            <a:ext cx="4041876" cy="59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Well-known ex-students:</a:t>
            </a:r>
          </a:p>
          <a:p>
            <a:pPr/>
            <a:r>
              <a:t>Lana Lazebnik (UIUC)</a:t>
            </a:r>
          </a:p>
          <a:p>
            <a:pPr/>
            <a:r>
              <a:t>Tamara Berg (UNC)</a:t>
            </a:r>
          </a:p>
          <a:p>
            <a:pPr/>
            <a:r>
              <a:t>Pinar Duygulu (Hacettepe U.)</a:t>
            </a:r>
          </a:p>
          <a:p>
            <a:pPr/>
            <a:r>
              <a:t>Ian Endres</a:t>
            </a:r>
          </a:p>
          <a:p>
            <a:pPr/>
            <a:r>
              <a:t>Ali Farhadi (UW)</a:t>
            </a:r>
          </a:p>
          <a:p>
            <a:pPr/>
            <a:r>
              <a:t>Varsha Hedau</a:t>
            </a:r>
          </a:p>
          <a:p>
            <a:pPr/>
            <a:r>
              <a:t>Nazli Ikizler (Hacettepe U.)</a:t>
            </a:r>
          </a:p>
          <a:p>
            <a:pPr/>
            <a:r>
              <a:t>Brett Jones</a:t>
            </a:r>
          </a:p>
          <a:p>
            <a:pPr/>
            <a:r>
              <a:t>Kevin Karsch</a:t>
            </a:r>
          </a:p>
          <a:p>
            <a:pPr/>
            <a:r>
              <a:t>Zicheng Liao</a:t>
            </a:r>
          </a:p>
          <a:p>
            <a:pPr/>
            <a:r>
              <a:t>Deva Ramanan (CMU)</a:t>
            </a:r>
          </a:p>
          <a:p>
            <a:pPr/>
            <a:r>
              <a:t>Raj Sodhi</a:t>
            </a:r>
          </a:p>
          <a:p>
            <a:pPr/>
            <a:r>
              <a:t>Gang Wang (now Alibaba)</a:t>
            </a:r>
          </a:p>
          <a:p>
            <a:pPr/>
            <a:r>
              <a:t>Amin Sadeghi </a:t>
            </a:r>
          </a:p>
          <a:p>
            <a:pPr/>
            <a:r>
              <a:t>Zicheng Liao (Zhejiang U.)</a:t>
            </a:r>
          </a:p>
        </p:txBody>
      </p:sp>
      <p:sp>
        <p:nvSpPr>
          <p:cNvPr id="72" name="Vision group"/>
          <p:cNvSpPr txBox="1"/>
          <p:nvPr/>
        </p:nvSpPr>
        <p:spPr>
          <a:xfrm>
            <a:off x="4388458" y="99029"/>
            <a:ext cx="32783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Vision group</a:t>
            </a:r>
          </a:p>
        </p:txBody>
      </p:sp>
      <p:pic>
        <p:nvPicPr>
          <p:cNvPr id="73" name="PSCS.jpg" descr="PSC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794" y="6492962"/>
            <a:ext cx="2690648" cy="2690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unknown.pdf" descr="unknown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85084" y="6894453"/>
            <a:ext cx="4248389" cy="2690648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tartups:…"/>
          <p:cNvSpPr txBox="1"/>
          <p:nvPr/>
        </p:nvSpPr>
        <p:spPr>
          <a:xfrm>
            <a:off x="8158442" y="4549408"/>
            <a:ext cx="4041875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Startups:</a:t>
            </a:r>
          </a:p>
          <a:p>
            <a:pPr/>
          </a:p>
          <a:p>
            <a:pPr/>
            <a:r>
              <a:t>Lightform</a:t>
            </a:r>
          </a:p>
          <a:p>
            <a:pPr/>
            <a:r>
              <a:t>Revery.ai</a:t>
            </a:r>
          </a:p>
          <a:p>
            <a:pPr/>
            <a:r>
              <a:t>Reconstruct</a:t>
            </a:r>
          </a:p>
          <a:p>
            <a:pPr/>
            <a:r>
              <a:t>Depix</a:t>
            </a:r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60641" y="947564"/>
            <a:ext cx="3097274" cy="3437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6569" y="719066"/>
            <a:ext cx="13169887" cy="8020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Vision"/>
          <p:cNvSpPr txBox="1"/>
          <p:nvPr/>
        </p:nvSpPr>
        <p:spPr>
          <a:xfrm>
            <a:off x="1061989" y="5889764"/>
            <a:ext cx="13064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300"/>
              </a:lnSpc>
              <a:defRPr sz="3600">
                <a:solidFill>
                  <a:srgbClr val="FF2F92"/>
                </a:solidFill>
              </a:defRPr>
            </a:lvl1pPr>
          </a:lstStyle>
          <a:p>
            <a:pPr/>
            <a:r>
              <a:t>Vision</a:t>
            </a:r>
          </a:p>
        </p:txBody>
      </p:sp>
      <p:sp>
        <p:nvSpPr>
          <p:cNvPr id="81" name="Vision"/>
          <p:cNvSpPr txBox="1"/>
          <p:nvPr/>
        </p:nvSpPr>
        <p:spPr>
          <a:xfrm>
            <a:off x="1061989" y="3450320"/>
            <a:ext cx="13064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300"/>
              </a:lnSpc>
              <a:defRPr sz="3600">
                <a:solidFill>
                  <a:srgbClr val="FF2F92"/>
                </a:solidFill>
              </a:defRPr>
            </a:lvl1pPr>
          </a:lstStyle>
          <a:p>
            <a:pPr/>
            <a:r>
              <a:t>Vision</a:t>
            </a:r>
          </a:p>
        </p:txBody>
      </p:sp>
      <p:sp>
        <p:nvSpPr>
          <p:cNvPr id="82" name="Vision"/>
          <p:cNvSpPr txBox="1"/>
          <p:nvPr/>
        </p:nvSpPr>
        <p:spPr>
          <a:xfrm>
            <a:off x="1061989" y="7226307"/>
            <a:ext cx="13064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300"/>
              </a:lnSpc>
              <a:defRPr sz="3600">
                <a:solidFill>
                  <a:srgbClr val="FF2F92"/>
                </a:solidFill>
              </a:defRPr>
            </a:lvl1pPr>
          </a:lstStyle>
          <a:p>
            <a:pPr/>
            <a:r>
              <a:t>Vision</a:t>
            </a:r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6570" y="0"/>
            <a:ext cx="628306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gtr.tif" descr="gtr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3168" y="2502703"/>
            <a:ext cx="5829864" cy="7421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