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media3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1pPr>
    <a:lvl2pPr marL="0" marR="0" indent="3429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2pPr>
    <a:lvl3pPr marL="0" marR="0" indent="6858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3pPr>
    <a:lvl4pPr marL="0" marR="0" indent="10287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4pPr>
    <a:lvl5pPr marL="0" marR="0" indent="13716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5pPr>
    <a:lvl6pPr marL="0" marR="0" indent="17145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6pPr>
    <a:lvl7pPr marL="0" marR="0" indent="20574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7pPr>
    <a:lvl8pPr marL="0" marR="0" indent="24003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8pPr>
    <a:lvl9pPr marL="0" marR="0" indent="27432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E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FF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tabLst>
                <a:tab pos="1219200" algn="l"/>
              </a:tabLst>
            </a:lvl1pPr>
          </a:lstStyle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FF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tabLst>
                <a:tab pos="1219200" algn="l"/>
              </a:tabLst>
            </a:lvl1pPr>
          </a:lstStyle>
          <a:p>
            <a:pPr/>
            <a:r>
              <a:t>Title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bg>
      <p:bgPr>
        <a:solidFill>
          <a:srgbClr val="FAFF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s to accompany Forsyth and Ponce “Computer Vision - A Modern Approach” 2e by D.A. Forsyth"/>
          <p:cNvSpPr/>
          <p:nvPr/>
        </p:nvSpPr>
        <p:spPr>
          <a:xfrm>
            <a:off x="1934" y="9232900"/>
            <a:ext cx="1301750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ts val="1600"/>
              </a:lnSpc>
              <a:defRPr sz="1400"/>
            </a:lvl1pPr>
          </a:lstStyle>
          <a:p>
            <a:pPr/>
            <a:r>
              <a:t>Slides to accompany Forsyth and Ponce “Computer Vision - A Modern Approach” 2e by D.A. Forsyth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>
              <a:lnSpc>
                <a:spcPts val="2800"/>
              </a:lnSpc>
              <a:defRPr sz="2400"/>
            </a:lvl2pPr>
            <a:lvl3pPr>
              <a:lnSpc>
                <a:spcPts val="2800"/>
              </a:lnSpc>
              <a:defRPr sz="2400">
                <a:solidFill>
                  <a:srgbClr val="FFFFFF"/>
                </a:solidFill>
              </a:defRPr>
            </a:lvl3pPr>
            <a:lvl4pPr>
              <a:lnSpc>
                <a:spcPts val="2800"/>
              </a:lnSpc>
              <a:defRPr sz="2400">
                <a:solidFill>
                  <a:srgbClr val="FFFFFF"/>
                </a:solidFill>
              </a:defRPr>
            </a:lvl4pPr>
            <a:lvl5pPr>
              <a:lnSpc>
                <a:spcPts val="2800"/>
              </a:lnSpc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43650" y="92837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100"/>
              </a:lnSpc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-38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190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19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47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8763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049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33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562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790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1pPr>
      <a:lvl2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2pPr>
      <a:lvl3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3pPr>
      <a:lvl4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4pPr>
      <a:lvl5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5pPr>
      <a:lvl6pPr marL="0" marR="0" indent="3556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6pPr>
      <a:lvl7pPr marL="0" marR="0" indent="7112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7pPr>
      <a:lvl8pPr marL="0" marR="0" indent="10668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8pPr>
      <a:lvl9pPr marL="0" marR="0" indent="14224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9pPr>
    </p:bodyStyle>
    <p:otherStyle>
      <a:lvl1pPr marL="0" marR="0" indent="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35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muc.de/colmap/" TargetMode="External"/><Relationship Id="rId3" Type="http://schemas.openxmlformats.org/officeDocument/2006/relationships/hyperlink" Target="https://micmac.ensg.eu/index.php/Accueil" TargetMode="External"/><Relationship Id="rId4" Type="http://schemas.openxmlformats.org/officeDocument/2006/relationships/hyperlink" Target="https://opensfm.org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wo and more cameras:…"/>
          <p:cNvSpPr txBox="1"/>
          <p:nvPr>
            <p:ph type="ctrTitle"/>
          </p:nvPr>
        </p:nvSpPr>
        <p:spPr>
          <a:xfrm>
            <a:off x="1270000" y="1638300"/>
            <a:ext cx="10464800" cy="4807462"/>
          </a:xfrm>
          <a:prstGeom prst="rect">
            <a:avLst/>
          </a:prstGeom>
        </p:spPr>
        <p:txBody>
          <a:bodyPr/>
          <a:lstStyle/>
          <a:p>
            <a:pPr/>
            <a:r>
              <a:t>Two and more cameras:</a:t>
            </a:r>
          </a:p>
          <a:p>
            <a:pPr/>
            <a:r>
              <a:t>Stereo, Optic Flow and</a:t>
            </a:r>
          </a:p>
          <a:p>
            <a:pPr/>
            <a:r>
              <a:t>Structure from Motion</a:t>
            </a:r>
          </a:p>
        </p:txBody>
      </p:sp>
      <p:sp>
        <p:nvSpPr>
          <p:cNvPr id="74" name="D.A. Forsyth, UIUC"/>
          <p:cNvSpPr txBox="1"/>
          <p:nvPr>
            <p:ph type="subTitle" sz="quarter" idx="1"/>
          </p:nvPr>
        </p:nvSpPr>
        <p:spPr>
          <a:xfrm>
            <a:off x="1270000" y="7415401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D.A. Forsyth, UIUC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039" y="0"/>
            <a:ext cx="1266872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agma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Pragmatics</a:t>
            </a:r>
          </a:p>
        </p:txBody>
      </p:sp>
      <p:sp>
        <p:nvSpPr>
          <p:cNvPr id="140" name="Issu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Issue</a:t>
            </a:r>
          </a:p>
          <a:p>
            <a:pPr lvl="1"/>
            <a:r>
              <a:t>Match points</a:t>
            </a:r>
          </a:p>
          <a:p>
            <a:pPr/>
            <a:r>
              <a:t>Strategy</a:t>
            </a:r>
          </a:p>
          <a:p>
            <a:pPr lvl="1"/>
            <a:r>
              <a:t>correspondences occur only along relevant epipolar line</a:t>
            </a:r>
          </a:p>
          <a:p>
            <a:pPr lvl="1"/>
            <a:r>
              <a:t>represent points with local representation</a:t>
            </a:r>
          </a:p>
          <a:p>
            <a:pPr lvl="2"/>
            <a:r>
              <a:t>color + surface smoothness; filters; some kind of deep feature</a:t>
            </a:r>
          </a:p>
          <a:p>
            <a:pPr/>
            <a:r>
              <a:t>Issue</a:t>
            </a:r>
          </a:p>
          <a:p>
            <a:pPr lvl="1"/>
            <a:r>
              <a:t>some points don’t have correspondences (occlusion)</a:t>
            </a:r>
          </a:p>
          <a:p>
            <a:pPr/>
            <a:r>
              <a:t>Match left to right, then right to left</a:t>
            </a:r>
          </a:p>
          <a:p>
            <a:pPr lvl="1"/>
            <a:r>
              <a:t>if they don’t agree, break match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ome points don’t have match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points don’t have matches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7513" y="2623178"/>
            <a:ext cx="7409774" cy="6545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ome points don’t have match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points don’t have matches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455" y="2528316"/>
            <a:ext cx="6773410" cy="6719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1473200"/>
            <a:ext cx="13131800" cy="452157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From Jones and Malik, “A computational framework for  determining…"/>
          <p:cNvSpPr/>
          <p:nvPr/>
        </p:nvSpPr>
        <p:spPr>
          <a:xfrm>
            <a:off x="2146300" y="8420100"/>
            <a:ext cx="870614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From Jones and Malik, “A computational framework for  determining </a:t>
            </a:r>
          </a:p>
          <a:p>
            <a:pPr/>
            <a:r>
              <a:t>Stereo correspondences from a set of linear spatial filters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ale.png" descr="sc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485773"/>
            <a:ext cx="9042400" cy="791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From Jones and Malik, “A computational framework for  determining…"/>
          <p:cNvSpPr/>
          <p:nvPr/>
        </p:nvSpPr>
        <p:spPr>
          <a:xfrm>
            <a:off x="2146300" y="8420100"/>
            <a:ext cx="870614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From Jones and Malik, “A computational framework for  determining </a:t>
            </a:r>
          </a:p>
          <a:p>
            <a:pPr/>
            <a:r>
              <a:t>Stereo correspondences from a set of linear spatial filters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rds-op.png" descr="rds-o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53" y="323697"/>
            <a:ext cx="6642101" cy="932830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From Jones and Malik, “A computational framework for  determining…"/>
          <p:cNvSpPr/>
          <p:nvPr/>
        </p:nvSpPr>
        <p:spPr>
          <a:xfrm>
            <a:off x="7658100" y="5842000"/>
            <a:ext cx="39624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From Jones and Malik, “A computational framework for  determining </a:t>
            </a:r>
          </a:p>
          <a:p>
            <a:pPr/>
            <a:r>
              <a:t>Stereo correspondences from a set of linear spatial filters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rds-results.png" descr="rds-resul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6612" y="83673"/>
            <a:ext cx="6083301" cy="941592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From Jones and Malik, “A computational framework for  determining…"/>
          <p:cNvSpPr/>
          <p:nvPr/>
        </p:nvSpPr>
        <p:spPr>
          <a:xfrm>
            <a:off x="8648700" y="6604000"/>
            <a:ext cx="41910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From Jones and Malik, “A computational framework for  determining </a:t>
            </a:r>
          </a:p>
          <a:p>
            <a:pPr/>
            <a:r>
              <a:t>Stereo correspondences from a set of linear spatial filters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im6.png" descr="im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0226" y="44450"/>
            <a:ext cx="5715001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2.png" descr="im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26" y="44450"/>
            <a:ext cx="5715001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isp6.png" descr="disp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0226" y="5035550"/>
            <a:ext cx="5715001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isp2.png" descr="disp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26" y="5035550"/>
            <a:ext cx="5715001" cy="476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tereo as an optimization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 as an optimization problem</a:t>
            </a:r>
          </a:p>
        </p:txBody>
      </p:sp>
      <p:sp>
        <p:nvSpPr>
          <p:cNvPr id="168" name="Original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r>
              <a:t>Original:</a:t>
            </a:r>
          </a:p>
          <a:p>
            <a:pPr lvl="1"/>
            <a:r>
              <a:t>find q, q’ that match, and infer depth</a:t>
            </a:r>
          </a:p>
          <a:p>
            <a:pPr/>
            <a:r>
              <a:t>Now:</a:t>
            </a:r>
          </a:p>
          <a:p>
            <a:pPr lvl="1"/>
            <a:r>
              <a:t>choose value of depth at q; then quality of match at q’ is cost</a:t>
            </a:r>
          </a:p>
          <a:p>
            <a:pPr lvl="1"/>
            <a:r>
              <a:t>optimize this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5800" y="3084537"/>
            <a:ext cx="9093200" cy="311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tereop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Stereopsis</a:t>
            </a:r>
          </a:p>
        </p:txBody>
      </p:sp>
      <p:sp>
        <p:nvSpPr>
          <p:cNvPr id="77" name="Genericall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Generically:</a:t>
            </a:r>
          </a:p>
          <a:p>
            <a:pPr lvl="1"/>
            <a:r>
              <a:t>recover depth map from two images of scene</a:t>
            </a:r>
          </a:p>
          <a:p>
            <a:pPr lvl="2"/>
            <a:r>
              <a:t>cameras may be calibrated/uncalibrated</a:t>
            </a:r>
          </a:p>
          <a:p>
            <a:pPr lvl="3"/>
            <a:r>
              <a:t>may have large/small baseline</a:t>
            </a:r>
          </a:p>
          <a:p>
            <a:pPr lvl="3"/>
            <a:r>
              <a:t>if uncalibrated, recover from fundamental matrix, above</a:t>
            </a:r>
          </a:p>
          <a:p>
            <a:pPr lvl="1"/>
            <a:r>
              <a:t>do so by</a:t>
            </a:r>
          </a:p>
          <a:p>
            <a:pPr lvl="2"/>
            <a:r>
              <a:t>finding correspondences</a:t>
            </a:r>
          </a:p>
          <a:p>
            <a:pPr lvl="2"/>
            <a:r>
              <a:t>constructing depth map using correspondences</a:t>
            </a:r>
          </a:p>
          <a:p>
            <a:pPr/>
            <a:r>
              <a:t>Huge literature, with multiple important tricks, etc.</a:t>
            </a:r>
          </a:p>
          <a:p>
            <a:pPr lvl="1"/>
            <a:r>
              <a:t>I’ll mention a small set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tereo as an optimization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 as an optimization problem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4153" y="7909627"/>
            <a:ext cx="46863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4421354"/>
            <a:ext cx="9093200" cy="3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ssume camera 2 is translated wrt camera 1, both are calibrated…"/>
          <p:cNvSpPr txBox="1"/>
          <p:nvPr/>
        </p:nvSpPr>
        <p:spPr>
          <a:xfrm>
            <a:off x="2229876" y="2012432"/>
            <a:ext cx="7908727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Assume camera 2 is translated wrt camera 1, both are calibrated</a:t>
            </a:r>
          </a:p>
          <a:p>
            <a:pPr/>
          </a:p>
          <a:p>
            <a:pPr/>
            <a:r>
              <a:t>IF you choose the right depth for x_1, then:</a:t>
            </a:r>
          </a:p>
          <a:p>
            <a:pPr/>
            <a:r>
              <a:t>you know disparity, so you know x_2</a:t>
            </a:r>
          </a:p>
          <a:p>
            <a:pPr/>
            <a:r>
              <a:t>and you can optimize</a:t>
            </a:r>
          </a:p>
          <a:p>
            <a:pPr/>
            <a:r>
              <a:t>||color(x_1)-color(x_2(d))||^2</a:t>
            </a:r>
          </a:p>
          <a:p>
            <a:pPr/>
            <a:r>
              <a:t>or something like it</a:t>
            </a:r>
          </a:p>
        </p:txBody>
      </p:sp>
      <p:sp>
        <p:nvSpPr>
          <p:cNvPr id="175" name="Line"/>
          <p:cNvSpPr/>
          <p:nvPr/>
        </p:nvSpPr>
        <p:spPr>
          <a:xfrm>
            <a:off x="2379029" y="6927359"/>
            <a:ext cx="328704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6" name="B"/>
          <p:cNvSpPr txBox="1"/>
          <p:nvPr/>
        </p:nvSpPr>
        <p:spPr>
          <a:xfrm>
            <a:off x="4341842" y="6497784"/>
            <a:ext cx="317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sp>
        <p:nvSpPr>
          <p:cNvPr id="177" name="Disparity"/>
          <p:cNvSpPr txBox="1"/>
          <p:nvPr/>
        </p:nvSpPr>
        <p:spPr>
          <a:xfrm>
            <a:off x="760988" y="7518548"/>
            <a:ext cx="12486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Disparity</a:t>
            </a:r>
          </a:p>
        </p:txBody>
      </p:sp>
      <p:sp>
        <p:nvSpPr>
          <p:cNvPr id="178" name="Line"/>
          <p:cNvSpPr/>
          <p:nvPr/>
        </p:nvSpPr>
        <p:spPr>
          <a:xfrm>
            <a:off x="2257441" y="7932230"/>
            <a:ext cx="2454816" cy="5486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9" name="Line"/>
          <p:cNvSpPr/>
          <p:nvPr/>
        </p:nvSpPr>
        <p:spPr>
          <a:xfrm flipH="1" flipV="1">
            <a:off x="9118393" y="8594237"/>
            <a:ext cx="1886022" cy="6490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0" name="Depth"/>
          <p:cNvSpPr txBox="1"/>
          <p:nvPr/>
        </p:nvSpPr>
        <p:spPr>
          <a:xfrm>
            <a:off x="11044061" y="8963526"/>
            <a:ext cx="8591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Depth</a:t>
            </a:r>
          </a:p>
        </p:txBody>
      </p:sp>
      <p:sp>
        <p:nvSpPr>
          <p:cNvPr id="181" name="Line"/>
          <p:cNvSpPr/>
          <p:nvPr/>
        </p:nvSpPr>
        <p:spPr>
          <a:xfrm flipH="1">
            <a:off x="9118393" y="8283767"/>
            <a:ext cx="189015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2" name="Baseline"/>
          <p:cNvSpPr txBox="1"/>
          <p:nvPr/>
        </p:nvSpPr>
        <p:spPr>
          <a:xfrm>
            <a:off x="11050816" y="8048817"/>
            <a:ext cx="11638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Baseline</a:t>
            </a:r>
          </a:p>
        </p:txBody>
      </p:sp>
      <p:sp>
        <p:nvSpPr>
          <p:cNvPr id="183" name="=(X, Y, Z)"/>
          <p:cNvSpPr txBox="1"/>
          <p:nvPr/>
        </p:nvSpPr>
        <p:spPr>
          <a:xfrm>
            <a:off x="11067062" y="4323689"/>
            <a:ext cx="13699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=(X, Y, Z)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tereo as an optimization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 as an optimization problem</a:t>
            </a:r>
          </a:p>
        </p:txBody>
      </p:sp>
      <p:sp>
        <p:nvSpPr>
          <p:cNvPr id="186" name="Typicall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Typically:</a:t>
            </a:r>
          </a:p>
          <a:p>
            <a:pPr lvl="1"/>
            <a:r>
              <a:t>quantize depth to a fixed number of levels</a:t>
            </a:r>
          </a:p>
          <a:p>
            <a:pPr lvl="1"/>
            <a:r>
              <a:t>two costs:</a:t>
            </a:r>
          </a:p>
          <a:p>
            <a:pPr lvl="2"/>
            <a:r>
              <a:t>compare x_1, x_2(d)   — unary cost</a:t>
            </a:r>
          </a:p>
          <a:p>
            <a:pPr lvl="3"/>
            <a:r>
              <a:t>color match  (photometric consistency constraint)</a:t>
            </a:r>
          </a:p>
          <a:p>
            <a:pPr lvl="3"/>
            <a:r>
              <a:t>it can be helpful to match intensity gradients, too</a:t>
            </a:r>
          </a:p>
          <a:p>
            <a:pPr lvl="2"/>
            <a:r>
              <a:t>compare x_1, x_1’</a:t>
            </a:r>
          </a:p>
          <a:p>
            <a:pPr lvl="3"/>
            <a:r>
              <a:t>typically,  smoothness constraint on recovered depths</a:t>
            </a:r>
          </a:p>
          <a:p>
            <a:pPr lvl="3"/>
            <a:r>
              <a:t>eg depth gradient not too big, etc.</a:t>
            </a:r>
          </a:p>
          <a:p>
            <a:pPr lvl="1"/>
            <a:r>
              <a:t>massive discrete quadratic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iscrete Quadratic Progr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Discrete Quadratic Programs</a:t>
            </a:r>
          </a:p>
        </p:txBody>
      </p:sp>
      <p:sp>
        <p:nvSpPr>
          <p:cNvPr id="189" name="Minimiz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Minimize:</a:t>
            </a:r>
          </a:p>
          <a:p>
            <a:pPr lvl="1"/>
            <a:r>
              <a:t>x^T A x + b^t x</a:t>
            </a:r>
          </a:p>
          <a:p>
            <a:pPr lvl="1"/>
            <a:r>
              <a:t>subject to:   x is a vector of discrete values</a:t>
            </a:r>
          </a:p>
          <a:p>
            <a:pPr/>
            <a:r>
              <a:t>Summary:</a:t>
            </a:r>
          </a:p>
          <a:p>
            <a:pPr lvl="1"/>
            <a:r>
              <a:t>turn up rather often in early vision</a:t>
            </a:r>
          </a:p>
          <a:p>
            <a:pPr lvl="2"/>
            <a:r>
              <a:t>from Markov random fields; conditional random fields; etc.</a:t>
            </a:r>
          </a:p>
          <a:p>
            <a:pPr lvl="1"/>
            <a:r>
              <a:t>variety of cases:</a:t>
            </a:r>
          </a:p>
          <a:p>
            <a:pPr lvl="2"/>
            <a:r>
              <a:t>some instances are polynomial</a:t>
            </a:r>
          </a:p>
          <a:p>
            <a:pPr lvl="2"/>
            <a:r>
              <a:t>most are NP hard</a:t>
            </a:r>
          </a:p>
          <a:p>
            <a:pPr lvl="3"/>
            <a:r>
              <a:t>but have extremely efficient, fast approximation algorithms</a:t>
            </a:r>
          </a:p>
          <a:p>
            <a:pPr lvl="3"/>
            <a:r>
              <a:t>typically based on graph cuts, qv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ereo as an optimization problem (I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 as an optimization problem (II)</a:t>
            </a:r>
          </a:p>
        </p:txBody>
      </p:sp>
      <p:sp>
        <p:nvSpPr>
          <p:cNvPr id="192" name="Segment images into reg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Segment images into regions </a:t>
            </a:r>
          </a:p>
          <a:p>
            <a:pPr lvl="1"/>
            <a:r>
              <a:t>NOT semantic; small, constant color+texture</a:t>
            </a:r>
          </a:p>
          <a:p>
            <a:pPr/>
            <a:r>
              <a:t>Each region is assumed to have a linear disparity</a:t>
            </a:r>
          </a:p>
          <a:p>
            <a:pPr lvl="1"/>
            <a:r>
              <a:t>d(x, y)=a x + b y+c</a:t>
            </a:r>
          </a:p>
          <a:p>
            <a:pPr/>
            <a:r>
              <a:t>Find a quantized “vocabulary” of such disparities</a:t>
            </a:r>
          </a:p>
          <a:p>
            <a:pPr lvl="1"/>
            <a:r>
              <a:t>eg by initial disparity, incremental fitting</a:t>
            </a:r>
          </a:p>
          <a:p>
            <a:pPr/>
            <a:r>
              <a:t>For each region, choose the “best” in the “vocabulary”</a:t>
            </a:r>
          </a:p>
          <a:p>
            <a:pPr lvl="1"/>
            <a:r>
              <a:t>This is a discrete optimization problem</a:t>
            </a:r>
          </a:p>
          <a:p>
            <a:pPr lvl="1"/>
            <a:r>
              <a:t>It’s quadratic</a:t>
            </a:r>
          </a:p>
          <a:p>
            <a:pPr lvl="2"/>
            <a:r>
              <a:t>unary term - does the chosen vocab item “agree” with color data?</a:t>
            </a:r>
          </a:p>
          <a:p>
            <a:pPr lvl="2"/>
            <a:r>
              <a:t>binary term - are neighboring pairs of models “similar” on boundary?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tereo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Stereo resources</a:t>
            </a:r>
          </a:p>
        </p:txBody>
      </p:sp>
      <p:sp>
        <p:nvSpPr>
          <p:cNvPr id="195" name="Datasets and evaluation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Datasets and evaluations:</a:t>
            </a:r>
          </a:p>
          <a:p>
            <a:pPr lvl="1"/>
            <a:r>
              <a:t>Middlebury stereo page has longstanding</a:t>
            </a:r>
          </a:p>
          <a:p>
            <a:pPr lvl="2"/>
            <a:r>
              <a:t>datasets</a:t>
            </a:r>
          </a:p>
          <a:p>
            <a:pPr lvl="2"/>
            <a:r>
              <a:t>evaluations with leaderboards</a:t>
            </a:r>
          </a:p>
          <a:p>
            <a:pPr lvl="2"/>
            <a:r>
              <a:t>datasets with groundtruth</a:t>
            </a:r>
          </a:p>
          <a:p>
            <a:pPr lvl="2"/>
            <a:r>
              <a:t>refs to other such collections </a:t>
            </a:r>
          </a:p>
          <a:p>
            <a:pPr lvl="3"/>
            <a:r>
              <a:t>(but this is the best known, by a long way)</a:t>
            </a:r>
          </a:p>
          <a:p>
            <a:pPr lvl="1"/>
            <a:r>
              <a:t>https://vision.middlebury.edu/stereo/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ptic 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Optic flow</a:t>
            </a:r>
          </a:p>
        </p:txBody>
      </p:sp>
      <p:sp>
        <p:nvSpPr>
          <p:cNvPr id="198" name="Genericall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Generically:</a:t>
            </a:r>
          </a:p>
          <a:p>
            <a:pPr lvl="1"/>
            <a:r>
              <a:t>a “small” camera movement yields image 2 from image 1</a:t>
            </a:r>
          </a:p>
          <a:p>
            <a:pPr lvl="1"/>
            <a:r>
              <a:t>determine where points in image 1 move</a:t>
            </a:r>
          </a:p>
          <a:p>
            <a:pPr lvl="1"/>
          </a:p>
          <a:p>
            <a:pPr/>
            <a:r>
              <a:t>Assume we’re moving rigidly in a stationary environment</a:t>
            </a:r>
          </a:p>
          <a:p>
            <a:pPr lvl="1"/>
            <a:r>
              <a:t>then points will move along their epipolar lines</a:t>
            </a:r>
          </a:p>
          <a:p>
            <a:pPr lvl="2"/>
            <a:r>
              <a:t>where the epipolar lines follow from fundamental matrix</a:t>
            </a:r>
          </a:p>
          <a:p>
            <a:pPr lvl="3"/>
            <a:r>
              <a:t>so from camera movement</a:t>
            </a:r>
          </a:p>
          <a:p>
            <a:pPr lvl="3"/>
          </a:p>
          <a:p>
            <a:pPr/>
            <a:r>
              <a:t>Main point of contrast with stereo</a:t>
            </a:r>
          </a:p>
          <a:p>
            <a:pPr lvl="1"/>
            <a:r>
              <a:t>Images are not usually simultaneous</a:t>
            </a:r>
          </a:p>
          <a:p>
            <a:pPr lvl="2"/>
            <a:r>
              <a:t>so objects might have moved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9694" y="494611"/>
            <a:ext cx="10597477" cy="8939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low1.jpg" descr="flow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1963092"/>
            <a:ext cx="77089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low2.jpg" descr="flow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6642" y="1962497"/>
            <a:ext cx="7874001" cy="49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low3.jpg" descr="flow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361058"/>
            <a:ext cx="7581900" cy="448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603" y="597988"/>
            <a:ext cx="3293833" cy="2097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897" y="3527474"/>
            <a:ext cx="359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Camera rotation"/>
          <p:cNvSpPr txBox="1"/>
          <p:nvPr/>
        </p:nvSpPr>
        <p:spPr>
          <a:xfrm>
            <a:off x="2360810" y="4552949"/>
            <a:ext cx="20862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Camera rotation</a:t>
            </a:r>
          </a:p>
        </p:txBody>
      </p:sp>
      <p:sp>
        <p:nvSpPr>
          <p:cNvPr id="82" name="Line"/>
          <p:cNvSpPr/>
          <p:nvPr/>
        </p:nvSpPr>
        <p:spPr>
          <a:xfrm flipV="1">
            <a:off x="3165127" y="4092980"/>
            <a:ext cx="1" cy="4699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83" name="Camera translation"/>
          <p:cNvSpPr txBox="1"/>
          <p:nvPr/>
        </p:nvSpPr>
        <p:spPr>
          <a:xfrm>
            <a:off x="4159671" y="2686049"/>
            <a:ext cx="24248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Camera translation</a:t>
            </a:r>
          </a:p>
        </p:txBody>
      </p:sp>
      <p:sp>
        <p:nvSpPr>
          <p:cNvPr id="84" name="Line"/>
          <p:cNvSpPr/>
          <p:nvPr/>
        </p:nvSpPr>
        <p:spPr>
          <a:xfrm>
            <a:off x="4855335" y="3163724"/>
            <a:ext cx="1" cy="3559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85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097" y="5784601"/>
            <a:ext cx="54737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67440" y="6198096"/>
            <a:ext cx="18034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ptical 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Optical flow</a:t>
            </a:r>
          </a:p>
        </p:txBody>
      </p:sp>
      <p:sp>
        <p:nvSpPr>
          <p:cNvPr id="209" name="Genericall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Generically:</a:t>
            </a:r>
          </a:p>
          <a:p>
            <a:pPr lvl="1"/>
            <a:r>
              <a:t>a “small” camera movement yields image 2 from image 1</a:t>
            </a:r>
          </a:p>
          <a:p>
            <a:pPr lvl="1"/>
            <a:r>
              <a:t>determine where points in image 1 move</a:t>
            </a:r>
          </a:p>
          <a:p>
            <a:pPr lvl="1"/>
          </a:p>
          <a:p>
            <a:pPr/>
            <a:r>
              <a:t>Assume we’re moving rigidly in a stationary environment</a:t>
            </a:r>
          </a:p>
          <a:p>
            <a:pPr lvl="1"/>
            <a:r>
              <a:t>then points will move along their epipolar lines</a:t>
            </a:r>
          </a:p>
          <a:p>
            <a:pPr lvl="2"/>
            <a:r>
              <a:t>where the epipolar lines follow from fundamental matrix</a:t>
            </a:r>
          </a:p>
          <a:p>
            <a:pPr lvl="3"/>
            <a:r>
              <a:t>so from camera movement</a:t>
            </a:r>
          </a:p>
          <a:p>
            <a:pPr lvl="3"/>
          </a:p>
          <a:p>
            <a:pPr/>
            <a:r>
              <a:t>As we saw, HOW FAR they move is determined by depth</a:t>
            </a:r>
          </a:p>
          <a:p>
            <a:pPr lvl="1"/>
            <a:r>
              <a:t>and by their movement!!!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015" y="1482282"/>
            <a:ext cx="10593054" cy="7407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frame10.png" descr="fram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0" y="229909"/>
            <a:ext cx="7416800" cy="492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rame11.png" descr="fram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0" y="5158422"/>
            <a:ext cx="7416800" cy="492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rame10.png" descr="fram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512" y="305703"/>
            <a:ext cx="3357288" cy="223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frame11.png" descr="fram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513" y="2531655"/>
            <a:ext cx="3357287" cy="2230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f10mf11.png" descr="f10mf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4404" y="2754788"/>
            <a:ext cx="7416801" cy="492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here is flow here!"/>
          <p:cNvSpPr txBox="1"/>
          <p:nvPr/>
        </p:nvSpPr>
        <p:spPr>
          <a:xfrm>
            <a:off x="5071531" y="1512570"/>
            <a:ext cx="24248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There is flow here!</a:t>
            </a:r>
          </a:p>
        </p:txBody>
      </p:sp>
      <p:sp>
        <p:nvSpPr>
          <p:cNvPr id="222" name="For camera motions in a rigid scene, you can determine ground truth.…"/>
          <p:cNvSpPr txBox="1"/>
          <p:nvPr/>
        </p:nvSpPr>
        <p:spPr>
          <a:xfrm>
            <a:off x="2007383" y="8181340"/>
            <a:ext cx="85531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camera motions in a rigid scene, you can determine ground truth.</a:t>
            </a:r>
          </a:p>
          <a:p>
            <a:pPr/>
            <a:r>
              <a:t>Evaluation is then by comparison to ground truth.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overing optic 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Recovering optic flow</a:t>
            </a:r>
          </a:p>
        </p:txBody>
      </p:sp>
      <p:sp>
        <p:nvSpPr>
          <p:cNvPr id="225" name="Huge literature…"/>
          <p:cNvSpPr txBox="1"/>
          <p:nvPr>
            <p:ph type="body" idx="1"/>
          </p:nvPr>
        </p:nvSpPr>
        <p:spPr>
          <a:xfrm>
            <a:off x="1056639" y="2754669"/>
            <a:ext cx="10464801" cy="5715001"/>
          </a:xfrm>
          <a:prstGeom prst="rect">
            <a:avLst/>
          </a:prstGeom>
        </p:spPr>
        <p:txBody>
          <a:bodyPr anchor="t"/>
          <a:lstStyle/>
          <a:p>
            <a:pPr/>
            <a:r>
              <a:t>Huge literature</a:t>
            </a:r>
          </a:p>
          <a:p>
            <a:pPr/>
            <a:r>
              <a:t>Initial strategy:</a:t>
            </a:r>
          </a:p>
          <a:p>
            <a:pPr lvl="1"/>
            <a:r>
              <a:t>Assume </a:t>
            </a:r>
          </a:p>
        </p:txBody>
      </p:sp>
      <p:pic>
        <p:nvPicPr>
          <p:cNvPr id="22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5822" y="4342844"/>
            <a:ext cx="76200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Image gradients"/>
          <p:cNvSpPr txBox="1"/>
          <p:nvPr/>
        </p:nvSpPr>
        <p:spPr>
          <a:xfrm>
            <a:off x="7596266" y="2315210"/>
            <a:ext cx="20693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Image gradients</a:t>
            </a:r>
          </a:p>
        </p:txBody>
      </p:sp>
      <p:sp>
        <p:nvSpPr>
          <p:cNvPr id="228" name="Line"/>
          <p:cNvSpPr/>
          <p:nvPr/>
        </p:nvSpPr>
        <p:spPr>
          <a:xfrm flipH="1">
            <a:off x="7395091" y="2878869"/>
            <a:ext cx="871538" cy="12462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9" name="Line"/>
          <p:cNvSpPr/>
          <p:nvPr/>
        </p:nvSpPr>
        <p:spPr>
          <a:xfrm>
            <a:off x="8574563" y="2876131"/>
            <a:ext cx="584757" cy="13803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0" name="Line"/>
          <p:cNvSpPr/>
          <p:nvPr/>
        </p:nvSpPr>
        <p:spPr>
          <a:xfrm>
            <a:off x="8791936" y="2876581"/>
            <a:ext cx="2062080" cy="13849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1" name="Flow  (which is unknown)"/>
          <p:cNvSpPr txBox="1"/>
          <p:nvPr/>
        </p:nvSpPr>
        <p:spPr>
          <a:xfrm>
            <a:off x="6965160" y="6537517"/>
            <a:ext cx="33315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Flow  (which is unknown)</a:t>
            </a:r>
          </a:p>
        </p:txBody>
      </p:sp>
      <p:sp>
        <p:nvSpPr>
          <p:cNvPr id="232" name="Line"/>
          <p:cNvSpPr/>
          <p:nvPr/>
        </p:nvSpPr>
        <p:spPr>
          <a:xfrm flipH="1" flipV="1">
            <a:off x="7958375" y="5539163"/>
            <a:ext cx="595075" cy="10603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3" name="Line"/>
          <p:cNvSpPr/>
          <p:nvPr/>
        </p:nvSpPr>
        <p:spPr>
          <a:xfrm flipV="1">
            <a:off x="8933129" y="5490942"/>
            <a:ext cx="730579" cy="11562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3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6300" y="8019811"/>
            <a:ext cx="3632200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overing optic fl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Recovering optic flow</a:t>
            </a:r>
          </a:p>
        </p:txBody>
      </p:sp>
      <p:sp>
        <p:nvSpPr>
          <p:cNvPr id="237" name="Strategie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Strategies:</a:t>
            </a:r>
          </a:p>
          <a:p>
            <a:pPr lvl="1"/>
            <a:r>
              <a:t>find u(x, y), v(x, y) that minimizes some smoothness cost</a:t>
            </a:r>
          </a:p>
          <a:p>
            <a:pPr lvl="2"/>
            <a:r>
              <a:t>subject to constraint on flow</a:t>
            </a:r>
          </a:p>
          <a:p>
            <a:pPr lvl="2"/>
            <a:r>
              <a:t>what smoothness cost?</a:t>
            </a:r>
          </a:p>
          <a:p>
            <a:pPr lvl="2"/>
            <a:r>
              <a:t>how to impose constraint?</a:t>
            </a:r>
          </a:p>
          <a:p>
            <a:pPr lvl="1"/>
            <a:r>
              <a:t>assume flow has some parametric form within windows (eg. constant)</a:t>
            </a:r>
          </a:p>
          <a:p>
            <a:pPr lvl="2"/>
            <a:r>
              <a:t>choose parameters to minimize error in window</a:t>
            </a:r>
          </a:p>
          <a:p>
            <a:pPr lvl="2"/>
            <a:r>
              <a:t>what parametric model?</a:t>
            </a:r>
          </a:p>
          <a:p>
            <a:pPr lvl="2"/>
            <a:r>
              <a:t>what windows?</a:t>
            </a:r>
          </a:p>
          <a:p>
            <a:pPr lvl="1"/>
            <a:r>
              <a:t>If few or no objects move</a:t>
            </a:r>
          </a:p>
          <a:p>
            <a:pPr lvl="2"/>
            <a:r>
              <a:t>impose a parametric depth model, and use that</a:t>
            </a:r>
          </a:p>
        </p:txBody>
      </p:sp>
      <p:pic>
        <p:nvPicPr>
          <p:cNvPr id="238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1100" y="3356371"/>
            <a:ext cx="3632200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frame10.png" descr="fram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803" y="301114"/>
            <a:ext cx="5973325" cy="447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frame11.png" descr="fram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8803" y="4769292"/>
            <a:ext cx="5973325" cy="4479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frame10.png" descr="fram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002" y="402714"/>
            <a:ext cx="5973326" cy="447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frame11.png" descr="fram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003" y="4870892"/>
            <a:ext cx="5973325" cy="447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frame10i11.png" descr="frame10i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2898" y="4870892"/>
            <a:ext cx="5973326" cy="447999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If objects are moving, much harder…"/>
          <p:cNvSpPr txBox="1"/>
          <p:nvPr/>
        </p:nvSpPr>
        <p:spPr>
          <a:xfrm>
            <a:off x="6743948" y="874871"/>
            <a:ext cx="5497255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If objects are moving, much harder</a:t>
            </a:r>
          </a:p>
          <a:p>
            <a:pPr/>
            <a:r>
              <a:t> to determine ground truth.</a:t>
            </a:r>
          </a:p>
          <a:p>
            <a:pPr/>
          </a:p>
          <a:p>
            <a:pPr/>
            <a:r>
              <a:t>IDEA:  Interpolate flow to get </a:t>
            </a:r>
          </a:p>
          <a:p>
            <a:pPr/>
            <a:r>
              <a:t>intermediate frame.</a:t>
            </a:r>
          </a:p>
          <a:p>
            <a:pPr/>
          </a:p>
          <a:p>
            <a:pPr/>
            <a:r>
              <a:t>Evaluation is then by comparing interpolate</a:t>
            </a:r>
          </a:p>
          <a:p>
            <a:pPr/>
            <a:r>
              <a:t>to ground truth frame.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8567" y="312917"/>
            <a:ext cx="8047666" cy="893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Brox et al 09"/>
          <p:cNvSpPr txBox="1"/>
          <p:nvPr/>
        </p:nvSpPr>
        <p:spPr>
          <a:xfrm>
            <a:off x="9743182" y="9097009"/>
            <a:ext cx="16972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Brox et al 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trate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Strategy</a:t>
            </a:r>
          </a:p>
        </p:txBody>
      </p:sp>
      <p:sp>
        <p:nvSpPr>
          <p:cNvPr id="256" name="Segment into regions, estimate region correspondenc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Segment into regions, estimate region correspondences</a:t>
            </a:r>
          </a:p>
          <a:p>
            <a:pPr lvl="1"/>
            <a:r>
              <a:t>use to inform flow estimate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42" y="4199215"/>
            <a:ext cx="11975458" cy="285377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Brox et al 09"/>
          <p:cNvSpPr txBox="1"/>
          <p:nvPr/>
        </p:nvSpPr>
        <p:spPr>
          <a:xfrm>
            <a:off x="9743182" y="9097009"/>
            <a:ext cx="16972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Brox et al 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ut the unknown constant is unknow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the unknown constant is unknown…</a:t>
            </a:r>
          </a:p>
        </p:txBody>
      </p:sp>
      <p:pic>
        <p:nvPicPr>
          <p:cNvPr id="89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0" y="4281173"/>
            <a:ext cx="1828800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Orthonormal"/>
          <p:cNvSpPr txBox="1"/>
          <p:nvPr/>
        </p:nvSpPr>
        <p:spPr>
          <a:xfrm>
            <a:off x="6788323" y="5687061"/>
            <a:ext cx="16887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Orthonormal</a:t>
            </a:r>
          </a:p>
        </p:txBody>
      </p:sp>
      <p:sp>
        <p:nvSpPr>
          <p:cNvPr id="91" name="Unknown constant"/>
          <p:cNvSpPr txBox="1"/>
          <p:nvPr/>
        </p:nvSpPr>
        <p:spPr>
          <a:xfrm>
            <a:off x="6149652" y="6889749"/>
            <a:ext cx="240848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Unknown constant</a:t>
            </a:r>
          </a:p>
        </p:txBody>
      </p:sp>
      <p:sp>
        <p:nvSpPr>
          <p:cNvPr id="92" name="Antisymmetric"/>
          <p:cNvSpPr txBox="1"/>
          <p:nvPr/>
        </p:nvSpPr>
        <p:spPr>
          <a:xfrm>
            <a:off x="7105798" y="2940049"/>
            <a:ext cx="19428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Antisymmetric</a:t>
            </a:r>
          </a:p>
        </p:txBody>
      </p:sp>
      <p:sp>
        <p:nvSpPr>
          <p:cNvPr id="93" name="Line"/>
          <p:cNvSpPr/>
          <p:nvPr/>
        </p:nvSpPr>
        <p:spPr>
          <a:xfrm>
            <a:off x="7353895" y="3366772"/>
            <a:ext cx="1" cy="8653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94" name="Line"/>
          <p:cNvSpPr/>
          <p:nvPr/>
        </p:nvSpPr>
        <p:spPr>
          <a:xfrm flipV="1">
            <a:off x="6883995" y="4790891"/>
            <a:ext cx="1" cy="8893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95" name="Line"/>
          <p:cNvSpPr/>
          <p:nvPr/>
        </p:nvSpPr>
        <p:spPr>
          <a:xfrm flipV="1">
            <a:off x="6591895" y="4790891"/>
            <a:ext cx="1" cy="19447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96" name="Different values of k will lead to different scales…"/>
          <p:cNvSpPr txBox="1"/>
          <p:nvPr/>
        </p:nvSpPr>
        <p:spPr>
          <a:xfrm>
            <a:off x="1370310" y="7611932"/>
            <a:ext cx="620018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Different values of k will lead to different scales</a:t>
            </a:r>
          </a:p>
          <a:p>
            <a:pPr/>
            <a:r>
              <a:t>of S  - equivalently, different scales of translation </a:t>
            </a:r>
          </a:p>
          <a:p>
            <a:pPr/>
            <a:r>
              <a:t>between cameras - you need extra information to</a:t>
            </a:r>
          </a:p>
          <a:p>
            <a:pPr/>
            <a:r>
              <a:t>sort this out.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Optical flow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Optical flow resources</a:t>
            </a:r>
          </a:p>
        </p:txBody>
      </p:sp>
      <p:sp>
        <p:nvSpPr>
          <p:cNvPr id="261" name="Datasets and evaluation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Datasets and evaluations:</a:t>
            </a:r>
          </a:p>
          <a:p>
            <a:pPr lvl="1"/>
            <a:r>
              <a:t>Middlebury optical flow page has longstanding</a:t>
            </a:r>
          </a:p>
          <a:p>
            <a:pPr lvl="2"/>
            <a:r>
              <a:t>datasets</a:t>
            </a:r>
          </a:p>
          <a:p>
            <a:pPr lvl="2"/>
            <a:r>
              <a:t>evaluations with leaderboards</a:t>
            </a:r>
          </a:p>
          <a:p>
            <a:pPr lvl="2"/>
            <a:r>
              <a:t>datasets with groundtruth</a:t>
            </a:r>
          </a:p>
          <a:p>
            <a:pPr lvl="2"/>
            <a:r>
              <a:t>refs to other such collections </a:t>
            </a:r>
          </a:p>
          <a:p>
            <a:pPr lvl="3"/>
            <a:r>
              <a:t>(but this is the best known, by a long way)</a:t>
            </a:r>
          </a:p>
          <a:p>
            <a:pPr lvl="1"/>
            <a:r>
              <a:t>https://vision.middlebury.edu/flow/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amera and structure from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Camera and structure from motion</a:t>
            </a:r>
          </a:p>
        </p:txBody>
      </p:sp>
      <p:sp>
        <p:nvSpPr>
          <p:cNvPr id="264" name="Assum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Assume:</a:t>
            </a:r>
          </a:p>
          <a:p>
            <a:pPr lvl="1"/>
            <a:r>
              <a:t>a moving camera views a static scene</a:t>
            </a:r>
          </a:p>
          <a:p>
            <a:pPr lvl="1"/>
            <a:r>
              <a:t>the camera is orthographic OR </a:t>
            </a:r>
          </a:p>
          <a:p>
            <a:pPr lvl="2"/>
            <a:r>
              <a:t>weak perspective applies with one scale for all</a:t>
            </a:r>
          </a:p>
          <a:p>
            <a:pPr lvl="1"/>
            <a:r>
              <a:t>all points can be seen in all views AND all correspondences are known</a:t>
            </a:r>
          </a:p>
          <a:p>
            <a:pPr/>
            <a:r>
              <a:t>Can get:</a:t>
            </a:r>
          </a:p>
          <a:p>
            <a:pPr lvl="1"/>
            <a:r>
              <a:t>the positions of all points in the scene</a:t>
            </a:r>
          </a:p>
          <a:p>
            <a:pPr lvl="1"/>
            <a:r>
              <a:t>the configuration of each camera</a:t>
            </a:r>
          </a:p>
          <a:p>
            <a:pPr/>
            <a:r>
              <a:t>Applications</a:t>
            </a:r>
          </a:p>
          <a:p>
            <a:pPr lvl="1"/>
            <a:r>
              <a:t>Reconstruction:  Build a 3D model out of the reconstructed points</a:t>
            </a:r>
          </a:p>
          <a:p>
            <a:pPr lvl="1"/>
            <a:r>
              <a:t>Mapping:  Use the camera information to figure out where you went</a:t>
            </a:r>
          </a:p>
          <a:p>
            <a:pPr lvl="1"/>
            <a:r>
              <a:t>Object insertion:  Render a 3D model using the cameras, then composite the videos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M. Pollefeys, L. Van Gool, M. Vergauwen, F. Verbiest, K. Cornelis, J. Tops, R. Koch, Visual modeling with a hand-held camera, International Journal of Computer Vision 59(3), 207-232, 2004"/>
          <p:cNvSpPr/>
          <p:nvPr/>
        </p:nvSpPr>
        <p:spPr>
          <a:xfrm>
            <a:off x="292100" y="8280400"/>
            <a:ext cx="124079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/>
            <a:r>
              <a:t>M. Pollefeys, L. Van Gool, M. Vergauwen, F. Verbiest, K. Cornelis, J. Tops, R. Koch, Visual modeling with a hand-held camera, International Journal of Computer Vision 59(3), 207-232, 2004</a:t>
            </a:r>
          </a:p>
        </p:txBody>
      </p:sp>
      <p:pic>
        <p:nvPicPr>
          <p:cNvPr id="267" name="medusa-3.mov" descr="medusa-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30400" y="1536700"/>
            <a:ext cx="91440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9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ndering and composi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Rendering and compositing</a:t>
            </a:r>
          </a:p>
        </p:txBody>
      </p:sp>
      <p:sp>
        <p:nvSpPr>
          <p:cNvPr id="270" name="Rendering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Rendering:</a:t>
            </a:r>
          </a:p>
          <a:p>
            <a:pPr lvl="1"/>
            <a:r>
              <a:t>take camera model, object model, lighting model, make a picture</a:t>
            </a:r>
          </a:p>
          <a:p>
            <a:pPr lvl="1"/>
            <a:r>
              <a:t>very highly developed and well understood subject</a:t>
            </a:r>
          </a:p>
          <a:p>
            <a:pPr lvl="1"/>
            <a:r>
              <a:t>many renderers available; tend to take a lot of skill to use (Luxrender)</a:t>
            </a:r>
          </a:p>
          <a:p>
            <a:pPr/>
            <a:r>
              <a:t>Compositing:</a:t>
            </a:r>
          </a:p>
          <a:p>
            <a:pPr lvl="1"/>
            <a:r>
              <a:t>place two images on top of one another</a:t>
            </a:r>
          </a:p>
          <a:p>
            <a:pPr lvl="1"/>
            <a:r>
              <a:t>new picture using some pixels from one, some from the other</a:t>
            </a:r>
          </a:p>
          <a:p>
            <a:pPr lvl="1"/>
            <a:r>
              <a:t>example:</a:t>
            </a:r>
          </a:p>
          <a:p>
            <a:pPr lvl="2"/>
            <a:r>
              <a:t>green screening </a:t>
            </a:r>
          </a:p>
          <a:p>
            <a:pPr lvl="3"/>
            <a:r>
              <a:t>take non-green pixels from background, non-bg pixels from top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schreib_original-3.mov" descr="schreib_original-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90700" y="1343025"/>
            <a:ext cx="9118600" cy="683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8" name="schreib_augmented-3.mov" descr="schreib_augmented-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39900" y="1304925"/>
            <a:ext cx="8788400" cy="659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imple case in some deta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Simple case in some detail</a:t>
            </a:r>
          </a:p>
        </p:txBody>
      </p:sp>
      <p:sp>
        <p:nvSpPr>
          <p:cNvPr id="281" name="Cameras are calibrated scaled orthographic camer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Cameras are calibrated scaled orthographic cameras</a:t>
            </a:r>
          </a:p>
          <a:p>
            <a:pPr/>
            <a:r>
              <a:t>We see points that don’t move</a:t>
            </a:r>
          </a:p>
          <a:p>
            <a:pPr/>
            <a:r>
              <a:t>All points are seen in all views</a:t>
            </a:r>
          </a:p>
          <a:p>
            <a:pPr/>
            <a:r>
              <a:t>All correspondences are known</a:t>
            </a:r>
          </a:p>
          <a:p>
            <a:pPr/>
          </a:p>
          <a:p>
            <a:pPr/>
            <a:r>
              <a:t>Actually</a:t>
            </a:r>
          </a:p>
          <a:p>
            <a:pPr lvl="1"/>
            <a:r>
              <a:t>all these constraints can be relaxed </a:t>
            </a:r>
          </a:p>
          <a:p>
            <a:pPr lvl="2"/>
            <a:r>
              <a:t>any camera OK</a:t>
            </a:r>
          </a:p>
          <a:p>
            <a:pPr lvl="2"/>
            <a:r>
              <a:t>point motion tricky, but do-able</a:t>
            </a:r>
          </a:p>
          <a:p>
            <a:pPr lvl="2"/>
            <a:r>
              <a:t>all points in all views isn’t required</a:t>
            </a:r>
          </a:p>
          <a:p>
            <a:pPr lvl="2"/>
            <a:r>
              <a:t>can make correspondences relatively easily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caled orthographic projection -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Scaled orthographic projection - II</a:t>
            </a:r>
          </a:p>
        </p:txBody>
      </p:sp>
      <p:sp>
        <p:nvSpPr>
          <p:cNvPr id="2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247" y="2247892"/>
            <a:ext cx="11910306" cy="7499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28" y="3955696"/>
            <a:ext cx="12648344" cy="344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caled Orthographic camera matri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Scaled Orthographic camera matrix</a:t>
            </a:r>
          </a:p>
        </p:txBody>
      </p:sp>
      <p:sp>
        <p:nvSpPr>
          <p:cNvPr id="292" name="And this becomes (for the relevant group of points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this becomes (for the relevant group of points)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We will see further simplifications soon</a:t>
            </a:r>
          </a:p>
        </p:txBody>
      </p:sp>
      <p:pic>
        <p:nvPicPr>
          <p:cNvPr id="29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200" y="3778250"/>
            <a:ext cx="8280400" cy="219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Intrinsics: Hide the scale in here"/>
          <p:cNvSpPr txBox="1"/>
          <p:nvPr/>
        </p:nvSpPr>
        <p:spPr>
          <a:xfrm>
            <a:off x="3841700" y="6837455"/>
            <a:ext cx="3066009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tabLst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Intrinsics: Hide the scale in here</a:t>
            </a:r>
          </a:p>
        </p:txBody>
      </p:sp>
      <p:sp>
        <p:nvSpPr>
          <p:cNvPr id="295" name="Line"/>
          <p:cNvSpPr/>
          <p:nvPr/>
        </p:nvSpPr>
        <p:spPr>
          <a:xfrm flipV="1">
            <a:off x="4689326" y="5169364"/>
            <a:ext cx="1" cy="15865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6" name="Extrinsics - rotation and translation…"/>
          <p:cNvSpPr txBox="1"/>
          <p:nvPr/>
        </p:nvSpPr>
        <p:spPr>
          <a:xfrm>
            <a:off x="7905933" y="6698538"/>
            <a:ext cx="3339369" cy="62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tabLst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Extrinsics - rotation and translation</a:t>
            </a:r>
          </a:p>
          <a:p>
            <a:pPr algn="l">
              <a:lnSpc>
                <a:spcPct val="100000"/>
              </a:lnSpc>
              <a:tabLst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wrt world coords</a:t>
            </a:r>
          </a:p>
        </p:txBody>
      </p:sp>
      <p:sp>
        <p:nvSpPr>
          <p:cNvPr id="297" name="Line"/>
          <p:cNvSpPr/>
          <p:nvPr/>
        </p:nvSpPr>
        <p:spPr>
          <a:xfrm flipV="1">
            <a:off x="8753559" y="5163797"/>
            <a:ext cx="1" cy="15865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What we ha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 have</a:t>
            </a:r>
          </a:p>
        </p:txBody>
      </p:sp>
      <p:sp>
        <p:nvSpPr>
          <p:cNvPr id="99" name="Can determi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Can determine</a:t>
            </a:r>
          </a:p>
          <a:p>
            <a:pPr lvl="1"/>
            <a:r>
              <a:t>the rotation between two cameras </a:t>
            </a:r>
          </a:p>
          <a:p>
            <a:pPr lvl="1"/>
            <a:r>
              <a:t>the translation *up to scale*</a:t>
            </a:r>
          </a:p>
          <a:p>
            <a:pPr lvl="1"/>
          </a:p>
          <a:p>
            <a:pPr/>
            <a:r>
              <a:t>From this, we can recover 3D points</a:t>
            </a:r>
          </a:p>
          <a:p>
            <a:pPr lvl="1"/>
            <a:r>
              <a:t>up to scale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caled orthographic camer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Scaled orthographic cameras</a:t>
            </a:r>
          </a:p>
        </p:txBody>
      </p:sp>
      <p:sp>
        <p:nvSpPr>
          <p:cNvPr id="300" name="Alternative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Alternatively</a:t>
            </a:r>
          </a:p>
          <a:p>
            <a:pPr lvl="1"/>
            <a:r>
              <a:t>the camera film plane has </a:t>
            </a:r>
          </a:p>
          <a:p>
            <a:pPr lvl="2"/>
            <a:r>
              <a:t>two axes, u and v</a:t>
            </a:r>
          </a:p>
          <a:p>
            <a:pPr lvl="2"/>
            <a:r>
              <a:t>an origin, at (tx, ty)</a:t>
            </a:r>
          </a:p>
          <a:p>
            <a:pPr lvl="1"/>
            <a:r>
              <a:t>axes are at right angles</a:t>
            </a:r>
          </a:p>
          <a:p>
            <a:pPr lvl="1"/>
            <a:r>
              <a:t>axes are the same length</a:t>
            </a:r>
          </a:p>
          <a:p>
            <a:pPr lvl="1"/>
            <a:r>
              <a:t>point in 3D is </a:t>
            </a:r>
          </a:p>
          <a:p>
            <a:pPr lvl="1"/>
            <a:r>
              <a:t>equation:</a:t>
            </a:r>
          </a:p>
        </p:txBody>
      </p:sp>
      <p:pic>
        <p:nvPicPr>
          <p:cNvPr id="30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600" y="6464300"/>
            <a:ext cx="15621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0300" y="7886700"/>
            <a:ext cx="51689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2194" y="2847567"/>
            <a:ext cx="4608406" cy="122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implif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Simplify</a:t>
            </a:r>
          </a:p>
        </p:txBody>
      </p:sp>
      <p:sp>
        <p:nvSpPr>
          <p:cNvPr id="306" name="Now place the 3D origin at center of gravity of poi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place the 3D origin at center of gravity of points</a:t>
            </a:r>
          </a:p>
          <a:p>
            <a:pPr lvl="1"/>
            <a:r>
              <a:t>ie mean of x over all points is zero, mean of y is zero, mean of z is zero</a:t>
            </a:r>
          </a:p>
          <a:p>
            <a:pPr/>
            <a:r>
              <a:t>Camera origin at center of gravity of image points</a:t>
            </a:r>
          </a:p>
          <a:p>
            <a:pPr lvl="1"/>
            <a:r>
              <a:t>we see all of them, so we can compute this</a:t>
            </a:r>
          </a:p>
          <a:p>
            <a:pPr lvl="1"/>
            <a:r>
              <a:t>this is the projection of 3D center of gravity</a:t>
            </a:r>
          </a:p>
          <a:p>
            <a:pPr/>
            <a:r>
              <a:t>Now camera becomes</a:t>
            </a:r>
          </a:p>
          <a:p>
            <a:pPr/>
          </a:p>
          <a:p>
            <a:pPr/>
          </a:p>
          <a:p>
            <a:pPr/>
          </a:p>
          <a:p>
            <a:pPr/>
            <a:r>
              <a:t>Index for points, views</a:t>
            </a:r>
          </a:p>
        </p:txBody>
      </p:sp>
      <p:pic>
        <p:nvPicPr>
          <p:cNvPr id="30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7200" y="8572500"/>
            <a:ext cx="41529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8500" y="5892800"/>
            <a:ext cx="3276600" cy="48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Multiple vie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views</a:t>
            </a:r>
          </a:p>
        </p:txBody>
      </p:sp>
      <p:sp>
        <p:nvSpPr>
          <p:cNvPr id="311" name="More notation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notation:</a:t>
            </a:r>
          </a:p>
          <a:p>
            <a:pPr lvl="1"/>
            <a:r>
              <a:t>write          for the first (x) coordinate of the i’th picture of the j’th point</a:t>
            </a:r>
          </a:p>
          <a:p>
            <a:pPr lvl="1"/>
            <a:r>
              <a:t>write          for the second (y) coordinate of the i’th picture of the j’th point</a:t>
            </a:r>
          </a:p>
          <a:p>
            <a:pPr lvl="1"/>
          </a:p>
          <a:p>
            <a:pPr/>
            <a:r>
              <a:t>We had:</a:t>
            </a:r>
          </a:p>
          <a:p>
            <a:pPr/>
            <a:r>
              <a:t>Rewrite:</a:t>
            </a:r>
          </a:p>
        </p:txBody>
      </p:sp>
      <p:pic>
        <p:nvPicPr>
          <p:cNvPr id="31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800" y="5321300"/>
            <a:ext cx="406400" cy="25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0100" y="4927600"/>
            <a:ext cx="431800" cy="25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5900" y="5981700"/>
            <a:ext cx="41529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7200" y="7886700"/>
            <a:ext cx="3035300" cy="74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Multiple vie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views</a:t>
            </a:r>
          </a:p>
        </p:txBody>
      </p:sp>
      <p:sp>
        <p:nvSpPr>
          <p:cNvPr id="3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8559800"/>
            <a:ext cx="1689100" cy="35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00" y="3048000"/>
            <a:ext cx="12103100" cy="439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Rectangle"/>
          <p:cNvSpPr/>
          <p:nvPr/>
        </p:nvSpPr>
        <p:spPr>
          <a:xfrm>
            <a:off x="6191889" y="2539829"/>
            <a:ext cx="6712334" cy="5410542"/>
          </a:xfrm>
          <a:prstGeom prst="rect">
            <a:avLst/>
          </a:prstGeom>
          <a:solidFill>
            <a:srgbClr val="FAFFFD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2" name="Data matrix"/>
          <p:cNvSpPr txBox="1"/>
          <p:nvPr/>
        </p:nvSpPr>
        <p:spPr>
          <a:xfrm>
            <a:off x="8165502" y="4009066"/>
            <a:ext cx="15615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matrix</a:t>
            </a:r>
          </a:p>
        </p:txBody>
      </p:sp>
      <p:sp>
        <p:nvSpPr>
          <p:cNvPr id="323" name="Point"/>
          <p:cNvSpPr txBox="1"/>
          <p:nvPr/>
        </p:nvSpPr>
        <p:spPr>
          <a:xfrm>
            <a:off x="2304885" y="2263455"/>
            <a:ext cx="7579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Point</a:t>
            </a:r>
          </a:p>
        </p:txBody>
      </p:sp>
      <p:sp>
        <p:nvSpPr>
          <p:cNvPr id="324" name="Line"/>
          <p:cNvSpPr/>
          <p:nvPr/>
        </p:nvSpPr>
        <p:spPr>
          <a:xfrm>
            <a:off x="1060705" y="2927563"/>
            <a:ext cx="464725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5" name="Line"/>
          <p:cNvSpPr/>
          <p:nvPr/>
        </p:nvSpPr>
        <p:spPr>
          <a:xfrm flipH="1">
            <a:off x="6502399" y="3114392"/>
            <a:ext cx="1" cy="42614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6" name="Picture"/>
          <p:cNvSpPr txBox="1"/>
          <p:nvPr/>
        </p:nvSpPr>
        <p:spPr>
          <a:xfrm>
            <a:off x="6711818" y="4641849"/>
            <a:ext cx="9776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Multiple vie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views</a:t>
            </a:r>
          </a:p>
        </p:txBody>
      </p:sp>
      <p:sp>
        <p:nvSpPr>
          <p:cNvPr id="3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8559800"/>
            <a:ext cx="1689100" cy="355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Data - observed!"/>
          <p:cNvSpPr/>
          <p:nvPr/>
        </p:nvSpPr>
        <p:spPr>
          <a:xfrm>
            <a:off x="2415406" y="9093200"/>
            <a:ext cx="2145358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Data - observed!</a:t>
            </a:r>
          </a:p>
        </p:txBody>
      </p:sp>
      <p:pic>
        <p:nvPicPr>
          <p:cNvPr id="33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00" y="3048000"/>
            <a:ext cx="12103100" cy="439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Arrow"/>
          <p:cNvSpPr/>
          <p:nvPr/>
        </p:nvSpPr>
        <p:spPr>
          <a:xfrm rot="16201505">
            <a:off x="2882900" y="7480300"/>
            <a:ext cx="1206500" cy="1270000"/>
          </a:xfrm>
          <a:prstGeom prst="rightArrow">
            <a:avLst>
              <a:gd name="adj1" fmla="val 36000"/>
              <a:gd name="adj2" fmla="val 43158"/>
            </a:avLst>
          </a:prstGeom>
          <a:solidFill>
            <a:srgbClr val="FF2608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Multiple vie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views</a:t>
            </a:r>
          </a:p>
        </p:txBody>
      </p:sp>
      <p:sp>
        <p:nvSpPr>
          <p:cNvPr id="336" name="The data matrix has rank 3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data matrix has rank 3!</a:t>
            </a:r>
          </a:p>
          <a:p>
            <a:pPr lvl="1"/>
            <a:r>
              <a:t>so we can factor it into an mx3 factor and a 3xn factor</a:t>
            </a:r>
          </a:p>
          <a:p>
            <a:pPr lvl="1"/>
            <a:r>
              <a:t>(tall+thin)x(short+fat)</a:t>
            </a:r>
          </a:p>
          <a:p>
            <a:pPr lvl="1"/>
            <a:r>
              <a:t>so we know what to do; SVD -&gt; factors</a:t>
            </a:r>
          </a:p>
          <a:p>
            <a:pPr lvl="2"/>
            <a:r>
              <a:t>recall SVD from IRLS!</a:t>
            </a:r>
          </a:p>
          <a:p>
            <a:pPr/>
            <a:r>
              <a:t>These factors are not unique</a:t>
            </a:r>
          </a:p>
          <a:p>
            <a:pPr lvl="1"/>
            <a:r>
              <a:t>assume A is 3x3 with rank 3, we get symmetry below</a:t>
            </a:r>
          </a:p>
        </p:txBody>
      </p:sp>
      <p:pic>
        <p:nvPicPr>
          <p:cNvPr id="33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6600" y="7810500"/>
            <a:ext cx="4813300" cy="52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amera and re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Camera and reconstruction</a:t>
            </a:r>
          </a:p>
        </p:txBody>
      </p:sp>
      <p:sp>
        <p:nvSpPr>
          <p:cNvPr id="340" name="Can choose factors unique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choose factors uniquely</a:t>
            </a:r>
          </a:p>
          <a:p>
            <a:pPr lvl="1"/>
            <a:r>
              <a:t>recall v_i, u_i are</a:t>
            </a:r>
          </a:p>
          <a:p>
            <a:pPr lvl="2"/>
            <a:r>
              <a:t>at right angles</a:t>
            </a:r>
          </a:p>
          <a:p>
            <a:pPr lvl="2"/>
            <a:r>
              <a:t>same length</a:t>
            </a:r>
          </a:p>
          <a:p>
            <a:pPr/>
            <a:r>
              <a:t>Algorithm</a:t>
            </a:r>
          </a:p>
          <a:p>
            <a:pPr lvl="1"/>
            <a:r>
              <a:t>form D</a:t>
            </a:r>
          </a:p>
          <a:p>
            <a:pPr lvl="1"/>
            <a:r>
              <a:t>factor</a:t>
            </a:r>
          </a:p>
          <a:p>
            <a:pPr lvl="1"/>
            <a:r>
              <a:t>now choose A so that v_i, u_i are at right angles, same length</a:t>
            </a:r>
          </a:p>
          <a:p>
            <a:pPr lvl="2"/>
            <a:r>
              <a:t>by numerical optimization</a:t>
            </a:r>
          </a:p>
          <a:p>
            <a:pPr/>
            <a:r>
              <a:t>What if there are missing points?</a:t>
            </a:r>
          </a:p>
          <a:p>
            <a:pPr lvl="1"/>
            <a:r>
              <a:t>Fairly simple optimization trick, following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actoring without all po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Factoring without all points</a:t>
            </a:r>
          </a:p>
        </p:txBody>
      </p:sp>
      <p:sp>
        <p:nvSpPr>
          <p:cNvPr id="343" name="Write D for the data matrix, W for a mask matri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Write D for the data matrix, W for a mask matrix</a:t>
            </a:r>
          </a:p>
          <a:p>
            <a:pPr lvl="1"/>
            <a:r>
              <a:t>W_ij=0 if that entry of D is unknown, =1 if it is known</a:t>
            </a:r>
          </a:p>
          <a:p>
            <a:pPr/>
            <a:r>
              <a:t>Strategy:</a:t>
            </a:r>
          </a:p>
          <a:p>
            <a:pPr lvl="1"/>
            <a:r>
              <a:t>choose S, T to minimize</a:t>
            </a:r>
          </a:p>
          <a:p>
            <a:pPr lvl="1"/>
          </a:p>
          <a:p>
            <a:pPr lvl="1"/>
          </a:p>
          <a:p>
            <a:pPr lvl="1"/>
          </a:p>
          <a:p>
            <a:pPr lvl="1"/>
            <a:r>
              <a:t>now multiply these S, T - the result is the whole of D</a:t>
            </a:r>
          </a:p>
          <a:p>
            <a:pPr lvl="2"/>
            <a:r>
              <a:t>i.e. holes are filled in</a:t>
            </a:r>
          </a:p>
          <a:p>
            <a:pPr lvl="1"/>
            <a:r>
              <a:t>we expect this to work even if D has many holes in it because</a:t>
            </a:r>
          </a:p>
          <a:p>
            <a:pPr lvl="2"/>
            <a:r>
              <a:t>there are few parameters in S, T</a:t>
            </a:r>
          </a:p>
        </p:txBody>
      </p:sp>
      <p:pic>
        <p:nvPicPr>
          <p:cNvPr id="34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600" y="5029200"/>
            <a:ext cx="5270500" cy="104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actors with missing po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Factors with missing points</a:t>
            </a:r>
          </a:p>
        </p:txBody>
      </p:sp>
      <p:sp>
        <p:nvSpPr>
          <p:cNvPr id="347" name="How to minimize?  set the gradient to zer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minimize?  set the gradient to zero</a:t>
            </a:r>
          </a:p>
          <a:p>
            <a:pPr/>
          </a:p>
          <a:p>
            <a:pPr/>
            <a:r>
              <a:t>gradient with respect to T_uv is</a:t>
            </a:r>
          </a:p>
          <a:p>
            <a:pPr/>
          </a:p>
          <a:p>
            <a:pPr/>
          </a:p>
          <a:p>
            <a:pPr/>
          </a:p>
          <a:p>
            <a:pPr/>
            <a:r>
              <a:t>gradient with respect to S_uv is</a:t>
            </a:r>
          </a:p>
        </p:txBody>
      </p:sp>
      <p:pic>
        <p:nvPicPr>
          <p:cNvPr id="34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9700" y="5486400"/>
            <a:ext cx="6286500" cy="104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4800" y="7785100"/>
            <a:ext cx="6083300" cy="99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Notice there are TWO products h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Notice there are TWO products here</a:t>
            </a:r>
          </a:p>
        </p:txBody>
      </p:sp>
      <p:pic>
        <p:nvPicPr>
          <p:cNvPr id="35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3048000"/>
            <a:ext cx="12103100" cy="439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Points in 3D"/>
          <p:cNvSpPr txBox="1"/>
          <p:nvPr/>
        </p:nvSpPr>
        <p:spPr>
          <a:xfrm>
            <a:off x="10801201" y="5772149"/>
            <a:ext cx="163859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Points in 3D</a:t>
            </a:r>
          </a:p>
        </p:txBody>
      </p:sp>
      <p:sp>
        <p:nvSpPr>
          <p:cNvPr id="354" name="Estimates of camera rotation"/>
          <p:cNvSpPr txBox="1"/>
          <p:nvPr/>
        </p:nvSpPr>
        <p:spPr>
          <a:xfrm>
            <a:off x="6043761" y="8096249"/>
            <a:ext cx="36096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Estimates of camera rotation</a:t>
            </a:r>
          </a:p>
        </p:txBody>
      </p:sp>
      <p:sp>
        <p:nvSpPr>
          <p:cNvPr id="355" name="What happened to translation?"/>
          <p:cNvSpPr txBox="1"/>
          <p:nvPr/>
        </p:nvSpPr>
        <p:spPr>
          <a:xfrm>
            <a:off x="2350939" y="8940416"/>
            <a:ext cx="38297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happened to translation?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What we ha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 have</a:t>
            </a:r>
          </a:p>
        </p:txBody>
      </p:sp>
      <p:sp>
        <p:nvSpPr>
          <p:cNvPr id="102" name="3D point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3D points: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normalized image points:</a:t>
            </a:r>
          </a:p>
        </p:txBody>
      </p:sp>
      <p:pic>
        <p:nvPicPr>
          <p:cNvPr id="10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7568" y="2766317"/>
            <a:ext cx="14605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4218" y="7315200"/>
            <a:ext cx="4267201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9652" y="7315200"/>
            <a:ext cx="4267201" cy="1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And"/>
          <p:cNvSpPr txBox="1"/>
          <p:nvPr/>
        </p:nvSpPr>
        <p:spPr>
          <a:xfrm>
            <a:off x="5979591" y="3356867"/>
            <a:ext cx="6392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And</a:t>
            </a:r>
          </a:p>
        </p:txBody>
      </p:sp>
      <p:sp>
        <p:nvSpPr>
          <p:cNvPr id="107" name="Original point in camera two’s coordinate system"/>
          <p:cNvSpPr txBox="1"/>
          <p:nvPr/>
        </p:nvSpPr>
        <p:spPr>
          <a:xfrm>
            <a:off x="6475561" y="4768849"/>
            <a:ext cx="61242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Original point in camera two’s coordinate system</a:t>
            </a:r>
          </a:p>
        </p:txBody>
      </p:sp>
      <p:pic>
        <p:nvPicPr>
          <p:cNvPr id="108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9647" y="2646560"/>
            <a:ext cx="5600701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tate of the art (ish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State of the art (ish)</a:t>
            </a:r>
          </a:p>
        </p:txBody>
      </p:sp>
      <p:sp>
        <p:nvSpPr>
          <p:cNvPr id="358" name="Reconstructions at extremely large sca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Reconstructions at extremely large scales</a:t>
            </a:r>
          </a:p>
          <a:p>
            <a:pPr lvl="1"/>
            <a:r>
              <a:t>scale=large city</a:t>
            </a:r>
          </a:p>
          <a:p>
            <a:pPr lvl="1"/>
            <a:r>
              <a:t>from “scattered” pictures</a:t>
            </a:r>
          </a:p>
          <a:p>
            <a:pPr lvl="1"/>
            <a:r>
              <a:t>very fine metric accuracy</a:t>
            </a:r>
          </a:p>
          <a:p>
            <a:pPr/>
            <a:r>
              <a:t>“Symmetries” can create serious problems</a:t>
            </a:r>
          </a:p>
          <a:p>
            <a:pPr lvl="1"/>
            <a:r>
              <a:t>eg indoor corridors, etc</a:t>
            </a:r>
          </a:p>
          <a:p>
            <a:pPr/>
            <a:r>
              <a:t>Low feature environments are a nuisance</a:t>
            </a:r>
          </a:p>
          <a:p>
            <a:pPr lvl="1"/>
          </a:p>
          <a:p>
            <a:pPr/>
            <a:r>
              <a:t>Very little impact of deep learning (so far)</a:t>
            </a:r>
          </a:p>
          <a:p>
            <a:pPr lvl="1"/>
            <a:r>
              <a:t>mostly, major changes in the type of 3D reconstruction recovered.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oftw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Software</a:t>
            </a:r>
          </a:p>
        </p:txBody>
      </p:sp>
      <p:sp>
        <p:nvSpPr>
          <p:cNvPr id="361" name="Colma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Colmap</a:t>
            </a:r>
          </a:p>
          <a:p>
            <a:pPr lvl="1"/>
            <a:r>
              <a:t> open source SFM at very large scale</a:t>
            </a:r>
          </a:p>
          <a:p>
            <a:pPr lvl="1"/>
            <a:r>
              <a:t>backbone of many other projects</a:t>
            </a:r>
          </a:p>
          <a:p>
            <a:pPr lvl="1"/>
            <a:r>
              <a:rPr u="sng">
                <a:hlinkClick r:id="rId2" invalidUrl="" action="" tgtFrame="" tooltip="" history="1" highlightClick="0" endSnd="0"/>
              </a:rPr>
              <a:t>https://demuc.de/colmap/</a:t>
            </a:r>
          </a:p>
          <a:p>
            <a:pPr/>
            <a:r>
              <a:t>MicMac</a:t>
            </a:r>
          </a:p>
          <a:p>
            <a:pPr lvl="1"/>
            <a:r>
              <a:t>scale photogrammetry software from French national geographic inst.</a:t>
            </a:r>
          </a:p>
          <a:p>
            <a:pPr lvl="1"/>
            <a:r>
              <a:rPr u="sng">
                <a:hlinkClick r:id="rId3" invalidUrl="" action="" tgtFrame="" tooltip="" history="1" highlightClick="0" endSnd="0"/>
              </a:rPr>
              <a:t>https://micmac.ensg.eu/index.php/Accueil</a:t>
            </a:r>
          </a:p>
          <a:p>
            <a:pPr/>
            <a:r>
              <a:t>OpenSFM</a:t>
            </a:r>
          </a:p>
          <a:p>
            <a:pPr lvl="1"/>
            <a:r>
              <a:t>open source SFM at very large scale</a:t>
            </a:r>
          </a:p>
          <a:p>
            <a:pPr lvl="1"/>
            <a:r>
              <a:rPr u="sng">
                <a:hlinkClick r:id="rId4" invalidUrl="" action="" tgtFrame="" tooltip="" history="1" highlightClick="0" endSnd="0"/>
              </a:rPr>
              <a:t>https://opensfm.org</a:t>
            </a:r>
          </a:p>
        </p:txBody>
      </p:sp>
      <p:sp>
        <p:nvSpPr>
          <p:cNvPr id="362" name="Text"/>
          <p:cNvSpPr/>
          <p:nvPr/>
        </p:nvSpPr>
        <p:spPr>
          <a:xfrm>
            <a:off x="5129674" y="8657567"/>
            <a:ext cx="67145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overing the point in 3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Recovering the point in 3D</a:t>
            </a:r>
          </a:p>
        </p:txBody>
      </p:sp>
      <p:sp>
        <p:nvSpPr>
          <p:cNvPr id="111" name="Wri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Write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Then</a:t>
            </a:r>
          </a:p>
        </p:txBody>
      </p:sp>
      <p:pic>
        <p:nvPicPr>
          <p:cNvPr id="112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6306" y="2942332"/>
            <a:ext cx="26162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5206" y="4950866"/>
            <a:ext cx="24384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2445" y="7474942"/>
            <a:ext cx="38735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And we have everything in 3D!"/>
          <p:cNvSpPr txBox="1"/>
          <p:nvPr/>
        </p:nvSpPr>
        <p:spPr>
          <a:xfrm>
            <a:off x="6945337" y="8860333"/>
            <a:ext cx="39655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And we have everything in 3D!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he effect of sc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effect of scale</a:t>
            </a:r>
          </a:p>
        </p:txBody>
      </p:sp>
      <p:sp>
        <p:nvSpPr>
          <p:cNvPr id="118" name="If we know R, t, we can reconstruct point in 3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we know R, t, we can reconstruct point in 3D</a:t>
            </a:r>
          </a:p>
          <a:p>
            <a:pPr lvl="1"/>
            <a:r>
              <a:t>IF we can match points across more than two cameras</a:t>
            </a:r>
          </a:p>
        </p:txBody>
      </p:sp>
      <p:pic>
        <p:nvPicPr>
          <p:cNvPr id="119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245" y="2699742"/>
            <a:ext cx="3873501" cy="114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ispar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Disparity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4153" y="7909627"/>
            <a:ext cx="46863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800" y="3745263"/>
            <a:ext cx="9093200" cy="311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Assume camera 2 is translated wrt camera 1, both are calibrated"/>
          <p:cNvSpPr txBox="1"/>
          <p:nvPr/>
        </p:nvSpPr>
        <p:spPr>
          <a:xfrm>
            <a:off x="1368192" y="2613578"/>
            <a:ext cx="79087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Assume camera 2 is translated wrt camera 1, both are calibrated</a:t>
            </a:r>
          </a:p>
        </p:txBody>
      </p:sp>
      <p:sp>
        <p:nvSpPr>
          <p:cNvPr id="125" name="Line"/>
          <p:cNvSpPr/>
          <p:nvPr/>
        </p:nvSpPr>
        <p:spPr>
          <a:xfrm>
            <a:off x="2352516" y="6184985"/>
            <a:ext cx="328704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26" name="B"/>
          <p:cNvSpPr txBox="1"/>
          <p:nvPr/>
        </p:nvSpPr>
        <p:spPr>
          <a:xfrm>
            <a:off x="4341842" y="5742154"/>
            <a:ext cx="317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sp>
        <p:nvSpPr>
          <p:cNvPr id="127" name="Disparity"/>
          <p:cNvSpPr txBox="1"/>
          <p:nvPr/>
        </p:nvSpPr>
        <p:spPr>
          <a:xfrm>
            <a:off x="760988" y="7518548"/>
            <a:ext cx="12486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Disparity</a:t>
            </a:r>
          </a:p>
        </p:txBody>
      </p:sp>
      <p:sp>
        <p:nvSpPr>
          <p:cNvPr id="128" name="Line"/>
          <p:cNvSpPr/>
          <p:nvPr/>
        </p:nvSpPr>
        <p:spPr>
          <a:xfrm>
            <a:off x="2257441" y="7932230"/>
            <a:ext cx="2454816" cy="5486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29" name="Line"/>
          <p:cNvSpPr/>
          <p:nvPr/>
        </p:nvSpPr>
        <p:spPr>
          <a:xfrm flipH="1" flipV="1">
            <a:off x="9118393" y="8594237"/>
            <a:ext cx="1886022" cy="6490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0" name="Depth"/>
          <p:cNvSpPr txBox="1"/>
          <p:nvPr/>
        </p:nvSpPr>
        <p:spPr>
          <a:xfrm>
            <a:off x="11044061" y="8963526"/>
            <a:ext cx="8591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Depth</a:t>
            </a:r>
          </a:p>
        </p:txBody>
      </p:sp>
      <p:sp>
        <p:nvSpPr>
          <p:cNvPr id="131" name="Line"/>
          <p:cNvSpPr/>
          <p:nvPr/>
        </p:nvSpPr>
        <p:spPr>
          <a:xfrm flipH="1">
            <a:off x="9118393" y="8283767"/>
            <a:ext cx="189015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2" name="Baseline"/>
          <p:cNvSpPr txBox="1"/>
          <p:nvPr/>
        </p:nvSpPr>
        <p:spPr>
          <a:xfrm>
            <a:off x="11050816" y="8048817"/>
            <a:ext cx="11638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Baseline</a:t>
            </a:r>
          </a:p>
        </p:txBody>
      </p:sp>
      <p:sp>
        <p:nvSpPr>
          <p:cNvPr id="133" name="=(X, Y, Z)"/>
          <p:cNvSpPr txBox="1"/>
          <p:nvPr/>
        </p:nvSpPr>
        <p:spPr>
          <a:xfrm>
            <a:off x="10947752" y="3634342"/>
            <a:ext cx="13699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=(X, Y, Z)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