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81"/>
  </p:notesMasterIdLst>
  <p:handoutMasterIdLst>
    <p:handoutMasterId r:id="rId82"/>
  </p:handoutMasterIdLst>
  <p:sldIdLst>
    <p:sldId id="545" r:id="rId3"/>
    <p:sldId id="910" r:id="rId4"/>
    <p:sldId id="909" r:id="rId5"/>
    <p:sldId id="755" r:id="rId6"/>
    <p:sldId id="570" r:id="rId7"/>
    <p:sldId id="571" r:id="rId8"/>
    <p:sldId id="572" r:id="rId9"/>
    <p:sldId id="546" r:id="rId10"/>
    <p:sldId id="912" r:id="rId11"/>
    <p:sldId id="929" r:id="rId12"/>
    <p:sldId id="517" r:id="rId13"/>
    <p:sldId id="913" r:id="rId14"/>
    <p:sldId id="928" r:id="rId15"/>
    <p:sldId id="914" r:id="rId16"/>
    <p:sldId id="915" r:id="rId17"/>
    <p:sldId id="924" r:id="rId18"/>
    <p:sldId id="916" r:id="rId19"/>
    <p:sldId id="917" r:id="rId20"/>
    <p:sldId id="938" r:id="rId21"/>
    <p:sldId id="923" r:id="rId22"/>
    <p:sldId id="922" r:id="rId23"/>
    <p:sldId id="764" r:id="rId24"/>
    <p:sldId id="925" r:id="rId25"/>
    <p:sldId id="926" r:id="rId26"/>
    <p:sldId id="932" r:id="rId27"/>
    <p:sldId id="930" r:id="rId28"/>
    <p:sldId id="931" r:id="rId29"/>
    <p:sldId id="927" r:id="rId30"/>
    <p:sldId id="779" r:id="rId31"/>
    <p:sldId id="778" r:id="rId32"/>
    <p:sldId id="933" r:id="rId33"/>
    <p:sldId id="784" r:id="rId34"/>
    <p:sldId id="704" r:id="rId35"/>
    <p:sldId id="462" r:id="rId36"/>
    <p:sldId id="463" r:id="rId37"/>
    <p:sldId id="464" r:id="rId38"/>
    <p:sldId id="465" r:id="rId39"/>
    <p:sldId id="767" r:id="rId40"/>
    <p:sldId id="768" r:id="rId41"/>
    <p:sldId id="468" r:id="rId42"/>
    <p:sldId id="469" r:id="rId43"/>
    <p:sldId id="785" r:id="rId44"/>
    <p:sldId id="442" r:id="rId45"/>
    <p:sldId id="476" r:id="rId46"/>
    <p:sldId id="478" r:id="rId47"/>
    <p:sldId id="771" r:id="rId48"/>
    <p:sldId id="772" r:id="rId49"/>
    <p:sldId id="773" r:id="rId50"/>
    <p:sldId id="782" r:id="rId51"/>
    <p:sldId id="786" r:id="rId52"/>
    <p:sldId id="787" r:id="rId53"/>
    <p:sldId id="788" r:id="rId54"/>
    <p:sldId id="934" r:id="rId55"/>
    <p:sldId id="763" r:id="rId56"/>
    <p:sldId id="770" r:id="rId57"/>
    <p:sldId id="935" r:id="rId58"/>
    <p:sldId id="765" r:id="rId59"/>
    <p:sldId id="789" r:id="rId60"/>
    <p:sldId id="473" r:id="rId61"/>
    <p:sldId id="472" r:id="rId62"/>
    <p:sldId id="561" r:id="rId63"/>
    <p:sldId id="936" r:id="rId64"/>
    <p:sldId id="907" r:id="rId65"/>
    <p:sldId id="701" r:id="rId66"/>
    <p:sldId id="937" r:id="rId67"/>
    <p:sldId id="795" r:id="rId68"/>
    <p:sldId id="906" r:id="rId69"/>
    <p:sldId id="781" r:id="rId70"/>
    <p:sldId id="791" r:id="rId71"/>
    <p:sldId id="939" r:id="rId72"/>
    <p:sldId id="792" r:id="rId73"/>
    <p:sldId id="793" r:id="rId74"/>
    <p:sldId id="794" r:id="rId75"/>
    <p:sldId id="940" r:id="rId76"/>
    <p:sldId id="941" r:id="rId77"/>
    <p:sldId id="943" r:id="rId78"/>
    <p:sldId id="911" r:id="rId79"/>
    <p:sldId id="944" r:id="rId80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5" autoAdjust="0"/>
    <p:restoredTop sz="83062" autoAdjust="0"/>
  </p:normalViewPr>
  <p:slideViewPr>
    <p:cSldViewPr>
      <p:cViewPr>
        <p:scale>
          <a:sx n="97" d="100"/>
          <a:sy n="97" d="100"/>
        </p:scale>
        <p:origin x="152" y="3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75502-50CA-4376-AF2E-4814FD5B45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E143FB2-E40E-E149-A877-A0C4CBD4B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63FF4CC-C296-484D-9FD3-071B057B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821238" y="1068388"/>
            <a:ext cx="13287376" cy="7475537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420EDF7-DB96-BD4A-B852-4F40C1AE8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79838" y="1068388"/>
            <a:ext cx="3094037" cy="746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75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75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86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B023308-7CA4-9F48-9BA6-22D2259AE2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B8D1720-06EF-C249-9F54-D02949052276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8FEF0E4-A8E9-744F-BD0E-EF7A68211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9138"/>
            <a:ext cx="6402387" cy="3602037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75AE1B64-7AB4-A046-80F5-522B56344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3" tIns="45530" rIns="91063" bIns="45530"/>
          <a:lstStyle/>
          <a:p>
            <a:pPr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51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orianweb.org/art/illustration/tenniel/lookingglass/2.3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deviantart.com/woodmath/art/Euler-s-formula-3d-visualization-26893678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www.sciencedirect.com/topics/engineering/discrete-fourier-series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en.wikipedia.org/wiki/Fast_Fourier_trans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topics/engineering/discrete-fourier-serie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hyperlink" Target="http://6.869.csail.mit.edu/fa17/lecture/lecture2linearfilters.pdf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://6.869.csail.mit.edu/fa17/lecture/lecture2linearfilters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vcl.mit.edu/hybrid/OlivaTorralb_Hybrid_Siggraph06.pdf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nm.edu/~brayer/vision/fourier.html" TargetMode="External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jmannion.net/img_freq_web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olivalab.mit.edu/publications/Talk_Hybrid_Siggraph06.pdf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13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4.png"/><Relationship Id="rId7" Type="http://schemas.openxmlformats.org/officeDocument/2006/relationships/image" Target="../media/image14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hyperlink" Target="https://www.robots.ox.ac.uk/~az/lectures/ia/lect2.pdf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48.png"/><Relationship Id="rId7" Type="http://schemas.openxmlformats.org/officeDocument/2006/relationships/image" Target="../media/image15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gentle introduction to Fourier analysis</a:t>
            </a:r>
          </a:p>
        </p:txBody>
      </p:sp>
      <p:sp>
        <p:nvSpPr>
          <p:cNvPr id="7173" name="Text Box 10">
            <a:extLst>
              <a:ext uri="{FF2B5EF4-FFF2-40B4-BE49-F238E27FC236}">
                <a16:creationId xmlns:a16="http://schemas.microsoft.com/office/drawing/2014/main" id="{041ED088-4E3C-AA4F-B4CA-2D7ED77E2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1246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/>
              <a:t>Many slides borrowed from S. Seitz, A. </a:t>
            </a:r>
            <a:r>
              <a:rPr lang="en-US" altLang="en-US" sz="1800" dirty="0" err="1"/>
              <a:t>Efros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Hoiem</a:t>
            </a:r>
            <a:r>
              <a:rPr lang="en-US" altLang="en-US" sz="1800" dirty="0"/>
              <a:t>, B. Freeman, A. Zisserman</a:t>
            </a:r>
            <a:endParaRPr lang="ru-RU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3BFE3-985C-ED4A-9A0D-4BD908A9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9117"/>
            <a:ext cx="7659178" cy="518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6B64E-8090-FA49-B727-4D1EAD80B90A}"/>
              </a:ext>
            </a:extLst>
          </p:cNvPr>
          <p:cNvSpPr txBox="1"/>
          <p:nvPr/>
        </p:nvSpPr>
        <p:spPr>
          <a:xfrm>
            <a:off x="8524482" y="590379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0BD6422-A32D-7043-94B7-DA826291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4235E-615A-4D4E-B7D7-6A2D1624F981}"/>
              </a:ext>
            </a:extLst>
          </p:cNvPr>
          <p:cNvSpPr/>
          <p:nvPr/>
        </p:nvSpPr>
        <p:spPr>
          <a:xfrm>
            <a:off x="1518597" y="6276946"/>
            <a:ext cx="5000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Jean-Baptiste Joseph Fourier (1768-1830)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B7160-D730-5E44-89DD-43021133BF9E}"/>
              </a:ext>
            </a:extLst>
          </p:cNvPr>
          <p:cNvSpPr/>
          <p:nvPr/>
        </p:nvSpPr>
        <p:spPr bwMode="auto">
          <a:xfrm>
            <a:off x="6934200" y="5867400"/>
            <a:ext cx="2428875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F5138-C98A-504F-B6C7-034DB8838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67" y="1938367"/>
            <a:ext cx="4995833" cy="4995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D9386F-4EFA-3F47-903E-E42DE2CBB94B}"/>
                  </a:ext>
                </a:extLst>
              </p:cNvPr>
              <p:cNvSpPr txBox="1"/>
              <p:nvPr/>
            </p:nvSpPr>
            <p:spPr>
              <a:xfrm>
                <a:off x="8738602" y="6477001"/>
                <a:ext cx="1472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Frequency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D9386F-4EFA-3F47-903E-E42DE2CBB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602" y="6477001"/>
                <a:ext cx="1472198" cy="369332"/>
              </a:xfrm>
              <a:prstGeom prst="rect">
                <a:avLst/>
              </a:prstGeom>
              <a:blipFill>
                <a:blip r:embed="rId3"/>
                <a:stretch>
                  <a:fillRect l="-256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3" name="Rectangle 3">
            <a:extLst>
              <a:ext uri="{FF2B5EF4-FFF2-40B4-BE49-F238E27FC236}">
                <a16:creationId xmlns:a16="http://schemas.microsoft.com/office/drawing/2014/main" id="{5E16CAF5-8322-4A4D-BFB8-3A16D91491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560428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Any(**) univariate function can be expressed as a weighted sum of sinusoids of different frequencies (1807)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/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Example: series for a square wave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=1,3,5,…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blipFill>
                <a:blip r:embed="rId4"/>
                <a:stretch>
                  <a:fillRect l="-1804" t="-53782" r="-773" b="-1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4" name="Picture 4" descr="J.B.J. Fourier (public domain image)">
            <a:extLst>
              <a:ext uri="{FF2B5EF4-FFF2-40B4-BE49-F238E27FC236}">
                <a16:creationId xmlns:a16="http://schemas.microsoft.com/office/drawing/2014/main" id="{978B4089-18A8-874D-9091-BD14CA1F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214" y="2895600"/>
            <a:ext cx="268085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56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3D40517-D8A4-7347-929B-14478D60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Our building block: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 algn="ctr"/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4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en-US" sz="4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4000" dirty="0">
                  <a:solidFill>
                    <a:srgbClr val="7030A0"/>
                  </a:solidFill>
                </a:endParaRPr>
              </a:p>
              <a:p>
                <a:pPr marL="0" indent="0"/>
                <a:r>
                  <a:rPr lang="en-US" altLang="en-US" dirty="0"/>
                  <a:t>	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Add enough of these to get any signal you want!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  <a:blipFill>
                <a:blip r:embed="rId2"/>
                <a:stretch>
                  <a:fillRect l="-2055" t="-1449" b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E73398-7EF5-6B48-8DB5-0F09953F9F35}"/>
              </a:ext>
            </a:extLst>
          </p:cNvPr>
          <p:cNvCxnSpPr/>
          <p:nvPr/>
        </p:nvCxnSpPr>
        <p:spPr bwMode="auto">
          <a:xfrm flipV="1">
            <a:off x="22860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E7B7B8-78A7-6240-8DA4-20E4254E6389}"/>
              </a:ext>
            </a:extLst>
          </p:cNvPr>
          <p:cNvSpPr txBox="1"/>
          <p:nvPr/>
        </p:nvSpPr>
        <p:spPr>
          <a:xfrm>
            <a:off x="1492766" y="411480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Amplitude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591E48-909C-D749-BC51-1038519B8162}"/>
              </a:ext>
            </a:extLst>
          </p:cNvPr>
          <p:cNvCxnSpPr>
            <a:cxnSpLocks/>
          </p:cNvCxnSpPr>
          <p:nvPr/>
        </p:nvCxnSpPr>
        <p:spPr bwMode="auto">
          <a:xfrm>
            <a:off x="3652627" y="2393602"/>
            <a:ext cx="0" cy="649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6F8093-703E-EE4D-BFD6-BAAA895C8D49}"/>
              </a:ext>
            </a:extLst>
          </p:cNvPr>
          <p:cNvSpPr txBox="1"/>
          <p:nvPr/>
        </p:nvSpPr>
        <p:spPr>
          <a:xfrm>
            <a:off x="2819400" y="193193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Frequency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C05D4-61FF-1048-8168-996213FC29CA}"/>
              </a:ext>
            </a:extLst>
          </p:cNvPr>
          <p:cNvCxnSpPr/>
          <p:nvPr/>
        </p:nvCxnSpPr>
        <p:spPr bwMode="auto">
          <a:xfrm flipV="1">
            <a:off x="48768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8BD951-D51D-EF42-A467-20A630B5EAC9}"/>
              </a:ext>
            </a:extLst>
          </p:cNvPr>
          <p:cNvSpPr txBox="1"/>
          <p:nvPr/>
        </p:nvSpPr>
        <p:spPr>
          <a:xfrm>
            <a:off x="4351897" y="41148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FCE26D-7D20-0D42-9846-30654330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92" y="1752600"/>
            <a:ext cx="5074165" cy="4040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12F719-3F23-904C-90B8-0DD447CA3AFF}"/>
              </a:ext>
            </a:extLst>
          </p:cNvPr>
          <p:cNvSpPr/>
          <p:nvPr/>
        </p:nvSpPr>
        <p:spPr bwMode="auto">
          <a:xfrm>
            <a:off x="6096000" y="2162769"/>
            <a:ext cx="367269" cy="5557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3FC6D1-5B92-FF46-8F3E-AC9A7816CC89}"/>
              </a:ext>
            </a:extLst>
          </p:cNvPr>
          <p:cNvSpPr/>
          <p:nvPr/>
        </p:nvSpPr>
        <p:spPr bwMode="auto">
          <a:xfrm>
            <a:off x="10681731" y="4419600"/>
            <a:ext cx="367269" cy="3832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6D314-E420-FB47-B8BC-FE359F21BC86}"/>
              </a:ext>
            </a:extLst>
          </p:cNvPr>
          <p:cNvSpPr/>
          <p:nvPr/>
        </p:nvSpPr>
        <p:spPr bwMode="auto">
          <a:xfrm>
            <a:off x="6783542" y="1821683"/>
            <a:ext cx="2100623" cy="464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/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Phase shift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blipFill>
                <a:blip r:embed="rId4"/>
                <a:stretch>
                  <a:fillRect l="-370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83A575-7CC3-DF49-A2E8-C6CBE1E27B6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3161464"/>
            <a:ext cx="0" cy="1179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CE0775-84F2-5442-98EA-EAA416EC5CB8}"/>
              </a:ext>
            </a:extLst>
          </p:cNvPr>
          <p:cNvCxnSpPr>
            <a:cxnSpLocks/>
          </p:cNvCxnSpPr>
          <p:nvPr/>
        </p:nvCxnSpPr>
        <p:spPr bwMode="auto">
          <a:xfrm>
            <a:off x="8229600" y="3161464"/>
            <a:ext cx="51817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/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Amplitude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blipFill>
                <a:blip r:embed="rId5"/>
                <a:stretch>
                  <a:fillRect l="-406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2FD8FB-91AB-7541-8260-D5757968869D}"/>
              </a:ext>
            </a:extLst>
          </p:cNvPr>
          <p:cNvCxnSpPr>
            <a:cxnSpLocks/>
          </p:cNvCxnSpPr>
          <p:nvPr/>
        </p:nvCxnSpPr>
        <p:spPr bwMode="auto">
          <a:xfrm>
            <a:off x="7467600" y="4341167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DBF082-7A7B-3544-98B1-1BA3CCD5B0A7}"/>
              </a:ext>
            </a:extLst>
          </p:cNvPr>
          <p:cNvCxnSpPr>
            <a:cxnSpLocks/>
          </p:cNvCxnSpPr>
          <p:nvPr/>
        </p:nvCxnSpPr>
        <p:spPr bwMode="auto">
          <a:xfrm>
            <a:off x="10591800" y="4341166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2D17A1-3821-984C-8668-256D16564D0A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7601" y="606081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3CE291-31CC-F74A-B4C9-79C6154BED60}"/>
              </a:ext>
            </a:extLst>
          </p:cNvPr>
          <p:cNvCxnSpPr>
            <a:cxnSpLocks/>
            <a:stCxn id="43" idx="3"/>
          </p:cNvCxnSpPr>
          <p:nvPr/>
        </p:nvCxnSpPr>
        <p:spPr bwMode="auto">
          <a:xfrm flipV="1">
            <a:off x="9719142" y="6060810"/>
            <a:ext cx="872658" cy="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/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Period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blipFill>
                <a:blip r:embed="rId6"/>
                <a:stretch>
                  <a:fillRect l="-396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/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E82DCF10-1073-D54D-BADA-6DAFC3F49677}"/>
              </a:ext>
            </a:extLst>
          </p:cNvPr>
          <p:cNvSpPr/>
          <p:nvPr/>
        </p:nvSpPr>
        <p:spPr bwMode="auto">
          <a:xfrm>
            <a:off x="7339961" y="2286000"/>
            <a:ext cx="85193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EEF6D2-717C-DF49-938E-38493069C282}"/>
              </a:ext>
            </a:extLst>
          </p:cNvPr>
          <p:cNvCxnSpPr>
            <a:cxnSpLocks/>
          </p:cNvCxnSpPr>
          <p:nvPr/>
        </p:nvCxnSpPr>
        <p:spPr bwMode="auto">
          <a:xfrm flipH="1">
            <a:off x="7294997" y="243840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Time to enter the strange world of complex exponentials…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5485BD6-878D-2441-8AA4-74E8089E3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95600"/>
            <a:ext cx="6115050" cy="37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621FBEE-A3A3-6042-9770-F5838040E8AF}"/>
              </a:ext>
            </a:extLst>
          </p:cNvPr>
          <p:cNvGrpSpPr/>
          <p:nvPr/>
        </p:nvGrpSpPr>
        <p:grpSpPr>
          <a:xfrm>
            <a:off x="-304800" y="2941320"/>
            <a:ext cx="5762327" cy="5821680"/>
            <a:chOff x="1828799" y="2941320"/>
            <a:chExt cx="5762327" cy="58216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47A801C-9471-4E44-9271-44AFB7B504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3429000"/>
              <a:ext cx="0" cy="28956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F9553E-54B8-7244-A53B-1D239E8683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67200" y="6324600"/>
              <a:ext cx="27432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CF8F0AA-A8FF-F24C-92BB-CDF9E4E434CB}"/>
                </a:ext>
              </a:extLst>
            </p:cNvPr>
            <p:cNvSpPr/>
            <p:nvPr/>
          </p:nvSpPr>
          <p:spPr bwMode="auto">
            <a:xfrm>
              <a:off x="1828799" y="3886200"/>
              <a:ext cx="4876800" cy="4876800"/>
            </a:xfrm>
            <a:prstGeom prst="arc">
              <a:avLst/>
            </a:prstGeom>
            <a:noFill/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7A3FF5-7BD6-5D45-915B-A6E007554FC4}"/>
                </a:ext>
              </a:extLst>
            </p:cNvPr>
            <p:cNvCxnSpPr/>
            <p:nvPr/>
          </p:nvCxnSpPr>
          <p:spPr bwMode="auto">
            <a:xfrm flipV="1">
              <a:off x="4267199" y="4114800"/>
              <a:ext cx="1066801" cy="22098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/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9F1BDC-BF83-6A4C-8E04-26D9001F23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47062" y="4114800"/>
              <a:ext cx="0" cy="22098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AD0962-917D-654B-88B8-6A21F2C702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7199" y="4151811"/>
              <a:ext cx="10668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/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/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/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/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/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142D8A2-AF32-544A-AA3E-657772076990}"/>
                </a:ext>
              </a:extLst>
            </p:cNvPr>
            <p:cNvSpPr/>
            <p:nvPr/>
          </p:nvSpPr>
          <p:spPr bwMode="auto">
            <a:xfrm>
              <a:off x="3363289" y="5446706"/>
              <a:ext cx="1807818" cy="1807818"/>
            </a:xfrm>
            <a:prstGeom prst="arc">
              <a:avLst>
                <a:gd name="adj1" fmla="val 17811337"/>
                <a:gd name="adj2" fmla="val 0"/>
              </a:avLst>
            </a:prstGeom>
            <a:noFill/>
            <a:ln w="31750" cap="flat" cmpd="sng" algn="ctr">
              <a:solidFill>
                <a:srgbClr val="7030A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/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/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486AEE7-DDA5-9C4C-89B1-0418E965A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7" y="2971800"/>
            <a:ext cx="4724400" cy="354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903E27-3F4D-3344-B73B-D92B52F80B8C}"/>
              </a:ext>
            </a:extLst>
          </p:cNvPr>
          <p:cNvSpPr txBox="1"/>
          <p:nvPr/>
        </p:nvSpPr>
        <p:spPr>
          <a:xfrm>
            <a:off x="10943327" y="62073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2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7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just a cosine-sine pair at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40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E684F3-BF70-6C4B-AC58-0FBAEB8CB3B2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3933736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3D92E5-3CB4-244D-B4CC-681AC6C19403}"/>
              </a:ext>
            </a:extLst>
          </p:cNvPr>
          <p:cNvSpPr txBox="1"/>
          <p:nvPr/>
        </p:nvSpPr>
        <p:spPr>
          <a:xfrm>
            <a:off x="3771900" y="5029200"/>
            <a:ext cx="64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Complex conjugate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real part stays the same, </a:t>
            </a:r>
            <a:br>
              <a:rPr lang="en-US" dirty="0"/>
            </a:br>
            <a:r>
              <a:rPr lang="en-US" dirty="0"/>
              <a:t>imaginary part is flipped</a:t>
            </a:r>
          </a:p>
        </p:txBody>
      </p:sp>
    </p:spTree>
    <p:extLst>
      <p:ext uri="{BB962C8B-B14F-4D97-AF65-F5344CB8AC3E}">
        <p14:creationId xmlns:p14="http://schemas.microsoft.com/office/powerpoint/2010/main" val="46294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49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923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want to represent it as a weighted combination of the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/>
                  <a:t> with weights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Each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is given by the inner product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937" b="-19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</a:t>
                </a:r>
                <a:r>
                  <a:rPr lang="en-US" dirty="0"/>
                  <a:t>for the FT to exist, the </a:t>
                </a:r>
                <a:r>
                  <a:rPr lang="en-US" i="1" dirty="0"/>
                  <a:t>energy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/>
                  <a:t> has to be finite</a:t>
                </a: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is a </a:t>
                </a:r>
                <a:r>
                  <a:rPr lang="en-US" altLang="en-US" i="1" dirty="0"/>
                  <a:t>complex number </a:t>
                </a:r>
                <a:r>
                  <a:rPr lang="en-US" altLang="en-US" dirty="0"/>
                  <a:t>that</a:t>
                </a:r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encodes both the </a:t>
                </a:r>
                <a:r>
                  <a:rPr lang="en-US" altLang="en-US" i="1" dirty="0"/>
                  <a:t>amplitude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and </a:t>
                </a:r>
                <a:r>
                  <a:rPr lang="en-US" altLang="en-US" i="1" dirty="0"/>
                  <a:t>phase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en-US" i="1" dirty="0">
                    <a:latin typeface="Symbol" pitchFamily="2" charset="2"/>
                  </a:rPr>
                  <a:t> </a:t>
                </a:r>
                <a:r>
                  <a:rPr lang="en-US" altLang="en-US" dirty="0"/>
                  <a:t>of the sinusoid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in the decomposition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en-US" sz="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400" dirty="0">
                    <a:solidFill>
                      <a:srgbClr val="7030A0"/>
                    </a:solidFill>
                  </a:rPr>
                </a:br>
                <a:endParaRPr lang="en-US" sz="140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real,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6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Important properties: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Energy preservation:</a:t>
                </a:r>
                <a:r>
                  <a:rPr lang="en-US" dirty="0"/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Linearity: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}=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85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br>
                  <a:rPr lang="en-US" sz="1400" dirty="0"/>
                </a:b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transform:</a:t>
                </a:r>
              </a:p>
              <a:p>
                <a:pPr marL="0" indent="0"/>
                <a:br>
                  <a:rPr lang="en-US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Duality: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we can talk about </a:t>
                </a:r>
                <a:r>
                  <a:rPr lang="en-US" sz="2400" i="1" dirty="0"/>
                  <a:t>Fourier transform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AC6C02-F731-8F44-B8FA-785B73BF2FF3}"/>
              </a:ext>
            </a:extLst>
          </p:cNvPr>
          <p:cNvGrpSpPr/>
          <p:nvPr/>
        </p:nvGrpSpPr>
        <p:grpSpPr>
          <a:xfrm>
            <a:off x="4724400" y="833735"/>
            <a:ext cx="2684463" cy="766465"/>
            <a:chOff x="4724400" y="833735"/>
            <a:chExt cx="2684463" cy="766465"/>
          </a:xfrm>
        </p:grpSpPr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5516E258-75D8-9E41-82E2-CC24062CA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blipFill>
                  <a:blip r:embed="rId3"/>
                  <a:stretch>
                    <a:fillRect l="-2703" r="-1351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blipFill>
                  <a:blip r:embed="rId4"/>
                  <a:stretch>
                    <a:fillRect r="-2439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1D31D-35A0-EA48-9E76-195FBFE78578}"/>
              </a:ext>
            </a:extLst>
          </p:cNvPr>
          <p:cNvGrpSpPr/>
          <p:nvPr/>
        </p:nvGrpSpPr>
        <p:grpSpPr>
          <a:xfrm>
            <a:off x="4690403" y="2967990"/>
            <a:ext cx="2593919" cy="765810"/>
            <a:chOff x="4724400" y="833735"/>
            <a:chExt cx="2593919" cy="765810"/>
          </a:xfrm>
        </p:grpSpPr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67A4269A-05BF-DF4D-B160-2B7109FA2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blipFill>
                  <a:blip r:embed="rId6"/>
                  <a:stretch>
                    <a:fillRect r="-2439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667" r="-1333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p>
                            <m:r>
                              <a:rPr lang="en-US" altLang="en-US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581" r="-232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831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3124200" y="1808202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5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6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433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03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</p:spTree>
    <p:extLst>
      <p:ext uri="{BB962C8B-B14F-4D97-AF65-F5344CB8AC3E}">
        <p14:creationId xmlns:p14="http://schemas.microsoft.com/office/powerpoint/2010/main" val="477430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  <a:br>
                  <a:rPr lang="en-US" dirty="0"/>
                </a:b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2"/>
                <a:stretch>
                  <a:fillRect l="-938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BF461-96C1-B149-B991-CF3F4E66B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" t="1692" r="51503" b="75075"/>
          <a:stretch/>
        </p:blipFill>
        <p:spPr>
          <a:xfrm>
            <a:off x="1416108" y="3280341"/>
            <a:ext cx="39624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6AF35-5011-3F45-AC0F-19422FE6D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t="1692" b="75075"/>
          <a:stretch/>
        </p:blipFill>
        <p:spPr>
          <a:xfrm>
            <a:off x="7095216" y="3315510"/>
            <a:ext cx="3962400" cy="304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/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/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309C8F1-A758-9C4F-8239-0309146A2120}"/>
              </a:ext>
            </a:extLst>
          </p:cNvPr>
          <p:cNvSpPr/>
          <p:nvPr/>
        </p:nvSpPr>
        <p:spPr bwMode="auto">
          <a:xfrm>
            <a:off x="5723616" y="4458510"/>
            <a:ext cx="9144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/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/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616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DFT formula: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pack the values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into 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and DFT becomes just a matrix-vector multiplication!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2"/>
                  </a:rPr>
                  <a:t>Fast Fourier transform</a:t>
                </a:r>
                <a:r>
                  <a:rPr lang="en-US" dirty="0"/>
                  <a:t>: only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complexity!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3"/>
                <a:stretch>
                  <a:fillRect l="-938" t="-1691" r="-1172" b="-11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620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9AD71F8-C6CD-664F-9CD4-C1369A537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DFT: Just a change of basis!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altLang="en-US" sz="3600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5E20EA1-25A3-F74E-8D28-FCE65E9F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950" y="1981200"/>
            <a:ext cx="4177674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EBA97-DC05-114B-AC12-CC1625B8A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1" y="4762228"/>
            <a:ext cx="1212850" cy="146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8A5FA-3892-8A41-8EB0-0A5A350D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198" y="1981199"/>
            <a:ext cx="233226" cy="419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01221-E6A5-DE45-9B7D-B87E3C221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47" y="1981200"/>
            <a:ext cx="231277" cy="4191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/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/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/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/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537AD78-4083-704B-8076-AF96EACCFE15}"/>
              </a:ext>
            </a:extLst>
          </p:cNvPr>
          <p:cNvSpPr/>
          <p:nvPr/>
        </p:nvSpPr>
        <p:spPr>
          <a:xfrm>
            <a:off x="11244775" y="6426905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hlinkClick r:id="rId11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0230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Inverse DFT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DFT: </a:t>
                </a:r>
                <a:br>
                  <a:rPr lang="en-US" dirty="0"/>
                </a:b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DFT: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dirty="0"/>
              </a:p>
              <a:p>
                <a:pPr marL="0" indent="0"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is the transpose of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/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𝑈𝑓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  <a:blipFill>
                <a:blip r:embed="rId3"/>
                <a:stretch>
                  <a:fillRect l="-6429" t="-11905" r="-2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/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en-US" sz="2800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  <a:blipFill>
                <a:blip r:embed="rId4"/>
                <a:stretch>
                  <a:fillRect l="-459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/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  <a:blipFill>
                <a:blip r:embed="rId5"/>
                <a:stretch>
                  <a:fillRect t="-100000" b="-15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/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  <a:blipFill>
                <a:blip r:embed="rId6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2696202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Periodicity of DFT and inverse DFT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result of DFT is periodic: because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obtained as a sum of complex exponentials with a common period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𝑎𝑁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𝑎𝑁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</m:t>
                              </m:r>
                            </m:e>
                          </m:d>
                        </m:e>
                      </m:nary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Likewise, the result of the inverse DFT is a periodic signal: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1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0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6893-4C3F-804B-9F28-A76CF96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represent 2D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need to extend our </a:t>
                </a:r>
                <a:br>
                  <a:rPr lang="en-US" dirty="0"/>
                </a:br>
                <a:r>
                  <a:rPr lang="en-US" dirty="0"/>
                  <a:t>1D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to two variables:</a:t>
                </a:r>
                <a:br>
                  <a:rPr lang="en-US" dirty="0"/>
                </a:br>
                <a:endParaRPr 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𝑣𝑦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this look like?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1C255-C206-A549-A63A-EE0900F6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basis functions are oriented sinusoidal “gratings”: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DC2F-919D-B246-857B-32471C29AAB3}"/>
              </a:ext>
            </a:extLst>
          </p:cNvPr>
          <p:cNvGrpSpPr/>
          <p:nvPr/>
        </p:nvGrpSpPr>
        <p:grpSpPr>
          <a:xfrm>
            <a:off x="1676400" y="1752600"/>
            <a:ext cx="10058400" cy="5053013"/>
            <a:chOff x="1676400" y="2262187"/>
            <a:chExt cx="10058400" cy="5053013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15B86B0B-3311-5E48-8639-BA26405B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19524" r="7715" b="18698"/>
            <a:stretch>
              <a:fillRect/>
            </a:stretch>
          </p:blipFill>
          <p:spPr bwMode="auto">
            <a:xfrm>
              <a:off x="1676400" y="2262187"/>
              <a:ext cx="86868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Rectangle 5">
              <a:extLst>
                <a:ext uri="{FF2B5EF4-FFF2-40B4-BE49-F238E27FC236}">
                  <a16:creationId xmlns:a16="http://schemas.microsoft.com/office/drawing/2014/main" id="{5479C342-8A43-1C49-8C42-17687026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733800"/>
              <a:ext cx="5715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13318-B523-654E-AC77-BB06CA4CDB3B}"/>
                </a:ext>
              </a:extLst>
            </p:cNvPr>
            <p:cNvSpPr/>
            <p:nvPr/>
          </p:nvSpPr>
          <p:spPr bwMode="auto">
            <a:xfrm>
              <a:off x="5102352" y="6629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/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the direction </a:t>
                </a:r>
                <a:r>
                  <a:rPr lang="en-US" sz="2800" i="1" dirty="0"/>
                  <a:t>normal</a:t>
                </a:r>
                <a:r>
                  <a:rPr lang="en-US" sz="2800" dirty="0"/>
                  <a:t> to the grating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period is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blipFill>
                <a:blip r:embed="rId3"/>
                <a:stretch>
                  <a:fillRect l="-2532" t="-4082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/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blipFill>
                <a:blip r:embed="rId4"/>
                <a:stretch>
                  <a:fillRect l="-10345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/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blipFill>
                <a:blip r:embed="rId5"/>
                <a:stretch>
                  <a:fillRect l="-14815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4191-0A77-6B4F-A3BE-87509390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BA9D7560-B857-E246-B676-3BF61765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665178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88F-A7E9-A540-ABD9-4F708EED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CDFCC97F-6B67-8D44-B605-3641A9F9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484069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D429-831C-4944-BC26-D5FE5E3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FB5CBC2E-3FC0-4A4E-B630-C6CDC0D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3603762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Linear combination of basis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37A5-6542-CD4A-B186-165917F2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66B9183D-C952-AA43-89B3-FA6C042B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62178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Output is 2D and complex-valued: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Magnitude spectrum: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Phase angle spectrum: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den>
                        </m:f>
                      </m:e>
                    </m:func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Symmetry: the Fourier transform of a real-valued image has coefficients that come in pairs,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being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means that the magnitude spectrum is symmetric about the origin</a:t>
                </a:r>
                <a:endParaRPr lang="en-US" sz="2400" dirty="0">
                  <a:effectLst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33333" r="-171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ACBB-4D98-864E-91F1-4086AB0E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discrete Fourier transform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412C8-EB48-4F46-AB53-493A4556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5" y="2136365"/>
            <a:ext cx="7027165" cy="47216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𝑢𝑛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𝑣𝑚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5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EC86699-F7FB-EF44-BE3D-3ED69726729C}"/>
              </a:ext>
            </a:extLst>
          </p:cNvPr>
          <p:cNvSpPr txBox="1"/>
          <p:nvPr/>
        </p:nvSpPr>
        <p:spPr>
          <a:xfrm>
            <a:off x="10345351" y="6474023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B. Freeman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/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))/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/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/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9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3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075518"/>
            <a:ext cx="10490189" cy="343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19705" y="1644105"/>
            <a:ext cx="2228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“Low frequencies”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62200" y="5486400"/>
            <a:ext cx="2286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“High frequencies”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331244"/>
            <a:ext cx="1066799" cy="300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/>
          </p:nvPr>
        </p:nvGraphicFramePr>
        <p:xfrm>
          <a:off x="3071812" y="2467983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49" name="Photo Editor Photo" r:id="rId5" imgW="4133333" imgH="2905531" progId="">
                  <p:embed/>
                </p:oleObj>
              </mc:Choice>
              <mc:Fallback>
                <p:oleObj name="Photo Editor Photo" r:id="rId5" imgW="4133333" imgH="2905531" progId="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2" y="2467983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 descr="lo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3086893" y="4856314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938463" y="3029880"/>
            <a:ext cx="11001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47115" y="4762055"/>
            <a:ext cx="112482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A6C0C-CD0F-3845-8D2B-35997D402857}"/>
              </a:ext>
            </a:extLst>
          </p:cNvPr>
          <p:cNvSpPr txBox="1">
            <a:spLocks/>
          </p:cNvSpPr>
          <p:nvPr/>
        </p:nvSpPr>
        <p:spPr bwMode="auto">
          <a:xfrm>
            <a:off x="990600" y="6384466"/>
            <a:ext cx="10058400" cy="47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dirty="0"/>
              <a:t>A. Oliva, A. Torralba, P.G. </a:t>
            </a:r>
            <a:r>
              <a:rPr lang="en-US" sz="1800" dirty="0" err="1"/>
              <a:t>Schyns</a:t>
            </a:r>
            <a:r>
              <a:rPr lang="en-US" sz="1800" dirty="0"/>
              <a:t>, </a:t>
            </a:r>
            <a:r>
              <a:rPr lang="en-US" sz="1800" i="1" dirty="0">
                <a:hlinkClick r:id="rId8"/>
              </a:rPr>
              <a:t>Hybrid Images</a:t>
            </a:r>
            <a:r>
              <a:rPr lang="en-US" sz="1800" dirty="0"/>
              <a:t>, SIGGRAPH 2006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59EDA0-5DBF-C04C-A0E6-198F08D1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hybrid images work?</a:t>
            </a:r>
          </a:p>
        </p:txBody>
      </p:sp>
    </p:spTree>
    <p:extLst>
      <p:ext uri="{BB962C8B-B14F-4D97-AF65-F5344CB8AC3E}">
        <p14:creationId xmlns:p14="http://schemas.microsoft.com/office/powerpoint/2010/main" val="3647052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91" y="1467600"/>
            <a:ext cx="8462476" cy="39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8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79" y="1534800"/>
            <a:ext cx="8899032" cy="3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image goes with which spectrum?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806" r="52586"/>
          <a:stretch/>
        </p:blipFill>
        <p:spPr>
          <a:xfrm>
            <a:off x="1767549" y="1190437"/>
            <a:ext cx="3878024" cy="2635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FB263-FDA8-C646-A3CC-95D2C18B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5" t="18099" r="10251" b="1"/>
          <a:stretch/>
        </p:blipFill>
        <p:spPr>
          <a:xfrm>
            <a:off x="6862088" y="3840901"/>
            <a:ext cx="3124200" cy="2999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6617-6F83-7D41-B8BF-79D83E467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6" r="55292" b="6742"/>
          <a:stretch/>
        </p:blipFill>
        <p:spPr>
          <a:xfrm>
            <a:off x="1780444" y="4102353"/>
            <a:ext cx="3669936" cy="2476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E6687-5ACB-E145-BFF4-CCBEC609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3" t="15365" r="11428" b="4094"/>
          <a:stretch/>
        </p:blipFill>
        <p:spPr>
          <a:xfrm>
            <a:off x="7014488" y="945300"/>
            <a:ext cx="2971800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6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vs.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has more information, the phase or the magnitude?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take the phase from one image and combine it with the magnitude from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47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673DB-9594-6548-8CFD-1F1F72BBBDA2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237" y="21336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5081" y="378622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3B9C055-C0E2-E043-94E6-F7EB13F454F5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9E3E50-9AAD-4D41-A7BA-C333FE9DD1D7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69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77352-E21D-614C-B68F-A4F9B1940167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2876460-1C76-4948-B06A-99417273FACB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9C95FCD-9E06-0B45-A1BC-87F1504E8F19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828FF-E166-6A48-ADD9-0F6616E6EA9C}"/>
              </a:ext>
            </a:extLst>
          </p:cNvPr>
          <p:cNvSpPr txBox="1"/>
          <p:nvPr/>
        </p:nvSpPr>
        <p:spPr>
          <a:xfrm>
            <a:off x="5044263" y="21336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5AC59-7839-504C-9A51-5D71D92224D1}"/>
              </a:ext>
            </a:extLst>
          </p:cNvPr>
          <p:cNvSpPr txBox="1"/>
          <p:nvPr/>
        </p:nvSpPr>
        <p:spPr>
          <a:xfrm>
            <a:off x="5005237" y="37338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4136396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92EE-3CDC-6448-9943-C7FE6E8D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with periodic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1BBE-123D-F446-8791-60BA247C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magnitude image has peaks corresponding to the frequencies of repetition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97C23-54B7-7E4C-AD30-66F35B9B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89676"/>
            <a:ext cx="8534400" cy="3936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D3FBB-275A-384A-ADEE-2FC261D0049A}"/>
              </a:ext>
            </a:extLst>
          </p:cNvPr>
          <p:cNvSpPr txBox="1"/>
          <p:nvPr/>
        </p:nvSpPr>
        <p:spPr>
          <a:xfrm>
            <a:off x="3352800" y="19812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DBFE4-0B2A-774A-B061-A57EBDC69FD3}"/>
              </a:ext>
            </a:extLst>
          </p:cNvPr>
          <p:cNvSpPr txBox="1"/>
          <p:nvPr/>
        </p:nvSpPr>
        <p:spPr>
          <a:xfrm>
            <a:off x="7204504" y="198120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81333-57A9-CC45-83CF-808552BFA913}"/>
              </a:ext>
            </a:extLst>
          </p:cNvPr>
          <p:cNvSpPr txBox="1"/>
          <p:nvPr/>
        </p:nvSpPr>
        <p:spPr>
          <a:xfrm>
            <a:off x="10219383" y="6426787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C16AC-5A23-1742-8232-4479D0F9D894}"/>
              </a:ext>
            </a:extLst>
          </p:cNvPr>
          <p:cNvSpPr/>
          <p:nvPr/>
        </p:nvSpPr>
        <p:spPr bwMode="auto">
          <a:xfrm>
            <a:off x="6324600" y="1752600"/>
            <a:ext cx="4343400" cy="46741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86C61-B8D4-F24B-8C00-099121690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43" y="914400"/>
            <a:ext cx="6919714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9753600" y="1676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836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</p:spTree>
    <p:extLst>
      <p:ext uri="{BB962C8B-B14F-4D97-AF65-F5344CB8AC3E}">
        <p14:creationId xmlns:p14="http://schemas.microsoft.com/office/powerpoint/2010/main" val="4232002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scaled?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4F1E8-AE1B-7645-885D-024817DF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C2AA7-41F3-BB45-AD74-8E3C39BD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85" y="4355752"/>
            <a:ext cx="4402015" cy="2426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730-6E2C-3743-8A64-956CD7448FD7}"/>
              </a:ext>
            </a:extLst>
          </p:cNvPr>
          <p:cNvSpPr/>
          <p:nvPr/>
        </p:nvSpPr>
        <p:spPr bwMode="auto">
          <a:xfrm>
            <a:off x="5943600" y="4355752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0BFC5-A22C-7342-95C6-2BD5369A78AA}"/>
              </a:ext>
            </a:extLst>
          </p:cNvPr>
          <p:cNvSpPr txBox="1"/>
          <p:nvPr/>
        </p:nvSpPr>
        <p:spPr>
          <a:xfrm>
            <a:off x="8574259" y="5029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Scaled by the inverse factor!</a:t>
            </a:r>
          </a:p>
        </p:txBody>
      </p:sp>
    </p:spTree>
    <p:extLst>
      <p:ext uri="{BB962C8B-B14F-4D97-AF65-F5344CB8AC3E}">
        <p14:creationId xmlns:p14="http://schemas.microsoft.com/office/powerpoint/2010/main" val="37402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extLst>
              <a:ext uri="{FF2B5EF4-FFF2-40B4-BE49-F238E27FC236}">
                <a16:creationId xmlns:a16="http://schemas.microsoft.com/office/drawing/2014/main" id="{671DE4D1-6F84-3945-B351-ACC79890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0E50CF04-ED18-3C46-8589-08C4227F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509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44" name="Text Box 12">
            <a:extLst>
              <a:ext uri="{FF2B5EF4-FFF2-40B4-BE49-F238E27FC236}">
                <a16:creationId xmlns:a16="http://schemas.microsoft.com/office/drawing/2014/main" id="{B318A53A-0306-6246-800E-21AE04D8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915026"/>
            <a:ext cx="3794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b="1"/>
              <a:t>Salvador Dali</a:t>
            </a:r>
            <a:endParaRPr lang="en-US" altLang="en-US" sz="1400"/>
          </a:p>
          <a:p>
            <a:pPr>
              <a:spcBef>
                <a:spcPct val="0"/>
              </a:spcBef>
            </a:pPr>
            <a:r>
              <a:rPr lang="en-US" altLang="en-US" sz="1400" i="1"/>
              <a:t>“Gala Contemplating the Mediterranean Sea,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which at 30 meters becomes the portrait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of Abraham Lincoln</a:t>
            </a:r>
            <a:r>
              <a:rPr lang="en-US" altLang="en-US" sz="1400"/>
              <a:t>”, 1976</a:t>
            </a:r>
            <a:endParaRPr lang="ru-RU" altLang="en-US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52A64-708D-034D-9985-5DB41A54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9" y="1524000"/>
            <a:ext cx="4427911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CFFE0-E291-7B4A-9C18-FBDA6BF1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9" y="4191000"/>
            <a:ext cx="4438551" cy="213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C101C-475F-A844-801F-8897E5E2CE28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B9A02-B0DC-9041-B681-0DFF6BDA1A11}"/>
              </a:ext>
            </a:extLst>
          </p:cNvPr>
          <p:cNvSpPr txBox="1"/>
          <p:nvPr/>
        </p:nvSpPr>
        <p:spPr>
          <a:xfrm>
            <a:off x="8592430" y="471204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Rotates the same way!</a:t>
            </a:r>
          </a:p>
        </p:txBody>
      </p:sp>
    </p:spTree>
    <p:extLst>
      <p:ext uri="{BB962C8B-B14F-4D97-AF65-F5344CB8AC3E}">
        <p14:creationId xmlns:p14="http://schemas.microsoft.com/office/powerpoint/2010/main" val="2886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B157F-617C-6A4F-B3A6-7D1D988E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57600" y="1717431"/>
            <a:ext cx="4597400" cy="459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F5234-3B03-EA40-8F0B-90F4047653FC}"/>
              </a:ext>
            </a:extLst>
          </p:cNvPr>
          <p:cNvSpPr txBox="1"/>
          <p:nvPr/>
        </p:nvSpPr>
        <p:spPr>
          <a:xfrm>
            <a:off x="8617048" y="4051300"/>
            <a:ext cx="3599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Caution: in real images this is not always the case because of edge artifacts (recall that DFT treats images as periodically tiled)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7B58E-C050-6847-A22F-0886C0F87F99}"/>
              </a:ext>
            </a:extLst>
          </p:cNvPr>
          <p:cNvSpPr txBox="1"/>
          <p:nvPr/>
        </p:nvSpPr>
        <p:spPr>
          <a:xfrm>
            <a:off x="280252" y="638619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3243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translated?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5041C-E008-2F41-A32C-592D39F9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8E149-E378-694A-82FD-41135652D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/>
          <a:stretch/>
        </p:blipFill>
        <p:spPr>
          <a:xfrm>
            <a:off x="3810000" y="4419600"/>
            <a:ext cx="4419600" cy="215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5F2A5-8450-4149-909F-61AF2676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33712" r="63793" b="18369"/>
          <a:stretch/>
        </p:blipFill>
        <p:spPr>
          <a:xfrm>
            <a:off x="4648200" y="5143500"/>
            <a:ext cx="1066800" cy="12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AE1E8-C0D6-CC4B-82C6-5B3D45446E4B}"/>
              </a:ext>
            </a:extLst>
          </p:cNvPr>
          <p:cNvSpPr txBox="1"/>
          <p:nvPr/>
        </p:nvSpPr>
        <p:spPr>
          <a:xfrm>
            <a:off x="8476371" y="4631848"/>
            <a:ext cx="304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spectrum doesn’t change, phase gets modulated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4A40-F8AF-D143-94C7-5AD73E3CE743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</p:txBody>
      </p:sp>
    </p:spTree>
    <p:extLst>
      <p:ext uri="{BB962C8B-B14F-4D97-AF65-F5344CB8AC3E}">
        <p14:creationId xmlns:p14="http://schemas.microsoft.com/office/powerpoint/2010/main" val="23507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2A10-2249-C64B-8E0D-E6719B60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6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EA154A6-5AFD-DA4A-9D8A-4002A1EA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2710DF52-EDFC-C845-8832-2736794A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AA73DC95-8589-8748-9F75-B96165D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F69F58C5-3F33-594C-8C69-FC8C10C3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4DBF1463-9E92-5F4B-A402-DA75B9D9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885B2CCF-DC32-9648-8B03-4CBB8EC3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711A08CA-91D9-7B47-88E1-A4DE1738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7AAD6C40-9461-A045-ADF5-B5F8725A9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03936-4633-FF40-9B2E-B05E91B5325F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80F34-F267-3B43-8D78-7D35D5EE8BD7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F855BD-5E53-A040-B08D-417FEE34156C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79756A6-9D31-EE4D-BACB-19823D40C79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54E72-6E74-C549-B743-C4FC97DDE832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4653E9F-D383-4F44-9626-4929D63548F8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D7CAB5-1BB1-8D47-B1D6-66DECBD4FBF8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43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E6A0-2747-A848-9EDE-E0DCD936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490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behavior of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726445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273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Gaussian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12CCA-5CD5-9645-8DED-5378C651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3FCF4-8161-3D40-9F73-4BC710E89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84" b="50000"/>
          <a:stretch/>
        </p:blipFill>
        <p:spPr>
          <a:xfrm>
            <a:off x="4909150" y="1088679"/>
            <a:ext cx="2435085" cy="260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6F6A3-4192-6A47-A0C6-3670CBCD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6" t="65264" r="7330" b="8869"/>
          <a:stretch/>
        </p:blipFill>
        <p:spPr>
          <a:xfrm>
            <a:off x="4832951" y="4090181"/>
            <a:ext cx="2300125" cy="219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E7E3F-40EC-654E-9C47-7A450E73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2" t="65633" r="42199" b="7992"/>
          <a:stretch/>
        </p:blipFill>
        <p:spPr>
          <a:xfrm>
            <a:off x="7606749" y="4081975"/>
            <a:ext cx="3246002" cy="2290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43523-680A-7747-88FB-A9037869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64" r="69687"/>
          <a:stretch/>
        </p:blipFill>
        <p:spPr>
          <a:xfrm>
            <a:off x="7666476" y="1088679"/>
            <a:ext cx="3230124" cy="28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8C83148-07CF-8C4E-AEF1-403D2F4A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C2CAC968-7073-4840-A329-DE1953D9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508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box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2941B-BDF8-934D-A4CB-68899104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8" t="67783" r="42852" b="7699"/>
          <a:stretch/>
        </p:blipFill>
        <p:spPr>
          <a:xfrm>
            <a:off x="7924800" y="4202722"/>
            <a:ext cx="2971800" cy="2020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A61ED-E643-5048-A686-15D79EB71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1" t="3972" r="2937" b="51320"/>
          <a:stretch/>
        </p:blipFill>
        <p:spPr>
          <a:xfrm>
            <a:off x="5029200" y="1295400"/>
            <a:ext cx="2226425" cy="230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38A5D-C87C-FF4F-BB73-2CB7E3E71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5" t="67507" r="9519" b="7521"/>
          <a:stretch/>
        </p:blipFill>
        <p:spPr>
          <a:xfrm>
            <a:off x="5029200" y="4202722"/>
            <a:ext cx="2015419" cy="202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4B647-3ECD-8143-B5C1-AEDDF3F4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57056" r="69614" b="3528"/>
          <a:stretch/>
        </p:blipFill>
        <p:spPr>
          <a:xfrm>
            <a:off x="7772400" y="1088677"/>
            <a:ext cx="3269244" cy="255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15EAD-F789-AE46-BBA5-C31917C9E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866B0-8EEE-6B4C-842B-DDF772FB9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86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6C8EA5-1849-F94C-9371-6F0AB4F7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Low-pass and high-pass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FD383-4791-A445-AE43-228FCBAC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7" y="1347765"/>
            <a:ext cx="7786636" cy="4909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F806C-772F-1942-A3AB-5838D4582598}"/>
              </a:ext>
            </a:extLst>
          </p:cNvPr>
          <p:cNvSpPr txBox="1"/>
          <p:nvPr/>
        </p:nvSpPr>
        <p:spPr>
          <a:xfrm>
            <a:off x="3108664" y="94765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C339-1B0D-7F46-AAFA-69A08AA45F1F}"/>
              </a:ext>
            </a:extLst>
          </p:cNvPr>
          <p:cNvSpPr txBox="1"/>
          <p:nvPr/>
        </p:nvSpPr>
        <p:spPr>
          <a:xfrm>
            <a:off x="5257800" y="947655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1CDDA-F5F7-E64A-9188-BD062FD1AB77}"/>
              </a:ext>
            </a:extLst>
          </p:cNvPr>
          <p:cNvSpPr txBox="1"/>
          <p:nvPr/>
        </p:nvSpPr>
        <p:spPr>
          <a:xfrm>
            <a:off x="7772400" y="947655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High-pass filtered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D7CE3-B41D-CA4A-9ABF-00108C871A9E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4F8F-464D-1C49-A60A-DE69D0D3F105}"/>
              </a:ext>
            </a:extLst>
          </p:cNvPr>
          <p:cNvSpPr txBox="1"/>
          <p:nvPr/>
        </p:nvSpPr>
        <p:spPr>
          <a:xfrm>
            <a:off x="5774793" y="62571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Demo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7C8-1988-A64D-998E-1D70FB9F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low-pass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BA65-40D2-4A41-A577-590A03BE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3687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we like this low-pass filtering result?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– it causes ringing artifacts in the image (why?)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Recall: it’s equivalent to convolving with a </a:t>
            </a:r>
            <a:r>
              <a:rPr lang="en-US" sz="2400" dirty="0" err="1"/>
              <a:t>sinc</a:t>
            </a:r>
            <a:r>
              <a:rPr lang="en-US" sz="2400" dirty="0"/>
              <a:t> function in the spatial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why Gaussian filtering is preferred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DBD9B-0E22-3D4B-99AB-18FB57D9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6"/>
          <a:stretch/>
        </p:blipFill>
        <p:spPr>
          <a:xfrm>
            <a:off x="6477000" y="1466910"/>
            <a:ext cx="5257800" cy="4909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3EFF1-54D6-1C41-A57B-43FF8E92F4B1}"/>
              </a:ext>
            </a:extLst>
          </p:cNvPr>
          <p:cNvSpPr txBox="1"/>
          <p:nvPr/>
        </p:nvSpPr>
        <p:spPr>
          <a:xfrm>
            <a:off x="7269067" y="10668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EDA13-77EB-8D40-9E8A-3E3A6BD72714}"/>
              </a:ext>
            </a:extLst>
          </p:cNvPr>
          <p:cNvSpPr txBox="1"/>
          <p:nvPr/>
        </p:nvSpPr>
        <p:spPr>
          <a:xfrm>
            <a:off x="9418203" y="10668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26A87E-23F5-AF48-91C3-B886D0530465}"/>
              </a:ext>
            </a:extLst>
          </p:cNvPr>
          <p:cNvGrpSpPr/>
          <p:nvPr/>
        </p:nvGrpSpPr>
        <p:grpSpPr>
          <a:xfrm>
            <a:off x="914400" y="5181600"/>
            <a:ext cx="5096022" cy="1098837"/>
            <a:chOff x="914400" y="5181600"/>
            <a:chExt cx="5096022" cy="10988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54BA5F-C5BD-154A-A9E4-BABE3A79E170}"/>
                </a:ext>
              </a:extLst>
            </p:cNvPr>
            <p:cNvGrpSpPr/>
            <p:nvPr/>
          </p:nvGrpSpPr>
          <p:grpSpPr>
            <a:xfrm>
              <a:off x="914400" y="5181600"/>
              <a:ext cx="5096022" cy="1098837"/>
              <a:chOff x="161778" y="4419600"/>
              <a:chExt cx="6032461" cy="1300758"/>
            </a:xfrm>
          </p:grpSpPr>
          <p:pic>
            <p:nvPicPr>
              <p:cNvPr id="9" name="Picture 3" descr="space-freq">
                <a:extLst>
                  <a:ext uri="{FF2B5EF4-FFF2-40B4-BE49-F238E27FC236}">
                    <a16:creationId xmlns:a16="http://schemas.microsoft.com/office/drawing/2014/main" id="{E5307B64-ECEF-D344-BE19-22235FF9D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55" b="59078"/>
              <a:stretch/>
            </p:blipFill>
            <p:spPr bwMode="auto">
              <a:xfrm>
                <a:off x="161778" y="4419600"/>
                <a:ext cx="5943600" cy="1300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B1804B-7E0E-0E45-ABF4-2720451ED5D7}"/>
                  </a:ext>
                </a:extLst>
              </p:cNvPr>
              <p:cNvSpPr/>
              <p:nvPr/>
            </p:nvSpPr>
            <p:spPr bwMode="auto">
              <a:xfrm>
                <a:off x="2716236" y="4945288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53B7D6-40F6-B64D-AE96-2045CF288339}"/>
                  </a:ext>
                </a:extLst>
              </p:cNvPr>
              <p:cNvSpPr/>
              <p:nvPr/>
            </p:nvSpPr>
            <p:spPr bwMode="auto">
              <a:xfrm>
                <a:off x="5965639" y="4946073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24A628-3F44-E843-AB97-E6A3EE06FDA1}"/>
                  </a:ext>
                </a:extLst>
              </p:cNvPr>
              <p:cNvSpPr/>
              <p:nvPr/>
            </p:nvSpPr>
            <p:spPr bwMode="auto">
              <a:xfrm>
                <a:off x="1447800" y="4439596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2F7E78-56DA-674D-9530-CCDE45C04937}"/>
                  </a:ext>
                </a:extLst>
              </p:cNvPr>
              <p:cNvSpPr/>
              <p:nvPr/>
            </p:nvSpPr>
            <p:spPr bwMode="auto">
              <a:xfrm>
                <a:off x="4800600" y="4581997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7B2E1A55-A67C-844A-9EEB-CC294002357F}"/>
                </a:ext>
              </a:extLst>
            </p:cNvPr>
            <p:cNvSpPr/>
            <p:nvPr/>
          </p:nvSpPr>
          <p:spPr bwMode="auto">
            <a:xfrm>
              <a:off x="3185535" y="5426756"/>
              <a:ext cx="609600" cy="228600"/>
            </a:xfrm>
            <a:prstGeom prst="left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E0E-BBDD-6142-AF81-9D7DA474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images in the frequency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909BE-2A82-7C46-987F-F1D2F127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7678"/>
            <a:ext cx="9067800" cy="54118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00DBD-4B2A-5A47-B894-41E82E115D04}"/>
              </a:ext>
            </a:extLst>
          </p:cNvPr>
          <p:cNvSpPr txBox="1"/>
          <p:nvPr/>
        </p:nvSpPr>
        <p:spPr>
          <a:xfrm>
            <a:off x="11412162" y="648957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3422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31A7-49BF-4C46-8675-5941C0CE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Depending on viewing distance, peak sensitivity will occur at different frequencies </a:t>
            </a:r>
          </a:p>
        </p:txBody>
      </p:sp>
      <p:pic>
        <p:nvPicPr>
          <p:cNvPr id="11266" name="Picture 2" descr="CSFchartPslide">
            <a:extLst>
              <a:ext uri="{FF2B5EF4-FFF2-40B4-BE49-F238E27FC236}">
                <a16:creationId xmlns:a16="http://schemas.microsoft.com/office/drawing/2014/main" id="{4AA75A4C-F79D-0A4D-9CA4-6CC2C7EC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38400"/>
            <a:ext cx="5715000" cy="381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57AC0-DF91-8B46-ABC2-EDFC1E62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contrast sensitivity curve</a:t>
            </a:r>
          </a:p>
        </p:txBody>
      </p:sp>
    </p:spTree>
    <p:extLst>
      <p:ext uri="{BB962C8B-B14F-4D97-AF65-F5344CB8AC3E}">
        <p14:creationId xmlns:p14="http://schemas.microsoft.com/office/powerpoint/2010/main" val="270134168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77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sampling and aliasing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306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98351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AAAF-6F84-F945-A284-C1B368CC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have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we want to sample it at discrete intervals with a spacing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can be accomplished by multiplying it by the </a:t>
                </a:r>
                <a:r>
                  <a:rPr lang="en-US" i="1" dirty="0"/>
                  <a:t>comb function</a:t>
                </a:r>
                <a:r>
                  <a:rPr lang="en-US" dirty="0"/>
                  <a:t> or </a:t>
                </a:r>
                <a:r>
                  <a:rPr lang="en-US" i="1" dirty="0"/>
                  <a:t>impulse train</a:t>
                </a:r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9BFA702-F9AD-114D-B3CB-FBC5DCE48245}"/>
              </a:ext>
            </a:extLst>
          </p:cNvPr>
          <p:cNvGrpSpPr/>
          <p:nvPr/>
        </p:nvGrpSpPr>
        <p:grpSpPr>
          <a:xfrm>
            <a:off x="381000" y="4191000"/>
            <a:ext cx="3415175" cy="1634196"/>
            <a:chOff x="1066800" y="4267609"/>
            <a:chExt cx="4051300" cy="1938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D6580-8874-0B42-9F1F-2FE3AF62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267609"/>
              <a:ext cx="4051300" cy="19385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/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blipFill>
                  <a:blip r:embed="rId4"/>
                  <a:stretch>
                    <a:fillRect l="-5769" r="-23077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A80BEC-3D62-DF4E-823B-51ABF8C2D0C0}"/>
                </a:ext>
              </a:extLst>
            </p:cNvPr>
            <p:cNvSpPr/>
            <p:nvPr/>
          </p:nvSpPr>
          <p:spPr bwMode="auto">
            <a:xfrm>
              <a:off x="1316736" y="4343400"/>
              <a:ext cx="6096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/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blipFill>
                <a:blip r:embed="rId5"/>
                <a:stretch>
                  <a:fillRect l="-8000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B6623-4DFD-F640-B436-7C97CE49B6C7}"/>
              </a:ext>
            </a:extLst>
          </p:cNvPr>
          <p:cNvGrpSpPr/>
          <p:nvPr/>
        </p:nvGrpSpPr>
        <p:grpSpPr>
          <a:xfrm>
            <a:off x="4370989" y="4640302"/>
            <a:ext cx="3436549" cy="1600200"/>
            <a:chOff x="6129130" y="4572000"/>
            <a:chExt cx="4909356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F4D02-8904-C44C-93E0-56356EEE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130" y="4572000"/>
              <a:ext cx="4909356" cy="171900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017435-2B56-C946-B943-89BF9B9F1515}"/>
                </a:ext>
              </a:extLst>
            </p:cNvPr>
            <p:cNvCxnSpPr/>
            <p:nvPr/>
          </p:nvCxnSpPr>
          <p:spPr bwMode="auto">
            <a:xfrm>
              <a:off x="6629400" y="633076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/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5385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/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blipFill>
                <a:blip r:embed="rId8"/>
                <a:stretch>
                  <a:fillRect l="-3846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AED90D6-15D3-F643-A63F-9E46C959DF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/>
          <a:stretch/>
        </p:blipFill>
        <p:spPr>
          <a:xfrm>
            <a:off x="8254070" y="4277891"/>
            <a:ext cx="3415554" cy="16550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/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  <a:blipFill>
                <a:blip r:embed="rId10"/>
                <a:stretch>
                  <a:fillRect t="-105682" b="-16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FE2C76F-66AF-FF4E-82B0-7BDA09447622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1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2437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6"/>
              </a:rPr>
              <a:t>A. Zisserman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/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*Officially, the FT of the comb function doesn’t exist since it’s periodic, and since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dirty="0"/>
                  <a:t> is a weird function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blipFill>
                <a:blip r:embed="rId7"/>
                <a:stretch>
                  <a:fillRect l="-1159" t="-2703" r="-202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0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CBFAFD4-AAE1-0E4E-9124-8BB12D88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96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84758A23-29F1-2041-9906-E292EE16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7170" r="10422" b="11575"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9CE7BA9-F77F-664F-B0B0-6A8131A1D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94589"/>
            <a:ext cx="3733529" cy="22824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/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/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Replicated copies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blipFill>
                <a:blip r:embed="rId8"/>
                <a:stretch>
                  <a:fillRect l="-2349" t="-10811" r="-134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9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03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54E-4BF1-ED4C-AB54-7C580433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 we reconstruct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apply a box filter in the </a:t>
                </a:r>
                <a:br>
                  <a:rPr lang="en-US" dirty="0"/>
                </a:br>
                <a:r>
                  <a:rPr lang="en-US" dirty="0"/>
                  <a:t>frequency domain (equivalent to </a:t>
                </a:r>
                <a:br>
                  <a:rPr lang="en-US" dirty="0"/>
                </a:br>
                <a:r>
                  <a:rPr lang="en-US" dirty="0"/>
                  <a:t>convolving with a </a:t>
                </a:r>
                <a:r>
                  <a:rPr lang="en-US" dirty="0" err="1"/>
                  <a:t>sinc</a:t>
                </a:r>
                <a:r>
                  <a:rPr lang="en-US" dirty="0"/>
                  <a:t> function</a:t>
                </a:r>
                <a:br>
                  <a:rPr lang="en-US" dirty="0"/>
                </a:br>
                <a:r>
                  <a:rPr lang="en-US" dirty="0"/>
                  <a:t>in the original domain)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When will this succeed?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When the sampling frequency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exceeds </a:t>
                </a:r>
                <a:br>
                  <a:rPr lang="en-US" sz="2400" dirty="0"/>
                </a:br>
                <a:r>
                  <a:rPr lang="en-US" sz="2400" dirty="0"/>
                  <a:t>twice the greatest frequency contained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400" dirty="0"/>
                  <a:t>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EF2FA2-04E2-A840-B567-A6FE1D85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1" y="1143000"/>
            <a:ext cx="3733529" cy="22824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C3A32A-19A8-4747-8604-B405834F6C50}"/>
              </a:ext>
            </a:extLst>
          </p:cNvPr>
          <p:cNvCxnSpPr>
            <a:cxnSpLocks/>
          </p:cNvCxnSpPr>
          <p:nvPr/>
        </p:nvCxnSpPr>
        <p:spPr bwMode="auto">
          <a:xfrm>
            <a:off x="8458471" y="3459297"/>
            <a:ext cx="102041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/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8B9AFCB9-22B3-284F-831B-049A290F0137}"/>
              </a:ext>
            </a:extLst>
          </p:cNvPr>
          <p:cNvSpPr/>
          <p:nvPr/>
        </p:nvSpPr>
        <p:spPr bwMode="auto">
          <a:xfrm>
            <a:off x="8455158" y="1676400"/>
            <a:ext cx="1070113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23233-E5C2-CA4B-B868-60314E71F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1524000" y="4800600"/>
            <a:ext cx="8628301" cy="1735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9CE65F-0847-B248-B15B-D6CDD55B16C7}"/>
              </a:ext>
            </a:extLst>
          </p:cNvPr>
          <p:cNvSpPr/>
          <p:nvPr/>
        </p:nvSpPr>
        <p:spPr bwMode="auto">
          <a:xfrm>
            <a:off x="5029200" y="5029200"/>
            <a:ext cx="6858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/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blipFill>
                <a:blip r:embed="rId6"/>
                <a:stretch>
                  <a:fillRect r="-128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/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blipFill>
                <a:blip r:embed="rId7"/>
                <a:stretch>
                  <a:fillRect l="-7843" r="-23529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A8AB764-3EA2-6249-A6D4-16FD8F281B7C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38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B95F-1DFF-A74A-B3D0-272CDF09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B725-639D-6143-AFA0-46C807FB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the sampling frequency is too small, frequencies above the Nyquist limit are “folded back” onto smaller frequencies, resulting in aliasing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35FC-C0C6-E44C-ABAA-D4B11F9D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5392"/>
            <a:ext cx="9829800" cy="2738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21B0C-D30F-E241-A96B-E86FAF3D5E1E}"/>
              </a:ext>
            </a:extLst>
          </p:cNvPr>
          <p:cNvSpPr/>
          <p:nvPr/>
        </p:nvSpPr>
        <p:spPr bwMode="auto">
          <a:xfrm>
            <a:off x="6934200" y="4902927"/>
            <a:ext cx="609600" cy="431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7E94BE-B01B-C749-A476-0B431016046C}"/>
              </a:ext>
            </a:extLst>
          </p:cNvPr>
          <p:cNvSpPr/>
          <p:nvPr/>
        </p:nvSpPr>
        <p:spPr bwMode="auto">
          <a:xfrm>
            <a:off x="8686801" y="3657600"/>
            <a:ext cx="914400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A7753-713F-6E48-A12B-EC99D02D7F94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08334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826F-9818-FD4C-AC72-418D8735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theorem in 2D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the Fourier transform of a continuous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is zero for all frequencies 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i.e., if the Fourier transform is </a:t>
                </a:r>
                <a:r>
                  <a:rPr lang="en-US" i="1" dirty="0"/>
                  <a:t>band-limited</a:t>
                </a:r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can be completely reconstructed from its samples as long as the sampling distances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along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directions are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BA0A7-BEDA-564B-9C99-2A814BC58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/>
          <a:stretch/>
        </p:blipFill>
        <p:spPr>
          <a:xfrm>
            <a:off x="1676400" y="3962400"/>
            <a:ext cx="9220200" cy="28790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806D5A-3789-5049-A08F-FA5E4C51164E}"/>
              </a:ext>
            </a:extLst>
          </p:cNvPr>
          <p:cNvSpPr/>
          <p:nvPr/>
        </p:nvSpPr>
        <p:spPr bwMode="auto">
          <a:xfrm>
            <a:off x="3163824" y="6324600"/>
            <a:ext cx="341376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8EA8-33C8-5F4F-A20C-2214DA426798}"/>
              </a:ext>
            </a:extLst>
          </p:cNvPr>
          <p:cNvSpPr/>
          <p:nvPr/>
        </p:nvSpPr>
        <p:spPr bwMode="auto">
          <a:xfrm>
            <a:off x="4114800" y="60198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B12B-B040-F549-888B-CB1DEC8C707E}"/>
              </a:ext>
            </a:extLst>
          </p:cNvPr>
          <p:cNvSpPr/>
          <p:nvPr/>
        </p:nvSpPr>
        <p:spPr bwMode="auto">
          <a:xfrm>
            <a:off x="9982200" y="59944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2D31EE-7689-144B-BD9B-814D0B2CBD9E}"/>
              </a:ext>
            </a:extLst>
          </p:cNvPr>
          <p:cNvSpPr/>
          <p:nvPr/>
        </p:nvSpPr>
        <p:spPr bwMode="auto">
          <a:xfrm>
            <a:off x="8686800" y="662629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/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/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/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/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EBF1C25-8F1D-6D47-981D-41744EC7BA7A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535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DCE3-BE13-4A4E-9869-BCE533B9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C3F7-7F1E-4E4B-A00C-6DFBCC0EE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AA2C0-5741-9646-8193-5304D170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4807C-535C-4649-A3E8-49F23B0BF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3049C-CB0B-EF49-AFFE-8B68B4EF2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06F22-A1F3-174C-861F-B01037D4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DF45C2-230B-9447-88C3-3914FE207B87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84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7EF9-A37A-5B47-8889-4FE47E26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A7E66-F74D-ED4C-9CC9-D2867006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1BF61-168D-904D-9A21-51C32E2618EF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7E8D-F286-714B-8B83-0DB6E09F3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E6EC6-BD12-CF4D-B938-C79A60EBF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EAE0C7-BD3A-2944-9227-6ACA13860FCF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119B10-134F-5548-BD22-0CDE48455B40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7B9D8-FA1B-B34C-A334-C890ABBAC66B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903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C5334-C9A5-E845-AFE2-B0081DC3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F0502-35C7-5740-8AA6-A26A12174ABA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34040728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67B45-AABD-FD43-97F9-BCB52ACC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3B0A6-6012-0E47-BAF4-08F1B7EE78FD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B0B2-3F49-444C-9300-F65A2E9AEC01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43411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3CCF3D3-4DFE-6448-A22A-B04747B3B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85FC4-8615-C648-BFB8-B21C9B88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10515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understand such phenomena, we need a representation of images that allows us to tease apart slow and fast changes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9A2F65F-BE08-8C4F-A77A-29F42592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20574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>
            <a:extLst>
              <a:ext uri="{FF2B5EF4-FFF2-40B4-BE49-F238E27FC236}">
                <a16:creationId xmlns:a16="http://schemas.microsoft.com/office/drawing/2014/main" id="{1DF5E828-EA1F-C049-A8F7-8B17FB5C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3319" name="Picture 11">
            <a:extLst>
              <a:ext uri="{FF2B5EF4-FFF2-40B4-BE49-F238E27FC236}">
                <a16:creationId xmlns:a16="http://schemas.microsoft.com/office/drawing/2014/main" id="{948E3E79-5372-3644-84D5-8FF54877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62400"/>
            <a:ext cx="19050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CD753-266C-194F-92BD-2405C8F70F24}"/>
              </a:ext>
            </a:extLst>
          </p:cNvPr>
          <p:cNvSpPr/>
          <p:nvPr/>
        </p:nvSpPr>
        <p:spPr bwMode="auto">
          <a:xfrm>
            <a:off x="5105400" y="6400800"/>
            <a:ext cx="1143000" cy="481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61469323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28475</TotalTime>
  <Words>2617</Words>
  <Application>Microsoft Macintosh PowerPoint</Application>
  <PresentationFormat>Widescreen</PresentationFormat>
  <Paragraphs>443</Paragraphs>
  <Slides>78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8" baseType="lpstr">
      <vt:lpstr>Arial</vt:lpstr>
      <vt:lpstr>Calibri</vt:lpstr>
      <vt:lpstr>Times New Roman</vt:lpstr>
      <vt:lpstr>Symbol</vt:lpstr>
      <vt:lpstr>Arial Unicode MS</vt:lpstr>
      <vt:lpstr>Comic Sans MS</vt:lpstr>
      <vt:lpstr>Myriad Roman</vt:lpstr>
      <vt:lpstr>Blank Presentation</vt:lpstr>
      <vt:lpstr>Custom Design</vt:lpstr>
      <vt:lpstr>Photo Editor Photo</vt:lpstr>
      <vt:lpstr>A gentle introduction to Fourier analysis</vt:lpstr>
      <vt:lpstr>Mystery 1</vt:lpstr>
      <vt:lpstr>Mystery 2</vt:lpstr>
      <vt:lpstr>Mystery 3</vt:lpstr>
      <vt:lpstr>PowerPoint Presentation</vt:lpstr>
      <vt:lpstr>PowerPoint Presentation</vt:lpstr>
      <vt:lpstr>PowerPoint Presentation</vt:lpstr>
      <vt:lpstr>Fourier analysis</vt:lpstr>
      <vt:lpstr>Outline</vt:lpstr>
      <vt:lpstr>Fourier analysis</vt:lpstr>
      <vt:lpstr>Fourier analysis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Important Fourier transform pairs</vt:lpstr>
      <vt:lpstr>Important Fourier transform pairs</vt:lpstr>
      <vt:lpstr>Important Fourier transform pairs</vt:lpstr>
      <vt:lpstr>Outline</vt:lpstr>
      <vt:lpstr>Discrete Fourier transform (DFT)</vt:lpstr>
      <vt:lpstr>Discrete Fourier transform (DFT)</vt:lpstr>
      <vt:lpstr>DFT: Just a change of basis!</vt:lpstr>
      <vt:lpstr>Inverse DFT</vt:lpstr>
      <vt:lpstr>Periodicity of DFT and inverse DFT</vt:lpstr>
      <vt:lpstr>Outline</vt:lpstr>
      <vt:lpstr>2D Fourier transform</vt:lpstr>
      <vt:lpstr>2D Fourier transform</vt:lpstr>
      <vt:lpstr>Basis function examples</vt:lpstr>
      <vt:lpstr>Basis function examples</vt:lpstr>
      <vt:lpstr>Basis function examples</vt:lpstr>
      <vt:lpstr>Linear combination of basis functions</vt:lpstr>
      <vt:lpstr>2D Fourier transform</vt:lpstr>
      <vt:lpstr>2D discrete Fourier transform</vt:lpstr>
      <vt:lpstr>Real image examples</vt:lpstr>
      <vt:lpstr>Real image examples</vt:lpstr>
      <vt:lpstr>Which image goes with which spectrum?</vt:lpstr>
      <vt:lpstr>Phase vs. magnitude</vt:lpstr>
      <vt:lpstr>PowerPoint Presentation</vt:lpstr>
      <vt:lpstr>PowerPoint Presentation</vt:lpstr>
      <vt:lpstr>Images with periodic patterns</vt:lpstr>
      <vt:lpstr>Application: Removing periodic patterns</vt:lpstr>
      <vt:lpstr>Application: Removing periodic patterns</vt:lpstr>
      <vt:lpstr>Image transformations</vt:lpstr>
      <vt:lpstr>Image transformations</vt:lpstr>
      <vt:lpstr>Image transformations</vt:lpstr>
      <vt:lpstr>Image transformations</vt:lpstr>
      <vt:lpstr>Outline</vt:lpstr>
      <vt:lpstr>Convolution theorem</vt:lpstr>
      <vt:lpstr>2D convolution theorem example</vt:lpstr>
      <vt:lpstr>Convolution theorem</vt:lpstr>
      <vt:lpstr>Understanding the behavior of filtering</vt:lpstr>
      <vt:lpstr>Recall: Fourier transform pairs</vt:lpstr>
      <vt:lpstr>Filtering with a Gaussian</vt:lpstr>
      <vt:lpstr>Filtering with a box filter</vt:lpstr>
      <vt:lpstr>Low-pass and high-pass filtering</vt:lpstr>
      <vt:lpstr>Closer look at low-pass filtering</vt:lpstr>
      <vt:lpstr>Hybrid images in the frequency domain</vt:lpstr>
      <vt:lpstr>Human contrast sensitivity curve</vt:lpstr>
      <vt:lpstr>Outline</vt:lpstr>
      <vt:lpstr>Understanding sampling and aliasing</vt:lpstr>
      <vt:lpstr>Recall: Nyquist-Shannon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Sampling theorem in 2D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</vt:vector>
  </TitlesOfParts>
  <Company>Carnegie Mellon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Microsoft Office User</cp:lastModifiedBy>
  <cp:revision>530</cp:revision>
  <cp:lastPrinted>2022-09-12T17:54:55Z</cp:lastPrinted>
  <dcterms:created xsi:type="dcterms:W3CDTF">2004-08-29T23:15:23Z</dcterms:created>
  <dcterms:modified xsi:type="dcterms:W3CDTF">2022-09-12T22:06:28Z</dcterms:modified>
</cp:coreProperties>
</file>