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771" r:id="rId2"/>
    <p:sldId id="939" r:id="rId3"/>
    <p:sldId id="823" r:id="rId4"/>
    <p:sldId id="882" r:id="rId5"/>
    <p:sldId id="821" r:id="rId6"/>
    <p:sldId id="778" r:id="rId7"/>
    <p:sldId id="950" r:id="rId8"/>
    <p:sldId id="955" r:id="rId9"/>
    <p:sldId id="282" r:id="rId10"/>
    <p:sldId id="283" r:id="rId11"/>
    <p:sldId id="284" r:id="rId12"/>
    <p:sldId id="881" r:id="rId13"/>
    <p:sldId id="943" r:id="rId14"/>
    <p:sldId id="779" r:id="rId15"/>
    <p:sldId id="895" r:id="rId16"/>
    <p:sldId id="896" r:id="rId17"/>
    <p:sldId id="836" r:id="rId18"/>
    <p:sldId id="837" r:id="rId19"/>
    <p:sldId id="818" r:id="rId20"/>
    <p:sldId id="861" r:id="rId21"/>
    <p:sldId id="940" r:id="rId22"/>
    <p:sldId id="785" r:id="rId23"/>
    <p:sldId id="897" r:id="rId24"/>
    <p:sldId id="840" r:id="rId25"/>
    <p:sldId id="863" r:id="rId26"/>
    <p:sldId id="842" r:id="rId27"/>
    <p:sldId id="952" r:id="rId28"/>
    <p:sldId id="892" r:id="rId29"/>
    <p:sldId id="941" r:id="rId30"/>
    <p:sldId id="885" r:id="rId31"/>
    <p:sldId id="951" r:id="rId32"/>
    <p:sldId id="945" r:id="rId33"/>
    <p:sldId id="946" r:id="rId34"/>
    <p:sldId id="286" r:id="rId35"/>
    <p:sldId id="961" r:id="rId36"/>
    <p:sldId id="962" r:id="rId37"/>
    <p:sldId id="965" r:id="rId38"/>
    <p:sldId id="963" r:id="rId39"/>
    <p:sldId id="964" r:id="rId40"/>
    <p:sldId id="890" r:id="rId41"/>
    <p:sldId id="891" r:id="rId42"/>
    <p:sldId id="956" r:id="rId43"/>
    <p:sldId id="958" r:id="rId44"/>
    <p:sldId id="960" r:id="rId45"/>
    <p:sldId id="957" r:id="rId46"/>
    <p:sldId id="870" r:id="rId47"/>
    <p:sldId id="871" r:id="rId48"/>
    <p:sldId id="942" r:id="rId49"/>
    <p:sldId id="922" r:id="rId50"/>
    <p:sldId id="947" r:id="rId51"/>
    <p:sldId id="953" r:id="rId52"/>
    <p:sldId id="893" r:id="rId53"/>
    <p:sldId id="937" r:id="rId54"/>
    <p:sldId id="938" r:id="rId55"/>
    <p:sldId id="949" r:id="rId56"/>
    <p:sldId id="954" r:id="rId57"/>
    <p:sldId id="948" r:id="rId58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9900CC"/>
    <a:srgbClr val="CC66FF"/>
    <a:srgbClr val="FF0000"/>
    <a:srgbClr val="33CC33"/>
    <a:srgbClr val="FF9900"/>
    <a:srgbClr val="FF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37" autoAdjust="0"/>
    <p:restoredTop sz="86190" autoAdjust="0"/>
  </p:normalViewPr>
  <p:slideViewPr>
    <p:cSldViewPr>
      <p:cViewPr varScale="1">
        <p:scale>
          <a:sx n="100" d="100"/>
          <a:sy n="100" d="100"/>
        </p:scale>
        <p:origin x="160" y="3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60EC5294-1AAB-4284-9CFA-14E94D638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65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D632F98-6BF5-4430-A261-0DB09BC72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20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8264E-AD40-4A39-BD31-A7A967F02D9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71F1F9-FE24-4031-BAA1-D3D4900F6E5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89F959-36F1-4D5B-89E2-594C2CE3546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10AEC-8AA4-45B1-8F87-920E4EAC5EA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16AFD7-B5BA-4225-8E05-B63584BB4D3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126F5-621A-427C-8C13-4E450466997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493B-3311-4AC0-BE51-2A6F47623E2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65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B2C32-F61B-48B5-9328-86E634E126D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27B3D8-B431-46D8-B649-CF819504268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FF639E-14F6-4788-B6B5-9A3ACDC13A5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493B-3311-4AC0-BE51-2A6F47623E2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6FCCA-D154-4CAB-9834-9635FD0320A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  <p:extLst>
      <p:ext uri="{BB962C8B-B14F-4D97-AF65-F5344CB8AC3E}">
        <p14:creationId xmlns:p14="http://schemas.microsoft.com/office/powerpoint/2010/main" val="2418180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  <p:extLst>
      <p:ext uri="{BB962C8B-B14F-4D97-AF65-F5344CB8AC3E}">
        <p14:creationId xmlns:p14="http://schemas.microsoft.com/office/powerpoint/2010/main" val="1739151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  <p:extLst>
      <p:ext uri="{BB962C8B-B14F-4D97-AF65-F5344CB8AC3E}">
        <p14:creationId xmlns:p14="http://schemas.microsoft.com/office/powerpoint/2010/main" val="2087933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352-111A-4570-8902-135C8CDAED4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63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352-111A-4570-8902-135C8CDAED4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493B-3311-4AC0-BE51-2A6F47623E2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21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F3DAA-0F9E-4127-8623-3140F2A325B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6FCCA-D154-4CAB-9834-9635FD0320A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79D97-2D9F-4CC9-8BF1-7ABA5D9DF39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RAFT consists of 3 main components: (1) A feature encoder that extracts per-pixel features from both input images, along with a context encoder that extracts features from only I1. (2) A correlation layer which constructs a 4D W × H × W × H correlation volume by taking the inner product of all pairs of feature vectors. The last 2-dimensions of the 4D volume are pooled at multiple scales to construct a set of multi-scale volumes. (3) An update operator which recurrently updates optical flow by using the current estimate to look up values from the set of correlation volumes.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0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 find small motions in a video and magnify them, we model the appearance of the input video as translations of the pixel intensities observed in a reference frame. Naively, this sounds like one might (a) compute the translation from one pixel to the next in each frame, and (b) re-render the video with small motions amplified. Unfortunately, such an approach would lead to artificial transitions between amplified and unamplified pixels within a single structure. Most of the steps of motion magnification relate to reliably estimating motions, and to clustering pixels whose motions should be magnified as a group. Below we motivate and summarize each step of the motion magnification processing.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30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 find small motions in a video and magnify them, we model the appearance of the input video as translations of the pixel intensities observed in a reference frame. Naively, this sounds like one might (a) compute the translation from one pixel to the next in each frame, and (b) re-render the video with small motions amplified. Unfortunately, such an approach would lead to artificial transitions between amplified and unamplified pixels within a single structure. Most of the steps of motion magnification relate to reliably estimating motions, and to clustering pixels whose motions should be magnified as a group. Below we motivate and summarize each step of the motion magnification processing.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50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 find small motions in a video and magnify them, we model the appearance of the input video as translations of the pixel intensities observed in a reference frame. Naively, this sounds like one might (a) compute the translation from one pixel to the next in each frame, and (b) re-render the video with small motions amplified. Unfortunately, such an approach would lead to artificial transitions between amplified and unamplified pixels within a single structure. Most of the steps of motion magnification relate to reliably estimating motions, and to clustering pixels whose motions should be magnified as a group. Below we motivate and summarize each step of the motion magnification processing.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2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4273F-50F2-4AC3-A2FD-20D7B010583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40A7C-6260-452B-9E35-D79EF915E49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40A7C-6260-452B-9E35-D79EF915E49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58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352-111A-4570-8902-135C8CDAED4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E92A71-4077-4A5E-8E52-A6A0887E550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46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E92A71-4077-4A5E-8E52-A6A0887E550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2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AE923-DDE0-46CC-8968-C0FF8809D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4091F-1754-4B19-96C3-BE6AE2D29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1899-B8D8-4251-A7C0-CDFD80486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BB95-7BD1-48B1-8DD1-2D9DC8CC1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1216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7D56-4178-45C8-8AF6-218F7C3FE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955C-27B9-487C-94CA-C2377BAE3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208F-2B77-4156-88EF-21BD6BF74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DE603-FD93-49B4-976C-4376BA799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58603-DC65-44DC-9110-0590537B0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13F34-C031-4C50-8E9A-BA5490892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7F88-DB50-478F-BA08-11E0AC52C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D6AE9-DEB1-4268-A056-50394E69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B90D8E0A-C058-465D-A3FE-8C0A5D0EF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users.eecs.northwestern.edu/~yingwu/teaching/EECS432/Reading/Tomasi_TR92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pdf/1606.07873.pdf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7.png"/><Relationship Id="rId5" Type="http://schemas.openxmlformats.org/officeDocument/2006/relationships/image" Target="../media/image210.png"/><Relationship Id="rId10" Type="http://schemas.openxmlformats.org/officeDocument/2006/relationships/image" Target="../media/image26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.cmu.edu/pub_files/pub3/lucas_bruce_d_1981_1/lucas_bruce_d_1981_1.pdf" TargetMode="Externa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48744-lucas-kanade-tutorial-example-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ersci.mit.edu/pub_pdfs/wang_tr279.pdf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4" Type="http://schemas.openxmlformats.org/officeDocument/2006/relationships/image" Target="../media/image46.png"/><Relationship Id="rId9" Type="http://schemas.openxmlformats.org/officeDocument/2006/relationships/hyperlink" Target="http://www.ri.cmu.edu/pub_files/pub3/lucas_bruce_d_1981_1/lucas_bruce_d_1981_1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.cmu.edu/pub_files/pub3/lucas_bruce_d_1981_1/lucas_bruce_d_1981_1.pdf" TargetMode="Externa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clemson.edu/~stb/klt/shi-tomasi-good-features-cvpr1994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s.clemson.edu/~stb/klt/shi-tomasi-good-features-cvpr1994.pdf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openaccess.thecvf.com/content_iccv_2015/papers/Dosovitskiy_FlowNet_Learning_Optical_ICCV_2015_paper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openaccess.thecvf.com/content_iccv_2015/papers/Dosovitskiy_FlowNet_Learning_Optical_ICCV_2015_paper.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3.12039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eb.eecs.umich.edu/~justincj/slides/eecs442/WI2021/442_WI2021_lecture19.pptx" TargetMode="External"/><Relationship Id="rId5" Type="http://schemas.openxmlformats.org/officeDocument/2006/relationships/image" Target="../media/image55.png"/><Relationship Id="rId4" Type="http://schemas.openxmlformats.org/officeDocument/2006/relationships/hyperlink" Target="http://people.csail.mit.edu/celiu/motionmag/motionmag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eb.eecs.umich.edu/~justincj/slides/eecs442/WI2021/442_WI2021_lecture19.pptx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://people.csail.mit.edu/celiu/motionmag/motionmag.html" TargetMode="External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eb.eecs.umich.edu/~justincj/slides/eecs442/WI2021/442_WI2021_lecture19.pptx" TargetMode="Externa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hyperlink" Target="http://people.csail.mit.edu/celiu/motionmag/motionmag.html" TargetMode="External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celiu/motionmag/motionmag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web.eecs.umich.edu/~justincj/slides/eecs442/WI2021/442_WI2021_lecture19.pptx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mrub/papers/vidmag.pdf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/2014/file/00ec53c4682d36f5c4359f4ae7bd7ba1-Paper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eecs.umich.edu/~justincj/slides/eecs442/WI2021/442_WI2021_lecture19.ppt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ijitkar98.github.io/2018/05/28/weeks-1-and-2.html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lp.commonvisionblox.com/OpticalFlow/introduction.htm" TargetMode="Externa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0359" name="Picture 7" descr="lect13_006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0" name="Picture 8" descr="lect13_003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1" name="Picture 9" descr="lect13_004_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2" name="Picture 10" descr="lect13_005_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3352800" y="6324600"/>
            <a:ext cx="5549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Many slides adapted from S. Seitz, R. Szeliski, M. Pollefeys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8F6C81-AC56-D693-1C9F-E10D631A392F}"/>
              </a:ext>
            </a:extLst>
          </p:cNvPr>
          <p:cNvSpPr txBox="1"/>
          <p:nvPr/>
        </p:nvSpPr>
        <p:spPr>
          <a:xfrm>
            <a:off x="609600" y="1320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99A19C-55B8-7F7F-C4DD-7B80F4146D6D}"/>
              </a:ext>
            </a:extLst>
          </p:cNvPr>
          <p:cNvSpPr txBox="1"/>
          <p:nvPr/>
        </p:nvSpPr>
        <p:spPr>
          <a:xfrm>
            <a:off x="584200" y="609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low2.jpg" descr="flow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233" y="1379881"/>
            <a:ext cx="5536407" cy="3473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flow3.jpg" descr="flow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489" y="1660119"/>
            <a:ext cx="5331023" cy="3152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optical flow in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Video analysis and enhancement (stabilization, shot boundary detection, motion magnification, etc.)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Object tracking and segmentation in videos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Structure from motion, stereo matching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Event and activity recognition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Self-supervised and predictive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805BD-F4FB-854C-8E60-DA35420D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82" y="4325898"/>
            <a:ext cx="1822418" cy="1700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DCC220-EAA2-8343-9277-64E1CCD81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6" y="4325898"/>
            <a:ext cx="1793758" cy="1679869"/>
          </a:xfrm>
          <a:prstGeom prst="rect">
            <a:avLst/>
          </a:prstGeom>
        </p:spPr>
      </p:pic>
      <p:pic>
        <p:nvPicPr>
          <p:cNvPr id="6" name="Picture 5" descr="Screen Shot 2016-02-16 at 3.51.13 PM.png">
            <a:extLst>
              <a:ext uri="{FF2B5EF4-FFF2-40B4-BE49-F238E27FC236}">
                <a16:creationId xmlns:a16="http://schemas.microsoft.com/office/drawing/2014/main" id="{77801CAD-32CF-6F42-96FA-C540FC625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360856"/>
            <a:ext cx="1427463" cy="1658944"/>
          </a:xfrm>
          <a:prstGeom prst="rect">
            <a:avLst/>
          </a:prstGeom>
        </p:spPr>
      </p:pic>
      <p:pic>
        <p:nvPicPr>
          <p:cNvPr id="7" name="Picture 6" descr="Screen Shot 2017-11-06 at 1.35.27 PM.png">
            <a:extLst>
              <a:ext uri="{FF2B5EF4-FFF2-40B4-BE49-F238E27FC236}">
                <a16:creationId xmlns:a16="http://schemas.microsoft.com/office/drawing/2014/main" id="{A938448F-107F-E447-8F1A-2F1D4FC54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962400"/>
            <a:ext cx="5257800" cy="2604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220AB-778E-FC44-BFEB-9965CCBBF732}"/>
              </a:ext>
            </a:extLst>
          </p:cNvPr>
          <p:cNvSpPr txBox="1"/>
          <p:nvPr/>
        </p:nvSpPr>
        <p:spPr>
          <a:xfrm>
            <a:off x="8534400" y="6567093"/>
            <a:ext cx="1840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6"/>
              </a:rPr>
              <a:t>Walker et al.</a:t>
            </a:r>
            <a:endParaRPr lang="en-US" sz="14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33795-47AE-5648-87D9-B533E937712B}"/>
              </a:ext>
            </a:extLst>
          </p:cNvPr>
          <p:cNvSpPr txBox="1"/>
          <p:nvPr/>
        </p:nvSpPr>
        <p:spPr>
          <a:xfrm>
            <a:off x="1761602" y="6101528"/>
            <a:ext cx="225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7"/>
              </a:rPr>
              <a:t>Tomasi &amp; </a:t>
            </a:r>
            <a:r>
              <a:rPr lang="en-US" sz="1400" b="0" dirty="0" err="1">
                <a:hlinkClick r:id="rId7"/>
              </a:rPr>
              <a:t>Kanade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576450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19777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Given frames at times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estimate the apparent motion field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between them</a:t>
                </a:r>
              </a:p>
              <a:p>
                <a:pPr>
                  <a:buFontTx/>
                  <a:buChar char="•"/>
                </a:pPr>
                <a:r>
                  <a:rPr lang="en-US" b="1" dirty="0"/>
                  <a:t>Brightness constancy constraint</a:t>
                </a:r>
                <a:r>
                  <a:rPr lang="en-US" dirty="0"/>
                  <a:t>: projection of the same point looks the same in every frame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Additional assumptions:</a:t>
                </a:r>
              </a:p>
              <a:p>
                <a:pPr lvl="1"/>
                <a:r>
                  <a:rPr lang="en-US" sz="2400" b="1" dirty="0"/>
                  <a:t>Small motion</a:t>
                </a:r>
                <a:r>
                  <a:rPr lang="en-US" sz="2400" dirty="0"/>
                  <a:t>: points do not move very far</a:t>
                </a:r>
              </a:p>
              <a:p>
                <a:pPr lvl="1"/>
                <a:r>
                  <a:rPr lang="en-US" sz="2400" b="1" dirty="0"/>
                  <a:t>Spatial coherence</a:t>
                </a:r>
                <a:r>
                  <a:rPr lang="en-US" sz="2400" dirty="0"/>
                  <a:t>: points move like their neighbors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4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  <a:blipFill>
                <a:blip r:embed="rId3"/>
                <a:stretch>
                  <a:fillRect l="-1103" t="-2400" b="-29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581400" y="16986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495800" y="16986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2232024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495800" y="22320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657600" y="1546225"/>
            <a:ext cx="1066800" cy="968375"/>
            <a:chOff x="1488" y="1008"/>
            <a:chExt cx="672" cy="610"/>
          </a:xfrm>
        </p:grpSpPr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69342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7696200" y="15081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6"/>
          <p:cNvSpPr>
            <a:spLocks noChangeArrowheads="1"/>
          </p:cNvSpPr>
          <p:nvPr/>
        </p:nvSpPr>
        <p:spPr bwMode="auto">
          <a:xfrm>
            <a:off x="8610600" y="18891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7"/>
          <p:cNvSpPr>
            <a:spLocks noChangeArrowheads="1"/>
          </p:cNvSpPr>
          <p:nvPr/>
        </p:nvSpPr>
        <p:spPr bwMode="auto">
          <a:xfrm>
            <a:off x="7772400" y="2227262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8"/>
          <p:cNvSpPr>
            <a:spLocks noChangeArrowheads="1"/>
          </p:cNvSpPr>
          <p:nvPr/>
        </p:nvSpPr>
        <p:spPr bwMode="auto">
          <a:xfrm>
            <a:off x="8458200" y="2427287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2" name="Text Box 31"/>
              <p:cNvSpPr txBox="1">
                <a:spLocks noChangeArrowheads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b="0" dirty="0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2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73" name="Text Box 32"/>
              <p:cNvSpPr txBox="1">
                <a:spLocks noChangeArrowheads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3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FCAE1E43-2F68-C44E-9407-D8BC8528976D}"/>
              </a:ext>
            </a:extLst>
          </p:cNvPr>
          <p:cNvSpPr/>
          <p:nvPr/>
        </p:nvSpPr>
        <p:spPr bwMode="auto">
          <a:xfrm rot="20431200">
            <a:off x="3344633" y="1208482"/>
            <a:ext cx="390658" cy="515114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C7D6BAE-6D51-C048-A276-2961F34F51FE}"/>
              </a:ext>
            </a:extLst>
          </p:cNvPr>
          <p:cNvSpPr/>
          <p:nvPr/>
        </p:nvSpPr>
        <p:spPr bwMode="auto">
          <a:xfrm rot="18781024">
            <a:off x="7273581" y="1076909"/>
            <a:ext cx="416820" cy="557997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/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/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  <p:bldP spid="19472" grpId="0"/>
      <p:bldP spid="19473" grpId="0"/>
      <p:bldP spid="2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Brightness constancy constraint: </a:t>
                </a:r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sz="12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Linearize the right-hand side using Taylor expansion:</a:t>
                </a:r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Hence,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>
            <a:extLst>
              <a:ext uri="{FF2B5EF4-FFF2-40B4-BE49-F238E27FC236}">
                <a16:creationId xmlns:a16="http://schemas.microsoft.com/office/drawing/2014/main" id="{A9D340CB-9AA9-3049-9DA5-F084D2128D40}"/>
              </a:ext>
            </a:extLst>
          </p:cNvPr>
          <p:cNvSpPr/>
          <p:nvPr/>
        </p:nvSpPr>
        <p:spPr>
          <a:xfrm rot="16200000">
            <a:off x="7404982" y="2255185"/>
            <a:ext cx="270967" cy="3532997"/>
          </a:xfrm>
          <a:prstGeom prst="leftBrace">
            <a:avLst>
              <a:gd name="adj1" fmla="val 14705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E3BEA-861F-8B4C-A42A-CEC39FF28651}"/>
              </a:ext>
            </a:extLst>
          </p:cNvPr>
          <p:cNvSpPr txBox="1"/>
          <p:nvPr/>
        </p:nvSpPr>
        <p:spPr>
          <a:xfrm>
            <a:off x="6065108" y="4179821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What could this be?</a:t>
            </a:r>
          </a:p>
        </p:txBody>
      </p:sp>
    </p:spTree>
    <p:extLst>
      <p:ext uri="{BB962C8B-B14F-4D97-AF65-F5344CB8AC3E}">
        <p14:creationId xmlns:p14="http://schemas.microsoft.com/office/powerpoint/2010/main" val="3089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brightness constancy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78468"/>
                <a:ext cx="10363200" cy="5093732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  <a:p>
                <a:pPr>
                  <a:buFontTx/>
                  <a:buChar char="•"/>
                </a:pPr>
                <a:r>
                  <a:rPr lang="en-US" dirty="0"/>
                  <a:t>Given the gradients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can we uniquely recover the motion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satisfies the constraint: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for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 s. 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Interpretation: the component of the flow perpendicular to the gradient (i.e., parallel to the edge) cannot be recovered!</a:t>
                </a: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78468"/>
                <a:ext cx="10363200" cy="5093732"/>
              </a:xfrm>
              <a:blipFill>
                <a:blip r:embed="rId3"/>
                <a:stretch>
                  <a:fillRect l="-1103" r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9">
            <a:extLst>
              <a:ext uri="{FF2B5EF4-FFF2-40B4-BE49-F238E27FC236}">
                <a16:creationId xmlns:a16="http://schemas.microsoft.com/office/drawing/2014/main" id="{125ECF4D-CB4C-1047-8E56-C928159B6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964668"/>
            <a:ext cx="1371600" cy="1371600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8DCEA6FE-E44A-DA4C-B21C-DA59E3ED1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4888468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BCE9A151-2C78-1B47-877B-182404150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574268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33BD469-C1D7-194F-8583-5D7E2BBBC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50" y="6411394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7C3553B2-9F39-E341-A480-8041B91EA8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3200" y="4856202"/>
                <a:ext cx="7983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7C3553B2-9F39-E341-A480-8041B91EA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200" y="4856202"/>
                <a:ext cx="79836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14">
            <a:extLst>
              <a:ext uri="{FF2B5EF4-FFF2-40B4-BE49-F238E27FC236}">
                <a16:creationId xmlns:a16="http://schemas.microsoft.com/office/drawing/2014/main" id="{F332B384-858A-7B44-9451-76B0A6F41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269468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5">
                <a:extLst>
                  <a:ext uri="{FF2B5EF4-FFF2-40B4-BE49-F238E27FC236}">
                    <a16:creationId xmlns:a16="http://schemas.microsoft.com/office/drawing/2014/main" id="{5D2493A2-FB50-044F-872F-DA70284F7A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63477" y="5313402"/>
                <a:ext cx="9044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18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18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 Box 15">
                <a:extLst>
                  <a:ext uri="{FF2B5EF4-FFF2-40B4-BE49-F238E27FC236}">
                    <a16:creationId xmlns:a16="http://schemas.microsoft.com/office/drawing/2014/main" id="{5D2493A2-FB50-044F-872F-DA70284F7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3477" y="5313402"/>
                <a:ext cx="90441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6">
            <a:extLst>
              <a:ext uri="{FF2B5EF4-FFF2-40B4-BE49-F238E27FC236}">
                <a16:creationId xmlns:a16="http://schemas.microsoft.com/office/drawing/2014/main" id="{1116FFB0-B52A-C849-8C64-02F22E6C09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5269468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7">
                <a:extLst>
                  <a:ext uri="{FF2B5EF4-FFF2-40B4-BE49-F238E27FC236}">
                    <a16:creationId xmlns:a16="http://schemas.microsoft.com/office/drawing/2014/main" id="{B1D3EC33-186F-F54C-9F57-E411B6750A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1081" y="4504294"/>
                <a:ext cx="4821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15" name="Text Box 17">
                <a:extLst>
                  <a:ext uri="{FF2B5EF4-FFF2-40B4-BE49-F238E27FC236}">
                    <a16:creationId xmlns:a16="http://schemas.microsoft.com/office/drawing/2014/main" id="{B1D3EC33-186F-F54C-9F57-E411B6750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1081" y="4504294"/>
                <a:ext cx="48211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70AA7E9-E069-BC45-A322-9A97054C4A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47732" y="5791200"/>
                <a:ext cx="17104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70AA7E9-E069-BC45-A322-9A97054C4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7732" y="5791200"/>
                <a:ext cx="1710468" cy="369332"/>
              </a:xfrm>
              <a:prstGeom prst="rect">
                <a:avLst/>
              </a:prstGeom>
              <a:blipFill>
                <a:blip r:embed="rId7"/>
                <a:stretch>
                  <a:fillRect b="-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3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aperture problem</a:t>
            </a:r>
          </a:p>
        </p:txBody>
      </p:sp>
      <p:sp>
        <p:nvSpPr>
          <p:cNvPr id="1790979" name="Line 3"/>
          <p:cNvSpPr>
            <a:spLocks noChangeShapeType="1"/>
          </p:cNvSpPr>
          <p:nvPr/>
        </p:nvSpPr>
        <p:spPr bwMode="auto">
          <a:xfrm>
            <a:off x="5214939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80" name="Line 4"/>
          <p:cNvSpPr>
            <a:spLocks noChangeShapeType="1"/>
          </p:cNvSpPr>
          <p:nvPr/>
        </p:nvSpPr>
        <p:spPr bwMode="auto">
          <a:xfrm>
            <a:off x="6172200" y="2362201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0982" name="Line 6"/>
          <p:cNvSpPr>
            <a:spLocks noChangeShapeType="1"/>
          </p:cNvSpPr>
          <p:nvPr/>
        </p:nvSpPr>
        <p:spPr bwMode="auto">
          <a:xfrm flipV="1">
            <a:off x="6172200" y="5410200"/>
            <a:ext cx="1524000" cy="609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90983" name="Text Box 7"/>
          <p:cNvSpPr txBox="1">
            <a:spLocks noChangeArrowheads="1"/>
          </p:cNvSpPr>
          <p:nvPr/>
        </p:nvSpPr>
        <p:spPr bwMode="auto">
          <a:xfrm>
            <a:off x="6953250" y="5867400"/>
            <a:ext cx="272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Perceived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9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0979" grpId="0" animBg="1"/>
      <p:bldP spid="1790980" grpId="0" animBg="1"/>
      <p:bldP spid="1790982" grpId="0" animBg="1"/>
      <p:bldP spid="17909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aperture problem</a:t>
            </a:r>
          </a:p>
        </p:txBody>
      </p:sp>
      <p:sp>
        <p:nvSpPr>
          <p:cNvPr id="1793027" name="Line 3"/>
          <p:cNvSpPr>
            <a:spLocks noChangeShapeType="1"/>
          </p:cNvSpPr>
          <p:nvPr/>
        </p:nvSpPr>
        <p:spPr bwMode="auto">
          <a:xfrm>
            <a:off x="4724400" y="16002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28" name="Line 4"/>
          <p:cNvSpPr>
            <a:spLocks noChangeShapeType="1"/>
          </p:cNvSpPr>
          <p:nvPr/>
        </p:nvSpPr>
        <p:spPr bwMode="auto">
          <a:xfrm>
            <a:off x="6019800" y="19050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3030" name="Line 6"/>
          <p:cNvSpPr>
            <a:spLocks noChangeShapeType="1"/>
          </p:cNvSpPr>
          <p:nvPr/>
        </p:nvSpPr>
        <p:spPr bwMode="auto">
          <a:xfrm>
            <a:off x="6096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93031" name="Text Box 7"/>
          <p:cNvSpPr txBox="1">
            <a:spLocks noChangeArrowheads="1"/>
          </p:cNvSpPr>
          <p:nvPr/>
        </p:nvSpPr>
        <p:spPr bwMode="auto">
          <a:xfrm>
            <a:off x="7943851" y="5791200"/>
            <a:ext cx="221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Actual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9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3027" grpId="0" animBg="1"/>
      <p:bldP spid="1793028" grpId="0" animBg="1"/>
      <p:bldP spid="1793030" grpId="0" animBg="1"/>
      <p:bldP spid="17930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perture_problem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barber pole illusion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hlinkClick r:id="rId4"/>
              </a:rPr>
              <a:t>http://en.wikipedia.org/wiki/Barberpole_illusion</a:t>
            </a:r>
            <a:endParaRPr lang="en-US"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</a:t>
            </a:r>
            <a:r>
              <a:rPr lang="en-US" dirty="0" err="1"/>
              <a:t>Kanade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basic flow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055636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barber pole illusion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 descr="Barberpole_illusion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hlinkClick r:id="rId4"/>
              </a:rPr>
              <a:t>http://en.wikipedia.org/wiki/Barberpole_illusion</a:t>
            </a:r>
            <a:endParaRPr lang="en-US" b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</a:t>
            </a:r>
            <a:r>
              <a:rPr lang="en-US" dirty="0" err="1"/>
              <a:t>Kanade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46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Solving the aperture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37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1143000"/>
                <a:ext cx="10363200" cy="50292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>
                  <a:buFontTx/>
                  <a:buChar char="•"/>
                </a:pPr>
                <a:r>
                  <a:rPr lang="en-US" dirty="0"/>
                  <a:t>How to get more equations for a pixel?</a:t>
                </a:r>
              </a:p>
              <a:p>
                <a:pPr lvl="1"/>
                <a:r>
                  <a:rPr lang="en-US" sz="2400" b="1" dirty="0"/>
                  <a:t>Spatial coherence constraint:</a:t>
                </a:r>
                <a:r>
                  <a:rPr lang="en-US" sz="2400" dirty="0"/>
                  <a:t>  assume the pixel’s neighbors have the same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If we have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pixels in the neighborhood, then we can set up a linear least squares system:</a:t>
                </a:r>
              </a:p>
              <a:p>
                <a:pPr lvl="1"/>
                <a:endParaRPr lang="en-US" sz="2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537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1143000"/>
                <a:ext cx="10363200" cy="5029200"/>
              </a:xfrm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376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Solution:</a:t>
                </a:r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8A9516B-E7B9-E74C-AF62-53D8B5B3A403}"/>
              </a:ext>
            </a:extLst>
          </p:cNvPr>
          <p:cNvGrpSpPr/>
          <p:nvPr/>
        </p:nvGrpSpPr>
        <p:grpSpPr>
          <a:xfrm>
            <a:off x="3581400" y="3717350"/>
            <a:ext cx="4990276" cy="1464250"/>
            <a:chOff x="2005329" y="4701638"/>
            <a:chExt cx="4990276" cy="1464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B4D9FF1-F0ED-C64B-9AC6-F5AE1F69B7CF}"/>
                    </a:ext>
                  </a:extLst>
                </p:cNvPr>
                <p:cNvSpPr txBox="1"/>
                <p:nvPr/>
              </p:nvSpPr>
              <p:spPr>
                <a:xfrm>
                  <a:off x="2005329" y="4701638"/>
                  <a:ext cx="4990276" cy="9162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eqArr>
                          </m:e>
                        </m:d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B4D9FF1-F0ED-C64B-9AC6-F5AE1F69B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4701638"/>
                  <a:ext cx="4990276" cy="916213"/>
                </a:xfrm>
                <a:prstGeom prst="rect">
                  <a:avLst/>
                </a:prstGeom>
                <a:blipFill>
                  <a:blip r:embed="rId4"/>
                  <a:stretch>
                    <a:fillRect t="-2740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9608D2F-89FB-B14B-AC78-8E02ADEDA1AD}"/>
                    </a:ext>
                  </a:extLst>
                </p:cNvPr>
                <p:cNvSpPr txBox="1"/>
                <p:nvPr/>
              </p:nvSpPr>
              <p:spPr>
                <a:xfrm>
                  <a:off x="2843529" y="5727306"/>
                  <a:ext cx="752257" cy="4385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9608D2F-89FB-B14B-AC78-8E02ADEDA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3529" y="5727306"/>
                  <a:ext cx="752257" cy="438582"/>
                </a:xfrm>
                <a:prstGeom prst="rect">
                  <a:avLst/>
                </a:prstGeom>
                <a:blipFill>
                  <a:blip r:embed="rId5"/>
                  <a:stretch>
                    <a:fillRect l="-10169" r="-678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450186B-BD50-FA4F-A4C0-BFB65EA18950}"/>
                    </a:ext>
                  </a:extLst>
                </p:cNvPr>
                <p:cNvSpPr txBox="1"/>
                <p:nvPr/>
              </p:nvSpPr>
              <p:spPr>
                <a:xfrm>
                  <a:off x="5934046" y="5727306"/>
                  <a:ext cx="733021" cy="4385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8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450186B-BD50-FA4F-A4C0-BFB65EA18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5727306"/>
                  <a:ext cx="733021" cy="438582"/>
                </a:xfrm>
                <a:prstGeom prst="rect">
                  <a:avLst/>
                </a:prstGeom>
                <a:blipFill>
                  <a:blip r:embed="rId6"/>
                  <a:stretch>
                    <a:fillRect l="-6780" r="-678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/>
              <p:nvPr/>
            </p:nvSpPr>
            <p:spPr>
              <a:xfrm>
                <a:off x="4267200" y="27432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743200"/>
                <a:ext cx="5152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/>
              <p:nvPr/>
            </p:nvSpPr>
            <p:spPr>
              <a:xfrm>
                <a:off x="8362167" y="2750245"/>
                <a:ext cx="485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67" y="2750245"/>
                <a:ext cx="48590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1D375-6B25-D94C-B973-78BD48086517}"/>
                  </a:ext>
                </a:extLst>
              </p:cNvPr>
              <p:cNvSpPr txBox="1"/>
              <p:nvPr/>
            </p:nvSpPr>
            <p:spPr>
              <a:xfrm>
                <a:off x="2590800" y="5244333"/>
                <a:ext cx="43944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What does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remind you of?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1D375-6B25-D94C-B973-78BD48086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5244333"/>
                <a:ext cx="4394473" cy="461665"/>
              </a:xfrm>
              <a:prstGeom prst="rect">
                <a:avLst/>
              </a:prstGeom>
              <a:blipFill>
                <a:blip r:embed="rId9"/>
                <a:stretch>
                  <a:fillRect l="-2312" t="-10811" r="-1156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9D61FD-8609-8940-ACE3-104E7F10EEE5}"/>
              </a:ext>
            </a:extLst>
          </p:cNvPr>
          <p:cNvSpPr/>
          <p:nvPr/>
        </p:nvSpPr>
        <p:spPr>
          <a:xfrm>
            <a:off x="939800" y="5712130"/>
            <a:ext cx="5287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/>
              <a:t>When is the system solvable?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79D719E-A9DD-0B48-98CE-38AEAB3354B2}"/>
                  </a:ext>
                </a:extLst>
              </p:cNvPr>
              <p:cNvSpPr/>
              <p:nvPr/>
            </p:nvSpPr>
            <p:spPr>
              <a:xfrm>
                <a:off x="6096000" y="4677338"/>
                <a:ext cx="5038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79D719E-A9DD-0B48-98CE-38AEAB335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677338"/>
                <a:ext cx="503856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A866BF-56CC-BC47-B43B-6B72D1879D58}"/>
                  </a:ext>
                </a:extLst>
              </p:cNvPr>
              <p:cNvSpPr/>
              <p:nvPr/>
            </p:nvSpPr>
            <p:spPr>
              <a:xfrm>
                <a:off x="6368221" y="2713499"/>
                <a:ext cx="5038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A866BF-56CC-BC47-B43B-6B72D1879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221" y="2713499"/>
                <a:ext cx="503856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8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3" grpId="0"/>
      <p:bldP spid="4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2362200" y="54102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second moment matrix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854FB-1D11-1446-BE42-EB2117D4B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Estimation of optical flow is well-conditioned precisely for regions with high “</a:t>
            </a:r>
            <a:r>
              <a:rPr lang="en-US" dirty="0" err="1">
                <a:cs typeface="Times New Roman" pitchFamily="18" charset="0"/>
              </a:rPr>
              <a:t>cornerness</a:t>
            </a:r>
            <a:r>
              <a:rPr lang="en-US" dirty="0">
                <a:cs typeface="Times New Roman" pitchFamily="18" charset="0"/>
              </a:rPr>
              <a:t>”:</a:t>
            </a:r>
            <a:endParaRPr lang="ru-RU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562600" y="20574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9296400" y="6400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b="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4648200" y="2133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b="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1" name="Freeform 7"/>
          <p:cNvSpPr>
            <a:spLocks/>
          </p:cNvSpPr>
          <p:nvPr/>
        </p:nvSpPr>
        <p:spPr bwMode="auto">
          <a:xfrm>
            <a:off x="6019800" y="20574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5562601" y="46482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7086600" y="2667001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2438400" y="54102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8686800" y="54102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5638800" y="22098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5486400" y="54864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b="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8458200" y="24384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Oval 16"/>
          <p:cNvSpPr>
            <a:spLocks noChangeArrowheads="1"/>
          </p:cNvSpPr>
          <p:nvPr/>
        </p:nvSpPr>
        <p:spPr bwMode="auto">
          <a:xfrm>
            <a:off x="5708650" y="21336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5791200" y="52578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Oval 18"/>
          <p:cNvSpPr>
            <a:spLocks noChangeArrowheads="1"/>
          </p:cNvSpPr>
          <p:nvPr/>
        </p:nvSpPr>
        <p:spPr bwMode="auto">
          <a:xfrm rot="5542000">
            <a:off x="8174832" y="58618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solvability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“Bad” case: single straight edge</a:t>
            </a:r>
          </a:p>
        </p:txBody>
      </p:sp>
      <p:pic>
        <p:nvPicPr>
          <p:cNvPr id="2" name="aperture1.mov">
            <a:hlinkClick r:id="" action="ppaction://media"/>
            <a:extLst>
              <a:ext uri="{FF2B5EF4-FFF2-40B4-BE49-F238E27FC236}">
                <a16:creationId xmlns:a16="http://schemas.microsoft.com/office/drawing/2014/main" id="{1F81A9A2-ABCA-384C-BF1B-CC7DEBA2A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1828800"/>
            <a:ext cx="5689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solvability</a:t>
            </a:r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“Good” case</a:t>
            </a:r>
          </a:p>
        </p:txBody>
      </p:sp>
      <p:pic>
        <p:nvPicPr>
          <p:cNvPr id="3" name="aperture2.mov">
            <a:hlinkClick r:id="" action="ppaction://media"/>
            <a:extLst>
              <a:ext uri="{FF2B5EF4-FFF2-40B4-BE49-F238E27FC236}">
                <a16:creationId xmlns:a16="http://schemas.microsoft.com/office/drawing/2014/main" id="{978FD81A-A512-524D-A1BF-F304E6F78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1828800"/>
            <a:ext cx="5689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Lucas-Kanade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Solution 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Lucas-</a:t>
                </a:r>
                <a:r>
                  <a:rPr lang="en-US" dirty="0" err="1"/>
                  <a:t>Kanade</a:t>
                </a:r>
                <a:r>
                  <a:rPr lang="en-US" dirty="0"/>
                  <a:t> flow: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minimizing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/>
                  <a:t>, </a:t>
                </a:r>
                <a:br>
                  <a:rPr lang="en-US" sz="2400" dirty="0"/>
                </a:br>
                <a:r>
                  <a:rPr lang="en-US" sz="2400" dirty="0"/>
                  <a:t>use Taylor approximation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small shifts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to obtain closed-form solution</a:t>
                </a:r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/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/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3">
            <a:extLst>
              <a:ext uri="{FF2B5EF4-FFF2-40B4-BE49-F238E27FC236}">
                <a16:creationId xmlns:a16="http://schemas.microsoft.com/office/drawing/2014/main" id="{46F9C939-6F59-494F-96D0-A59EDCB8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7025"/>
            <a:ext cx="1188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Lucas and T. </a:t>
            </a:r>
            <a:r>
              <a:rPr lang="en-US" sz="1600" b="0" dirty="0" err="1"/>
              <a:t>Kanade</a:t>
            </a:r>
            <a:r>
              <a:rPr lang="en-US" sz="1600" b="0" dirty="0"/>
              <a:t>. </a:t>
            </a:r>
            <a:r>
              <a:rPr lang="en-US" sz="1600" b="0" dirty="0">
                <a:hlinkClick r:id="rId6"/>
              </a:rPr>
              <a:t>An iterative image registration technique with an application to stereo vision</a:t>
            </a:r>
            <a:r>
              <a:rPr lang="en-US" sz="1600" b="0" dirty="0"/>
              <a:t>. </a:t>
            </a:r>
            <a:br>
              <a:rPr lang="en-US" sz="1600" b="0" dirty="0"/>
            </a:br>
            <a:r>
              <a:rPr lang="en-US" sz="1600" b="0" dirty="0"/>
              <a:t>In </a:t>
            </a:r>
            <a:r>
              <a:rPr lang="en-US" sz="1600" b="0" i="1" dirty="0"/>
              <a:t>Proceedings of the International Joint Conference on Artificial Intelligence</a:t>
            </a:r>
            <a:r>
              <a:rPr lang="en-US" sz="1600" b="0" dirty="0"/>
              <a:t>, pp. 674–679, 1981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/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13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Lucas-</a:t>
            </a:r>
            <a:r>
              <a:rPr lang="en-US" altLang="en-US" dirty="0" err="1"/>
              <a:t>Kanade</a:t>
            </a:r>
            <a:r>
              <a:rPr lang="en-US" altLang="en-US" dirty="0"/>
              <a:t> flow example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0767" r="8874"/>
          <a:stretch/>
        </p:blipFill>
        <p:spPr>
          <a:xfrm>
            <a:off x="6172201" y="1981200"/>
            <a:ext cx="4508845" cy="312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9400" y="1752601"/>
            <a:ext cx="189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 frames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401" y="1748136"/>
            <a:ext cx="110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8600" y="6400800"/>
            <a:ext cx="428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Source: </a:t>
            </a:r>
            <a:r>
              <a:rPr lang="en-US" sz="1800" b="0" dirty="0">
                <a:hlinkClick r:id="rId3"/>
              </a:rPr>
              <a:t>MATLAB Central File Exchange</a:t>
            </a:r>
            <a:endParaRPr lang="en-US" sz="1800" b="0" dirty="0"/>
          </a:p>
        </p:txBody>
      </p:sp>
      <p:pic>
        <p:nvPicPr>
          <p:cNvPr id="3" name="Picture 2" descr="Screen Shot 2018-02-15 at 10.2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95166"/>
            <a:ext cx="4450614" cy="2529234"/>
          </a:xfrm>
          <a:prstGeom prst="rect">
            <a:avLst/>
          </a:prstGeom>
        </p:spPr>
      </p:pic>
      <p:pic>
        <p:nvPicPr>
          <p:cNvPr id="4" name="Picture 3" descr="Screen Shot 2018-02-15 at 10.2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03705"/>
            <a:ext cx="4443984" cy="24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Estimating optical flow (Lucas-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basic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33329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is a powerful perceptual cue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it is the only cue</a:t>
            </a:r>
          </a:p>
        </p:txBody>
      </p:sp>
      <p:pic>
        <p:nvPicPr>
          <p:cNvPr id="3" name="rotrac.mov">
            <a:hlinkClick r:id="" action="ppaction://media"/>
            <a:extLst>
              <a:ext uri="{FF2B5EF4-FFF2-40B4-BE49-F238E27FC236}">
                <a16:creationId xmlns:a16="http://schemas.microsoft.com/office/drawing/2014/main" id="{A61F6257-80C2-EE4C-8A10-AAC22D635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0200" y="1854200"/>
            <a:ext cx="40132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does Lucas-</a:t>
            </a:r>
            <a:r>
              <a:rPr lang="en-US" dirty="0" err="1"/>
              <a:t>Kanade</a:t>
            </a:r>
            <a:r>
              <a:rPr lang="en-US" dirty="0"/>
              <a:t> fail?</a:t>
            </a:r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(larger than a pixel)</a:t>
            </a:r>
          </a:p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</p:txBody>
      </p:sp>
    </p:spTree>
    <p:extLst>
      <p:ext uri="{BB962C8B-B14F-4D97-AF65-F5344CB8AC3E}">
        <p14:creationId xmlns:p14="http://schemas.microsoft.com/office/powerpoint/2010/main" val="291271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</a:t>
            </a:r>
          </a:p>
        </p:txBody>
      </p:sp>
      <p:pic>
        <p:nvPicPr>
          <p:cNvPr id="6" name="Picture 2" descr="garden_0">
            <a:extLst>
              <a:ext uri="{FF2B5EF4-FFF2-40B4-BE49-F238E27FC236}">
                <a16:creationId xmlns:a16="http://schemas.microsoft.com/office/drawing/2014/main" id="{BFD6E6D4-533C-A547-8F9F-914102B29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4267200" cy="290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7AE2370-F1B4-C94F-B995-6B227FAD4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9" t="46210" r="2504" b="3884"/>
          <a:stretch/>
        </p:blipFill>
        <p:spPr bwMode="auto">
          <a:xfrm>
            <a:off x="7162800" y="2757157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BB9011-B149-1F40-B320-26E4B6D9C950}"/>
              </a:ext>
            </a:extLst>
          </p:cNvPr>
          <p:cNvSpPr/>
          <p:nvPr/>
        </p:nvSpPr>
        <p:spPr bwMode="auto">
          <a:xfrm>
            <a:off x="3500437" y="3810000"/>
            <a:ext cx="1300163" cy="990600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0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pic>
        <p:nvPicPr>
          <p:cNvPr id="8" name="Picture 3" descr="garden_4">
            <a:extLst>
              <a:ext uri="{FF2B5EF4-FFF2-40B4-BE49-F238E27FC236}">
                <a16:creationId xmlns:a16="http://schemas.microsoft.com/office/drawing/2014/main" id="{5C4B7E37-775A-2949-9F7C-66BA60F7D8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1" y="4354903"/>
            <a:ext cx="3403600" cy="25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garden_2">
            <a:extLst>
              <a:ext uri="{FF2B5EF4-FFF2-40B4-BE49-F238E27FC236}">
                <a16:creationId xmlns:a16="http://schemas.microsoft.com/office/drawing/2014/main" id="{16B49484-9A29-CC4C-A06F-2D1E01394C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841479"/>
            <a:ext cx="3403600" cy="25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garden_1">
            <a:extLst>
              <a:ext uri="{FF2B5EF4-FFF2-40B4-BE49-F238E27FC236}">
                <a16:creationId xmlns:a16="http://schemas.microsoft.com/office/drawing/2014/main" id="{33E10725-22D6-FA45-AB0F-4643AB3C46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1" y="1841480"/>
            <a:ext cx="3403600" cy="25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garden_3">
            <a:extLst>
              <a:ext uri="{FF2B5EF4-FFF2-40B4-BE49-F238E27FC236}">
                <a16:creationId xmlns:a16="http://schemas.microsoft.com/office/drawing/2014/main" id="{031DFBE3-9472-AF4C-8869-F2BC556427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1" y="4343400"/>
            <a:ext cx="3403600" cy="25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</a:t>
            </a:r>
          </a:p>
          <a:p>
            <a:pPr lvl="1"/>
            <a:r>
              <a:rPr lang="en-US" sz="2400" dirty="0"/>
              <a:t>Multi-resolution estimation, iterative refinement</a:t>
            </a:r>
          </a:p>
        </p:txBody>
      </p:sp>
    </p:spTree>
    <p:extLst>
      <p:ext uri="{BB962C8B-B14F-4D97-AF65-F5344CB8AC3E}">
        <p14:creationId xmlns:p14="http://schemas.microsoft.com/office/powerpoint/2010/main" val="365677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</a:t>
            </a:r>
          </a:p>
          <a:p>
            <a:pPr lvl="1"/>
            <a:r>
              <a:rPr lang="en-US" sz="2400" dirty="0"/>
              <a:t>Multi-resolution estimation, iterative refinement</a:t>
            </a:r>
          </a:p>
        </p:txBody>
      </p:sp>
      <p:pic>
        <p:nvPicPr>
          <p:cNvPr id="6" name="Picture 2" descr="garden_0">
            <a:extLst>
              <a:ext uri="{FF2B5EF4-FFF2-40B4-BE49-F238E27FC236}">
                <a16:creationId xmlns:a16="http://schemas.microsoft.com/office/drawing/2014/main" id="{BFD6E6D4-533C-A547-8F9F-914102B29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4267200" cy="290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BB9011-B149-1F40-B320-26E4B6D9C950}"/>
              </a:ext>
            </a:extLst>
          </p:cNvPr>
          <p:cNvSpPr/>
          <p:nvPr/>
        </p:nvSpPr>
        <p:spPr bwMode="auto">
          <a:xfrm>
            <a:off x="3500437" y="3810000"/>
            <a:ext cx="1300163" cy="990600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A941618-3F17-5143-A000-6B5837E74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4" t="42902" r="2218" b="3533"/>
          <a:stretch/>
        </p:blipFill>
        <p:spPr bwMode="auto">
          <a:xfrm>
            <a:off x="7010400" y="2895664"/>
            <a:ext cx="3276600" cy="25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127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51" y="1042230"/>
            <a:ext cx="7448241" cy="5208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26C0-EB8E-6CAB-B9BF-9A10D875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flow models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288735-9325-520E-A543-21CD79B3A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600200"/>
            <a:ext cx="7378700" cy="32893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6AB00-F54C-D3AE-B343-EC7AC49C805E}"/>
              </a:ext>
            </a:extLst>
          </p:cNvPr>
          <p:cNvSpPr txBox="1"/>
          <p:nvPr/>
        </p:nvSpPr>
        <p:spPr>
          <a:xfrm>
            <a:off x="1219200" y="1447800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Divide image into regions; in each region, flow is: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8838C-C195-DE23-69C8-D68883782C92}"/>
              </a:ext>
            </a:extLst>
          </p:cNvPr>
          <p:cNvSpPr txBox="1"/>
          <p:nvPr/>
        </p:nvSpPr>
        <p:spPr>
          <a:xfrm>
            <a:off x="3890273" y="463103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05B1D-C899-81C5-7523-C22C9CDAC7C0}"/>
              </a:ext>
            </a:extLst>
          </p:cNvPr>
          <p:cNvSpPr txBox="1"/>
          <p:nvPr/>
        </p:nvSpPr>
        <p:spPr>
          <a:xfrm>
            <a:off x="6553200" y="4658667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764BD-C1C6-300B-2C01-F4EC223D702A}"/>
              </a:ext>
            </a:extLst>
          </p:cNvPr>
          <p:cNvSpPr txBox="1"/>
          <p:nvPr/>
        </p:nvSpPr>
        <p:spPr>
          <a:xfrm>
            <a:off x="7543800" y="6019800"/>
            <a:ext cx="3626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functions of pixel position</a:t>
            </a:r>
          </a:p>
        </p:txBody>
      </p:sp>
    </p:spTree>
    <p:extLst>
      <p:ext uri="{BB962C8B-B14F-4D97-AF65-F5344CB8AC3E}">
        <p14:creationId xmlns:p14="http://schemas.microsoft.com/office/powerpoint/2010/main" val="3069945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0C64-F1F3-725B-CD94-2C830C02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23886-F5CE-DD10-2152-2F1F8641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2" y="1219200"/>
            <a:ext cx="36576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38ABA3-6BB7-D0E9-4C9E-08E0F6378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4622800" cy="186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3F88E-36CC-BCA2-2074-785A9A86E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784601"/>
            <a:ext cx="4622800" cy="186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875C3-7690-89EE-A4F7-AE6080BB0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902" y="3892551"/>
            <a:ext cx="3835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2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0C64-F1F3-725B-CD94-2C830C02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BC316-3A8F-8458-AB71-74231EE66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99" y="1270000"/>
            <a:ext cx="4622800" cy="186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51DCB-0989-95D8-2C73-00F0CE5F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377950"/>
            <a:ext cx="3835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44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6BF5-6A7E-0AB3-FDC1-4851BD2A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3DB6-EE08-EFA9-C4B4-2728A7593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This is a clustering problem:</a:t>
            </a:r>
          </a:p>
          <a:p>
            <a:r>
              <a:rPr lang="en-US" dirty="0"/>
              <a:t>     we have k regions, k flow models</a:t>
            </a:r>
          </a:p>
          <a:p>
            <a:r>
              <a:rPr lang="en-US" dirty="0"/>
              <a:t>		If we knew the regions, we could estimate the flow</a:t>
            </a:r>
          </a:p>
          <a:p>
            <a:r>
              <a:rPr lang="en-US" dirty="0"/>
              <a:t>                (</a:t>
            </a:r>
            <a:r>
              <a:rPr lang="en-US" dirty="0" err="1"/>
              <a:t>eg</a:t>
            </a:r>
            <a:r>
              <a:rPr lang="en-US" dirty="0"/>
              <a:t> compute a Lucas-</a:t>
            </a:r>
            <a:r>
              <a:rPr lang="en-US" dirty="0" err="1"/>
              <a:t>Kanade</a:t>
            </a:r>
            <a:r>
              <a:rPr lang="en-US" dirty="0"/>
              <a:t> </a:t>
            </a:r>
            <a:r>
              <a:rPr lang="en-US" dirty="0" err="1"/>
              <a:t>soln</a:t>
            </a:r>
            <a:r>
              <a:rPr lang="en-US" dirty="0"/>
              <a:t>, fit a flow model</a:t>
            </a:r>
          </a:p>
          <a:p>
            <a:r>
              <a:rPr lang="en-US" dirty="0"/>
              <a:t>                 with least squares)</a:t>
            </a:r>
          </a:p>
          <a:p>
            <a:r>
              <a:rPr lang="en-US" dirty="0"/>
              <a:t>         If we knew the flow models, we could estimate the regions</a:t>
            </a:r>
          </a:p>
          <a:p>
            <a:pPr algn="ctr"/>
            <a:r>
              <a:rPr lang="en-US" dirty="0"/>
              <a:t>                (</a:t>
            </a:r>
            <a:r>
              <a:rPr lang="en-US" dirty="0" err="1"/>
              <a:t>eg</a:t>
            </a:r>
            <a:r>
              <a:rPr lang="en-US" dirty="0"/>
              <a:t>, for each pixel, apply flow models, choose best) </a:t>
            </a:r>
          </a:p>
        </p:txBody>
      </p:sp>
    </p:spTree>
    <p:extLst>
      <p:ext uri="{BB962C8B-B14F-4D97-AF65-F5344CB8AC3E}">
        <p14:creationId xmlns:p14="http://schemas.microsoft.com/office/powerpoint/2010/main" val="888336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6BF5-6A7E-0AB3-FDC1-4851BD2A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3DB6-EE08-EFA9-C4B4-2728A7593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Initialize regions</a:t>
            </a:r>
          </a:p>
          <a:p>
            <a:r>
              <a:rPr lang="en-US" dirty="0"/>
              <a:t>     Repeat:</a:t>
            </a:r>
          </a:p>
          <a:p>
            <a:r>
              <a:rPr lang="en-US" dirty="0"/>
              <a:t>         Estimate flow from regions</a:t>
            </a:r>
          </a:p>
          <a:p>
            <a:r>
              <a:rPr lang="en-US" dirty="0"/>
              <a:t>         Estimate regions from flow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Product:</a:t>
            </a:r>
          </a:p>
          <a:p>
            <a:r>
              <a:rPr lang="en-US" dirty="0"/>
              <a:t>	k flow fields AND </a:t>
            </a:r>
            <a:r>
              <a:rPr lang="en-US"/>
              <a:t>k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0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is a powerful perceptual cue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9" y="1295400"/>
            <a:ext cx="33734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676400" y="6073776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dirty="0"/>
              <a:t>G. Johansson, “Visual Perception of Biological Motion and a Model For Its Analysis", </a:t>
            </a:r>
            <a:r>
              <a:rPr lang="fr-FR" sz="1800" b="0" i="1" dirty="0"/>
              <a:t>Perception and </a:t>
            </a:r>
            <a:r>
              <a:rPr lang="fr-FR" sz="1800" b="0" i="1" dirty="0" err="1"/>
              <a:t>Psychophysics</a:t>
            </a:r>
            <a:r>
              <a:rPr lang="fr-FR" sz="1800" b="0" i="1" dirty="0"/>
              <a:t> 14, 201-211, 1973.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261173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(larger than a pixel)</a:t>
            </a:r>
          </a:p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 lvl="1"/>
            <a:r>
              <a:rPr lang="en-US" sz="2400" dirty="0"/>
              <a:t>Motion segmentation</a:t>
            </a:r>
          </a:p>
        </p:txBody>
      </p:sp>
      <p:pic>
        <p:nvPicPr>
          <p:cNvPr id="2" name="Picture 1" descr="Screen Shot 2018-02-14 at 2.46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4600"/>
            <a:ext cx="10490649" cy="3581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621167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Wang and E. </a:t>
            </a:r>
            <a:r>
              <a:rPr lang="en-US" sz="1800" b="0" dirty="0" err="1"/>
              <a:t>Adelson</a:t>
            </a:r>
            <a:r>
              <a:rPr lang="en-US" sz="1800" b="0" dirty="0"/>
              <a:t>, </a:t>
            </a:r>
            <a:r>
              <a:rPr lang="en-US" sz="1800" b="0" dirty="0">
                <a:hlinkClick r:id="rId4"/>
              </a:rPr>
              <a:t>Representing Moving Images with Layers</a:t>
            </a:r>
            <a:r>
              <a:rPr lang="en-US" sz="1800" b="0" dirty="0"/>
              <a:t>, IEEE Transactions on Image Processing, 1994</a:t>
            </a:r>
          </a:p>
        </p:txBody>
      </p:sp>
    </p:spTree>
    <p:extLst>
      <p:ext uri="{BB962C8B-B14F-4D97-AF65-F5344CB8AC3E}">
        <p14:creationId xmlns:p14="http://schemas.microsoft.com/office/powerpoint/2010/main" val="4835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build="p" bldLvl="2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(larger than a pixel)</a:t>
            </a:r>
          </a:p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  <a:p>
            <a:pPr lvl="1"/>
            <a:r>
              <a:rPr lang="en-US" sz="2400" dirty="0"/>
              <a:t>Feature matching (e.g., SIFT) or tracking</a:t>
            </a:r>
          </a:p>
        </p:txBody>
      </p:sp>
    </p:spTree>
    <p:extLst>
      <p:ext uri="{BB962C8B-B14F-4D97-AF65-F5344CB8AC3E}">
        <p14:creationId xmlns:p14="http://schemas.microsoft.com/office/powerpoint/2010/main" val="191969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uiExpand="1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Optical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</a:t>
            </a:r>
            <a:r>
              <a:rPr lang="en-US" dirty="0" err="1"/>
              <a:t>Kanade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basic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3469355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Given frames at times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estimate the apparent motion field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between them</a:t>
                </a:r>
              </a:p>
              <a:p>
                <a:pPr>
                  <a:buFontTx/>
                  <a:buChar char="•"/>
                </a:pPr>
                <a:r>
                  <a:rPr lang="en-US" b="1" dirty="0"/>
                  <a:t>Brightness constancy constraint</a:t>
                </a:r>
                <a:r>
                  <a:rPr lang="en-US" dirty="0"/>
                  <a:t>: projection of the same point looks the same in every frame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Additional assumptions:</a:t>
                </a:r>
              </a:p>
              <a:p>
                <a:pPr lvl="1"/>
                <a:r>
                  <a:rPr lang="en-US" sz="2400" b="1" dirty="0"/>
                  <a:t>Small motion</a:t>
                </a:r>
                <a:r>
                  <a:rPr lang="en-US" sz="2400" dirty="0"/>
                  <a:t>: points do not move very far</a:t>
                </a:r>
              </a:p>
              <a:p>
                <a:pPr lvl="1"/>
                <a:r>
                  <a:rPr lang="en-US" sz="2400" b="1" dirty="0"/>
                  <a:t>Spatial coherence</a:t>
                </a:r>
                <a:r>
                  <a:rPr lang="en-US" sz="2400" dirty="0"/>
                  <a:t>: points move like their neighbors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4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  <a:blipFill>
                <a:blip r:embed="rId3"/>
                <a:stretch>
                  <a:fillRect l="-1103" t="-2400" b="-29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581400" y="16986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495800" y="16986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2232024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495800" y="22320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657600" y="1546225"/>
            <a:ext cx="1066800" cy="968375"/>
            <a:chOff x="1488" y="1008"/>
            <a:chExt cx="672" cy="610"/>
          </a:xfrm>
        </p:grpSpPr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69342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7696200" y="15081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6"/>
          <p:cNvSpPr>
            <a:spLocks noChangeArrowheads="1"/>
          </p:cNvSpPr>
          <p:nvPr/>
        </p:nvSpPr>
        <p:spPr bwMode="auto">
          <a:xfrm>
            <a:off x="8610600" y="18891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7"/>
          <p:cNvSpPr>
            <a:spLocks noChangeArrowheads="1"/>
          </p:cNvSpPr>
          <p:nvPr/>
        </p:nvSpPr>
        <p:spPr bwMode="auto">
          <a:xfrm>
            <a:off x="7772400" y="2227262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8"/>
          <p:cNvSpPr>
            <a:spLocks noChangeArrowheads="1"/>
          </p:cNvSpPr>
          <p:nvPr/>
        </p:nvSpPr>
        <p:spPr bwMode="auto">
          <a:xfrm>
            <a:off x="8458200" y="2427287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2" name="Text Box 31"/>
              <p:cNvSpPr txBox="1">
                <a:spLocks noChangeArrowheads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2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73" name="Text Box 32"/>
              <p:cNvSpPr txBox="1">
                <a:spLocks noChangeArrowheads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3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FCAE1E43-2F68-C44E-9407-D8BC8528976D}"/>
              </a:ext>
            </a:extLst>
          </p:cNvPr>
          <p:cNvSpPr/>
          <p:nvPr/>
        </p:nvSpPr>
        <p:spPr bwMode="auto">
          <a:xfrm rot="20431200">
            <a:off x="3344633" y="1208482"/>
            <a:ext cx="390658" cy="515114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C7D6BAE-6D51-C048-A276-2961F34F51FE}"/>
              </a:ext>
            </a:extLst>
          </p:cNvPr>
          <p:cNvSpPr/>
          <p:nvPr/>
        </p:nvSpPr>
        <p:spPr bwMode="auto">
          <a:xfrm rot="18781024">
            <a:off x="7273581" y="1076909"/>
            <a:ext cx="416820" cy="557997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/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/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7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  <p:bldP spid="19472" grpId="0"/>
      <p:bldP spid="19473" grpId="0"/>
      <p:bldP spid="2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Estimating optical flow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581400" y="16986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495800" y="16986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2232024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495800" y="22320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657600" y="1546225"/>
            <a:ext cx="1066800" cy="968375"/>
            <a:chOff x="1488" y="1008"/>
            <a:chExt cx="672" cy="610"/>
          </a:xfrm>
        </p:grpSpPr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69342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7696200" y="15081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6"/>
          <p:cNvSpPr>
            <a:spLocks noChangeArrowheads="1"/>
          </p:cNvSpPr>
          <p:nvPr/>
        </p:nvSpPr>
        <p:spPr bwMode="auto">
          <a:xfrm>
            <a:off x="8610600" y="18891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7"/>
          <p:cNvSpPr>
            <a:spLocks noChangeArrowheads="1"/>
          </p:cNvSpPr>
          <p:nvPr/>
        </p:nvSpPr>
        <p:spPr bwMode="auto">
          <a:xfrm>
            <a:off x="7772400" y="2227262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8"/>
          <p:cNvSpPr>
            <a:spLocks noChangeArrowheads="1"/>
          </p:cNvSpPr>
          <p:nvPr/>
        </p:nvSpPr>
        <p:spPr bwMode="auto">
          <a:xfrm>
            <a:off x="8458200" y="2427287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2" name="Text Box 31"/>
              <p:cNvSpPr txBox="1">
                <a:spLocks noChangeArrowheads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2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73" name="Text Box 32"/>
              <p:cNvSpPr txBox="1">
                <a:spLocks noChangeArrowheads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3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FCAE1E43-2F68-C44E-9407-D8BC8528976D}"/>
              </a:ext>
            </a:extLst>
          </p:cNvPr>
          <p:cNvSpPr/>
          <p:nvPr/>
        </p:nvSpPr>
        <p:spPr bwMode="auto">
          <a:xfrm rot="20431200">
            <a:off x="3344633" y="1208482"/>
            <a:ext cx="390658" cy="515114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C7D6BAE-6D51-C048-A276-2961F34F51FE}"/>
              </a:ext>
            </a:extLst>
          </p:cNvPr>
          <p:cNvSpPr/>
          <p:nvPr/>
        </p:nvSpPr>
        <p:spPr bwMode="auto">
          <a:xfrm rot="18781024">
            <a:off x="7273581" y="1076909"/>
            <a:ext cx="416820" cy="557997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/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/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69FE4279-9C05-DD42-9E13-5F1ABDD4619F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09600" y="3064926"/>
                <a:ext cx="11049000" cy="3793074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Lucas-</a:t>
                </a:r>
                <a:r>
                  <a:rPr lang="en-US" dirty="0" err="1"/>
                  <a:t>Kanade</a:t>
                </a:r>
                <a:r>
                  <a:rPr lang="en-US" dirty="0"/>
                  <a:t> flow: 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minimizing SSD between pixel values in corresponding locations in a patch at times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Use Taylor approximation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small shifts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to obtain a linear least squares problem</a:t>
                </a:r>
              </a:p>
            </p:txBody>
          </p:sp>
        </mc:Choice>
        <mc:Fallback xmlns=""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69FE4279-9C05-DD42-9E13-5F1ABDD461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064926"/>
                <a:ext cx="11049000" cy="3793074"/>
              </a:xfrm>
              <a:blipFill>
                <a:blip r:embed="rId8"/>
                <a:stretch>
                  <a:fillRect l="-1034" t="-1900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13">
            <a:extLst>
              <a:ext uri="{FF2B5EF4-FFF2-40B4-BE49-F238E27FC236}">
                <a16:creationId xmlns:a16="http://schemas.microsoft.com/office/drawing/2014/main" id="{A09D3354-1B17-9148-A714-75927A920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7025"/>
            <a:ext cx="1188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Lucas and T. </a:t>
            </a:r>
            <a:r>
              <a:rPr lang="en-US" sz="1600" b="0" dirty="0" err="1"/>
              <a:t>Kanade</a:t>
            </a:r>
            <a:r>
              <a:rPr lang="en-US" sz="1600" b="0" dirty="0"/>
              <a:t>. </a:t>
            </a:r>
            <a:r>
              <a:rPr lang="en-US" sz="1600" b="0" dirty="0">
                <a:hlinkClick r:id="rId9"/>
              </a:rPr>
              <a:t>An iterative image registration technique with an application to stereo vision</a:t>
            </a:r>
            <a:r>
              <a:rPr lang="en-US" sz="1600" b="0" dirty="0"/>
              <a:t>. </a:t>
            </a:r>
            <a:br>
              <a:rPr lang="en-US" sz="1600" b="0" dirty="0"/>
            </a:br>
            <a:r>
              <a:rPr lang="en-US" sz="1600" b="0" dirty="0"/>
              <a:t>In </a:t>
            </a:r>
            <a:r>
              <a:rPr lang="en-US" sz="1600" b="0" i="1" dirty="0"/>
              <a:t>Proceedings of the International Joint Conference on Artificial Intelligence</a:t>
            </a:r>
            <a:r>
              <a:rPr lang="en-US" sz="1600" b="0" dirty="0"/>
              <a:t>, pp. 674–679, 1981</a:t>
            </a:r>
          </a:p>
        </p:txBody>
      </p:sp>
    </p:spTree>
    <p:extLst>
      <p:ext uri="{BB962C8B-B14F-4D97-AF65-F5344CB8AC3E}">
        <p14:creationId xmlns:p14="http://schemas.microsoft.com/office/powerpoint/2010/main" val="1333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Solution 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But when does the solution exist?</a:t>
                </a:r>
                <a:endParaRPr lang="en-US" sz="2400" dirty="0"/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/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/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3">
            <a:extLst>
              <a:ext uri="{FF2B5EF4-FFF2-40B4-BE49-F238E27FC236}">
                <a16:creationId xmlns:a16="http://schemas.microsoft.com/office/drawing/2014/main" id="{46F9C939-6F59-494F-96D0-A59EDCB8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7025"/>
            <a:ext cx="1188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Lucas and T. </a:t>
            </a:r>
            <a:r>
              <a:rPr lang="en-US" sz="1600" b="0" dirty="0" err="1"/>
              <a:t>Kanade</a:t>
            </a:r>
            <a:r>
              <a:rPr lang="en-US" sz="1600" b="0" dirty="0"/>
              <a:t>. </a:t>
            </a:r>
            <a:r>
              <a:rPr lang="en-US" sz="1600" b="0" dirty="0">
                <a:hlinkClick r:id="rId6"/>
              </a:rPr>
              <a:t>An iterative image registration technique with an application to stereo vision</a:t>
            </a:r>
            <a:r>
              <a:rPr lang="en-US" sz="1600" b="0" dirty="0"/>
              <a:t>. </a:t>
            </a:r>
            <a:br>
              <a:rPr lang="en-US" sz="1600" b="0" dirty="0"/>
            </a:br>
            <a:r>
              <a:rPr lang="en-US" sz="1600" b="0" dirty="0"/>
              <a:t>In </a:t>
            </a:r>
            <a:r>
              <a:rPr lang="en-US" sz="1600" b="0" i="1" dirty="0"/>
              <a:t>Proceedings of the International Joint Conference on Artificial Intelligence</a:t>
            </a:r>
            <a:r>
              <a:rPr lang="en-US" sz="1600" b="0" dirty="0"/>
              <a:t>, pp. 674–679, 1981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/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7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Shi-Tomasi feature tracker</a:t>
            </a:r>
          </a:p>
        </p:txBody>
      </p:sp>
      <p:sp>
        <p:nvSpPr>
          <p:cNvPr id="1821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FontTx/>
              <a:buChar char="•"/>
            </a:pPr>
            <a:r>
              <a:rPr lang="en-US" dirty="0"/>
              <a:t>Find good features using eigenvalues of second-moment matrix</a:t>
            </a:r>
          </a:p>
          <a:p>
            <a:pPr marL="914400" lvl="1" indent="-457200"/>
            <a:r>
              <a:rPr lang="en-US" sz="2400" dirty="0"/>
              <a:t>Key idea: “good” features to track are the ones whose motion can be estimated reliably</a:t>
            </a:r>
          </a:p>
          <a:p>
            <a:pPr marL="533400" indent="-533400">
              <a:buFontTx/>
              <a:buChar char="•"/>
            </a:pPr>
            <a:r>
              <a:rPr lang="en-US" dirty="0">
                <a:sym typeface="Symbol" pitchFamily="18" charset="2"/>
              </a:rPr>
              <a:t>From frame to frame, track with Lucas-</a:t>
            </a:r>
            <a:r>
              <a:rPr lang="en-US" dirty="0" err="1">
                <a:sym typeface="Symbol" pitchFamily="18" charset="2"/>
              </a:rPr>
              <a:t>Kanade</a:t>
            </a:r>
            <a:endParaRPr lang="en-US" dirty="0">
              <a:sym typeface="Symbol" pitchFamily="18" charset="2"/>
            </a:endParaRPr>
          </a:p>
          <a:p>
            <a:pPr marL="914400" lvl="1" indent="-457200"/>
            <a:r>
              <a:rPr lang="en-US" sz="2400" dirty="0">
                <a:sym typeface="Symbol" pitchFamily="18" charset="2"/>
              </a:rPr>
              <a:t>This amounts to assuming a translation model for frame-to-frame feature movement</a:t>
            </a:r>
          </a:p>
          <a:p>
            <a:pPr marL="533400" indent="-533400">
              <a:buFontTx/>
              <a:buChar char="•"/>
            </a:pPr>
            <a:r>
              <a:rPr lang="en-US" dirty="0">
                <a:sym typeface="Symbol" pitchFamily="18" charset="2"/>
              </a:rPr>
              <a:t>Check consistency of tracks by </a:t>
            </a:r>
            <a:r>
              <a:rPr lang="en-US" i="1" dirty="0">
                <a:sym typeface="Symbol" pitchFamily="18" charset="2"/>
              </a:rPr>
              <a:t>affine</a:t>
            </a:r>
            <a:r>
              <a:rPr lang="en-US" dirty="0">
                <a:sym typeface="Symbol" pitchFamily="18" charset="2"/>
              </a:rPr>
              <a:t> registration to the first observed instance of the feature</a:t>
            </a:r>
          </a:p>
          <a:p>
            <a:pPr marL="914400" lvl="1" indent="-457200"/>
            <a:r>
              <a:rPr lang="en-US" sz="2400" dirty="0">
                <a:sym typeface="Symbol" pitchFamily="18" charset="2"/>
              </a:rPr>
              <a:t>Affine model is more accurate for larger displacements</a:t>
            </a:r>
          </a:p>
          <a:p>
            <a:pPr marL="914400" lvl="1" indent="-457200"/>
            <a:r>
              <a:rPr lang="en-US" sz="2400" dirty="0">
                <a:sym typeface="Symbol" pitchFamily="18" charset="2"/>
              </a:rPr>
              <a:t>Comparing to the first frame helps to minimize drift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600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Tomasi. </a:t>
            </a:r>
            <a:r>
              <a:rPr lang="en-US" sz="1800" b="0" dirty="0">
                <a:hlinkClick r:id="rId3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1699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example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98538"/>
            <a:ext cx="57150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600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Tomasi. </a:t>
            </a:r>
            <a:r>
              <a:rPr lang="en-US" sz="1800" b="0" dirty="0">
                <a:hlinkClick r:id="rId4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flow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Beyond basic flow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approaches,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599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 estimation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best methods are learned (often on synthetic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914400" y="6392886"/>
            <a:ext cx="1024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A. </a:t>
            </a:r>
            <a:r>
              <a:rPr lang="en-US" sz="1400" b="0" dirty="0" err="1"/>
              <a:t>Dosovitskiy</a:t>
            </a:r>
            <a:r>
              <a:rPr lang="en-US" sz="1400" b="0" dirty="0"/>
              <a:t> et al., </a:t>
            </a:r>
            <a:r>
              <a:rPr lang="en-US" sz="1400" b="0" dirty="0">
                <a:hlinkClick r:id="rId2"/>
              </a:rPr>
              <a:t>FlowNet: Learning Optical Flow with Convolutional Networks</a:t>
            </a:r>
            <a:r>
              <a:rPr lang="en-US" sz="1400" b="0" dirty="0"/>
              <a:t>, ICCV 2015</a:t>
            </a:r>
            <a:endParaRPr lang="en-US" sz="1400" b="0" dirty="0">
              <a:solidFill>
                <a:srgbClr val="29293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1DA7C-B935-E647-A679-3FF621BE3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478319"/>
            <a:ext cx="9048750" cy="48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6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is a powerful perceptual cue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 </a:t>
            </a:r>
          </a:p>
        </p:txBody>
      </p:sp>
      <p:pic>
        <p:nvPicPr>
          <p:cNvPr id="13316" name="Picture 7" descr="Jo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1295400"/>
            <a:ext cx="33750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76400" y="6073776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dirty="0"/>
              <a:t>G. Johansson, “Visual Perception of Biological Motion and a Model For Its Analysis", </a:t>
            </a:r>
            <a:r>
              <a:rPr lang="fr-FR" sz="1800" b="0" i="1" dirty="0"/>
              <a:t>Perception and </a:t>
            </a:r>
            <a:r>
              <a:rPr lang="fr-FR" sz="1800" b="0" i="1" dirty="0" err="1"/>
              <a:t>Psychophysics</a:t>
            </a:r>
            <a:r>
              <a:rPr lang="fr-FR" sz="1800" b="0" i="1" dirty="0"/>
              <a:t> 14, 201-211, 1973.</a:t>
            </a:r>
            <a:endParaRPr lang="en-US" sz="1800" b="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 estimation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best methods are learned (often on synthetic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914400" y="6392886"/>
            <a:ext cx="1024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A. </a:t>
            </a:r>
            <a:r>
              <a:rPr lang="en-US" sz="1400" b="0" dirty="0" err="1"/>
              <a:t>Dosovitskiy</a:t>
            </a:r>
            <a:r>
              <a:rPr lang="en-US" sz="1400" b="0" dirty="0"/>
              <a:t> et al., </a:t>
            </a:r>
            <a:r>
              <a:rPr lang="en-US" sz="1400" b="0" dirty="0">
                <a:hlinkClick r:id="rId2"/>
              </a:rPr>
              <a:t>FlowNet: Learning Optical Flow with Convolutional Networks</a:t>
            </a:r>
            <a:r>
              <a:rPr lang="en-US" sz="1400" b="0" dirty="0"/>
              <a:t>, ICCV 2015</a:t>
            </a:r>
            <a:endParaRPr lang="en-US" sz="1400" b="0" dirty="0">
              <a:solidFill>
                <a:srgbClr val="29293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1648C2-8CA9-6E46-B03C-8A81EA04C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554"/>
            <a:ext cx="12192000" cy="3181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9DA28-EBE3-B04C-B9F7-81FFAE73DE98}"/>
              </a:ext>
            </a:extLst>
          </p:cNvPr>
          <p:cNvSpPr txBox="1"/>
          <p:nvPr/>
        </p:nvSpPr>
        <p:spPr>
          <a:xfrm>
            <a:off x="3657600" y="1777035"/>
            <a:ext cx="451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Synthetic dataset: Flying Chairs</a:t>
            </a:r>
          </a:p>
        </p:txBody>
      </p:sp>
    </p:spTree>
    <p:extLst>
      <p:ext uri="{BB962C8B-B14F-4D97-AF65-F5344CB8AC3E}">
        <p14:creationId xmlns:p14="http://schemas.microsoft.com/office/powerpoint/2010/main" val="2819503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 estimation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best methods are learned (often on synthetic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914400" y="6392886"/>
            <a:ext cx="1024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Z. Teed and J. Deng. </a:t>
            </a:r>
            <a:r>
              <a:rPr lang="en-US" sz="1400" b="0" dirty="0">
                <a:hlinkClick r:id="rId3"/>
              </a:rPr>
              <a:t>RAFT: Recurrent All-Pairs Field Transforms for Optical Flow</a:t>
            </a:r>
            <a:r>
              <a:rPr lang="en-US" sz="1400" b="0" dirty="0"/>
              <a:t>. ECCV 2020 (Best Paper Award)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3F07C-62A8-664D-B88B-C5CDB0380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12192000" cy="423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4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AFC0-64BA-4024-8E67-72C128A4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F8511-A042-4B0F-80A9-A79225DA6283}"/>
              </a:ext>
            </a:extLst>
          </p:cNvPr>
          <p:cNvSpPr txBox="1"/>
          <p:nvPr/>
        </p:nvSpPr>
        <p:spPr>
          <a:xfrm>
            <a:off x="2430933" y="951330"/>
            <a:ext cx="7330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/>
              <a:t>Idea: take flow, magnify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5629D-96F1-1F48-8926-8AFE06E852F3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4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pic>
        <p:nvPicPr>
          <p:cNvPr id="7" name="FredoFace" descr="FredoFace">
            <a:hlinkClick r:id="" action="ppaction://media"/>
            <a:extLst>
              <a:ext uri="{FF2B5EF4-FFF2-40B4-BE49-F238E27FC236}">
                <a16:creationId xmlns:a16="http://schemas.microsoft.com/office/drawing/2014/main" id="{254DEE84-D069-6E4F-B89F-601F178D0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5152" y="1536105"/>
            <a:ext cx="8301696" cy="4655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63C7C6-4FAE-6C45-91C4-29CA174C6BEE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6"/>
              </a:rPr>
              <a:t>D. </a:t>
            </a:r>
            <a:r>
              <a:rPr lang="en-US" sz="1400" b="0" dirty="0" err="1">
                <a:hlinkClick r:id="rId6"/>
              </a:rPr>
              <a:t>Fouhey</a:t>
            </a:r>
            <a:r>
              <a:rPr lang="en-US" sz="1400" b="0" dirty="0">
                <a:hlinkClick r:id="rId6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5170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6" name="OriginalSwingSet" descr="OriginalSwingSet">
            <a:hlinkClick r:id="" action="ppaction://media"/>
            <a:extLst>
              <a:ext uri="{FF2B5EF4-FFF2-40B4-BE49-F238E27FC236}">
                <a16:creationId xmlns:a16="http://schemas.microsoft.com/office/drawing/2014/main" id="{73950CDC-2A1F-3B41-9540-3F6249F60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2931" y="1005841"/>
            <a:ext cx="6866138" cy="5149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23F04-2217-8643-A188-4601ED0B4339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6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1A018-D25F-FF4F-B6C7-456EB3EE8478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7"/>
              </a:rPr>
              <a:t>D. </a:t>
            </a:r>
            <a:r>
              <a:rPr lang="en-US" sz="1400" b="0" dirty="0" err="1">
                <a:hlinkClick r:id="rId7"/>
              </a:rPr>
              <a:t>Fouhey</a:t>
            </a:r>
            <a:r>
              <a:rPr lang="en-US" sz="1400" b="0" dirty="0">
                <a:hlinkClick r:id="rId7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0957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gSwingSet" descr="MagSwingSet">
            <a:hlinkClick r:id="" action="ppaction://media"/>
            <a:extLst>
              <a:ext uri="{FF2B5EF4-FFF2-40B4-BE49-F238E27FC236}">
                <a16:creationId xmlns:a16="http://schemas.microsoft.com/office/drawing/2014/main" id="{8FA250CE-8A67-4A4E-B38E-856D97F4B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2931" y="1005840"/>
            <a:ext cx="6866136" cy="5149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A78BE-F982-A345-8FAE-47561525B41A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6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E8989-90EC-2548-9543-74C81BD5BCAD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7"/>
              </a:rPr>
              <a:t>D. </a:t>
            </a:r>
            <a:r>
              <a:rPr lang="en-US" sz="1400" b="0" dirty="0" err="1">
                <a:hlinkClick r:id="rId7"/>
              </a:rPr>
              <a:t>Fouhey</a:t>
            </a:r>
            <a:r>
              <a:rPr lang="en-US" sz="1400" b="0" dirty="0">
                <a:hlinkClick r:id="rId7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804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A78BE-F982-A345-8FAE-47561525B41A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3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E8989-90EC-2548-9543-74C81BD5BCAD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4"/>
              </a:rPr>
              <a:t>D. </a:t>
            </a:r>
            <a:r>
              <a:rPr lang="en-US" sz="1400" b="0" dirty="0" err="1">
                <a:hlinkClick r:id="rId4"/>
              </a:rPr>
              <a:t>Fouhey</a:t>
            </a:r>
            <a:r>
              <a:rPr lang="en-US" sz="1400" b="0" dirty="0">
                <a:hlinkClick r:id="rId4"/>
              </a:rPr>
              <a:t> and J. Johnson</a:t>
            </a:r>
            <a:endParaRPr lang="en-US" sz="14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A2D0C-6FCB-2240-B7C9-374669770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87" y="1002677"/>
            <a:ext cx="9416025" cy="52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53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4035-19F3-CF41-8E4A-C996C6B5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15145A-BF4C-6B4E-9554-7C9E39B24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8361405" cy="54864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CE34E-3A00-3841-976C-4E9DC8735C65}"/>
              </a:ext>
            </a:extLst>
          </p:cNvPr>
          <p:cNvSpPr/>
          <p:nvPr/>
        </p:nvSpPr>
        <p:spPr>
          <a:xfrm>
            <a:off x="1752600" y="6400800"/>
            <a:ext cx="868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H. Wu et al. </a:t>
            </a:r>
            <a:r>
              <a:rPr lang="en-US" sz="1400" b="0" dirty="0">
                <a:hlinkClick r:id="rId3"/>
              </a:rPr>
              <a:t>Eulerian Video Magnification for Revealing Subtle Changes in the World</a:t>
            </a:r>
            <a:r>
              <a:rPr lang="en-US" sz="1400" b="0" dirty="0"/>
              <a:t>. SIGGRAPH 2012 </a:t>
            </a:r>
          </a:p>
        </p:txBody>
      </p:sp>
    </p:spTree>
    <p:extLst>
      <p:ext uri="{BB962C8B-B14F-4D97-AF65-F5344CB8AC3E}">
        <p14:creationId xmlns:p14="http://schemas.microsoft.com/office/powerpoint/2010/main" val="3599934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CAC9-29D5-F348-B25F-A331CA25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21726-51D7-C148-B2A1-B32A9C18B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Optical Flow is commonly used as an input feature for video classification with CNNs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71624-0707-A148-8BA8-097D9D214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72" y="2192184"/>
            <a:ext cx="8466256" cy="3081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CB08B-1718-6442-AF42-0019BCBBC94A}"/>
              </a:ext>
            </a:extLst>
          </p:cNvPr>
          <p:cNvSpPr txBox="1"/>
          <p:nvPr/>
        </p:nvSpPr>
        <p:spPr>
          <a:xfrm>
            <a:off x="685800" y="5791200"/>
            <a:ext cx="1082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K. </a:t>
            </a:r>
            <a:r>
              <a:rPr lang="en-US" sz="1600" b="0" dirty="0" err="1"/>
              <a:t>Simonyan</a:t>
            </a:r>
            <a:r>
              <a:rPr lang="en-US" sz="1600" b="0" dirty="0"/>
              <a:t> and A. Zisserman. </a:t>
            </a:r>
            <a:r>
              <a:rPr lang="en-US" sz="1600" b="0" dirty="0">
                <a:hlinkClick r:id="rId3"/>
              </a:rPr>
              <a:t>Two-Stream Convolutional Networks for Action Recognition in Videos</a:t>
            </a:r>
            <a:r>
              <a:rPr lang="en-US" sz="1600" b="0" dirty="0"/>
              <a:t>. </a:t>
            </a:r>
            <a:r>
              <a:rPr lang="en-US" sz="1600" b="0" dirty="0" err="1"/>
              <a:t>NeurIPS</a:t>
            </a:r>
            <a:r>
              <a:rPr lang="en-US" sz="1600" b="0" dirty="0"/>
              <a:t>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92BF6-CC7E-7647-8D24-C25989A27AF2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4"/>
              </a:rPr>
              <a:t>D. </a:t>
            </a:r>
            <a:r>
              <a:rPr lang="en-US" sz="1400" b="0" dirty="0" err="1">
                <a:hlinkClick r:id="rId4"/>
              </a:rPr>
              <a:t>Fouhey</a:t>
            </a:r>
            <a:r>
              <a:rPr lang="en-US" sz="1400" b="0" dirty="0">
                <a:hlinkClick r:id="rId4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1577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field vs. optical flow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</a:t>
            </a:r>
            <a:r>
              <a:rPr lang="en-US" b="1" dirty="0"/>
              <a:t>motion field </a:t>
            </a:r>
            <a:r>
              <a:rPr lang="en-US" dirty="0"/>
              <a:t>is the projection of the 3D scene motion into the image</a:t>
            </a:r>
          </a:p>
        </p:txBody>
      </p:sp>
      <p:pic>
        <p:nvPicPr>
          <p:cNvPr id="16388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1" y="3413126"/>
            <a:ext cx="42513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9675" y="2514601"/>
            <a:ext cx="405765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field vs. optical flow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</a:t>
            </a:r>
            <a:r>
              <a:rPr lang="en-US" b="1" dirty="0"/>
              <a:t>motion field </a:t>
            </a:r>
            <a:r>
              <a:rPr lang="en-US" dirty="0"/>
              <a:t>is the projection of the 3D scene motion into the image</a:t>
            </a:r>
          </a:p>
          <a:p>
            <a:pPr>
              <a:buFontTx/>
              <a:buChar char="•"/>
            </a:pPr>
            <a:r>
              <a:rPr lang="en-US" b="1" dirty="0"/>
              <a:t>Optical flow</a:t>
            </a:r>
            <a:r>
              <a:rPr lang="en-US" dirty="0"/>
              <a:t> is the apparent motion of brightness patterns in the image</a:t>
            </a:r>
          </a:p>
          <a:p>
            <a:pPr>
              <a:buFontTx/>
              <a:buChar char="•"/>
            </a:pPr>
            <a:r>
              <a:rPr lang="en-US" dirty="0"/>
              <a:t>Are optical flow and motion field the same?</a:t>
            </a:r>
          </a:p>
          <a:p>
            <a:pPr lvl="1"/>
            <a:r>
              <a:rPr lang="en-US" sz="2400" dirty="0"/>
              <a:t>Apparent motion can be caused by lighting changes without any actual motion. E.g., consider a uniform rotating sphere under fixed lighting vs. a stationary sphere under moving illumination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2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A917-EC40-5344-8AB6-4520CCC42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E74E4-8B14-844B-AC81-6CC9F09BA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Optical flow</a:t>
            </a:r>
            <a:r>
              <a:rPr lang="en-US" dirty="0"/>
              <a:t> is the </a:t>
            </a:r>
            <a:r>
              <a:rPr lang="en-US" i="1" dirty="0"/>
              <a:t>apparent motion </a:t>
            </a:r>
            <a:r>
              <a:rPr lang="en-US" dirty="0"/>
              <a:t>of brightness patterns in the image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Can be caused by camera motion, object motion, or changes of lighting in the scene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8A620-7650-2447-A4D6-6996D29F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41" y="2971800"/>
            <a:ext cx="4648200" cy="3486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553EF-CB2D-8849-906C-E1ACE3EC87B6}"/>
              </a:ext>
            </a:extLst>
          </p:cNvPr>
          <p:cNvSpPr txBox="1"/>
          <p:nvPr/>
        </p:nvSpPr>
        <p:spPr>
          <a:xfrm>
            <a:off x="4771641" y="647145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90E43-9AE3-5C46-BD30-960FF74D8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759" y="2971800"/>
            <a:ext cx="4753841" cy="3486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6C657-0DF0-B348-ADF6-712C3DFA1AD7}"/>
              </a:ext>
            </a:extLst>
          </p:cNvPr>
          <p:cNvSpPr txBox="1"/>
          <p:nvPr/>
        </p:nvSpPr>
        <p:spPr>
          <a:xfrm>
            <a:off x="9780222" y="645795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5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4388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flow1.jpg" descr="flow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840" y="1380300"/>
            <a:ext cx="5420320" cy="321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46655</TotalTime>
  <Words>2738</Words>
  <Application>Microsoft Macintosh PowerPoint</Application>
  <PresentationFormat>Widescreen</PresentationFormat>
  <Paragraphs>335</Paragraphs>
  <Slides>57</Slides>
  <Notes>34</Notes>
  <HiddenSlides>2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Cambria Math</vt:lpstr>
      <vt:lpstr>Gill Sans</vt:lpstr>
      <vt:lpstr>Times New Roman</vt:lpstr>
      <vt:lpstr>Blank Presentation</vt:lpstr>
      <vt:lpstr>Optical flow</vt:lpstr>
      <vt:lpstr>Outline</vt:lpstr>
      <vt:lpstr>Motion is a powerful perceptual cue</vt:lpstr>
      <vt:lpstr>Motion is a powerful perceptual cue</vt:lpstr>
      <vt:lpstr>Motion is a powerful perceptual cue</vt:lpstr>
      <vt:lpstr>Motion field vs. optical flow</vt:lpstr>
      <vt:lpstr>Motion field vs. optical flow</vt:lpstr>
      <vt:lpstr>Optical flow</vt:lpstr>
      <vt:lpstr>PowerPoint Presentation</vt:lpstr>
      <vt:lpstr>PowerPoint Presentation</vt:lpstr>
      <vt:lpstr>PowerPoint Presentation</vt:lpstr>
      <vt:lpstr>Uses of optical flow in computer vision</vt:lpstr>
      <vt:lpstr>Outline</vt:lpstr>
      <vt:lpstr>Estimating optical flow</vt:lpstr>
      <vt:lpstr>Estimating optical flow</vt:lpstr>
      <vt:lpstr>The brightness constancy constraint</vt:lpstr>
      <vt:lpstr>The aperture problem</vt:lpstr>
      <vt:lpstr>The aperture problem</vt:lpstr>
      <vt:lpstr>The barber pole illusion</vt:lpstr>
      <vt:lpstr>The barber pole illusion</vt:lpstr>
      <vt:lpstr>Outline</vt:lpstr>
      <vt:lpstr>Solving the aperture problem</vt:lpstr>
      <vt:lpstr>Estimating optical flow</vt:lpstr>
      <vt:lpstr>Recall: second moment matrix</vt:lpstr>
      <vt:lpstr>Conditions for solvability</vt:lpstr>
      <vt:lpstr>Conditions for solvability</vt:lpstr>
      <vt:lpstr>Lucas-Kanade flow</vt:lpstr>
      <vt:lpstr>Lucas-Kanade flow example</vt:lpstr>
      <vt:lpstr>Outline</vt:lpstr>
      <vt:lpstr>When does Lucas-Kanade fail?</vt:lpstr>
      <vt:lpstr>Fixing the errors in Lucas-Kanade</vt:lpstr>
      <vt:lpstr>Fixing the errors in Lucas-Kanade</vt:lpstr>
      <vt:lpstr>Fixing the errors in Lucas-Kanade</vt:lpstr>
      <vt:lpstr>PowerPoint Presentation</vt:lpstr>
      <vt:lpstr>Parametric flow models</vt:lpstr>
      <vt:lpstr>Examples</vt:lpstr>
      <vt:lpstr>Examples</vt:lpstr>
      <vt:lpstr>Estimating</vt:lpstr>
      <vt:lpstr>Roughly</vt:lpstr>
      <vt:lpstr>Fixing the errors in Lucas-Kanade</vt:lpstr>
      <vt:lpstr>Fixing the errors in Lucas-Kanade</vt:lpstr>
      <vt:lpstr>Last time: Optical flow</vt:lpstr>
      <vt:lpstr>Review: Estimating optical flow</vt:lpstr>
      <vt:lpstr>Review: Estimating optical flow</vt:lpstr>
      <vt:lpstr>Review: Lucas-Kanade flow</vt:lpstr>
      <vt:lpstr>Shi-Tomasi feature tracker</vt:lpstr>
      <vt:lpstr>Tracking example</vt:lpstr>
      <vt:lpstr>Outline</vt:lpstr>
      <vt:lpstr>State-of-the-art optical flow estimation</vt:lpstr>
      <vt:lpstr>State-of-the-art optical flow estimation</vt:lpstr>
      <vt:lpstr>State-of-the-art optical flow estimation</vt:lpstr>
      <vt:lpstr>Motion magnification</vt:lpstr>
      <vt:lpstr>Motion magnification</vt:lpstr>
      <vt:lpstr>Motion magnification</vt:lpstr>
      <vt:lpstr>Motion magnification</vt:lpstr>
      <vt:lpstr>Motion magnification</vt:lpstr>
      <vt:lpstr>Activity recognition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1687</cp:revision>
  <cp:lastPrinted>2021-09-24T15:38:01Z</cp:lastPrinted>
  <dcterms:created xsi:type="dcterms:W3CDTF">2004-08-29T23:15:23Z</dcterms:created>
  <dcterms:modified xsi:type="dcterms:W3CDTF">2023-09-20T14:26:55Z</dcterms:modified>
</cp:coreProperties>
</file>