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6"/>
  </p:notesMasterIdLst>
  <p:handoutMasterIdLst>
    <p:handoutMasterId r:id="rId87"/>
  </p:handoutMasterIdLst>
  <p:sldIdLst>
    <p:sldId id="949" r:id="rId2"/>
    <p:sldId id="943" r:id="rId3"/>
    <p:sldId id="944" r:id="rId4"/>
    <p:sldId id="946" r:id="rId5"/>
    <p:sldId id="922" r:id="rId6"/>
    <p:sldId id="948" r:id="rId7"/>
    <p:sldId id="901" r:id="rId8"/>
    <p:sldId id="964" r:id="rId9"/>
    <p:sldId id="1022" r:id="rId10"/>
    <p:sldId id="1023" r:id="rId11"/>
    <p:sldId id="1024" r:id="rId12"/>
    <p:sldId id="923" r:id="rId13"/>
    <p:sldId id="907" r:id="rId14"/>
    <p:sldId id="924" r:id="rId15"/>
    <p:sldId id="848" r:id="rId16"/>
    <p:sldId id="849" r:id="rId17"/>
    <p:sldId id="850" r:id="rId18"/>
    <p:sldId id="967" r:id="rId19"/>
    <p:sldId id="853" r:id="rId20"/>
    <p:sldId id="854" r:id="rId21"/>
    <p:sldId id="855" r:id="rId22"/>
    <p:sldId id="1025" r:id="rId23"/>
    <p:sldId id="867" r:id="rId24"/>
    <p:sldId id="1026" r:id="rId25"/>
    <p:sldId id="950" r:id="rId26"/>
    <p:sldId id="951" r:id="rId27"/>
    <p:sldId id="952" r:id="rId28"/>
    <p:sldId id="953" r:id="rId29"/>
    <p:sldId id="954" r:id="rId30"/>
    <p:sldId id="955" r:id="rId31"/>
    <p:sldId id="956" r:id="rId32"/>
    <p:sldId id="957" r:id="rId33"/>
    <p:sldId id="958" r:id="rId34"/>
    <p:sldId id="959" r:id="rId35"/>
    <p:sldId id="869" r:id="rId36"/>
    <p:sldId id="1027" r:id="rId37"/>
    <p:sldId id="937" r:id="rId38"/>
    <p:sldId id="875" r:id="rId39"/>
    <p:sldId id="1028" r:id="rId40"/>
    <p:sldId id="815" r:id="rId41"/>
    <p:sldId id="1004" r:id="rId42"/>
    <p:sldId id="1011" r:id="rId43"/>
    <p:sldId id="1013" r:id="rId44"/>
    <p:sldId id="1029" r:id="rId45"/>
    <p:sldId id="897" r:id="rId46"/>
    <p:sldId id="857" r:id="rId47"/>
    <p:sldId id="820" r:id="rId48"/>
    <p:sldId id="805" r:id="rId49"/>
    <p:sldId id="806" r:id="rId50"/>
    <p:sldId id="807" r:id="rId51"/>
    <p:sldId id="904" r:id="rId52"/>
    <p:sldId id="809" r:id="rId53"/>
    <p:sldId id="969" r:id="rId54"/>
    <p:sldId id="811" r:id="rId55"/>
    <p:sldId id="810" r:id="rId56"/>
    <p:sldId id="812" r:id="rId57"/>
    <p:sldId id="861" r:id="rId58"/>
    <p:sldId id="898" r:id="rId59"/>
    <p:sldId id="858" r:id="rId60"/>
    <p:sldId id="910" r:id="rId61"/>
    <p:sldId id="1030" r:id="rId62"/>
    <p:sldId id="879" r:id="rId63"/>
    <p:sldId id="905" r:id="rId64"/>
    <p:sldId id="881" r:id="rId65"/>
    <p:sldId id="821" r:id="rId66"/>
    <p:sldId id="891" r:id="rId67"/>
    <p:sldId id="862" r:id="rId68"/>
    <p:sldId id="863" r:id="rId69"/>
    <p:sldId id="1031" r:id="rId70"/>
    <p:sldId id="1032" r:id="rId71"/>
    <p:sldId id="1033" r:id="rId72"/>
    <p:sldId id="1034" r:id="rId73"/>
    <p:sldId id="1035" r:id="rId74"/>
    <p:sldId id="1036" r:id="rId75"/>
    <p:sldId id="1037" r:id="rId76"/>
    <p:sldId id="1038" r:id="rId77"/>
    <p:sldId id="864" r:id="rId78"/>
    <p:sldId id="1039" r:id="rId79"/>
    <p:sldId id="865" r:id="rId80"/>
    <p:sldId id="906" r:id="rId81"/>
    <p:sldId id="1018" r:id="rId82"/>
    <p:sldId id="1019" r:id="rId83"/>
    <p:sldId id="1020" r:id="rId84"/>
    <p:sldId id="1021" r:id="rId85"/>
  </p:sldIdLst>
  <p:sldSz cx="12192000" cy="6858000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4D4D4D"/>
    <a:srgbClr val="B2B2B2"/>
    <a:srgbClr val="808080"/>
    <a:srgbClr val="C0C0C0"/>
    <a:srgbClr val="292929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85646" autoAdjust="0"/>
  </p:normalViewPr>
  <p:slideViewPr>
    <p:cSldViewPr>
      <p:cViewPr varScale="1">
        <p:scale>
          <a:sx n="109" d="100"/>
          <a:sy n="109" d="100"/>
        </p:scale>
        <p:origin x="752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039539-F413-4581-8009-DE9BBA32B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68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9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D15953-31A5-4A49-A421-1E0FB08F4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23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D15953-31A5-4A49-A421-1E0FB08F4F9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31E66-3509-43DB-B31C-80811BBB2D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80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31E66-3509-43DB-B31C-80811BBB2D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69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F1B6A-C68C-4F8F-8D21-7FA9F620327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ED371-4129-4D99-8273-FDDCE58D84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D16987-FEFA-4457-A8CF-FFF5E19407D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E7AD6-EB1A-47D4-99FC-95330ECF7A8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EBF6F-8A88-45E6-B0A8-FAB2F2278B4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F9464-3042-4A56-8A55-B09824EE352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F9464-3042-4A56-8A55-B09824EE352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95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61044-AB6B-4990-9FC1-2395A1101F2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Fit to earlier data with an appropriate choice of 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FCBF8-2D88-43C4-AAEF-0B05F4A1372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953AA-7609-4F7A-8036-A3D5CEFC3EC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D9A9A-3E1E-493A-9C50-276CC760CBA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CDC61-6830-40C4-AD4C-40F5285A0BF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8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3E7DF-CEB1-4AF5-904B-BC7FADF6020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3E7DF-CEB1-4AF5-904B-BC7FADF6020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988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62200" y="549275"/>
            <a:ext cx="48768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EADD7-6249-45D3-8B1D-8C5384BEE2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5C1D1-4C9F-4402-ACFE-C02D5EC3E4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62200" y="549275"/>
            <a:ext cx="48768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49BBD-CC78-4878-B2B0-C84274EA2B2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62200" y="549275"/>
            <a:ext cx="48768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5438458" y="6948171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30" tIns="48365" rIns="96730" bIns="48365" anchor="b"/>
          <a:lstStyle/>
          <a:p>
            <a:pPr algn="r"/>
            <a:fld id="{DF90736E-B8D3-409F-9692-429E6C860CE8}" type="slidenum">
              <a:rPr lang="en-US" sz="1300">
                <a:latin typeface="Calibri" pitchFamily="34" charset="0"/>
              </a:rPr>
              <a:pPr algn="r"/>
              <a:t>34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32A5B-97E7-4D98-9EDE-85B0296FDB3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27A177-E38C-46BD-9809-48F44DAC63D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200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792A7-E03E-419D-A5C5-5B162789E98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0E1CA-7B26-4EDC-B38B-57DA48A159D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CDC61-6830-40C4-AD4C-40F5285A0BF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09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5BD38-4E92-48D4-BBCB-935A356359A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4D55B-611F-4DD0-8A93-FCB36690A3F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296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809E0-E778-429F-AD13-B2D3AD8CB859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396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C5BBA-3476-435F-9915-DEDB5DFD8B82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564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52F9D-87D8-45CE-813A-2C5D2C79CB12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746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2740AC-6A1A-4AB0-AB5B-52FA5B47F31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Figure 15.1, top half.  Note that most points in the vote array are very dark, because they</a:t>
            </a:r>
          </a:p>
          <a:p>
            <a:pPr eaLnBrk="1" hangingPunct="1"/>
            <a:r>
              <a:rPr lang="en-US"/>
              <a:t>get only one vote.</a:t>
            </a:r>
          </a:p>
        </p:txBody>
      </p:sp>
    </p:spTree>
    <p:extLst>
      <p:ext uri="{BB962C8B-B14F-4D97-AF65-F5344CB8AC3E}">
        <p14:creationId xmlns:p14="http://schemas.microsoft.com/office/powerpoint/2010/main" val="14222555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FB1B7-0581-4C25-8766-D8FC9FB5DD2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911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BDA8C-E750-47F1-ACB0-B8D35AA381A8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35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62836-8A74-464F-A631-30DA8D631D5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631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4B767-D43E-4AA0-9C49-A3DDF236D88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This is 15.1 lower half</a:t>
            </a:r>
          </a:p>
        </p:txBody>
      </p:sp>
    </p:spTree>
    <p:extLst>
      <p:ext uri="{BB962C8B-B14F-4D97-AF65-F5344CB8AC3E}">
        <p14:creationId xmlns:p14="http://schemas.microsoft.com/office/powerpoint/2010/main" val="16087825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7DC28-F467-4DAF-9976-9D881365CB3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This is 15.1 lower half</a:t>
            </a:r>
          </a:p>
        </p:txBody>
      </p:sp>
    </p:spTree>
    <p:extLst>
      <p:ext uri="{BB962C8B-B14F-4D97-AF65-F5344CB8AC3E}">
        <p14:creationId xmlns:p14="http://schemas.microsoft.com/office/powerpoint/2010/main" val="356833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CDC61-6830-40C4-AD4C-40F5285A0B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B60C9B-EB1B-41A5-881E-E5AAE04B0C38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This is the number of votes that the real line of 20 points gets with increasing noise (figure15.3)</a:t>
            </a:r>
          </a:p>
        </p:txBody>
      </p:sp>
    </p:spTree>
    <p:extLst>
      <p:ext uri="{BB962C8B-B14F-4D97-AF65-F5344CB8AC3E}">
        <p14:creationId xmlns:p14="http://schemas.microsoft.com/office/powerpoint/2010/main" val="38705533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2F289-7FCC-46B5-9350-0C72FE12305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15.2; main point is that lots of noise can lead to large peaks in the array</a:t>
            </a:r>
          </a:p>
        </p:txBody>
      </p:sp>
    </p:spTree>
    <p:extLst>
      <p:ext uri="{BB962C8B-B14F-4D97-AF65-F5344CB8AC3E}">
        <p14:creationId xmlns:p14="http://schemas.microsoft.com/office/powerpoint/2010/main" val="24564761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E232D-0190-4DCD-835A-0B5C538A442C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Figure 15.4; as the noise increases in a picture without a line, the number of points in the max cell goes</a:t>
            </a:r>
          </a:p>
          <a:p>
            <a:pPr eaLnBrk="1" hangingPunct="1"/>
            <a:r>
              <a:rPr lang="en-US"/>
              <a:t>up, too</a:t>
            </a:r>
          </a:p>
        </p:txBody>
      </p:sp>
    </p:spTree>
    <p:extLst>
      <p:ext uri="{BB962C8B-B14F-4D97-AF65-F5344CB8AC3E}">
        <p14:creationId xmlns:p14="http://schemas.microsoft.com/office/powerpoint/2010/main" val="10334523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24B74-C20E-4F49-87B2-68861CFEB5CF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918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40B838-16DB-4A35-89DC-51AB5510E95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209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EB05E-A0CC-4E66-8606-6F8667A0A54E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964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E4A7B-F8B4-4DD2-BA3C-CD956DCA1912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2248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CDC61-6830-40C4-AD4C-40F5285A0BFF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899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F82AD0-3064-475B-8AFE-13D9C60499ED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-The center or reference point is not necessarily a visible point, it’s just the “origin” of the shape’s coordinate system</a:t>
            </a:r>
          </a:p>
          <a:p>
            <a:pPr eaLnBrk="1" hangingPunct="1"/>
            <a:r>
              <a:rPr lang="en-US" dirty="0"/>
              <a:t>-The landmark points don’t have to be located on the boundary, they just need to be in a stable spatial configuration w.r.t. the center</a:t>
            </a:r>
          </a:p>
          <a:p>
            <a:pPr eaLnBrk="1" hangingPunct="1"/>
            <a:r>
              <a:rPr lang="en-US" dirty="0"/>
              <a:t>- The types of landmark points correspond to “visual words” or features that have a distinct local appearance (how to identify such visual words will be discussed later in the course)</a:t>
            </a:r>
          </a:p>
        </p:txBody>
      </p:sp>
    </p:spTree>
    <p:extLst>
      <p:ext uri="{BB962C8B-B14F-4D97-AF65-F5344CB8AC3E}">
        <p14:creationId xmlns:p14="http://schemas.microsoft.com/office/powerpoint/2010/main" val="39841703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6DA1A0-C374-48CF-A359-6AA68BA1789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90606-CFFB-406E-AFFE-8C1495D0A14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4BA73-90BB-4212-888A-A015DCA53D6A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Note that some of the features present in the template may actually be absent in the test image. The positions of the features can move around; new “noise” or “clutter” features can be added.</a:t>
            </a:r>
          </a:p>
          <a:p>
            <a:pPr eaLnBrk="1" hangingPunct="1"/>
            <a:r>
              <a:rPr lang="en-US" dirty="0"/>
              <a:t>The small circles represent votes for possible center location.</a:t>
            </a:r>
          </a:p>
        </p:txBody>
      </p:sp>
    </p:spTree>
    <p:extLst>
      <p:ext uri="{BB962C8B-B14F-4D97-AF65-F5344CB8AC3E}">
        <p14:creationId xmlns:p14="http://schemas.microsoft.com/office/powerpoint/2010/main" val="311474261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B8697C-4C21-46E6-BA25-CCE4B6DA5499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This is not just some useless historic idea, but is actually extensively used in modern recognition.</a:t>
            </a:r>
          </a:p>
        </p:txBody>
      </p:sp>
    </p:spTree>
    <p:extLst>
      <p:ext uri="{BB962C8B-B14F-4D97-AF65-F5344CB8AC3E}">
        <p14:creationId xmlns:p14="http://schemas.microsoft.com/office/powerpoint/2010/main" val="24320480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086093-E4E6-4952-BCC7-AE525443FCEE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8915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513944-790D-438B-809C-FAF0756E94B3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436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BBD71-62A1-4FFE-888E-1E6E37EFE6BE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8458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D2B8B-F3E1-468C-B664-91BA2CCF424D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7742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D2B8B-F3E1-468C-B664-91BA2CCF424D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646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AEE92-B982-4AC7-899E-199211042A14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7785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AA87DD-723F-41F4-8926-5D6E5AB49A11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7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DF7E1-9345-4569-AEA3-5B972B85655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31E66-3509-43DB-B31C-80811BBB2D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69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31E66-3509-43DB-B31C-80811BBB2D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6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43440-D44C-4E47-ABE7-79D0E0F87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FD299-F619-4837-B3B6-3C8478A6A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5686A-98D8-4B08-B811-6CCEEB92C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B1510-E325-46AC-94C8-E34C2D751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2A4D5-E432-4E49-B10F-E0BF00F37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830E3-80D9-422E-A120-ABD428241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9778-4E3B-4556-9901-4F979F0CF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2F96A-391C-4647-A12B-21DA78AC5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C485F-9B97-47D1-8045-9BB3FEE04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832E-2D00-4243-8B5F-515F3450D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5D21F-BD0B-4E40-9C7B-C7234C12E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1144F-0BBA-4068-ABEE-4D8D26EE0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9F14-87A2-4232-B89F-A564DEB2F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73A66-7681-422F-9889-AC55E0B9A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75822A5-3685-4802-A0F9-5B2B460C6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7.wmf"/><Relationship Id="rId9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.sri.com/pubs/files/836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files/53d80b0393096ba4afe34f5b65152090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2.png"/><Relationship Id="rId7" Type="http://schemas.openxmlformats.org/officeDocument/2006/relationships/image" Target="../media/image5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3.png"/><Relationship Id="rId7" Type="http://schemas.openxmlformats.org/officeDocument/2006/relationships/image" Target="../media/image5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650.png"/><Relationship Id="rId4" Type="http://schemas.openxmlformats.org/officeDocument/2006/relationships/image" Target="../media/image65.png"/><Relationship Id="rId9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3.png"/><Relationship Id="rId5" Type="http://schemas.openxmlformats.org/officeDocument/2006/relationships/image" Target="../media/image710.png"/><Relationship Id="rId4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ebfi7qOFLuo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ostatic.com/files/images/ss_hough.jp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cal-network.org/challenges/VOC/pubs/leibe04.pdf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87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scal-network.org/challenges/VOC/pubs/leibe04.pdf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e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hyperlink" Target="https://link.springer.com/content/pdf/10.1007/s11263-007-0095-3.pdf" TargetMode="External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05.06409.pdf" TargetMode="Externa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hyperlink" Target="https://arxiv.org/pdf/1605.06409.pdf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hyperlink" Target="https://arxiv.org/pdf/1605.0640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ccess.thecvf.com/content/CVPR2021/papers/Min_Convolutional_Hough_Matching_Networks_CVPR_2021_paper.pdf" TargetMode="Externa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1"/>
            <a:ext cx="6034088" cy="418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179653-3F88-094F-8651-75C4F6BA9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2362200"/>
                <a:ext cx="10363200" cy="38100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first: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Plugging back in: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)+ </m:t>
                                  </m:r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179653-3F88-094F-8651-75C4F6BA9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362200"/>
                <a:ext cx="10363200" cy="3810000"/>
              </a:xfrm>
              <a:blipFill>
                <a:blip r:embed="rId3"/>
                <a:stretch>
                  <a:fillRect l="-1103" t="-8638" b="-14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0" y="936626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55" name="Rectangle 6"/>
              <p:cNvSpPr>
                <a:spLocks noChangeArrowheads="1"/>
              </p:cNvSpPr>
              <p:nvPr/>
            </p:nvSpPr>
            <p:spPr bwMode="auto">
              <a:xfrm>
                <a:off x="8656572" y="2143985"/>
                <a:ext cx="113838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baseline="-25000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15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6572" y="2143985"/>
                <a:ext cx="1138389" cy="461665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E360634-1BE5-7D4B-A948-560A321059D7}"/>
                  </a:ext>
                </a:extLst>
              </p:cNvPr>
              <p:cNvSpPr/>
              <p:nvPr/>
            </p:nvSpPr>
            <p:spPr>
              <a:xfrm>
                <a:off x="3429000" y="990600"/>
                <a:ext cx="4257576" cy="1268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+ </m:t>
                                  </m:r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E360634-1BE5-7D4B-A948-560A32105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990600"/>
                <a:ext cx="4257576" cy="1268552"/>
              </a:xfrm>
              <a:prstGeom prst="rect">
                <a:avLst/>
              </a:prstGeom>
              <a:blipFill>
                <a:blip r:embed="rId6"/>
                <a:stretch>
                  <a:fillRect l="-11607" t="-104950" b="-16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CB32260-8B99-7E45-99AD-09B4D9312067}"/>
              </a:ext>
            </a:extLst>
          </p:cNvPr>
          <p:cNvSpPr/>
          <p:nvPr/>
        </p:nvSpPr>
        <p:spPr bwMode="auto">
          <a:xfrm>
            <a:off x="6477000" y="3124200"/>
            <a:ext cx="42672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BD0492A-79EA-0943-90F4-16FF45CF8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4961" y="888249"/>
                <a:ext cx="190173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b="0" i="1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BD0492A-79EA-0943-90F4-16FF45CF8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4961" y="888249"/>
                <a:ext cx="1901739" cy="461665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10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179653-3F88-094F-8651-75C4F6BA9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2362200"/>
                <a:ext cx="10363200" cy="38100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first: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Plugging back in: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)+ </m:t>
                                  </m:r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We want to find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that minimizes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𝑈𝑁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subject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endParaRPr lang="en-US" dirty="0"/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Solution is given by the eigenvector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associated with the smallest eigenvalue</a:t>
                </a: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179653-3F88-094F-8651-75C4F6BA9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362200"/>
                <a:ext cx="10363200" cy="3810000"/>
              </a:xfrm>
              <a:blipFill>
                <a:blip r:embed="rId3"/>
                <a:stretch>
                  <a:fillRect l="-1103" t="-8638" b="-14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0" y="936626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55" name="Rectangle 6"/>
              <p:cNvSpPr>
                <a:spLocks noChangeArrowheads="1"/>
              </p:cNvSpPr>
              <p:nvPr/>
            </p:nvSpPr>
            <p:spPr bwMode="auto">
              <a:xfrm>
                <a:off x="8656572" y="2143985"/>
                <a:ext cx="113838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baseline="-25000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15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6572" y="2143985"/>
                <a:ext cx="1138389" cy="461665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E360634-1BE5-7D4B-A948-560A321059D7}"/>
                  </a:ext>
                </a:extLst>
              </p:cNvPr>
              <p:cNvSpPr/>
              <p:nvPr/>
            </p:nvSpPr>
            <p:spPr>
              <a:xfrm>
                <a:off x="3429000" y="990600"/>
                <a:ext cx="4257576" cy="1268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𝑎𝑥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+ </m:t>
                                  </m:r>
                                  <m:r>
                                    <a:rPr lang="en-US" i="1" dirty="0" err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𝑏𝑦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E360634-1BE5-7D4B-A948-560A32105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990600"/>
                <a:ext cx="4257576" cy="1268552"/>
              </a:xfrm>
              <a:prstGeom prst="rect">
                <a:avLst/>
              </a:prstGeom>
              <a:blipFill>
                <a:blip r:embed="rId7"/>
                <a:stretch>
                  <a:fillRect l="-11607" t="-104950" b="-16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E6F058-1741-D541-A08C-01983CB5579A}"/>
                  </a:ext>
                </a:extLst>
              </p:cNvPr>
              <p:cNvSpPr/>
              <p:nvPr/>
            </p:nvSpPr>
            <p:spPr>
              <a:xfrm>
                <a:off x="8118668" y="4572000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E6F058-1741-D541-A08C-01983CB557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668" y="4572000"/>
                <a:ext cx="54534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39CA99-E1CC-7C48-872A-68E15000F9ED}"/>
                  </a:ext>
                </a:extLst>
              </p:cNvPr>
              <p:cNvSpPr/>
              <p:nvPr/>
            </p:nvSpPr>
            <p:spPr>
              <a:xfrm>
                <a:off x="9794961" y="4572000"/>
                <a:ext cx="5565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39CA99-E1CC-7C48-872A-68E15000F9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961" y="4572000"/>
                <a:ext cx="55656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4BD4BCB-EE07-4D42-B246-AED618E3C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4961" y="888249"/>
                <a:ext cx="190173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b="0" i="1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4BD4BCB-EE07-4D42-B246-AED618E3C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4961" y="888249"/>
                <a:ext cx="1901739" cy="461665"/>
              </a:xfrm>
              <a:prstGeom prst="rect">
                <a:avLst/>
              </a:prstGeom>
              <a:blipFill>
                <a:blip r:embed="rId10"/>
                <a:stretch>
                  <a:fillRect b="-81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0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graphicFrame>
        <p:nvGraphicFramePr>
          <p:cNvPr id="8196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597276" y="2786064"/>
          <a:ext cx="5241925" cy="369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5231746" imgH="3682540" progId="Photoshop.Image.10">
                  <p:embed/>
                </p:oleObj>
              </mc:Choice>
              <mc:Fallback>
                <p:oleObj name="Image" r:id="rId3" imgW="5231746" imgH="3682540" progId="Photoshop.Image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6" y="2786064"/>
                        <a:ext cx="5241925" cy="369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Line 8"/>
          <p:cNvSpPr>
            <a:spLocks noChangeShapeType="1"/>
          </p:cNvSpPr>
          <p:nvPr/>
        </p:nvSpPr>
        <p:spPr bwMode="auto">
          <a:xfrm flipV="1">
            <a:off x="6172200" y="3429000"/>
            <a:ext cx="685800" cy="1219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2" name="Text Box 9"/>
              <p:cNvSpPr txBox="1">
                <a:spLocks noChangeArrowheads="1"/>
              </p:cNvSpPr>
              <p:nvPr/>
            </p:nvSpPr>
            <p:spPr bwMode="auto">
              <a:xfrm>
                <a:off x="6657061" y="3659856"/>
                <a:ext cx="213360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8202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7061" y="3659856"/>
                <a:ext cx="2133601" cy="523220"/>
              </a:xfrm>
              <a:prstGeom prst="rect">
                <a:avLst/>
              </a:prstGeom>
              <a:blipFill>
                <a:blip r:embed="rId6"/>
                <a:stretch>
                  <a:fillRect b="-195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6759575" y="2348088"/>
            <a:ext cx="326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/>
              <a:t>second moment matrix</a:t>
            </a:r>
          </a:p>
        </p:txBody>
      </p:sp>
      <p:sp>
        <p:nvSpPr>
          <p:cNvPr id="8204" name="Line 11"/>
          <p:cNvSpPr>
            <a:spLocks noChangeShapeType="1"/>
          </p:cNvSpPr>
          <p:nvPr/>
        </p:nvSpPr>
        <p:spPr bwMode="auto">
          <a:xfrm>
            <a:off x="6172200" y="4648200"/>
            <a:ext cx="1371600" cy="3048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Oval 12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183226" y="6477001"/>
            <a:ext cx="2007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F&amp;P (2</a:t>
            </a:r>
            <a:r>
              <a:rPr lang="en-US" sz="1400" b="0" baseline="30000" dirty="0"/>
              <a:t>nd</a:t>
            </a:r>
            <a:r>
              <a:rPr lang="en-US" sz="1400" b="0" dirty="0"/>
              <a:t> ed.) sec. 22.1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12D16A5-3098-F142-BB1F-612872C99C27}"/>
                  </a:ext>
                </a:extLst>
              </p:cNvPr>
              <p:cNvSpPr/>
              <p:nvPr/>
            </p:nvSpPr>
            <p:spPr>
              <a:xfrm>
                <a:off x="4283077" y="1371775"/>
                <a:ext cx="7223123" cy="914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b="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12D16A5-3098-F142-BB1F-612872C99C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077" y="1371775"/>
                <a:ext cx="7223123" cy="914225"/>
              </a:xfrm>
              <a:prstGeom prst="rect">
                <a:avLst/>
              </a:prstGeom>
              <a:blipFill>
                <a:blip r:embed="rId7"/>
                <a:stretch>
                  <a:fillRect t="-63889" b="-9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032BCEB-5217-0641-82A5-79C9995F370B}"/>
                  </a:ext>
                </a:extLst>
              </p:cNvPr>
              <p:cNvSpPr/>
              <p:nvPr/>
            </p:nvSpPr>
            <p:spPr>
              <a:xfrm>
                <a:off x="685800" y="1246941"/>
                <a:ext cx="3152401" cy="1120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b="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032BCEB-5217-0641-82A5-79C9995F3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246941"/>
                <a:ext cx="3152401" cy="1120371"/>
              </a:xfrm>
              <a:prstGeom prst="rect">
                <a:avLst/>
              </a:prstGeom>
              <a:blipFill>
                <a:blip r:embed="rId8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70F7D2-0418-CE43-8B2C-885F8BBBE840}"/>
                  </a:ext>
                </a:extLst>
              </p:cNvPr>
              <p:cNvSpPr/>
              <p:nvPr/>
            </p:nvSpPr>
            <p:spPr>
              <a:xfrm>
                <a:off x="7597775" y="4701936"/>
                <a:ext cx="25854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70F7D2-0418-CE43-8B2C-885F8BBBE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775" y="4701936"/>
                <a:ext cx="2585451" cy="523220"/>
              </a:xfrm>
              <a:prstGeom prst="rect">
                <a:avLst/>
              </a:prstGeom>
              <a:blipFill>
                <a:blip r:embed="rId9"/>
                <a:stretch>
                  <a:fillRect r="-488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  <p:bldP spid="8202" grpId="0"/>
      <p:bldP spid="8203" grpId="0"/>
      <p:bldP spid="8204" grpId="0" animBg="1"/>
      <p:bldP spid="8205" grpId="0" animBg="1"/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Least squares as likelihood maximization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914400"/>
            <a:ext cx="4648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b="1" dirty="0"/>
              <a:t>Generative model</a:t>
            </a:r>
            <a:r>
              <a:rPr lang="en-US" sz="2400" dirty="0"/>
              <a:t>: line points are sampled independently and corrupted by Gaussian noise in the direction perpendicular to the line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062038"/>
            <a:ext cx="4038600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48000" y="3055164"/>
          <a:ext cx="2590800" cy="1085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457200" progId="Equation.3">
                  <p:embed/>
                </p:oleObj>
              </mc:Choice>
              <mc:Fallback>
                <p:oleObj name="Equation" r:id="rId4" imgW="109188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55164"/>
                        <a:ext cx="2590800" cy="10850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9020176" y="2438400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9267826" y="990600"/>
            <a:ext cx="132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>
                <a:latin typeface="Times New Roman" pitchFamily="18" charset="0"/>
              </a:rPr>
              <a:t>ax+by=d</a:t>
            </a: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8621714" y="1752600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u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v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8505826" y="2071688"/>
            <a:ext cx="333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0">
                <a:latin typeface="Times New Roman" pitchFamily="18" charset="0"/>
                <a:cs typeface="Times New Roman" pitchFamily="18" charset="0"/>
              </a:rPr>
              <a:t>ε</a:t>
            </a:r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2895600" y="4784726"/>
            <a:ext cx="106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/>
              <a:t>point on the line</a:t>
            </a: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3768726" y="5089525"/>
            <a:ext cx="18081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/>
              <a:t>noise:</a:t>
            </a:r>
            <a:br>
              <a:rPr lang="en-US" sz="2000" b="0"/>
            </a:br>
            <a:r>
              <a:rPr lang="en-US" sz="2000" b="0"/>
              <a:t>sampled from </a:t>
            </a:r>
            <a:br>
              <a:rPr lang="en-US" sz="2000" b="0"/>
            </a:br>
            <a:r>
              <a:rPr lang="en-US" sz="2000" b="0"/>
              <a:t>zero-mean</a:t>
            </a:r>
            <a:br>
              <a:rPr lang="en-US" sz="2000" b="0"/>
            </a:br>
            <a:r>
              <a:rPr lang="en-US" sz="2000" b="0"/>
              <a:t>Gaussian with</a:t>
            </a:r>
            <a:br>
              <a:rPr lang="en-US" sz="2000" b="0"/>
            </a:br>
            <a:r>
              <a:rPr lang="en-US" sz="2000" b="0"/>
              <a:t>std. dev. </a:t>
            </a:r>
            <a:r>
              <a:rPr lang="el-GR" sz="2000" b="0">
                <a:latin typeface="Times New Roman" pitchFamily="18" charset="0"/>
                <a:cs typeface="Times New Roman" pitchFamily="18" charset="0"/>
              </a:rPr>
              <a:t>σ</a:t>
            </a: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5408614" y="4876801"/>
            <a:ext cx="1144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/>
              <a:t>normal</a:t>
            </a:r>
            <a:br>
              <a:rPr lang="en-US" sz="2000" b="0"/>
            </a:br>
            <a:r>
              <a:rPr lang="en-US" sz="2000" b="0"/>
              <a:t>direction</a:t>
            </a:r>
          </a:p>
        </p:txBody>
      </p:sp>
      <p:sp>
        <p:nvSpPr>
          <p:cNvPr id="9229" name="Line 15"/>
          <p:cNvSpPr>
            <a:spLocks noChangeShapeType="1"/>
          </p:cNvSpPr>
          <p:nvPr/>
        </p:nvSpPr>
        <p:spPr bwMode="auto">
          <a:xfrm flipV="1">
            <a:off x="3581400" y="4114800"/>
            <a:ext cx="4572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0" name="Line 16"/>
          <p:cNvSpPr>
            <a:spLocks noChangeShapeType="1"/>
          </p:cNvSpPr>
          <p:nvPr/>
        </p:nvSpPr>
        <p:spPr bwMode="auto">
          <a:xfrm flipV="1">
            <a:off x="4648200" y="3810000"/>
            <a:ext cx="2286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1" name="Line 17"/>
          <p:cNvSpPr>
            <a:spLocks noChangeShapeType="1"/>
          </p:cNvSpPr>
          <p:nvPr/>
        </p:nvSpPr>
        <p:spPr bwMode="auto">
          <a:xfrm flipH="1" flipV="1">
            <a:off x="5334000" y="4114800"/>
            <a:ext cx="3810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2" name="Freeform 19"/>
          <p:cNvSpPr>
            <a:spLocks/>
          </p:cNvSpPr>
          <p:nvPr/>
        </p:nvSpPr>
        <p:spPr bwMode="auto">
          <a:xfrm>
            <a:off x="7721600" y="1122363"/>
            <a:ext cx="1430338" cy="1827212"/>
          </a:xfrm>
          <a:custGeom>
            <a:avLst/>
            <a:gdLst>
              <a:gd name="T0" fmla="*/ 2147483647 w 901"/>
              <a:gd name="T1" fmla="*/ 2147483647 h 1151"/>
              <a:gd name="T2" fmla="*/ 2147483647 w 901"/>
              <a:gd name="T3" fmla="*/ 2147483647 h 1151"/>
              <a:gd name="T4" fmla="*/ 2147483647 w 901"/>
              <a:gd name="T5" fmla="*/ 2147483647 h 1151"/>
              <a:gd name="T6" fmla="*/ 2147483647 w 901"/>
              <a:gd name="T7" fmla="*/ 2147483647 h 1151"/>
              <a:gd name="T8" fmla="*/ 2147483647 w 901"/>
              <a:gd name="T9" fmla="*/ 0 h 1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1"/>
              <a:gd name="T16" fmla="*/ 0 h 1151"/>
              <a:gd name="T17" fmla="*/ 901 w 901"/>
              <a:gd name="T18" fmla="*/ 1151 h 1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1" h="1151">
                <a:moveTo>
                  <a:pt x="901" y="1151"/>
                </a:moveTo>
                <a:cubicBezTo>
                  <a:pt x="787" y="1066"/>
                  <a:pt x="673" y="981"/>
                  <a:pt x="533" y="930"/>
                </a:cubicBezTo>
                <a:cubicBezTo>
                  <a:pt x="392" y="880"/>
                  <a:pt x="116" y="925"/>
                  <a:pt x="58" y="847"/>
                </a:cubicBezTo>
                <a:cubicBezTo>
                  <a:pt x="0" y="769"/>
                  <a:pt x="163" y="605"/>
                  <a:pt x="187" y="464"/>
                </a:cubicBezTo>
                <a:cubicBezTo>
                  <a:pt x="211" y="323"/>
                  <a:pt x="200" y="97"/>
                  <a:pt x="203" y="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Least squares as likelihood maximization</a:t>
            </a:r>
          </a:p>
        </p:txBody>
      </p:sp>
      <p:graphicFrame>
        <p:nvGraphicFramePr>
          <p:cNvPr id="10243" name="Object 18"/>
          <p:cNvGraphicFramePr>
            <a:graphicFrameLocks noChangeAspect="1"/>
          </p:cNvGraphicFramePr>
          <p:nvPr/>
        </p:nvGraphicFramePr>
        <p:xfrm>
          <a:off x="1579564" y="4862514"/>
          <a:ext cx="901382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86120" imgH="482400" progId="Equation.3">
                  <p:embed/>
                </p:oleObj>
              </mc:Choice>
              <mc:Fallback>
                <p:oleObj name="Equation" r:id="rId3" imgW="4686120" imgH="4824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4" y="4862514"/>
                        <a:ext cx="9013825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Text Box 19"/>
          <p:cNvSpPr txBox="1">
            <a:spLocks noChangeArrowheads="1"/>
          </p:cNvSpPr>
          <p:nvPr/>
        </p:nvSpPr>
        <p:spPr bwMode="auto">
          <a:xfrm>
            <a:off x="2041525" y="4383088"/>
            <a:ext cx="701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/>
              <a:t>Likelihood</a:t>
            </a:r>
            <a:r>
              <a:rPr lang="en-US" sz="2400" b="0"/>
              <a:t> of points given line parameters (</a:t>
            </a:r>
            <a:r>
              <a:rPr lang="en-US" sz="2400" b="0" i="1"/>
              <a:t>a</a:t>
            </a:r>
            <a:r>
              <a:rPr lang="en-US" sz="2400" b="0"/>
              <a:t>, </a:t>
            </a:r>
            <a:r>
              <a:rPr lang="en-US" sz="2400" b="0" i="1"/>
              <a:t>b</a:t>
            </a:r>
            <a:r>
              <a:rPr lang="en-US" sz="2400" b="0"/>
              <a:t>, </a:t>
            </a:r>
            <a:r>
              <a:rPr lang="en-US" sz="2400" b="0" i="1"/>
              <a:t>d</a:t>
            </a:r>
            <a:r>
              <a:rPr lang="en-US" sz="2400" b="0"/>
              <a:t>):</a:t>
            </a:r>
          </a:p>
        </p:txBody>
      </p:sp>
      <p:grpSp>
        <p:nvGrpSpPr>
          <p:cNvPr id="10253" name="Group 22"/>
          <p:cNvGrpSpPr>
            <a:grpSpLocks/>
          </p:cNvGrpSpPr>
          <p:nvPr/>
        </p:nvGrpSpPr>
        <p:grpSpPr bwMode="auto">
          <a:xfrm>
            <a:off x="1752600" y="5822950"/>
            <a:ext cx="8763000" cy="882650"/>
            <a:chOff x="144" y="3668"/>
            <a:chExt cx="5520" cy="556"/>
          </a:xfrm>
        </p:grpSpPr>
        <p:graphicFrame>
          <p:nvGraphicFramePr>
            <p:cNvPr id="10244" name="Object 17"/>
            <p:cNvGraphicFramePr>
              <a:graphicFrameLocks noChangeAspect="1"/>
            </p:cNvGraphicFramePr>
            <p:nvPr/>
          </p:nvGraphicFramePr>
          <p:xfrm>
            <a:off x="1507" y="3668"/>
            <a:ext cx="4157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225600" imgH="431640" progId="Equation.3">
                    <p:embed/>
                  </p:oleObj>
                </mc:Choice>
                <mc:Fallback>
                  <p:oleObj name="Equation" r:id="rId5" imgW="3225600" imgH="43164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7" y="3668"/>
                          <a:ext cx="4157" cy="5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5" name="Text Box 20"/>
            <p:cNvSpPr txBox="1">
              <a:spLocks noChangeArrowheads="1"/>
            </p:cNvSpPr>
            <p:nvPr/>
          </p:nvSpPr>
          <p:spPr bwMode="auto">
            <a:xfrm>
              <a:off x="144" y="3792"/>
              <a:ext cx="13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/>
                <a:t>Log-likelihood:</a:t>
              </a:r>
            </a:p>
          </p:txBody>
        </p:sp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1062038"/>
            <a:ext cx="4038600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9020176" y="2438400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9267826" y="990600"/>
            <a:ext cx="132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>
                <a:latin typeface="Times New Roman" pitchFamily="18" charset="0"/>
              </a:rPr>
              <a:t>ax+by=d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8621714" y="1752600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u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v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8505826" y="2071688"/>
            <a:ext cx="333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0">
                <a:latin typeface="Times New Roman" pitchFamily="18" charset="0"/>
                <a:cs typeface="Times New Roman" pitchFamily="18" charset="0"/>
              </a:rPr>
              <a:t>ε</a:t>
            </a:r>
          </a:p>
        </p:txBody>
      </p:sp>
      <p:sp>
        <p:nvSpPr>
          <p:cNvPr id="24" name="Freeform 19"/>
          <p:cNvSpPr>
            <a:spLocks/>
          </p:cNvSpPr>
          <p:nvPr/>
        </p:nvSpPr>
        <p:spPr bwMode="auto">
          <a:xfrm>
            <a:off x="7721600" y="1122363"/>
            <a:ext cx="1430338" cy="1827212"/>
          </a:xfrm>
          <a:custGeom>
            <a:avLst/>
            <a:gdLst>
              <a:gd name="T0" fmla="*/ 2147483647 w 901"/>
              <a:gd name="T1" fmla="*/ 2147483647 h 1151"/>
              <a:gd name="T2" fmla="*/ 2147483647 w 901"/>
              <a:gd name="T3" fmla="*/ 2147483647 h 1151"/>
              <a:gd name="T4" fmla="*/ 2147483647 w 901"/>
              <a:gd name="T5" fmla="*/ 2147483647 h 1151"/>
              <a:gd name="T6" fmla="*/ 2147483647 w 901"/>
              <a:gd name="T7" fmla="*/ 2147483647 h 1151"/>
              <a:gd name="T8" fmla="*/ 2147483647 w 901"/>
              <a:gd name="T9" fmla="*/ 0 h 1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1"/>
              <a:gd name="T16" fmla="*/ 0 h 1151"/>
              <a:gd name="T17" fmla="*/ 901 w 901"/>
              <a:gd name="T18" fmla="*/ 1151 h 1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1" h="1151">
                <a:moveTo>
                  <a:pt x="901" y="1151"/>
                </a:moveTo>
                <a:cubicBezTo>
                  <a:pt x="787" y="1066"/>
                  <a:pt x="673" y="981"/>
                  <a:pt x="533" y="930"/>
                </a:cubicBezTo>
                <a:cubicBezTo>
                  <a:pt x="392" y="880"/>
                  <a:pt x="116" y="925"/>
                  <a:pt x="58" y="847"/>
                </a:cubicBezTo>
                <a:cubicBezTo>
                  <a:pt x="0" y="769"/>
                  <a:pt x="163" y="605"/>
                  <a:pt x="187" y="464"/>
                </a:cubicBezTo>
                <a:cubicBezTo>
                  <a:pt x="211" y="323"/>
                  <a:pt x="200" y="97"/>
                  <a:pt x="203" y="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752600" y="914400"/>
            <a:ext cx="464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>
                <a:latin typeface="+mn-lt"/>
                <a:cs typeface="+mn-cs"/>
              </a:rPr>
              <a:t>Generative model</a:t>
            </a:r>
            <a:r>
              <a:rPr lang="en-US" sz="2400" b="0" kern="0">
                <a:latin typeface="+mn-lt"/>
                <a:cs typeface="+mn-cs"/>
              </a:rPr>
              <a:t>: line points are sampled independently and corrupted by Gaussian noise in the direction perpendicular to the line</a:t>
            </a:r>
            <a:endParaRPr lang="en-US" sz="2400" b="0" kern="0" dirty="0">
              <a:latin typeface="+mn-lt"/>
              <a:cs typeface="+mn-cs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3048000" y="3055938"/>
          <a:ext cx="2590800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457200" progId="Equation.3">
                  <p:embed/>
                </p:oleObj>
              </mc:Choice>
              <mc:Fallback>
                <p:oleObj name="Equation" r:id="rId8" imgW="109188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55938"/>
                        <a:ext cx="2590800" cy="1084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squares: Robustness to noise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Least squares fit to the red points: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4351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squares: Robustness to noise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Least squares fit with an outlier: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4351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1429" name="Text Box 5"/>
          <p:cNvSpPr txBox="1">
            <a:spLocks noChangeArrowheads="1"/>
          </p:cNvSpPr>
          <p:nvPr/>
        </p:nvSpPr>
        <p:spPr bwMode="auto">
          <a:xfrm>
            <a:off x="2895601" y="6288088"/>
            <a:ext cx="679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Problem: squared error heavily penalizes outliers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4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Robust estimators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General approach: find model parameters</a:t>
                </a:r>
                <a:r>
                  <a:rPr lang="el-GR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dirty="0"/>
                  <a:t> that minimize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baseline="-2500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l-GR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400" dirty="0">
                    <a:cs typeface="Times New Roman" pitchFamily="18" charset="0"/>
                  </a:rPr>
                  <a:t>residual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w.r.t</a:t>
                </a:r>
                <a:r>
                  <a:rPr lang="en-US" sz="2400" dirty="0">
                    <a:cs typeface="Times New Roman" pitchFamily="18" charset="0"/>
                  </a:rPr>
                  <a:t>. model parameters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</m:oMath>
                </a14:m>
                <a:br>
                  <a:rPr lang="en-US" sz="24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400" dirty="0">
                    <a:cs typeface="Times New Roman" pitchFamily="18" charset="0"/>
                  </a:rPr>
                  <a:t>robust function</a:t>
                </a:r>
                <a:r>
                  <a:rPr lang="en-US" sz="2400" dirty="0"/>
                  <a:t> with scale parameter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2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724965"/>
            <a:ext cx="4323588" cy="313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Robust estimators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General approach: find model parameters</a:t>
                </a:r>
                <a:r>
                  <a:rPr lang="el-GR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dirty="0"/>
                  <a:t> that minimize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baseline="-2500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l-GR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400" dirty="0">
                    <a:cs typeface="Times New Roman" pitchFamily="18" charset="0"/>
                  </a:rPr>
                  <a:t>residual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w.r.t</a:t>
                </a:r>
                <a:r>
                  <a:rPr lang="en-US" sz="2400" dirty="0">
                    <a:cs typeface="Times New Roman" pitchFamily="18" charset="0"/>
                  </a:rPr>
                  <a:t>. model parameters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</m:oMath>
                </a14:m>
                <a:br>
                  <a:rPr lang="en-US" sz="24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400" dirty="0">
                    <a:cs typeface="Times New Roman" pitchFamily="18" charset="0"/>
                  </a:rPr>
                  <a:t>robust function</a:t>
                </a:r>
                <a:r>
                  <a:rPr lang="en-US" sz="2400" dirty="0"/>
                  <a:t> with scale parameter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cs typeface="Times New Roman" pitchFamily="18" charset="0"/>
                </a:endParaRPr>
              </a:p>
              <a:p>
                <a:pPr>
                  <a:buFontTx/>
                  <a:buChar char="•"/>
                </a:pPr>
                <a:endParaRPr lang="en-US" sz="2400" dirty="0"/>
              </a:p>
              <a:p>
                <a:pPr>
                  <a:buFontTx/>
                  <a:buChar char="•"/>
                </a:pPr>
                <a:r>
                  <a:rPr lang="en-US" dirty="0"/>
                  <a:t>Nonlinear optimization problem that must be solved iteratively</a:t>
                </a:r>
              </a:p>
              <a:p>
                <a:pPr lvl="1"/>
                <a:r>
                  <a:rPr lang="en-US" sz="2400" dirty="0"/>
                  <a:t>Least squares solution can be used for initialization</a:t>
                </a:r>
              </a:p>
              <a:p>
                <a:pPr lvl="1"/>
                <a:r>
                  <a:rPr lang="en-US" sz="2400" dirty="0"/>
                  <a:t>Scale of robust function should be chosen carefully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2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368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scale: Just right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3238501" y="6034089"/>
            <a:ext cx="5934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The effect of the outlier is minimized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</a:t>
            </a:r>
          </a:p>
        </p:txBody>
      </p:sp>
      <p:sp>
        <p:nvSpPr>
          <p:cNvPr id="159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6553200" cy="5638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We’ve learned how to detect edges, corners, blobs. Now what?</a:t>
            </a:r>
          </a:p>
          <a:p>
            <a:pPr>
              <a:buFontTx/>
              <a:buChar char="•"/>
            </a:pPr>
            <a:r>
              <a:rPr lang="en-US" dirty="0"/>
              <a:t>We would like to form a higher-level, more compact representation of the features in the image by grouping multiple features according to a simple model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03378269"/>
              </p:ext>
            </p:extLst>
          </p:nvPr>
        </p:nvGraphicFramePr>
        <p:xfrm>
          <a:off x="7543799" y="914401"/>
          <a:ext cx="36576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8761905" imgH="7009524" progId="Photoshop.Image.10">
                  <p:embed/>
                </p:oleObj>
              </mc:Choice>
              <mc:Fallback>
                <p:oleObj name="Image" r:id="rId3" imgW="8761905" imgH="7009524" progId="Photoshop.Image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799" y="914401"/>
                        <a:ext cx="3657600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7" descr="I_ed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8563" y="3962401"/>
            <a:ext cx="365283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33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2590801" y="5867400"/>
            <a:ext cx="7153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/>
              <a:t>The error value is almost the same for every</a:t>
            </a:r>
            <a:br>
              <a:rPr lang="en-US" b="0"/>
            </a:br>
            <a:r>
              <a:rPr lang="en-US" b="0"/>
              <a:t>point and the fit is very poor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scale: Too small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scale: Too large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2881314" y="6034088"/>
            <a:ext cx="6796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Behaves much the same as least squares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</a:t>
            </a:r>
            <a:r>
              <a:rPr lang="en-US"/>
              <a:t>: Overview</a:t>
            </a:r>
            <a:endParaRPr lang="en-US" dirty="0"/>
          </a:p>
        </p:txBody>
      </p:sp>
      <p:sp>
        <p:nvSpPr>
          <p:cNvPr id="175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Least squares line fitting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Robust fitting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RANSAC</a:t>
            </a:r>
          </a:p>
        </p:txBody>
      </p:sp>
    </p:spTree>
    <p:extLst>
      <p:ext uri="{BB962C8B-B14F-4D97-AF65-F5344CB8AC3E}">
        <p14:creationId xmlns:p14="http://schemas.microsoft.com/office/powerpoint/2010/main" val="110225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4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schemes</a:t>
            </a:r>
          </a:p>
        </p:txBody>
      </p:sp>
      <p:sp>
        <p:nvSpPr>
          <p:cNvPr id="1570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Robust fitting can deal with a few outliers – what if we have very many?</a:t>
            </a:r>
          </a:p>
          <a:p>
            <a:pPr>
              <a:buFontTx/>
              <a:buChar char="•"/>
            </a:pPr>
            <a:r>
              <a:rPr lang="en-US" dirty="0"/>
              <a:t>Basic idea: let each point </a:t>
            </a:r>
            <a:r>
              <a:rPr lang="en-US" i="1" dirty="0"/>
              <a:t>vote</a:t>
            </a:r>
            <a:r>
              <a:rPr lang="en-US" dirty="0"/>
              <a:t> for all the models that are </a:t>
            </a:r>
            <a:br>
              <a:rPr lang="en-US" dirty="0"/>
            </a:br>
            <a:r>
              <a:rPr lang="en-US" dirty="0"/>
              <a:t>compatible with it</a:t>
            </a:r>
          </a:p>
          <a:p>
            <a:pPr lvl="1"/>
            <a:r>
              <a:rPr lang="en-US" sz="2400" dirty="0"/>
              <a:t>Hopefully the outliers will not vote consistently for any single model</a:t>
            </a:r>
          </a:p>
          <a:p>
            <a:pPr lvl="1"/>
            <a:r>
              <a:rPr lang="en-US" sz="2400" dirty="0"/>
              <a:t>The model that receives the most votes is the best fit to the image</a:t>
            </a:r>
          </a:p>
          <a:p>
            <a:pPr marL="0" indent="0">
              <a:lnSpc>
                <a:spcPct val="90000"/>
              </a:lnSpc>
            </a:pPr>
            <a:endParaRPr lang="en-US" dirty="0"/>
          </a:p>
        </p:txBody>
      </p:sp>
      <p:pic>
        <p:nvPicPr>
          <p:cNvPr id="5" name="Picture 9" descr="1">
            <a:extLst>
              <a:ext uri="{FF2B5EF4-FFF2-40B4-BE49-F238E27FC236}">
                <a16:creationId xmlns:a16="http://schemas.microsoft.com/office/drawing/2014/main" id="{F2615C9B-0C8D-5D46-ADDC-D316554D4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733800"/>
            <a:ext cx="4038600" cy="302544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081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</a:t>
            </a:r>
          </a:p>
        </p:txBody>
      </p:sp>
      <p:sp>
        <p:nvSpPr>
          <p:cNvPr id="1570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Random sample consensus: very general framework for model fitting in the presence of outliers</a:t>
            </a:r>
          </a:p>
          <a:p>
            <a:pPr>
              <a:buFontTx/>
              <a:buChar char="•"/>
            </a:pPr>
            <a:r>
              <a:rPr lang="en-US" dirty="0"/>
              <a:t>Outline:</a:t>
            </a:r>
          </a:p>
          <a:p>
            <a:pPr lvl="1"/>
            <a:r>
              <a:rPr lang="en-US" sz="2400" dirty="0"/>
              <a:t>Randomly choose a small initial subset of points</a:t>
            </a:r>
          </a:p>
          <a:p>
            <a:pPr lvl="1"/>
            <a:r>
              <a:rPr lang="en-US" sz="2400" dirty="0"/>
              <a:t>Fit a model to that subset</a:t>
            </a:r>
          </a:p>
          <a:p>
            <a:pPr lvl="1"/>
            <a:r>
              <a:rPr lang="en-US" sz="2400" dirty="0"/>
              <a:t>Find all inlier points that are “close” to the model and reject the rest as outliers</a:t>
            </a:r>
          </a:p>
          <a:p>
            <a:pPr lvl="1"/>
            <a:r>
              <a:rPr lang="en-US" sz="2400" dirty="0"/>
              <a:t>Do this many times and choose the model with the most inliers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457200" y="6120825"/>
            <a:ext cx="1143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1600" b="0" dirty="0"/>
              <a:t>M. </a:t>
            </a:r>
            <a:r>
              <a:rPr lang="en-US" sz="1600" b="0" dirty="0" err="1"/>
              <a:t>Fischler</a:t>
            </a:r>
            <a:r>
              <a:rPr lang="en-US" sz="1600" b="0" dirty="0"/>
              <a:t> and R. </a:t>
            </a:r>
            <a:r>
              <a:rPr lang="en-US" sz="1600" b="0" dirty="0" err="1"/>
              <a:t>Bolles</a:t>
            </a:r>
            <a:r>
              <a:rPr lang="en-US" sz="1600" b="0" dirty="0"/>
              <a:t>. </a:t>
            </a:r>
            <a:r>
              <a:rPr lang="en-US" sz="1600" b="0" dirty="0">
                <a:hlinkClick r:id="rId3"/>
              </a:rPr>
              <a:t>Random Sample Consensus: A Paradigm for Model Fitting with Applications to Image Analysis and Automated Cartography</a:t>
            </a:r>
            <a:r>
              <a:rPr lang="en-US" sz="1600" b="0" dirty="0"/>
              <a:t>. Comm. of the ACM, Vol 24, pp 381-395, 1981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553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081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dirty="0"/>
              <a:t>RANSAC for line fitting example</a:t>
            </a:r>
          </a:p>
        </p:txBody>
      </p:sp>
      <p:pic>
        <p:nvPicPr>
          <p:cNvPr id="31753" name="Picture 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225" y="2506664"/>
            <a:ext cx="5037138" cy="3773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16312" y="6504802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Source: R. </a:t>
            </a:r>
            <a:r>
              <a:rPr lang="en-US" sz="1200" b="0" dirty="0" err="1"/>
              <a:t>Raguram</a:t>
            </a:r>
            <a:endParaRPr lang="en-US" sz="1200" b="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RANSAC for line fitting example</a:t>
            </a:r>
          </a:p>
        </p:txBody>
      </p:sp>
      <p:pic>
        <p:nvPicPr>
          <p:cNvPr id="7173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225" y="2506664"/>
            <a:ext cx="5037138" cy="3773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3687764" y="3529014"/>
            <a:ext cx="4708525" cy="1487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8632828" y="3340269"/>
            <a:ext cx="1890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latin typeface="Calibri" pitchFamily="34" charset="0"/>
              </a:rPr>
              <a:t>Least-squares fit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16312" y="6504802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Source: R. </a:t>
            </a:r>
            <a:r>
              <a:rPr lang="en-US" sz="1200" b="0" dirty="0" err="1"/>
              <a:t>Raguram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RANSAC for line fitting example</a:t>
            </a:r>
          </a:p>
        </p:txBody>
      </p:sp>
      <p:pic>
        <p:nvPicPr>
          <p:cNvPr id="8197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225" y="2503489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8555038" y="2617789"/>
            <a:ext cx="2112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endParaRPr lang="en-US" sz="1800" b="0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16312" y="6504802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Source: R. </a:t>
            </a:r>
            <a:r>
              <a:rPr lang="en-US" sz="1200" b="0" dirty="0" err="1"/>
              <a:t>Raguram</a:t>
            </a:r>
            <a:endParaRPr lang="en-US" sz="1200" b="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225" y="2503489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RANSAC for line fitting example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8555038" y="2617788"/>
            <a:ext cx="21129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Hypothesize a model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16312" y="6504802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Source: R. </a:t>
            </a:r>
            <a:r>
              <a:rPr lang="en-US" sz="1200" b="0" dirty="0" err="1"/>
              <a:t>Raguram</a:t>
            </a:r>
            <a:endParaRPr lang="en-US" sz="1200" b="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RANSAC for line fitting example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555038" y="2617789"/>
            <a:ext cx="21129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Hypothesize a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Compute error function</a:t>
            </a:r>
          </a:p>
        </p:txBody>
      </p:sp>
      <p:pic>
        <p:nvPicPr>
          <p:cNvPr id="10246" name="Picture 6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225" y="2503489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16312" y="6504802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Source: R. </a:t>
            </a:r>
            <a:r>
              <a:rPr lang="en-US" sz="1200" b="0" dirty="0" err="1"/>
              <a:t>Raguram</a:t>
            </a:r>
            <a:endParaRPr lang="en-US" sz="1200" b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"/>
          <p:cNvSpPr txBox="1">
            <a:spLocks noChangeArrowheads="1"/>
          </p:cNvSpPr>
          <p:nvPr/>
        </p:nvSpPr>
        <p:spPr bwMode="auto">
          <a:xfrm>
            <a:off x="9082088" y="6581776"/>
            <a:ext cx="1585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Source: K. Grauman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Fitting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10363200" cy="990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Choose a </a:t>
            </a:r>
            <a:r>
              <a:rPr lang="en-US" i="1" dirty="0"/>
              <a:t>parametric model </a:t>
            </a:r>
            <a:r>
              <a:rPr lang="en-US" dirty="0"/>
              <a:t>to represent a set of features</a:t>
            </a: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0276" y="1965326"/>
            <a:ext cx="216217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81201"/>
            <a:ext cx="290195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9314" y="4648200"/>
            <a:ext cx="5595937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3476625" y="4205288"/>
            <a:ext cx="212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simple model: lines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6324600" y="4191001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simple model: circles</a:t>
            </a: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4927600" y="6324601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complicated model: car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RANSAC for line fitting example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8555038" y="2617789"/>
            <a:ext cx="21129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Hypothesize a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Compute error function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Select points consistent with model</a:t>
            </a:r>
          </a:p>
          <a:p>
            <a:pPr marL="342900" indent="-342900">
              <a:buFontTx/>
              <a:buAutoNum type="arabicPeriod"/>
            </a:pPr>
            <a:endParaRPr lang="en-US" sz="1800" b="0" dirty="0">
              <a:solidFill>
                <a:srgbClr val="CC0000"/>
              </a:solidFill>
              <a:latin typeface="Calibri" pitchFamily="34" charset="0"/>
            </a:endParaRPr>
          </a:p>
        </p:txBody>
      </p:sp>
      <p:pic>
        <p:nvPicPr>
          <p:cNvPr id="11270" name="Picture 6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225" y="2503489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16312" y="6504802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Source: R. </a:t>
            </a:r>
            <a:r>
              <a:rPr lang="en-US" sz="1200" b="0" dirty="0" err="1"/>
              <a:t>Raguram</a:t>
            </a:r>
            <a:endParaRPr lang="en-US" sz="1200" b="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RANSAC for line fitting example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8555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Hypothesize a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Compute error function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Select points consistent with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Repeat </a:t>
            </a:r>
            <a:r>
              <a:rPr lang="en-US" sz="1800" b="0" i="1" dirty="0">
                <a:solidFill>
                  <a:srgbClr val="CC0000"/>
                </a:solidFill>
                <a:latin typeface="Calibri" pitchFamily="34" charset="0"/>
              </a:rPr>
              <a:t>hypothesize-and-verify</a:t>
            </a: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 loop</a:t>
            </a:r>
          </a:p>
          <a:p>
            <a:pPr marL="342900" indent="-342900">
              <a:buFontTx/>
              <a:buAutoNum type="arabicPeriod"/>
            </a:pPr>
            <a:endParaRPr lang="en-US" sz="1800" b="0" dirty="0">
              <a:solidFill>
                <a:srgbClr val="CC0000"/>
              </a:solidFill>
              <a:latin typeface="Calibri" pitchFamily="34" charset="0"/>
            </a:endParaRPr>
          </a:p>
        </p:txBody>
      </p:sp>
      <p:pic>
        <p:nvPicPr>
          <p:cNvPr id="12294" name="Picture 6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225" y="2503489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16312" y="6504802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Source: R. </a:t>
            </a:r>
            <a:r>
              <a:rPr lang="en-US" sz="1200" b="0" dirty="0" err="1"/>
              <a:t>Raguram</a:t>
            </a:r>
            <a:endParaRPr lang="en-US" sz="1200" b="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RANSAC for line fitting example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8555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Hypothesize a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Compute error function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Select points consistent with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Repeat </a:t>
            </a:r>
            <a:r>
              <a:rPr lang="en-US" sz="1800" b="0" i="1" dirty="0">
                <a:solidFill>
                  <a:srgbClr val="CC0000"/>
                </a:solidFill>
                <a:latin typeface="Calibri" pitchFamily="34" charset="0"/>
              </a:rPr>
              <a:t>hypothesize-and-verify</a:t>
            </a: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 loop</a:t>
            </a:r>
          </a:p>
          <a:p>
            <a:pPr marL="342900" indent="-342900">
              <a:buFontTx/>
              <a:buAutoNum type="arabicPeriod"/>
            </a:pPr>
            <a:endParaRPr lang="en-US" sz="1800" b="0" dirty="0">
              <a:solidFill>
                <a:srgbClr val="CC0000"/>
              </a:solidFill>
              <a:latin typeface="Calibri" pitchFamily="34" charset="0"/>
            </a:endParaRPr>
          </a:p>
        </p:txBody>
      </p:sp>
      <p:pic>
        <p:nvPicPr>
          <p:cNvPr id="13318" name="Picture 6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225" y="2503489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16312" y="6504802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Source: R. </a:t>
            </a:r>
            <a:r>
              <a:rPr lang="en-US" sz="1200" b="0" dirty="0" err="1"/>
              <a:t>Raguram</a:t>
            </a:r>
            <a:endParaRPr lang="en-US" sz="1200" b="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RANSAC for line fitting example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8555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Hypothesize a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Compute error function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Select points consistent with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Repeat </a:t>
            </a:r>
            <a:r>
              <a:rPr lang="en-US" sz="1800" b="0" i="1" dirty="0">
                <a:solidFill>
                  <a:srgbClr val="CC0000"/>
                </a:solidFill>
                <a:latin typeface="Calibri" pitchFamily="34" charset="0"/>
              </a:rPr>
              <a:t>hypothesize-and-verify</a:t>
            </a: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 loop</a:t>
            </a:r>
          </a:p>
          <a:p>
            <a:pPr marL="342900" indent="-342900">
              <a:buFontTx/>
              <a:buAutoNum type="arabicPeriod"/>
            </a:pPr>
            <a:endParaRPr lang="en-US" sz="1800" b="0" dirty="0">
              <a:solidFill>
                <a:srgbClr val="CC0000"/>
              </a:solidFill>
              <a:latin typeface="Calibri" pitchFamily="34" charset="0"/>
            </a:endParaRPr>
          </a:p>
        </p:txBody>
      </p:sp>
      <p:pic>
        <p:nvPicPr>
          <p:cNvPr id="14342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225" y="2503489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962400" y="1828800"/>
            <a:ext cx="4233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Calibri" pitchFamily="34" charset="0"/>
              </a:rPr>
              <a:t>Uncontaminated sample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16312" y="6504802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Source: R. </a:t>
            </a:r>
            <a:r>
              <a:rPr lang="en-US" sz="1200" b="0" dirty="0" err="1"/>
              <a:t>Raguram</a:t>
            </a:r>
            <a:endParaRPr lang="en-US" sz="1200" b="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RANSAC for line fitting example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8555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Hypothesize a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Compute error function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Select points consistent with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Repeat </a:t>
            </a:r>
            <a:r>
              <a:rPr lang="en-US" sz="1800" b="0" i="1" dirty="0">
                <a:solidFill>
                  <a:srgbClr val="CC0000"/>
                </a:solidFill>
                <a:latin typeface="Calibri" pitchFamily="34" charset="0"/>
              </a:rPr>
              <a:t>hypothesize-and-verify</a:t>
            </a: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 loop</a:t>
            </a:r>
          </a:p>
          <a:p>
            <a:pPr marL="342900" indent="-342900">
              <a:buFontTx/>
              <a:buAutoNum type="arabicPeriod"/>
            </a:pPr>
            <a:endParaRPr lang="en-US" sz="1800" b="0" dirty="0">
              <a:solidFill>
                <a:srgbClr val="CC0000"/>
              </a:solidFill>
              <a:latin typeface="Calibri" pitchFamily="34" charset="0"/>
            </a:endParaRPr>
          </a:p>
        </p:txBody>
      </p:sp>
      <p:pic>
        <p:nvPicPr>
          <p:cNvPr id="15366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225" y="2503489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7" name="Picture 8" descr="Pictur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1701" y="2484438"/>
            <a:ext cx="5053013" cy="3808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Oval 9"/>
          <p:cNvSpPr>
            <a:spLocks noChangeArrowheads="1"/>
          </p:cNvSpPr>
          <p:nvPr/>
        </p:nvSpPr>
        <p:spPr bwMode="auto">
          <a:xfrm>
            <a:off x="7383464" y="2820989"/>
            <a:ext cx="60325" cy="65087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16312" y="6504802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Source: R. </a:t>
            </a:r>
            <a:r>
              <a:rPr lang="en-US" sz="1200" b="0" dirty="0" err="1"/>
              <a:t>Raguram</a:t>
            </a:r>
            <a:endParaRPr lang="en-US" sz="1200" b="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33400" indent="-533400"/>
                <a:r>
                  <a:rPr lang="en-US" dirty="0"/>
                  <a:t>Repeat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times:</a:t>
                </a:r>
              </a:p>
              <a:p>
                <a:pPr marL="533400" indent="-533400">
                  <a:buFontTx/>
                  <a:buChar char="•"/>
                </a:pPr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points uniformly at random</a:t>
                </a:r>
              </a:p>
              <a:p>
                <a:pPr marL="533400" indent="-533400">
                  <a:buFontTx/>
                  <a:buChar char="•"/>
                </a:pPr>
                <a:r>
                  <a:rPr lang="en-US" dirty="0"/>
                  <a:t>Fit model to these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points</a:t>
                </a:r>
              </a:p>
              <a:p>
                <a:pPr marL="533400" indent="-533400">
                  <a:buFontTx/>
                  <a:buChar char="•"/>
                </a:pPr>
                <a:r>
                  <a:rPr lang="en-US" dirty="0"/>
                  <a:t>Find </a:t>
                </a:r>
                <a:r>
                  <a:rPr lang="en-US" i="1" dirty="0"/>
                  <a:t>inliers</a:t>
                </a:r>
                <a:r>
                  <a:rPr lang="en-US" dirty="0"/>
                  <a:t> to the model among the remaining points </a:t>
                </a:r>
                <a:br>
                  <a:rPr lang="en-US" dirty="0"/>
                </a:br>
                <a:r>
                  <a:rPr lang="en-US" dirty="0"/>
                  <a:t>(points whose distance or residual </a:t>
                </a:r>
                <a:r>
                  <a:rPr lang="en-US" dirty="0" err="1"/>
                  <a:t>w.r.t</a:t>
                </a:r>
                <a:r>
                  <a:rPr lang="en-US" dirty="0"/>
                  <a:t>. model is less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533400" indent="-533400">
                  <a:buFontTx/>
                  <a:buChar char="•"/>
                </a:pPr>
                <a:r>
                  <a:rPr lang="en-US" dirty="0"/>
                  <a:t>If 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or more inliers, accept the model and refit using all inliers</a:t>
                </a:r>
              </a:p>
            </p:txBody>
          </p:sp>
        </mc:Choice>
        <mc:Fallback xmlns="">
          <p:sp>
            <p:nvSpPr>
              <p:cNvPr id="3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48" t="-1449" r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RANSAC: Choosing the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72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14400" y="914400"/>
                <a:ext cx="10896600" cy="5257800"/>
              </a:xfrm>
            </p:spPr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Initial number of points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i="1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US" sz="2400" dirty="0"/>
                  <a:t>Typically minimum number needed to fit the model</a:t>
                </a:r>
              </a:p>
              <a:p>
                <a:pPr>
                  <a:buFontTx/>
                  <a:buChar char="•"/>
                </a:pPr>
                <a:r>
                  <a:rPr lang="en-US" dirty="0"/>
                  <a:t>Distance threshold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4"/>
                    </a:solidFill>
                  </a:rPr>
                  <a:t>for inliers</a:t>
                </a:r>
              </a:p>
              <a:p>
                <a:pPr lvl="1"/>
                <a:r>
                  <a:rPr lang="en-US" sz="2400" dirty="0"/>
                  <a:t>Need suitable assumptions, e.g., given zero-mean Gaussian noise with std. dev.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96</m:t>
                    </m:r>
                    <m:r>
                      <a:rPr lang="el-GR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baseline="300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will give ~95% probability of capturing all inliers</a:t>
                </a:r>
                <a:endParaRPr lang="en-US" sz="2400" baseline="30000" dirty="0"/>
              </a:p>
              <a:p>
                <a:pPr>
                  <a:buFontTx/>
                  <a:buChar char="•"/>
                </a:pPr>
                <a:r>
                  <a:rPr lang="en-US" dirty="0"/>
                  <a:t>Consensus set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i="1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US" sz="2400" dirty="0"/>
                  <a:t>Should match expected inlier ratio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1587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896600" cy="5257800"/>
              </a:xfrm>
              <a:blipFill>
                <a:blip r:embed="rId3"/>
                <a:stretch>
                  <a:fillRect l="-1049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95">
            <a:extLst>
              <a:ext uri="{FF2B5EF4-FFF2-40B4-BE49-F238E27FC236}">
                <a16:creationId xmlns:a16="http://schemas.microsoft.com/office/drawing/2014/main" id="{521A030B-3465-194D-8747-5BAF7284F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7400" y="6523892"/>
            <a:ext cx="2284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/>
              <a:t>Adapted from M. </a:t>
            </a:r>
            <a:r>
              <a:rPr lang="en-US" sz="1400" b="0" dirty="0" err="1"/>
              <a:t>Pollefeys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38101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RANSAC: Choosing the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B99A0F-5FA9-544C-A9CA-B6DF9FE6A5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Choosing the number of iterations (initial samples)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sz="2400" dirty="0"/>
                  <a:t>Choose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so that, with probability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(e.g. 99%), at least one initial sample is free from outliers </a:t>
                </a:r>
              </a:p>
              <a:p>
                <a:pPr lvl="1"/>
                <a:r>
                  <a:rPr lang="en-US" sz="2400" dirty="0"/>
                  <a:t>Assuming an outlier ratio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⁡(1−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B99A0F-5FA9-544C-A9CA-B6DF9FE6A5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9610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596949"/>
              </p:ext>
            </p:extLst>
          </p:nvPr>
        </p:nvGraphicFramePr>
        <p:xfrm>
          <a:off x="1295400" y="3727609"/>
          <a:ext cx="5715000" cy="2679381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77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proportion of outliers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7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7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7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7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7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7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7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7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" name="Picture 97" descr="ransac_iters">
            <a:extLst>
              <a:ext uri="{FF2B5EF4-FFF2-40B4-BE49-F238E27FC236}">
                <a16:creationId xmlns:a16="http://schemas.microsoft.com/office/drawing/2014/main" id="{EA152E68-F0C6-C741-A37F-763177BD1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2766"/>
          <a:stretch>
            <a:fillRect/>
          </a:stretch>
        </p:blipFill>
        <p:spPr bwMode="auto">
          <a:xfrm>
            <a:off x="7391400" y="3695976"/>
            <a:ext cx="4114740" cy="271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95">
            <a:extLst>
              <a:ext uri="{FF2B5EF4-FFF2-40B4-BE49-F238E27FC236}">
                <a16:creationId xmlns:a16="http://schemas.microsoft.com/office/drawing/2014/main" id="{6681AB68-33A1-DA4B-9239-79D30053C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0663" y="6523892"/>
            <a:ext cx="1811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/>
              <a:t>Source: M. </a:t>
            </a:r>
            <a:r>
              <a:rPr lang="en-US" sz="1400" b="0" dirty="0" err="1"/>
              <a:t>Pollefeys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Pros</a:t>
            </a:r>
          </a:p>
          <a:p>
            <a:pPr lvl="1"/>
            <a:r>
              <a:rPr lang="en-US" sz="2400" dirty="0"/>
              <a:t>Simple and general</a:t>
            </a:r>
          </a:p>
          <a:p>
            <a:pPr lvl="1"/>
            <a:r>
              <a:rPr lang="en-US" sz="2400" dirty="0"/>
              <a:t>Applicable to many different problems</a:t>
            </a:r>
          </a:p>
          <a:p>
            <a:pPr lvl="1"/>
            <a:r>
              <a:rPr lang="en-US" sz="2400" dirty="0"/>
              <a:t>Often works well in practice</a:t>
            </a:r>
          </a:p>
          <a:p>
            <a:pPr>
              <a:buFontTx/>
              <a:buChar char="•"/>
            </a:pPr>
            <a:r>
              <a:rPr lang="en-US" dirty="0"/>
              <a:t>Cons</a:t>
            </a:r>
          </a:p>
          <a:p>
            <a:pPr lvl="1"/>
            <a:r>
              <a:rPr lang="en-US" sz="2400" dirty="0"/>
              <a:t>Lots of parameters to set</a:t>
            </a:r>
          </a:p>
          <a:p>
            <a:pPr lvl="1"/>
            <a:r>
              <a:rPr lang="en-US" sz="2400" dirty="0"/>
              <a:t>Number of iterations grows </a:t>
            </a:r>
            <a:r>
              <a:rPr lang="en-US" sz="2400" dirty="0">
                <a:solidFill>
                  <a:srgbClr val="C00000"/>
                </a:solidFill>
              </a:rPr>
              <a:t>exponentially</a:t>
            </a:r>
            <a:r>
              <a:rPr lang="en-US" sz="2400" dirty="0"/>
              <a:t> as outlier ratio increases </a:t>
            </a:r>
          </a:p>
          <a:p>
            <a:pPr lvl="1"/>
            <a:r>
              <a:rPr lang="en-US" sz="2400" dirty="0"/>
              <a:t>Can’t always get a good initialization </a:t>
            </a:r>
            <a:br>
              <a:rPr lang="en-US" sz="2400" dirty="0"/>
            </a:br>
            <a:r>
              <a:rPr lang="en-US" sz="2400" dirty="0"/>
              <a:t>of the model based on the minimum </a:t>
            </a:r>
            <a:br>
              <a:rPr lang="en-US" sz="2400" dirty="0"/>
            </a:br>
            <a:r>
              <a:rPr lang="en-US" sz="2400" dirty="0"/>
              <a:t>number of samples</a:t>
            </a:r>
          </a:p>
        </p:txBody>
      </p:sp>
      <p:pic>
        <p:nvPicPr>
          <p:cNvPr id="5" name="Picture 7" descr="Pict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386414"/>
            <a:ext cx="3086100" cy="2319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</a:t>
            </a:r>
            <a:r>
              <a:rPr lang="en-US"/>
              <a:t>: Overview</a:t>
            </a:r>
            <a:endParaRPr lang="en-US" dirty="0"/>
          </a:p>
        </p:txBody>
      </p:sp>
      <p:sp>
        <p:nvSpPr>
          <p:cNvPr id="175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969696"/>
                </a:solidFill>
              </a:rPr>
              <a:t>Least squares line fitting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969696"/>
                </a:solidFill>
              </a:rPr>
              <a:t>Robust fitting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969696"/>
                </a:solidFill>
              </a:rPr>
              <a:t>RANSAC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Hough transform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FCBAF8-5127-0945-8593-D69CB0FFC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124200"/>
            <a:ext cx="639431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088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4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Fitting: Challenges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334000"/>
            <a:ext cx="7772400" cy="167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b="1"/>
              <a:t>Noise</a:t>
            </a:r>
            <a:r>
              <a:rPr lang="en-US" sz="2400"/>
              <a:t> in the measured feature locations</a:t>
            </a:r>
          </a:p>
          <a:p>
            <a:pPr>
              <a:buFontTx/>
              <a:buChar char="•"/>
            </a:pPr>
            <a:r>
              <a:rPr lang="en-US" sz="2400" b="1"/>
              <a:t>Extraneous data:</a:t>
            </a:r>
            <a:r>
              <a:rPr lang="en-US" sz="2400"/>
              <a:t> clutter (outliers), multiple lines</a:t>
            </a:r>
          </a:p>
          <a:p>
            <a:pPr>
              <a:buFontTx/>
              <a:buChar char="•"/>
            </a:pPr>
            <a:r>
              <a:rPr lang="en-US" sz="2400" b="1"/>
              <a:t>Missing data:</a:t>
            </a:r>
            <a:r>
              <a:rPr lang="en-US" sz="2400"/>
              <a:t> occlusions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55739"/>
            <a:ext cx="5410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038600" y="990600"/>
            <a:ext cx="377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/>
              <a:t>Case study: Line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Hough transform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Possibly the earliest voting scheme – but still useful!</a:t>
            </a:r>
          </a:p>
          <a:p>
            <a:pPr lvl="1"/>
            <a:r>
              <a:rPr lang="en-US" sz="2400" dirty="0"/>
              <a:t>Discretize parameter space into bins</a:t>
            </a:r>
          </a:p>
          <a:p>
            <a:pPr lvl="1"/>
            <a:r>
              <a:rPr lang="en-US" sz="2400" dirty="0"/>
              <a:t>For each feature point in the image, put a vote in every bin in the parameter space that could have generated this point</a:t>
            </a:r>
          </a:p>
          <a:p>
            <a:pPr lvl="1"/>
            <a:r>
              <a:rPr lang="en-US" sz="2400" dirty="0"/>
              <a:t>Find bins that have the most votes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" y="6367046"/>
            <a:ext cx="121919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1600" b="0" dirty="0"/>
              <a:t>P.V.C. Hough, </a:t>
            </a:r>
            <a:r>
              <a:rPr lang="en-US" sz="1600" b="0" i="1" dirty="0">
                <a:hlinkClick r:id="rId3"/>
              </a:rPr>
              <a:t>Machine Analysis of Bubble Chamber Pictures</a:t>
            </a:r>
            <a:r>
              <a:rPr lang="en-US" sz="1600" b="0" i="1" dirty="0"/>
              <a:t>,</a:t>
            </a:r>
            <a:r>
              <a:rPr lang="en-US" sz="1600" b="0" dirty="0"/>
              <a:t> Proc. Int. Conf. High Energy Accelerators and Instrumentation, 1959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819400" y="3581400"/>
            <a:ext cx="25146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5791200" y="42672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21351" name="Group 39"/>
          <p:cNvGraphicFramePr>
            <a:graphicFrameLocks noGrp="1"/>
          </p:cNvGraphicFramePr>
          <p:nvPr>
            <p:ph sz="half" idx="4294967295"/>
          </p:nvPr>
        </p:nvGraphicFramePr>
        <p:xfrm>
          <a:off x="7086600" y="3581400"/>
          <a:ext cx="2362200" cy="1981200"/>
        </p:xfrm>
        <a:graphic>
          <a:graphicData uri="http://schemas.openxmlformats.org/drawingml/2006/table">
            <a:tbl>
              <a:tblPr/>
              <a:tblGrid>
                <a:gridCol w="47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23" name="Oval 41"/>
          <p:cNvSpPr>
            <a:spLocks noChangeArrowheads="1"/>
          </p:cNvSpPr>
          <p:nvPr/>
        </p:nvSpPr>
        <p:spPr bwMode="auto">
          <a:xfrm>
            <a:off x="3429000" y="5029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4" name="Oval 42"/>
          <p:cNvSpPr>
            <a:spLocks noChangeArrowheads="1"/>
          </p:cNvSpPr>
          <p:nvPr/>
        </p:nvSpPr>
        <p:spPr bwMode="auto">
          <a:xfrm>
            <a:off x="3657600" y="4800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5" name="Oval 43"/>
          <p:cNvSpPr>
            <a:spLocks noChangeArrowheads="1"/>
          </p:cNvSpPr>
          <p:nvPr/>
        </p:nvSpPr>
        <p:spPr bwMode="auto">
          <a:xfrm>
            <a:off x="3962400" y="4572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Oval 44"/>
          <p:cNvSpPr>
            <a:spLocks noChangeArrowheads="1"/>
          </p:cNvSpPr>
          <p:nvPr/>
        </p:nvSpPr>
        <p:spPr bwMode="auto">
          <a:xfrm>
            <a:off x="4191000" y="4343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7" name="Oval 45"/>
          <p:cNvSpPr>
            <a:spLocks noChangeArrowheads="1"/>
          </p:cNvSpPr>
          <p:nvPr/>
        </p:nvSpPr>
        <p:spPr bwMode="auto">
          <a:xfrm>
            <a:off x="4419600" y="4191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8" name="Oval 46"/>
          <p:cNvSpPr>
            <a:spLocks noChangeArrowheads="1"/>
          </p:cNvSpPr>
          <p:nvPr/>
        </p:nvSpPr>
        <p:spPr bwMode="auto">
          <a:xfrm>
            <a:off x="4648200" y="3962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9" name="Text Box 47"/>
          <p:cNvSpPr txBox="1">
            <a:spLocks noChangeArrowheads="1"/>
          </p:cNvSpPr>
          <p:nvPr/>
        </p:nvSpPr>
        <p:spPr bwMode="auto">
          <a:xfrm>
            <a:off x="3265488" y="5470526"/>
            <a:ext cx="1636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Image space</a:t>
            </a:r>
          </a:p>
        </p:txBody>
      </p:sp>
      <p:sp>
        <p:nvSpPr>
          <p:cNvPr id="16430" name="Text Box 48"/>
          <p:cNvSpPr txBox="1">
            <a:spLocks noChangeArrowheads="1"/>
          </p:cNvSpPr>
          <p:nvPr/>
        </p:nvSpPr>
        <p:spPr bwMode="auto">
          <a:xfrm>
            <a:off x="6858001" y="5546726"/>
            <a:ext cx="290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Hough parameter space</a:t>
            </a:r>
          </a:p>
        </p:txBody>
      </p:sp>
    </p:spTree>
    <p:extLst>
      <p:ext uri="{BB962C8B-B14F-4D97-AF65-F5344CB8AC3E}">
        <p14:creationId xmlns:p14="http://schemas.microsoft.com/office/powerpoint/2010/main" val="1755223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1C12A-7D77-7040-B294-A2AB9CB7D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does a </a:t>
            </a:r>
            <a:r>
              <a:rPr lang="en-US" b="1" dirty="0"/>
              <a:t>line</a:t>
            </a:r>
            <a:r>
              <a:rPr lang="en-US" dirty="0"/>
              <a:t> in the image space correspond to?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b="1" dirty="0"/>
              <a:t>poin</a:t>
            </a:r>
            <a:r>
              <a:rPr lang="en-US" sz="2400" dirty="0"/>
              <a:t>t in the parameter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1447800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1447800" y="2673670"/>
            <a:ext cx="4477040" cy="32519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7490982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Parameter space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A4637DF-14DC-41DB-AE23-21E4800A361A}"/>
              </a:ext>
            </a:extLst>
          </p:cNvPr>
          <p:cNvCxnSpPr/>
          <p:nvPr/>
        </p:nvCxnSpPr>
        <p:spPr>
          <a:xfrm>
            <a:off x="1565799" y="2794225"/>
            <a:ext cx="0" cy="2971800"/>
          </a:xfrm>
          <a:prstGeom prst="straightConnector1">
            <a:avLst/>
          </a:prstGeom>
          <a:ln w="76200" cap="rnd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B9D29A5-7990-46AD-A31B-A6177DF7567F}"/>
              </a:ext>
            </a:extLst>
          </p:cNvPr>
          <p:cNvCxnSpPr>
            <a:cxnSpLocks/>
          </p:cNvCxnSpPr>
          <p:nvPr/>
        </p:nvCxnSpPr>
        <p:spPr>
          <a:xfrm flipH="1">
            <a:off x="1565799" y="5766025"/>
            <a:ext cx="4270248" cy="0"/>
          </a:xfrm>
          <a:prstGeom prst="straightConnector1">
            <a:avLst/>
          </a:prstGeom>
          <a:ln w="76200" cap="rnd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917E114-766A-4BC5-9DB1-BA2F81629555}"/>
                  </a:ext>
                </a:extLst>
              </p:cNvPr>
              <p:cNvSpPr txBox="1"/>
              <p:nvPr/>
            </p:nvSpPr>
            <p:spPr>
              <a:xfrm>
                <a:off x="1730390" y="2667127"/>
                <a:ext cx="338325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917E114-766A-4BC5-9DB1-BA2F81629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0" y="2667127"/>
                <a:ext cx="338325" cy="523220"/>
              </a:xfrm>
              <a:prstGeom prst="rect">
                <a:avLst/>
              </a:prstGeom>
              <a:blipFill>
                <a:blip r:embed="rId2"/>
                <a:stretch>
                  <a:fillRect l="-7143" r="-17857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F6BFFE-FD0A-4513-B592-41797BB7EA9D}"/>
                  </a:ext>
                </a:extLst>
              </p:cNvPr>
              <p:cNvSpPr txBox="1"/>
              <p:nvPr/>
            </p:nvSpPr>
            <p:spPr>
              <a:xfrm>
                <a:off x="5552582" y="5123356"/>
                <a:ext cx="338325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F6BFFE-FD0A-4513-B592-41797BB7E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582" y="5123356"/>
                <a:ext cx="338325" cy="523220"/>
              </a:xfrm>
              <a:prstGeom prst="rect">
                <a:avLst/>
              </a:prstGeom>
              <a:blipFill>
                <a:blip r:embed="rId3"/>
                <a:stretch>
                  <a:fillRect r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33318A-3DE5-4235-AEDB-93E4B55547B7}"/>
              </a:ext>
            </a:extLst>
          </p:cNvPr>
          <p:cNvCxnSpPr/>
          <p:nvPr/>
        </p:nvCxnSpPr>
        <p:spPr>
          <a:xfrm flipV="1">
            <a:off x="1734960" y="3150841"/>
            <a:ext cx="3822192" cy="180136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BE2E4A-7F9F-4E13-AA7C-13B983E06E13}"/>
                  </a:ext>
                </a:extLst>
              </p:cNvPr>
              <p:cNvSpPr txBox="1"/>
              <p:nvPr/>
            </p:nvSpPr>
            <p:spPr>
              <a:xfrm>
                <a:off x="3331316" y="4174202"/>
                <a:ext cx="25364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BE2E4A-7F9F-4E13-AA7C-13B983E06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316" y="4174202"/>
                <a:ext cx="2536400" cy="492443"/>
              </a:xfrm>
              <a:prstGeom prst="rect">
                <a:avLst/>
              </a:prstGeom>
              <a:blipFill>
                <a:blip r:embed="rId4"/>
                <a:stretch>
                  <a:fillRect l="-2488" r="-49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A8CE769-E4E4-4C1E-A2D7-7AE260A7F69D}"/>
              </a:ext>
            </a:extLst>
          </p:cNvPr>
          <p:cNvSpPr/>
          <p:nvPr/>
        </p:nvSpPr>
        <p:spPr>
          <a:xfrm>
            <a:off x="7490982" y="2673670"/>
            <a:ext cx="3253218" cy="32519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BC843B-3C14-419E-BD0B-CABE6A98CD79}"/>
              </a:ext>
            </a:extLst>
          </p:cNvPr>
          <p:cNvCxnSpPr/>
          <p:nvPr/>
        </p:nvCxnSpPr>
        <p:spPr>
          <a:xfrm>
            <a:off x="7679180" y="2794098"/>
            <a:ext cx="0" cy="2971800"/>
          </a:xfrm>
          <a:prstGeom prst="straightConnector1">
            <a:avLst/>
          </a:prstGeom>
          <a:ln w="76200" cap="rnd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1598235-C403-4735-8BC3-4B07DBD365DF}"/>
              </a:ext>
            </a:extLst>
          </p:cNvPr>
          <p:cNvCxnSpPr>
            <a:cxnSpLocks/>
          </p:cNvCxnSpPr>
          <p:nvPr/>
        </p:nvCxnSpPr>
        <p:spPr>
          <a:xfrm flipH="1">
            <a:off x="7679180" y="5765898"/>
            <a:ext cx="3065020" cy="0"/>
          </a:xfrm>
          <a:prstGeom prst="straightConnector1">
            <a:avLst/>
          </a:prstGeom>
          <a:ln w="76200" cap="rnd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82480-8003-4EF6-89B3-63903162BA7C}"/>
                  </a:ext>
                </a:extLst>
              </p:cNvPr>
              <p:cNvSpPr txBox="1"/>
              <p:nvPr/>
            </p:nvSpPr>
            <p:spPr>
              <a:xfrm>
                <a:off x="7843771" y="2667000"/>
                <a:ext cx="400412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82480-8003-4EF6-89B3-63903162B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771" y="2667000"/>
                <a:ext cx="400412" cy="523220"/>
              </a:xfrm>
              <a:prstGeom prst="rect">
                <a:avLst/>
              </a:prstGeom>
              <a:blipFill>
                <a:blip r:embed="rId5"/>
                <a:stretch>
                  <a:fillRect l="-218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D19B2D8-4D9A-43CF-B7B4-CD90A37939D2}"/>
                  </a:ext>
                </a:extLst>
              </p:cNvPr>
              <p:cNvSpPr txBox="1"/>
              <p:nvPr/>
            </p:nvSpPr>
            <p:spPr>
              <a:xfrm>
                <a:off x="10396732" y="5123229"/>
                <a:ext cx="338325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D19B2D8-4D9A-43CF-B7B4-CD90A3793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6732" y="5123229"/>
                <a:ext cx="338325" cy="523220"/>
              </a:xfrm>
              <a:prstGeom prst="rect">
                <a:avLst/>
              </a:prstGeom>
              <a:blipFill>
                <a:blip r:embed="rId6"/>
                <a:stretch>
                  <a:fillRect l="-11111" r="-2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F01D1D01-BF9A-41B9-B667-8DCAA6430C25}"/>
              </a:ext>
            </a:extLst>
          </p:cNvPr>
          <p:cNvSpPr/>
          <p:nvPr/>
        </p:nvSpPr>
        <p:spPr>
          <a:xfrm>
            <a:off x="7962304" y="4991144"/>
            <a:ext cx="280558" cy="28055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CC9261-A893-4FB4-9AC8-69A163D9B0EC}"/>
                  </a:ext>
                </a:extLst>
              </p:cNvPr>
              <p:cNvSpPr txBox="1"/>
              <p:nvPr/>
            </p:nvSpPr>
            <p:spPr>
              <a:xfrm>
                <a:off x="8242862" y="4404638"/>
                <a:ext cx="153939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CC9261-A893-4FB4-9AC8-69A163D9B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862" y="4404638"/>
                <a:ext cx="1539396" cy="492443"/>
              </a:xfrm>
              <a:prstGeom prst="rect">
                <a:avLst/>
              </a:prstGeom>
              <a:blipFill>
                <a:blip r:embed="rId7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9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4" grpId="0" animBg="1"/>
      <p:bldP spid="3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62B0F25-2E35-AD40-8368-89A264844F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What does a </a:t>
                </a:r>
                <a:r>
                  <a:rPr lang="en-US" b="1" dirty="0"/>
                  <a:t>point</a:t>
                </a:r>
                <a:r>
                  <a:rPr lang="en-US" dirty="0"/>
                  <a:t> in the image space correspond to?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 </a:t>
                </a:r>
                <a:r>
                  <a:rPr lang="en-US" sz="2400" b="1" dirty="0"/>
                  <a:t>line</a:t>
                </a:r>
                <a:r>
                  <a:rPr lang="en-US" sz="2400" dirty="0"/>
                  <a:t> in the parameter space: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that satisfy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62B0F25-2E35-AD40-8368-89A264844F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1447800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1447800" y="2673670"/>
            <a:ext cx="4477040" cy="32519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7490982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Parameter space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A4637DF-14DC-41DB-AE23-21E4800A361A}"/>
              </a:ext>
            </a:extLst>
          </p:cNvPr>
          <p:cNvCxnSpPr/>
          <p:nvPr/>
        </p:nvCxnSpPr>
        <p:spPr>
          <a:xfrm>
            <a:off x="1565799" y="2794225"/>
            <a:ext cx="0" cy="2971800"/>
          </a:xfrm>
          <a:prstGeom prst="straightConnector1">
            <a:avLst/>
          </a:prstGeom>
          <a:ln w="76200" cap="rnd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B9D29A5-7990-46AD-A31B-A6177DF7567F}"/>
              </a:ext>
            </a:extLst>
          </p:cNvPr>
          <p:cNvCxnSpPr>
            <a:cxnSpLocks/>
          </p:cNvCxnSpPr>
          <p:nvPr/>
        </p:nvCxnSpPr>
        <p:spPr>
          <a:xfrm flipH="1">
            <a:off x="1565799" y="5766025"/>
            <a:ext cx="4270248" cy="0"/>
          </a:xfrm>
          <a:prstGeom prst="straightConnector1">
            <a:avLst/>
          </a:prstGeom>
          <a:ln w="76200" cap="rnd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A8CE769-E4E4-4C1E-A2D7-7AE260A7F69D}"/>
              </a:ext>
            </a:extLst>
          </p:cNvPr>
          <p:cNvSpPr/>
          <p:nvPr/>
        </p:nvSpPr>
        <p:spPr>
          <a:xfrm>
            <a:off x="7490982" y="2673670"/>
            <a:ext cx="3253218" cy="32519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BC843B-3C14-419E-BD0B-CABE6A98CD79}"/>
              </a:ext>
            </a:extLst>
          </p:cNvPr>
          <p:cNvCxnSpPr/>
          <p:nvPr/>
        </p:nvCxnSpPr>
        <p:spPr>
          <a:xfrm>
            <a:off x="7679180" y="2794098"/>
            <a:ext cx="0" cy="2971800"/>
          </a:xfrm>
          <a:prstGeom prst="straightConnector1">
            <a:avLst/>
          </a:prstGeom>
          <a:ln w="76200" cap="rnd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1598235-C403-4735-8BC3-4B07DBD365DF}"/>
              </a:ext>
            </a:extLst>
          </p:cNvPr>
          <p:cNvCxnSpPr>
            <a:cxnSpLocks/>
          </p:cNvCxnSpPr>
          <p:nvPr/>
        </p:nvCxnSpPr>
        <p:spPr>
          <a:xfrm flipH="1">
            <a:off x="7679180" y="5765898"/>
            <a:ext cx="3065020" cy="0"/>
          </a:xfrm>
          <a:prstGeom prst="straightConnector1">
            <a:avLst/>
          </a:prstGeom>
          <a:ln w="76200" cap="rnd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EEBB63A-419D-4B26-B47D-619A1C59F03C}"/>
              </a:ext>
            </a:extLst>
          </p:cNvPr>
          <p:cNvSpPr/>
          <p:nvPr/>
        </p:nvSpPr>
        <p:spPr>
          <a:xfrm>
            <a:off x="1876771" y="5094731"/>
            <a:ext cx="280558" cy="280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/>
              <p:nvPr/>
            </p:nvSpPr>
            <p:spPr>
              <a:xfrm>
                <a:off x="8141695" y="3462888"/>
                <a:ext cx="283577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695" y="3462888"/>
                <a:ext cx="2835776" cy="492443"/>
              </a:xfrm>
              <a:prstGeom prst="rect">
                <a:avLst/>
              </a:prstGeom>
              <a:blipFill>
                <a:blip r:embed="rId3"/>
                <a:stretch>
                  <a:fillRect r="-446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73CB32D-DEDF-48CF-AE9B-A2744B54F01C}"/>
              </a:ext>
            </a:extLst>
          </p:cNvPr>
          <p:cNvCxnSpPr>
            <a:cxnSpLocks/>
          </p:cNvCxnSpPr>
          <p:nvPr/>
        </p:nvCxnSpPr>
        <p:spPr>
          <a:xfrm>
            <a:off x="7795353" y="3849947"/>
            <a:ext cx="2117500" cy="18427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/>
              <p:nvPr/>
            </p:nvSpPr>
            <p:spPr>
              <a:xfrm>
                <a:off x="2407093" y="4952580"/>
                <a:ext cx="14173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093" y="4952580"/>
                <a:ext cx="1417375" cy="492443"/>
              </a:xfrm>
              <a:prstGeom prst="rect">
                <a:avLst/>
              </a:prstGeom>
              <a:blipFill>
                <a:blip r:embed="rId4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BF0BFB1-1857-7F4B-9567-AF7077B3B586}"/>
                  </a:ext>
                </a:extLst>
              </p:cNvPr>
              <p:cNvSpPr txBox="1"/>
              <p:nvPr/>
            </p:nvSpPr>
            <p:spPr>
              <a:xfrm>
                <a:off x="1730390" y="2667127"/>
                <a:ext cx="338325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BF0BFB1-1857-7F4B-9567-AF7077B3B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0" y="2667127"/>
                <a:ext cx="338325" cy="523220"/>
              </a:xfrm>
              <a:prstGeom prst="rect">
                <a:avLst/>
              </a:prstGeom>
              <a:blipFill>
                <a:blip r:embed="rId5"/>
                <a:stretch>
                  <a:fillRect l="-7143" r="-17857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205135-C1AD-774A-9DE4-29C58D123FEE}"/>
                  </a:ext>
                </a:extLst>
              </p:cNvPr>
              <p:cNvSpPr txBox="1"/>
              <p:nvPr/>
            </p:nvSpPr>
            <p:spPr>
              <a:xfrm>
                <a:off x="5552582" y="5123356"/>
                <a:ext cx="338325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205135-C1AD-774A-9DE4-29C58D123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582" y="5123356"/>
                <a:ext cx="338325" cy="523220"/>
              </a:xfrm>
              <a:prstGeom prst="rect">
                <a:avLst/>
              </a:prstGeom>
              <a:blipFill>
                <a:blip r:embed="rId6"/>
                <a:stretch>
                  <a:fillRect r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1CD6ED-09CA-FF4A-BB15-23A518A8F17F}"/>
                  </a:ext>
                </a:extLst>
              </p:cNvPr>
              <p:cNvSpPr txBox="1"/>
              <p:nvPr/>
            </p:nvSpPr>
            <p:spPr>
              <a:xfrm>
                <a:off x="7843771" y="2667000"/>
                <a:ext cx="400412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1CD6ED-09CA-FF4A-BB15-23A518A8F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771" y="2667000"/>
                <a:ext cx="400412" cy="523220"/>
              </a:xfrm>
              <a:prstGeom prst="rect">
                <a:avLst/>
              </a:prstGeom>
              <a:blipFill>
                <a:blip r:embed="rId7"/>
                <a:stretch>
                  <a:fillRect l="-218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EBB3B7-257D-AC41-A043-B591B41B17DF}"/>
                  </a:ext>
                </a:extLst>
              </p:cNvPr>
              <p:cNvSpPr txBox="1"/>
              <p:nvPr/>
            </p:nvSpPr>
            <p:spPr>
              <a:xfrm>
                <a:off x="10396732" y="5123229"/>
                <a:ext cx="338325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EBB3B7-257D-AC41-A043-B591B41B1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6732" y="5123229"/>
                <a:ext cx="338325" cy="523220"/>
              </a:xfrm>
              <a:prstGeom prst="rect">
                <a:avLst/>
              </a:prstGeom>
              <a:blipFill>
                <a:blip r:embed="rId8"/>
                <a:stretch>
                  <a:fillRect l="-11111" r="-2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50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0E2E0-5387-3B46-AE88-64B971F6F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about </a:t>
            </a:r>
            <a:r>
              <a:rPr lang="en-US" b="1" dirty="0"/>
              <a:t>two points </a:t>
            </a:r>
            <a:r>
              <a:rPr lang="en-US" dirty="0"/>
              <a:t>in the image space?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b="1" dirty="0"/>
              <a:t>point</a:t>
            </a:r>
            <a:r>
              <a:rPr lang="en-US" sz="2400" dirty="0"/>
              <a:t> in the parameter space, corresponding to the unique line that passes through both points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1447800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1447800" y="2673670"/>
            <a:ext cx="4477040" cy="32519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7490982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Parameter space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A4637DF-14DC-41DB-AE23-21E4800A361A}"/>
              </a:ext>
            </a:extLst>
          </p:cNvPr>
          <p:cNvCxnSpPr/>
          <p:nvPr/>
        </p:nvCxnSpPr>
        <p:spPr>
          <a:xfrm>
            <a:off x="1565799" y="2794225"/>
            <a:ext cx="0" cy="2971800"/>
          </a:xfrm>
          <a:prstGeom prst="straightConnector1">
            <a:avLst/>
          </a:prstGeom>
          <a:ln w="76200" cap="rnd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B9D29A5-7990-46AD-A31B-A6177DF7567F}"/>
              </a:ext>
            </a:extLst>
          </p:cNvPr>
          <p:cNvCxnSpPr>
            <a:cxnSpLocks/>
          </p:cNvCxnSpPr>
          <p:nvPr/>
        </p:nvCxnSpPr>
        <p:spPr>
          <a:xfrm flipH="1">
            <a:off x="1565799" y="5766025"/>
            <a:ext cx="4270248" cy="0"/>
          </a:xfrm>
          <a:prstGeom prst="straightConnector1">
            <a:avLst/>
          </a:prstGeom>
          <a:ln w="76200" cap="rnd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A8CE769-E4E4-4C1E-A2D7-7AE260A7F69D}"/>
              </a:ext>
            </a:extLst>
          </p:cNvPr>
          <p:cNvSpPr/>
          <p:nvPr/>
        </p:nvSpPr>
        <p:spPr>
          <a:xfrm>
            <a:off x="7490982" y="2673670"/>
            <a:ext cx="3253218" cy="32519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BC843B-3C14-419E-BD0B-CABE6A98CD79}"/>
              </a:ext>
            </a:extLst>
          </p:cNvPr>
          <p:cNvCxnSpPr/>
          <p:nvPr/>
        </p:nvCxnSpPr>
        <p:spPr>
          <a:xfrm>
            <a:off x="7679180" y="2794098"/>
            <a:ext cx="0" cy="2971800"/>
          </a:xfrm>
          <a:prstGeom prst="straightConnector1">
            <a:avLst/>
          </a:prstGeom>
          <a:ln w="76200" cap="rnd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1598235-C403-4735-8BC3-4B07DBD365DF}"/>
              </a:ext>
            </a:extLst>
          </p:cNvPr>
          <p:cNvCxnSpPr>
            <a:cxnSpLocks/>
          </p:cNvCxnSpPr>
          <p:nvPr/>
        </p:nvCxnSpPr>
        <p:spPr>
          <a:xfrm flipH="1">
            <a:off x="7679180" y="5765898"/>
            <a:ext cx="3065020" cy="0"/>
          </a:xfrm>
          <a:prstGeom prst="straightConnector1">
            <a:avLst/>
          </a:prstGeom>
          <a:ln w="76200" cap="rnd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14271DBE-99C8-4121-920A-E134A008C0DA}"/>
              </a:ext>
            </a:extLst>
          </p:cNvPr>
          <p:cNvSpPr/>
          <p:nvPr/>
        </p:nvSpPr>
        <p:spPr>
          <a:xfrm>
            <a:off x="1876771" y="5094731"/>
            <a:ext cx="280558" cy="280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B9ABF4-C1E0-4F6F-899D-E832AA60F966}"/>
                  </a:ext>
                </a:extLst>
              </p:cNvPr>
              <p:cNvSpPr txBox="1"/>
              <p:nvPr/>
            </p:nvSpPr>
            <p:spPr>
              <a:xfrm>
                <a:off x="8001000" y="3462888"/>
                <a:ext cx="283577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B9ABF4-C1E0-4F6F-899D-E832AA60F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462888"/>
                <a:ext cx="2835776" cy="492443"/>
              </a:xfrm>
              <a:prstGeom prst="rect">
                <a:avLst/>
              </a:prstGeom>
              <a:blipFill>
                <a:blip r:embed="rId2"/>
                <a:stretch>
                  <a:fillRect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9F558EE-E216-4E5F-A804-BE316A26BCAE}"/>
              </a:ext>
            </a:extLst>
          </p:cNvPr>
          <p:cNvCxnSpPr>
            <a:cxnSpLocks/>
          </p:cNvCxnSpPr>
          <p:nvPr/>
        </p:nvCxnSpPr>
        <p:spPr>
          <a:xfrm>
            <a:off x="7795353" y="3849947"/>
            <a:ext cx="2117500" cy="18427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8A44F7-ACF8-453F-948C-94D931F1856E}"/>
                  </a:ext>
                </a:extLst>
              </p:cNvPr>
              <p:cNvSpPr txBox="1"/>
              <p:nvPr/>
            </p:nvSpPr>
            <p:spPr>
              <a:xfrm>
                <a:off x="2407093" y="4952580"/>
                <a:ext cx="14173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8A44F7-ACF8-453F-948C-94D931F18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093" y="4952580"/>
                <a:ext cx="1417375" cy="492443"/>
              </a:xfrm>
              <a:prstGeom prst="rect">
                <a:avLst/>
              </a:prstGeom>
              <a:blipFill>
                <a:blip r:embed="rId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193D324D-F249-43B2-BA16-D81BCEA75265}"/>
              </a:ext>
            </a:extLst>
          </p:cNvPr>
          <p:cNvSpPr/>
          <p:nvPr/>
        </p:nvSpPr>
        <p:spPr>
          <a:xfrm>
            <a:off x="3309595" y="3689124"/>
            <a:ext cx="280558" cy="28055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8544D3-D42D-4F3F-B298-232464425DAD}"/>
                  </a:ext>
                </a:extLst>
              </p:cNvPr>
              <p:cNvSpPr txBox="1"/>
              <p:nvPr/>
            </p:nvSpPr>
            <p:spPr>
              <a:xfrm>
                <a:off x="9356212" y="4342390"/>
                <a:ext cx="28167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8544D3-D42D-4F3F-B298-2324644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212" y="4342390"/>
                <a:ext cx="2816797" cy="492443"/>
              </a:xfrm>
              <a:prstGeom prst="rect">
                <a:avLst/>
              </a:prstGeom>
              <a:blipFill>
                <a:blip r:embed="rId4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81A8C03-395A-4BA5-84EE-6539BDE5B2A8}"/>
              </a:ext>
            </a:extLst>
          </p:cNvPr>
          <p:cNvCxnSpPr>
            <a:cxnSpLocks/>
          </p:cNvCxnSpPr>
          <p:nvPr/>
        </p:nvCxnSpPr>
        <p:spPr>
          <a:xfrm>
            <a:off x="7803372" y="4295410"/>
            <a:ext cx="2505591" cy="7887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325EA3-E8CA-4574-8A8D-89475799A772}"/>
                  </a:ext>
                </a:extLst>
              </p:cNvPr>
              <p:cNvSpPr txBox="1"/>
              <p:nvPr/>
            </p:nvSpPr>
            <p:spPr>
              <a:xfrm>
                <a:off x="3839918" y="3546973"/>
                <a:ext cx="13983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325EA3-E8CA-4574-8A8D-89475799A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918" y="3546973"/>
                <a:ext cx="1398395" cy="492443"/>
              </a:xfrm>
              <a:prstGeom prst="rect">
                <a:avLst/>
              </a:prstGeom>
              <a:blipFill>
                <a:blip r:embed="rId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F3C580-D247-9C4A-A6FB-80C148760AB9}"/>
                  </a:ext>
                </a:extLst>
              </p:cNvPr>
              <p:cNvSpPr txBox="1"/>
              <p:nvPr/>
            </p:nvSpPr>
            <p:spPr>
              <a:xfrm>
                <a:off x="1730390" y="2667127"/>
                <a:ext cx="338325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F3C580-D247-9C4A-A6FB-80C148760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0" y="2667127"/>
                <a:ext cx="338325" cy="523220"/>
              </a:xfrm>
              <a:prstGeom prst="rect">
                <a:avLst/>
              </a:prstGeom>
              <a:blipFill>
                <a:blip r:embed="rId6"/>
                <a:stretch>
                  <a:fillRect l="-7143" r="-17857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0B10F0-14E1-FB40-BB26-E2040795923B}"/>
                  </a:ext>
                </a:extLst>
              </p:cNvPr>
              <p:cNvSpPr txBox="1"/>
              <p:nvPr/>
            </p:nvSpPr>
            <p:spPr>
              <a:xfrm>
                <a:off x="5552582" y="5123356"/>
                <a:ext cx="338325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0B10F0-14E1-FB40-BB26-E20407959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582" y="5123356"/>
                <a:ext cx="338325" cy="523220"/>
              </a:xfrm>
              <a:prstGeom prst="rect">
                <a:avLst/>
              </a:prstGeom>
              <a:blipFill>
                <a:blip r:embed="rId7"/>
                <a:stretch>
                  <a:fillRect r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EF2771D-0F5D-354E-BAA6-5FD2EE0E873F}"/>
                  </a:ext>
                </a:extLst>
              </p:cNvPr>
              <p:cNvSpPr txBox="1"/>
              <p:nvPr/>
            </p:nvSpPr>
            <p:spPr>
              <a:xfrm>
                <a:off x="7843771" y="2667000"/>
                <a:ext cx="400412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EF2771D-0F5D-354E-BAA6-5FD2EE0E8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771" y="2667000"/>
                <a:ext cx="400412" cy="523220"/>
              </a:xfrm>
              <a:prstGeom prst="rect">
                <a:avLst/>
              </a:prstGeom>
              <a:blipFill>
                <a:blip r:embed="rId8"/>
                <a:stretch>
                  <a:fillRect l="-218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B6382AC-3B3F-AE41-9B68-1F6AEEB9B7F6}"/>
                  </a:ext>
                </a:extLst>
              </p:cNvPr>
              <p:cNvSpPr txBox="1"/>
              <p:nvPr/>
            </p:nvSpPr>
            <p:spPr>
              <a:xfrm>
                <a:off x="10396732" y="5123229"/>
                <a:ext cx="338325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B6382AC-3B3F-AE41-9B68-1F6AEEB9B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6732" y="5123229"/>
                <a:ext cx="338325" cy="523220"/>
              </a:xfrm>
              <a:prstGeom prst="rect">
                <a:avLst/>
              </a:prstGeom>
              <a:blipFill>
                <a:blip r:embed="rId9"/>
                <a:stretch>
                  <a:fillRect l="-11111" r="-2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979678-F026-F747-A3E6-943530CEFDE0}"/>
              </a:ext>
            </a:extLst>
          </p:cNvPr>
          <p:cNvCxnSpPr>
            <a:cxnSpLocks/>
          </p:cNvCxnSpPr>
          <p:nvPr/>
        </p:nvCxnSpPr>
        <p:spPr>
          <a:xfrm flipV="1">
            <a:off x="1632204" y="3225970"/>
            <a:ext cx="2439051" cy="2402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958EF1B-9235-3945-81FF-7255EDACD3CC}"/>
              </a:ext>
            </a:extLst>
          </p:cNvPr>
          <p:cNvSpPr/>
          <p:nvPr/>
        </p:nvSpPr>
        <p:spPr>
          <a:xfrm>
            <a:off x="8447626" y="4389609"/>
            <a:ext cx="280558" cy="28055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5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0" grpId="0"/>
      <p:bldP spid="44" grpId="0"/>
      <p:bldP spid="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0E2E0-5387-3B46-AE88-64B971F6F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about </a:t>
            </a:r>
            <a:r>
              <a:rPr lang="en-US" b="1" dirty="0"/>
              <a:t>many points </a:t>
            </a:r>
            <a:r>
              <a:rPr lang="en-US" dirty="0"/>
              <a:t>in the image space?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Plot all the lines in the parameter space and try to find a spot where a large number of them intersect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1447800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1447800" y="2673670"/>
            <a:ext cx="4477040" cy="32519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7490982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Parameter space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A4637DF-14DC-41DB-AE23-21E4800A361A}"/>
              </a:ext>
            </a:extLst>
          </p:cNvPr>
          <p:cNvCxnSpPr/>
          <p:nvPr/>
        </p:nvCxnSpPr>
        <p:spPr>
          <a:xfrm>
            <a:off x="1565799" y="2794225"/>
            <a:ext cx="0" cy="2971800"/>
          </a:xfrm>
          <a:prstGeom prst="straightConnector1">
            <a:avLst/>
          </a:prstGeom>
          <a:ln w="76200" cap="rnd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B9D29A5-7990-46AD-A31B-A6177DF7567F}"/>
              </a:ext>
            </a:extLst>
          </p:cNvPr>
          <p:cNvCxnSpPr>
            <a:cxnSpLocks/>
          </p:cNvCxnSpPr>
          <p:nvPr/>
        </p:nvCxnSpPr>
        <p:spPr>
          <a:xfrm flipH="1">
            <a:off x="1565799" y="5766025"/>
            <a:ext cx="4270248" cy="0"/>
          </a:xfrm>
          <a:prstGeom prst="straightConnector1">
            <a:avLst/>
          </a:prstGeom>
          <a:ln w="76200" cap="rnd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A8CE769-E4E4-4C1E-A2D7-7AE260A7F69D}"/>
              </a:ext>
            </a:extLst>
          </p:cNvPr>
          <p:cNvSpPr/>
          <p:nvPr/>
        </p:nvSpPr>
        <p:spPr>
          <a:xfrm>
            <a:off x="7490982" y="2673670"/>
            <a:ext cx="3253218" cy="32519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BC843B-3C14-419E-BD0B-CABE6A98CD79}"/>
              </a:ext>
            </a:extLst>
          </p:cNvPr>
          <p:cNvCxnSpPr/>
          <p:nvPr/>
        </p:nvCxnSpPr>
        <p:spPr>
          <a:xfrm>
            <a:off x="7679180" y="2794098"/>
            <a:ext cx="0" cy="2971800"/>
          </a:xfrm>
          <a:prstGeom prst="straightConnector1">
            <a:avLst/>
          </a:prstGeom>
          <a:ln w="76200" cap="rnd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1598235-C403-4735-8BC3-4B07DBD365DF}"/>
              </a:ext>
            </a:extLst>
          </p:cNvPr>
          <p:cNvCxnSpPr>
            <a:cxnSpLocks/>
          </p:cNvCxnSpPr>
          <p:nvPr/>
        </p:nvCxnSpPr>
        <p:spPr>
          <a:xfrm flipH="1">
            <a:off x="7679180" y="5765898"/>
            <a:ext cx="3065020" cy="0"/>
          </a:xfrm>
          <a:prstGeom prst="straightConnector1">
            <a:avLst/>
          </a:prstGeom>
          <a:ln w="76200" cap="rnd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14271DBE-99C8-4121-920A-E134A008C0DA}"/>
              </a:ext>
            </a:extLst>
          </p:cNvPr>
          <p:cNvSpPr/>
          <p:nvPr/>
        </p:nvSpPr>
        <p:spPr>
          <a:xfrm>
            <a:off x="1929242" y="5094731"/>
            <a:ext cx="280558" cy="28055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9F558EE-E216-4E5F-A804-BE316A26BCAE}"/>
              </a:ext>
            </a:extLst>
          </p:cNvPr>
          <p:cNvCxnSpPr>
            <a:cxnSpLocks/>
          </p:cNvCxnSpPr>
          <p:nvPr/>
        </p:nvCxnSpPr>
        <p:spPr>
          <a:xfrm>
            <a:off x="7795353" y="3849947"/>
            <a:ext cx="2117500" cy="184270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193D324D-F249-43B2-BA16-D81BCEA75265}"/>
              </a:ext>
            </a:extLst>
          </p:cNvPr>
          <p:cNvSpPr/>
          <p:nvPr/>
        </p:nvSpPr>
        <p:spPr>
          <a:xfrm>
            <a:off x="3309595" y="3657600"/>
            <a:ext cx="280558" cy="28055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81A8C03-395A-4BA5-84EE-6539BDE5B2A8}"/>
              </a:ext>
            </a:extLst>
          </p:cNvPr>
          <p:cNvCxnSpPr>
            <a:cxnSpLocks/>
          </p:cNvCxnSpPr>
          <p:nvPr/>
        </p:nvCxnSpPr>
        <p:spPr>
          <a:xfrm>
            <a:off x="7843771" y="4364534"/>
            <a:ext cx="2465192" cy="71963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F3C580-D247-9C4A-A6FB-80C148760AB9}"/>
                  </a:ext>
                </a:extLst>
              </p:cNvPr>
              <p:cNvSpPr txBox="1"/>
              <p:nvPr/>
            </p:nvSpPr>
            <p:spPr>
              <a:xfrm>
                <a:off x="1730390" y="2667127"/>
                <a:ext cx="338325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F3C580-D247-9C4A-A6FB-80C148760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0" y="2667127"/>
                <a:ext cx="338325" cy="523220"/>
              </a:xfrm>
              <a:prstGeom prst="rect">
                <a:avLst/>
              </a:prstGeom>
              <a:blipFill>
                <a:blip r:embed="rId2"/>
                <a:stretch>
                  <a:fillRect l="-7143" r="-17857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0B10F0-14E1-FB40-BB26-E2040795923B}"/>
                  </a:ext>
                </a:extLst>
              </p:cNvPr>
              <p:cNvSpPr txBox="1"/>
              <p:nvPr/>
            </p:nvSpPr>
            <p:spPr>
              <a:xfrm>
                <a:off x="5552582" y="5123356"/>
                <a:ext cx="338325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0B10F0-14E1-FB40-BB26-E20407959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582" y="5123356"/>
                <a:ext cx="338325" cy="523220"/>
              </a:xfrm>
              <a:prstGeom prst="rect">
                <a:avLst/>
              </a:prstGeom>
              <a:blipFill>
                <a:blip r:embed="rId3"/>
                <a:stretch>
                  <a:fillRect r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EF2771D-0F5D-354E-BAA6-5FD2EE0E873F}"/>
                  </a:ext>
                </a:extLst>
              </p:cNvPr>
              <p:cNvSpPr txBox="1"/>
              <p:nvPr/>
            </p:nvSpPr>
            <p:spPr>
              <a:xfrm>
                <a:off x="7843771" y="2667000"/>
                <a:ext cx="400412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EF2771D-0F5D-354E-BAA6-5FD2EE0E8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771" y="2667000"/>
                <a:ext cx="400412" cy="523220"/>
              </a:xfrm>
              <a:prstGeom prst="rect">
                <a:avLst/>
              </a:prstGeom>
              <a:blipFill>
                <a:blip r:embed="rId4"/>
                <a:stretch>
                  <a:fillRect l="-218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B6382AC-3B3F-AE41-9B68-1F6AEEB9B7F6}"/>
                  </a:ext>
                </a:extLst>
              </p:cNvPr>
              <p:cNvSpPr txBox="1"/>
              <p:nvPr/>
            </p:nvSpPr>
            <p:spPr>
              <a:xfrm>
                <a:off x="10396732" y="5123229"/>
                <a:ext cx="338325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B6382AC-3B3F-AE41-9B68-1F6AEEB9B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6732" y="5123229"/>
                <a:ext cx="338325" cy="523220"/>
              </a:xfrm>
              <a:prstGeom prst="rect">
                <a:avLst/>
              </a:prstGeom>
              <a:blipFill>
                <a:blip r:embed="rId5"/>
                <a:stretch>
                  <a:fillRect l="-11111" r="-2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C83FAEA3-E985-0147-8CBF-91F7426AFCE0}"/>
              </a:ext>
            </a:extLst>
          </p:cNvPr>
          <p:cNvSpPr/>
          <p:nvPr/>
        </p:nvSpPr>
        <p:spPr>
          <a:xfrm>
            <a:off x="2397998" y="4814173"/>
            <a:ext cx="280558" cy="28055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4A6FDEC-1EC0-D043-A3E8-B45E936C5A34}"/>
              </a:ext>
            </a:extLst>
          </p:cNvPr>
          <p:cNvSpPr/>
          <p:nvPr/>
        </p:nvSpPr>
        <p:spPr>
          <a:xfrm>
            <a:off x="2687287" y="4083976"/>
            <a:ext cx="280558" cy="28055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AEEE608-2522-534B-AC24-F07526FCB289}"/>
              </a:ext>
            </a:extLst>
          </p:cNvPr>
          <p:cNvSpPr/>
          <p:nvPr/>
        </p:nvSpPr>
        <p:spPr>
          <a:xfrm>
            <a:off x="4092666" y="3378754"/>
            <a:ext cx="280558" cy="28055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4ED8E77-C0F3-D14D-A5F4-B039B15456A3}"/>
              </a:ext>
            </a:extLst>
          </p:cNvPr>
          <p:cNvSpPr/>
          <p:nvPr/>
        </p:nvSpPr>
        <p:spPr>
          <a:xfrm>
            <a:off x="4285684" y="2681829"/>
            <a:ext cx="280558" cy="28055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F3809FE-6332-7E46-B342-36C97DEF967F}"/>
              </a:ext>
            </a:extLst>
          </p:cNvPr>
          <p:cNvSpPr/>
          <p:nvPr/>
        </p:nvSpPr>
        <p:spPr>
          <a:xfrm>
            <a:off x="4421442" y="4955901"/>
            <a:ext cx="280558" cy="28055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5353252-8BA4-394E-92A5-F8CF8B73B43F}"/>
              </a:ext>
            </a:extLst>
          </p:cNvPr>
          <p:cNvSpPr/>
          <p:nvPr/>
        </p:nvSpPr>
        <p:spPr>
          <a:xfrm>
            <a:off x="5272024" y="3696950"/>
            <a:ext cx="280558" cy="28055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FF5666D-0406-8649-8CE4-290D5241DBA7}"/>
              </a:ext>
            </a:extLst>
          </p:cNvPr>
          <p:cNvCxnSpPr>
            <a:cxnSpLocks/>
          </p:cNvCxnSpPr>
          <p:nvPr/>
        </p:nvCxnSpPr>
        <p:spPr>
          <a:xfrm flipV="1">
            <a:off x="7979094" y="3886200"/>
            <a:ext cx="2417638" cy="81748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8F8E8B0-6C55-3E4F-8B5D-40D1289F66D4}"/>
              </a:ext>
            </a:extLst>
          </p:cNvPr>
          <p:cNvCxnSpPr>
            <a:cxnSpLocks/>
          </p:cNvCxnSpPr>
          <p:nvPr/>
        </p:nvCxnSpPr>
        <p:spPr>
          <a:xfrm flipV="1">
            <a:off x="7979094" y="2902577"/>
            <a:ext cx="1355435" cy="212601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5976C42-F8BD-6A4C-BC9C-01FE3A678AE7}"/>
              </a:ext>
            </a:extLst>
          </p:cNvPr>
          <p:cNvCxnSpPr>
            <a:cxnSpLocks/>
          </p:cNvCxnSpPr>
          <p:nvPr/>
        </p:nvCxnSpPr>
        <p:spPr>
          <a:xfrm flipH="1">
            <a:off x="8163061" y="2733395"/>
            <a:ext cx="180394" cy="291305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14DD3AB-021F-F548-A2DC-0D8E777A6762}"/>
              </a:ext>
            </a:extLst>
          </p:cNvPr>
          <p:cNvCxnSpPr>
            <a:cxnSpLocks/>
          </p:cNvCxnSpPr>
          <p:nvPr/>
        </p:nvCxnSpPr>
        <p:spPr>
          <a:xfrm>
            <a:off x="8079448" y="3378754"/>
            <a:ext cx="2964665" cy="50744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7C599F-879A-0D4C-A59A-F2154F2CD692}"/>
              </a:ext>
            </a:extLst>
          </p:cNvPr>
          <p:cNvCxnSpPr>
            <a:cxnSpLocks/>
          </p:cNvCxnSpPr>
          <p:nvPr/>
        </p:nvCxnSpPr>
        <p:spPr>
          <a:xfrm flipV="1">
            <a:off x="7843771" y="4189922"/>
            <a:ext cx="2648641" cy="37800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C11C17C-8E47-BB42-8D8E-C53CAAE3D2F5}"/>
              </a:ext>
            </a:extLst>
          </p:cNvPr>
          <p:cNvCxnSpPr>
            <a:cxnSpLocks/>
            <a:endCxn id="11" idx="3"/>
          </p:cNvCxnSpPr>
          <p:nvPr/>
        </p:nvCxnSpPr>
        <p:spPr>
          <a:xfrm>
            <a:off x="8846194" y="2752842"/>
            <a:ext cx="1898006" cy="154681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6A299A61-CA06-844B-B498-5AB67A462FD4}"/>
              </a:ext>
            </a:extLst>
          </p:cNvPr>
          <p:cNvSpPr/>
          <p:nvPr/>
        </p:nvSpPr>
        <p:spPr bwMode="auto">
          <a:xfrm>
            <a:off x="8017044" y="4143942"/>
            <a:ext cx="679193" cy="679193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78E8865-1967-5240-8148-1D5DBC0741A4}"/>
              </a:ext>
            </a:extLst>
          </p:cNvPr>
          <p:cNvCxnSpPr>
            <a:cxnSpLocks/>
          </p:cNvCxnSpPr>
          <p:nvPr/>
        </p:nvCxnSpPr>
        <p:spPr>
          <a:xfrm flipV="1">
            <a:off x="1819027" y="2427120"/>
            <a:ext cx="3094294" cy="302490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17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c-repres-houg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1" y="3548062"/>
            <a:ext cx="29384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4400" y="914400"/>
                <a:ext cx="10668000" cy="5257800"/>
              </a:xfrm>
            </p:spPr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In practice, we don’t want to use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space!</a:t>
                </a:r>
              </a:p>
              <a:p>
                <a:pPr lvl="1"/>
                <a:r>
                  <a:rPr lang="en-US" sz="2400" dirty="0"/>
                  <a:t>Unbounded parameter domains</a:t>
                </a:r>
              </a:p>
              <a:p>
                <a:pPr lvl="1"/>
                <a:r>
                  <a:rPr lang="en-US" sz="2400" dirty="0"/>
                  <a:t>Vertical lines require infinite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  <a:p>
                <a:pPr>
                  <a:buFontTx/>
                  <a:buChar char="•"/>
                </a:pPr>
                <a:r>
                  <a:rPr lang="en-US" dirty="0"/>
                  <a:t>Alternative: </a:t>
                </a:r>
                <a:r>
                  <a:rPr lang="en-US" i="1" dirty="0"/>
                  <a:t>polar representation</a:t>
                </a:r>
              </a:p>
              <a:p>
                <a:pPr lvl="1"/>
                <a:r>
                  <a:rPr lang="en-US" sz="2400" dirty="0"/>
                  <a:t>Each image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yields a </a:t>
                </a:r>
                <a:r>
                  <a:rPr lang="en-US" sz="2400" i="1" dirty="0"/>
                  <a:t>sinusoid</a:t>
                </a:r>
                <a:r>
                  <a:rPr lang="en-US" sz="2400" dirty="0"/>
                  <a:t> in the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𝜃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stem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𝜌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stem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sym typeface="System"/>
                  </a:rPr>
                  <a:t> </a:t>
                </a:r>
                <a:r>
                  <a:rPr lang="en-US" sz="2400" dirty="0">
                    <a:sym typeface="System"/>
                  </a:rPr>
                  <a:t>parameter space </a:t>
                </a:r>
                <a:r>
                  <a:rPr lang="en-US" sz="2400" dirty="0"/>
                  <a:t> </a:t>
                </a:r>
              </a:p>
              <a:p>
                <a:pPr>
                  <a:buFontTx/>
                  <a:buChar char="•"/>
                </a:pPr>
                <a:endParaRPr lang="en-US" sz="2400" i="1" dirty="0"/>
              </a:p>
              <a:p>
                <a:pPr>
                  <a:buFontTx/>
                  <a:buChar char="•"/>
                </a:pPr>
                <a:endParaRPr lang="en-US" sz="3200" dirty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914400"/>
                <a:ext cx="10668000" cy="5257800"/>
              </a:xfrm>
              <a:blipFill>
                <a:blip r:embed="rId4"/>
                <a:stretch>
                  <a:fillRect l="-1071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 space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3946A2-55C1-5A41-8EC8-C37A0444D7FC}"/>
                  </a:ext>
                </a:extLst>
              </p:cNvPr>
              <p:cNvSpPr txBox="1"/>
              <p:nvPr/>
            </p:nvSpPr>
            <p:spPr>
              <a:xfrm>
                <a:off x="5105400" y="4546610"/>
                <a:ext cx="32671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3946A2-55C1-5A41-8EC8-C37A0444D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546610"/>
                <a:ext cx="3267113" cy="430887"/>
              </a:xfrm>
              <a:prstGeom prst="rect">
                <a:avLst/>
              </a:prstGeom>
              <a:blipFill>
                <a:blip r:embed="rId5"/>
                <a:stretch>
                  <a:fillRect l="-388" t="-2857" r="-1550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797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uiExpand="1" build="p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4400" y="914400"/>
                <a:ext cx="9067800" cy="5562600"/>
              </a:xfrm>
            </p:spPr>
            <p:txBody>
              <a:bodyPr/>
              <a:lstStyle/>
              <a:p>
                <a:pPr marL="533400" indent="-533400">
                  <a:lnSpc>
                    <a:spcPct val="90000"/>
                  </a:lnSpc>
                  <a:buFontTx/>
                  <a:buChar char="•"/>
                </a:pPr>
                <a:r>
                  <a:rPr lang="en-US" dirty="0"/>
                  <a:t>Initialize accumulator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to all zeros</a:t>
                </a:r>
              </a:p>
              <a:p>
                <a:pPr marL="533400" indent="-533400">
                  <a:lnSpc>
                    <a:spcPct val="90000"/>
                  </a:lnSpc>
                  <a:buFontTx/>
                  <a:buChar char="•"/>
                </a:pPr>
                <a:r>
                  <a:rPr lang="en-US" dirty="0"/>
                  <a:t>For each feature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933450" lvl="1" indent="-533400">
                  <a:lnSpc>
                    <a:spcPct val="90000"/>
                  </a:lnSpc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= 0 </m:t>
                    </m:r>
                  </m:oMath>
                </a14:m>
                <a:r>
                  <a:rPr lang="en-US" sz="2400" dirty="0"/>
                  <a:t>to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180</m:t>
                    </m:r>
                  </m:oMath>
                </a14:m>
                <a:endParaRPr lang="en-US" sz="2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400050" lvl="1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7030A0"/>
                    </a:solidFill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𝜌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 err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br>
                  <a:rPr lang="en-US" sz="2400" dirty="0">
                    <a:solidFill>
                      <a:srgbClr val="7030A0"/>
                    </a:solidFill>
                  </a:rPr>
                </a:br>
                <a:r>
                  <a:rPr lang="en-US" sz="240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𝜌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+= 1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533400" indent="-533400">
                  <a:lnSpc>
                    <a:spcPct val="90000"/>
                  </a:lnSpc>
                  <a:buFontTx/>
                  <a:buChar char="•"/>
                </a:pPr>
                <a:endParaRPr lang="en-US" dirty="0"/>
              </a:p>
              <a:p>
                <a:pPr marL="533400" indent="-533400">
                  <a:lnSpc>
                    <a:spcPct val="90000"/>
                  </a:lnSpc>
                  <a:buFontTx/>
                  <a:buChar char="•"/>
                </a:pPr>
                <a:r>
                  <a:rPr lang="en-US" dirty="0"/>
                  <a:t>Find the value(s)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𝜌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𝜌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is a local maximum (perform NMS on the accumulator array)</a:t>
                </a:r>
              </a:p>
              <a:p>
                <a:pPr marL="838200" lvl="1" indent="-381000">
                  <a:lnSpc>
                    <a:spcPct val="90000"/>
                  </a:lnSpc>
                </a:pPr>
                <a:r>
                  <a:rPr lang="en-US" sz="2800" dirty="0"/>
                  <a:t>The detected line in the image is given by </a:t>
                </a:r>
                <a:br>
                  <a:rPr lang="en-US" sz="2800" dirty="0"/>
                </a:b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𝜌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1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914400"/>
                <a:ext cx="9067800" cy="5562600"/>
              </a:xfrm>
              <a:blipFill>
                <a:blip r:embed="rId4"/>
                <a:stretch>
                  <a:fillRect l="-1261" t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170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88501494"/>
              </p:ext>
            </p:extLst>
          </p:nvPr>
        </p:nvGraphicFramePr>
        <p:xfrm>
          <a:off x="8701087" y="1006476"/>
          <a:ext cx="257651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5460317" imgH="5815873" progId="Photoshop.Image.10">
                  <p:embed/>
                </p:oleObj>
              </mc:Choice>
              <mc:Fallback>
                <p:oleObj name="Image" r:id="rId5" imgW="5460317" imgH="5815873" progId="Photoshop.Image.10">
                  <p:embed/>
                  <p:pic>
                    <p:nvPicPr>
                      <p:cNvPr id="71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1087" y="1006476"/>
                        <a:ext cx="2576513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Rectangle 6"/>
              <p:cNvSpPr>
                <a:spLocks noChangeArrowheads="1"/>
              </p:cNvSpPr>
              <p:nvPr/>
            </p:nvSpPr>
            <p:spPr bwMode="auto">
              <a:xfrm>
                <a:off x="9958387" y="3409890"/>
                <a:ext cx="406970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0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17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58387" y="3409890"/>
                <a:ext cx="40697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Rectangle 7"/>
              <p:cNvSpPr>
                <a:spLocks noChangeArrowheads="1"/>
              </p:cNvSpPr>
              <p:nvPr/>
            </p:nvSpPr>
            <p:spPr bwMode="auto">
              <a:xfrm>
                <a:off x="8610600" y="2046494"/>
                <a:ext cx="406971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17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0600" y="2046494"/>
                <a:ext cx="406971" cy="400110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59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Incorporating image 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769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sz="2400" dirty="0"/>
                  <a:t>For each edge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gradient orientation 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400" dirty="0">
                    <a:solidFill>
                      <a:srgbClr val="7030A0"/>
                    </a:solidFill>
                  </a:rPr>
                </a:br>
                <a:r>
                  <a:rPr lang="en-US" sz="240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𝜌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br>
                  <a:rPr lang="en-US" sz="2400" dirty="0">
                    <a:solidFill>
                      <a:srgbClr val="7030A0"/>
                    </a:solidFill>
                  </a:rPr>
                </a:br>
                <a:r>
                  <a:rPr lang="en-US" sz="240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𝜌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+= 1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>
                  <a:buFontTx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14376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980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 bwMode="auto">
          <a:xfrm rot="2789887">
            <a:off x="7315587" y="1550366"/>
            <a:ext cx="1283494" cy="37306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676" name="Group 16"/>
          <p:cNvGrpSpPr>
            <a:grpSpLocks/>
          </p:cNvGrpSpPr>
          <p:nvPr/>
        </p:nvGrpSpPr>
        <p:grpSpPr bwMode="auto">
          <a:xfrm>
            <a:off x="8077200" y="1154112"/>
            <a:ext cx="2133600" cy="522288"/>
            <a:chOff x="4128" y="1399"/>
            <a:chExt cx="1344" cy="329"/>
          </a:xfrm>
        </p:grpSpPr>
        <p:grpSp>
          <p:nvGrpSpPr>
            <p:cNvPr id="28678" name="Group 4"/>
            <p:cNvGrpSpPr>
              <a:grpSpLocks/>
            </p:cNvGrpSpPr>
            <p:nvPr/>
          </p:nvGrpSpPr>
          <p:grpSpPr bwMode="auto">
            <a:xfrm>
              <a:off x="4128" y="1440"/>
              <a:ext cx="1344" cy="288"/>
              <a:chOff x="4128" y="1824"/>
              <a:chExt cx="1344" cy="288"/>
            </a:xfrm>
          </p:grpSpPr>
          <p:grpSp>
            <p:nvGrpSpPr>
              <p:cNvPr id="28684" name="Group 5"/>
              <p:cNvGrpSpPr>
                <a:grpSpLocks/>
              </p:cNvGrpSpPr>
              <p:nvPr/>
            </p:nvGrpSpPr>
            <p:grpSpPr bwMode="auto">
              <a:xfrm>
                <a:off x="4161" y="1824"/>
                <a:ext cx="1311" cy="255"/>
                <a:chOff x="4161" y="1824"/>
                <a:chExt cx="1311" cy="255"/>
              </a:xfrm>
            </p:grpSpPr>
            <p:pic>
              <p:nvPicPr>
                <p:cNvPr id="28687" name="Picture 9" descr="Edittex"/>
                <p:cNvPicPr>
                  <a:picLocks noChangeAspect="1" noChangeArrowheads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505" y="1824"/>
                  <a:ext cx="967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68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685" name="Oval 10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4146" y="1399"/>
              <a:ext cx="306" cy="321"/>
              <a:chOff x="4152" y="1776"/>
              <a:chExt cx="306" cy="321"/>
            </a:xfrm>
          </p:grpSpPr>
          <p:sp>
            <p:nvSpPr>
              <p:cNvPr id="28681" name="Line 13"/>
              <p:cNvSpPr>
                <a:spLocks noChangeShapeType="1"/>
              </p:cNvSpPr>
              <p:nvPr/>
            </p:nvSpPr>
            <p:spPr bwMode="auto">
              <a:xfrm flipV="1">
                <a:off x="4152" y="1776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2" name="Freeform 14"/>
              <p:cNvSpPr>
                <a:spLocks/>
              </p:cNvSpPr>
              <p:nvPr/>
            </p:nvSpPr>
            <p:spPr bwMode="auto">
              <a:xfrm flipV="1">
                <a:off x="4216" y="2032"/>
                <a:ext cx="27" cy="51"/>
              </a:xfrm>
              <a:custGeom>
                <a:avLst/>
                <a:gdLst>
                  <a:gd name="T0" fmla="*/ 18 w 27"/>
                  <a:gd name="T1" fmla="*/ 0 h 51"/>
                  <a:gd name="T2" fmla="*/ 24 w 27"/>
                  <a:gd name="T3" fmla="*/ 33 h 51"/>
                  <a:gd name="T4" fmla="*/ 0 w 27"/>
                  <a:gd name="T5" fmla="*/ 51 h 5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51"/>
                  <a:gd name="T11" fmla="*/ 27 w 2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51">
                    <a:moveTo>
                      <a:pt x="18" y="0"/>
                    </a:moveTo>
                    <a:cubicBezTo>
                      <a:pt x="22" y="12"/>
                      <a:pt x="27" y="25"/>
                      <a:pt x="24" y="33"/>
                    </a:cubicBezTo>
                    <a:cubicBezTo>
                      <a:pt x="21" y="41"/>
                      <a:pt x="10" y="46"/>
                      <a:pt x="0" y="51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683" name="Picture 15" descr="Edittex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99" y="1968"/>
                <a:ext cx="6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0" name="Line 12"/>
              <p:cNvSpPr>
                <a:spLocks noChangeShapeType="1"/>
              </p:cNvSpPr>
              <p:nvPr/>
            </p:nvSpPr>
            <p:spPr bwMode="auto">
              <a:xfrm>
                <a:off x="4155" y="2088"/>
                <a:ext cx="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306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99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lum bright="66000" contrast="82000"/>
          </a:blip>
          <a:srcRect/>
          <a:stretch>
            <a:fillRect/>
          </a:stretch>
        </p:blipFill>
        <p:spPr bwMode="auto">
          <a:xfrm>
            <a:off x="1993900" y="1316038"/>
            <a:ext cx="829310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638550" y="5576888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features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880350" y="5562601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votes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illustration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362200" y="6243936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hlinkClick r:id="rId4"/>
              </a:rPr>
              <a:t>Hough transform demo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863973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787775" y="1265238"/>
            <a:ext cx="125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0"/>
              <a:t>Square </a:t>
            </a:r>
          </a:p>
        </p:txBody>
      </p:sp>
      <p:pic>
        <p:nvPicPr>
          <p:cNvPr id="19459" name="Picture 4" descr="c-repres-hghsq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820864"/>
            <a:ext cx="347345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7404100" y="1285875"/>
            <a:ext cx="104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0"/>
              <a:t>Circle </a:t>
            </a:r>
          </a:p>
        </p:txBody>
      </p:sp>
      <p:pic>
        <p:nvPicPr>
          <p:cNvPr id="19461" name="Picture 6" descr="c-repres-hghccl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5225" y="1816100"/>
            <a:ext cx="34734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shapes</a:t>
            </a:r>
          </a:p>
        </p:txBody>
      </p:sp>
    </p:spTree>
    <p:extLst>
      <p:ext uri="{BB962C8B-B14F-4D97-AF65-F5344CB8AC3E}">
        <p14:creationId xmlns:p14="http://schemas.microsoft.com/office/powerpoint/2010/main" val="343508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</a:t>
            </a:r>
            <a:r>
              <a:rPr lang="en-US"/>
              <a:t>: Overview</a:t>
            </a:r>
            <a:endParaRPr lang="en-US" dirty="0"/>
          </a:p>
        </p:txBody>
      </p:sp>
      <p:sp>
        <p:nvSpPr>
          <p:cNvPr id="175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Least squares line fitting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Robust fitting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RANSAC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-repres-hghc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0200" y="1314450"/>
            <a:ext cx="34544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c-repres-imac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522414"/>
            <a:ext cx="4116388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Several lines</a:t>
            </a:r>
          </a:p>
        </p:txBody>
      </p:sp>
    </p:spTree>
    <p:extLst>
      <p:ext uri="{BB962C8B-B14F-4D97-AF65-F5344CB8AC3E}">
        <p14:creationId xmlns:p14="http://schemas.microsoft.com/office/powerpoint/2010/main" val="20888987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more complicated image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458914"/>
            <a:ext cx="8305800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1049000" y="6400800"/>
            <a:ext cx="7521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hlinkClick r:id="rId4"/>
              </a:rPr>
              <a:t>Source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40725981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1" y="1112839"/>
            <a:ext cx="816451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657600" y="5105401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features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848600" y="5105401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votes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noise</a:t>
            </a:r>
          </a:p>
        </p:txBody>
      </p:sp>
      <p:sp>
        <p:nvSpPr>
          <p:cNvPr id="2253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096000" y="990600"/>
            <a:ext cx="4114800" cy="4648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681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1" y="1112839"/>
            <a:ext cx="816451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657600" y="5105401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features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848600" y="5105401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votes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noise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5562600"/>
            <a:ext cx="7772400" cy="685800"/>
          </a:xfrm>
        </p:spPr>
        <p:txBody>
          <a:bodyPr/>
          <a:lstStyle/>
          <a:p>
            <a:r>
              <a:rPr lang="en-US"/>
              <a:t>Peak gets fuzzy and hard to locate</a:t>
            </a:r>
          </a:p>
        </p:txBody>
      </p:sp>
    </p:spTree>
    <p:extLst>
      <p:ext uri="{BB962C8B-B14F-4D97-AF65-F5344CB8AC3E}">
        <p14:creationId xmlns:p14="http://schemas.microsoft.com/office/powerpoint/2010/main" val="37167272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74850"/>
            <a:ext cx="5602288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noise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Number of votes for a line of 20 points with increasing noise:</a:t>
            </a:r>
          </a:p>
        </p:txBody>
      </p:sp>
    </p:spTree>
    <p:extLst>
      <p:ext uri="{BB962C8B-B14F-4D97-AF65-F5344CB8AC3E}">
        <p14:creationId xmlns:p14="http://schemas.microsoft.com/office/powerpoint/2010/main" val="6516634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143001"/>
            <a:ext cx="83820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outliers</a:t>
            </a: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0" y="5638800"/>
            <a:ext cx="9144000" cy="1066800"/>
          </a:xfrm>
        </p:spPr>
        <p:txBody>
          <a:bodyPr/>
          <a:lstStyle/>
          <a:p>
            <a:pPr algn="ctr"/>
            <a:r>
              <a:rPr lang="en-US" dirty="0"/>
              <a:t>Uniform noise can lead to spurious peaks in the array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657600" y="5348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features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7848600" y="53482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votes</a:t>
            </a:r>
          </a:p>
        </p:txBody>
      </p:sp>
    </p:spTree>
    <p:extLst>
      <p:ext uri="{BB962C8B-B14F-4D97-AF65-F5344CB8AC3E}">
        <p14:creationId xmlns:p14="http://schemas.microsoft.com/office/powerpoint/2010/main" val="24057638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074864"/>
            <a:ext cx="5513388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outliers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As the level of uniform noise increases, the maximum number of votes increases too:</a:t>
            </a:r>
          </a:p>
        </p:txBody>
      </p:sp>
    </p:spTree>
    <p:extLst>
      <p:ext uri="{BB962C8B-B14F-4D97-AF65-F5344CB8AC3E}">
        <p14:creationId xmlns:p14="http://schemas.microsoft.com/office/powerpoint/2010/main" val="29198111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noise</a:t>
            </a:r>
          </a:p>
        </p:txBody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How to choose a good grid discretization?</a:t>
            </a:r>
          </a:p>
          <a:p>
            <a:pPr lvl="1"/>
            <a:r>
              <a:rPr lang="en-US" sz="2400" b="1" dirty="0"/>
              <a:t>Too coarse:</a:t>
            </a:r>
            <a:r>
              <a:rPr lang="en-US" sz="2400" dirty="0"/>
              <a:t> large votes obtained when too many different lines correspond to a single bucket</a:t>
            </a:r>
          </a:p>
          <a:p>
            <a:pPr lvl="1"/>
            <a:r>
              <a:rPr lang="en-US" sz="2400" b="1" dirty="0"/>
              <a:t>Too fine:</a:t>
            </a:r>
            <a:r>
              <a:rPr lang="en-US" sz="2400" dirty="0"/>
              <a:t> miss lines because some points that are not exactly collinear cast votes for different buckets</a:t>
            </a:r>
          </a:p>
          <a:p>
            <a:pPr>
              <a:buFontTx/>
              <a:buChar char="•"/>
            </a:pPr>
            <a:r>
              <a:rPr lang="en-US" dirty="0"/>
              <a:t>Increment neighboring bins (smoothing in accumulator array)</a:t>
            </a:r>
          </a:p>
          <a:p>
            <a:pPr>
              <a:buFontTx/>
              <a:buChar char="•"/>
            </a:pPr>
            <a:r>
              <a:rPr lang="en-US" dirty="0"/>
              <a:t>Try to get rid of irrelevant features </a:t>
            </a:r>
          </a:p>
          <a:p>
            <a:pPr lvl="1"/>
            <a:r>
              <a:rPr lang="en-US" sz="2400" dirty="0"/>
              <a:t>E.g., take only edge points with significant gradient magnitude</a:t>
            </a:r>
          </a:p>
        </p:txBody>
      </p:sp>
    </p:spTree>
    <p:extLst>
      <p:ext uri="{BB962C8B-B14F-4D97-AF65-F5344CB8AC3E}">
        <p14:creationId xmlns:p14="http://schemas.microsoft.com/office/powerpoint/2010/main" val="423436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4435" grpId="0" uiExpand="1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Hough transform for circles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How many dimensions will the parameter space have?</a:t>
            </a:r>
          </a:p>
          <a:p>
            <a:pPr>
              <a:buFontTx/>
              <a:buChar char="•"/>
            </a:pPr>
            <a:r>
              <a:rPr lang="en-US" dirty="0"/>
              <a:t>Given an </a:t>
            </a:r>
            <a:r>
              <a:rPr lang="en-US" dirty="0" err="1"/>
              <a:t>unoriented</a:t>
            </a:r>
            <a:r>
              <a:rPr lang="en-US" dirty="0"/>
              <a:t> edge point, what are all possible bins that it can vote for?</a:t>
            </a:r>
          </a:p>
          <a:p>
            <a:pPr>
              <a:buFontTx/>
              <a:buChar char="•"/>
            </a:pPr>
            <a:r>
              <a:rPr lang="en-US" dirty="0"/>
              <a:t>What about an </a:t>
            </a:r>
            <a:r>
              <a:rPr lang="en-US" i="1" dirty="0"/>
              <a:t>oriented</a:t>
            </a:r>
            <a:r>
              <a:rPr lang="en-US" dirty="0"/>
              <a:t> edge point?</a:t>
            </a:r>
          </a:p>
        </p:txBody>
      </p:sp>
    </p:spTree>
    <p:extLst>
      <p:ext uri="{BB962C8B-B14F-4D97-AF65-F5344CB8AC3E}">
        <p14:creationId xmlns:p14="http://schemas.microsoft.com/office/powerpoint/2010/main" val="239131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683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Hough transform for circles </a:t>
            </a:r>
          </a:p>
        </p:txBody>
      </p:sp>
      <p:graphicFrame>
        <p:nvGraphicFramePr>
          <p:cNvPr id="8194" name="Object 25"/>
          <p:cNvGraphicFramePr>
            <a:graphicFrameLocks noGrp="1" noChangeAspect="1"/>
          </p:cNvGraphicFramePr>
          <p:nvPr>
            <p:ph sz="half" idx="1"/>
          </p:nvPr>
        </p:nvGraphicFramePr>
        <p:xfrm>
          <a:off x="3200400" y="3581401"/>
          <a:ext cx="167798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79280" imgH="203040" progId="Equation.3">
                  <p:embed/>
                </p:oleObj>
              </mc:Choice>
              <mc:Fallback>
                <p:oleObj name="Equation" r:id="rId3" imgW="1079280" imgH="203040" progId="Equation.3">
                  <p:embed/>
                  <p:pic>
                    <p:nvPicPr>
                      <p:cNvPr id="819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81401"/>
                        <a:ext cx="1677988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Line 7"/>
          <p:cNvSpPr>
            <a:spLocks noChangeShapeType="1"/>
          </p:cNvSpPr>
          <p:nvPr/>
        </p:nvSpPr>
        <p:spPr bwMode="auto">
          <a:xfrm flipV="1">
            <a:off x="2057400" y="25146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2057400" y="5791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3048000" y="2667000"/>
            <a:ext cx="1905000" cy="1905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5089525" y="5703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x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2133600" y="23002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y</a:t>
            </a:r>
          </a:p>
        </p:txBody>
      </p:sp>
      <p:sp>
        <p:nvSpPr>
          <p:cNvPr id="8202" name="Freeform 13"/>
          <p:cNvSpPr>
            <a:spLocks/>
          </p:cNvSpPr>
          <p:nvPr/>
        </p:nvSpPr>
        <p:spPr bwMode="auto">
          <a:xfrm>
            <a:off x="3232150" y="3917950"/>
            <a:ext cx="609600" cy="1079500"/>
          </a:xfrm>
          <a:custGeom>
            <a:avLst/>
            <a:gdLst>
              <a:gd name="T0" fmla="*/ 0 w 384"/>
              <a:gd name="T1" fmla="*/ 2147483647 h 680"/>
              <a:gd name="T2" fmla="*/ 2147483647 w 384"/>
              <a:gd name="T3" fmla="*/ 0 h 680"/>
              <a:gd name="T4" fmla="*/ 0 60000 65536"/>
              <a:gd name="T5" fmla="*/ 0 60000 65536"/>
              <a:gd name="T6" fmla="*/ 0 w 384"/>
              <a:gd name="T7" fmla="*/ 0 h 680"/>
              <a:gd name="T8" fmla="*/ 384 w 384"/>
              <a:gd name="T9" fmla="*/ 680 h 6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680">
                <a:moveTo>
                  <a:pt x="0" y="680"/>
                </a:move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4"/>
          <p:cNvSpPr>
            <a:spLocks noChangeShapeType="1"/>
          </p:cNvSpPr>
          <p:nvPr/>
        </p:nvSpPr>
        <p:spPr bwMode="auto">
          <a:xfrm flipV="1">
            <a:off x="7848600" y="22860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15"/>
          <p:cNvSpPr>
            <a:spLocks noChangeShapeType="1"/>
          </p:cNvSpPr>
          <p:nvPr/>
        </p:nvSpPr>
        <p:spPr bwMode="auto">
          <a:xfrm>
            <a:off x="7848600" y="4724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6"/>
          <p:cNvSpPr>
            <a:spLocks/>
          </p:cNvSpPr>
          <p:nvPr/>
        </p:nvSpPr>
        <p:spPr bwMode="auto">
          <a:xfrm>
            <a:off x="6881814" y="4716463"/>
            <a:ext cx="962025" cy="1524000"/>
          </a:xfrm>
          <a:custGeom>
            <a:avLst/>
            <a:gdLst>
              <a:gd name="T0" fmla="*/ 2147483647 w 606"/>
              <a:gd name="T1" fmla="*/ 0 h 960"/>
              <a:gd name="T2" fmla="*/ 0 w 606"/>
              <a:gd name="T3" fmla="*/ 2147483647 h 960"/>
              <a:gd name="T4" fmla="*/ 0 60000 65536"/>
              <a:gd name="T5" fmla="*/ 0 60000 65536"/>
              <a:gd name="T6" fmla="*/ 0 w 606"/>
              <a:gd name="T7" fmla="*/ 0 h 960"/>
              <a:gd name="T8" fmla="*/ 606 w 606"/>
              <a:gd name="T9" fmla="*/ 960 h 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6" h="960">
                <a:moveTo>
                  <a:pt x="606" y="0"/>
                </a:moveTo>
                <a:lnTo>
                  <a:pt x="0" y="9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6" name="Text Box 17"/>
          <p:cNvSpPr txBox="1">
            <a:spLocks noChangeArrowheads="1"/>
          </p:cNvSpPr>
          <p:nvPr/>
        </p:nvSpPr>
        <p:spPr bwMode="auto">
          <a:xfrm>
            <a:off x="3429000" y="4495801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(x,y)</a:t>
            </a: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10133013" y="46624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x</a:t>
            </a:r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6704013" y="61864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y</a:t>
            </a:r>
          </a:p>
        </p:txBody>
      </p:sp>
      <p:sp>
        <p:nvSpPr>
          <p:cNvPr id="8209" name="Text Box 21"/>
          <p:cNvSpPr txBox="1">
            <a:spLocks noChangeArrowheads="1"/>
          </p:cNvSpPr>
          <p:nvPr/>
        </p:nvSpPr>
        <p:spPr bwMode="auto">
          <a:xfrm>
            <a:off x="7924801" y="2133601"/>
            <a:ext cx="303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r</a:t>
            </a:r>
          </a:p>
        </p:txBody>
      </p:sp>
      <p:sp>
        <p:nvSpPr>
          <p:cNvPr id="8210" name="Line 23"/>
          <p:cNvSpPr>
            <a:spLocks noChangeShapeType="1"/>
          </p:cNvSpPr>
          <p:nvPr/>
        </p:nvSpPr>
        <p:spPr bwMode="auto">
          <a:xfrm flipV="1">
            <a:off x="8458200" y="2362200"/>
            <a:ext cx="11430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24"/>
          <p:cNvSpPr>
            <a:spLocks noChangeShapeType="1"/>
          </p:cNvSpPr>
          <p:nvPr/>
        </p:nvSpPr>
        <p:spPr bwMode="auto">
          <a:xfrm flipH="1" flipV="1">
            <a:off x="7239000" y="2362200"/>
            <a:ext cx="12192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195" name="Object 27"/>
          <p:cNvGraphicFramePr>
            <a:graphicFrameLocks noGrp="1" noChangeAspect="1"/>
          </p:cNvGraphicFramePr>
          <p:nvPr>
            <p:ph sz="half" idx="2"/>
          </p:nvPr>
        </p:nvGraphicFramePr>
        <p:xfrm>
          <a:off x="2438400" y="5094288"/>
          <a:ext cx="16764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280" imgH="203040" progId="Equation.3">
                  <p:embed/>
                </p:oleObj>
              </mc:Choice>
              <mc:Fallback>
                <p:oleObj name="Equation" r:id="rId5" imgW="1079280" imgH="203040" progId="Equation.3">
                  <p:embed/>
                  <p:pic>
                    <p:nvPicPr>
                      <p:cNvPr id="819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94288"/>
                        <a:ext cx="167640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AutoShape 29"/>
          <p:cNvSpPr>
            <a:spLocks noChangeArrowheads="1"/>
          </p:cNvSpPr>
          <p:nvPr/>
        </p:nvSpPr>
        <p:spPr bwMode="auto">
          <a:xfrm>
            <a:off x="5791200" y="34290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Oval 12"/>
          <p:cNvSpPr>
            <a:spLocks noChangeArrowheads="1"/>
          </p:cNvSpPr>
          <p:nvPr/>
        </p:nvSpPr>
        <p:spPr bwMode="auto">
          <a:xfrm>
            <a:off x="3505200" y="4419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Oval 30"/>
          <p:cNvSpPr>
            <a:spLocks noChangeArrowheads="1"/>
          </p:cNvSpPr>
          <p:nvPr/>
        </p:nvSpPr>
        <p:spPr bwMode="auto">
          <a:xfrm>
            <a:off x="3827463" y="38385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Oval 31"/>
          <p:cNvSpPr>
            <a:spLocks noChangeArrowheads="1"/>
          </p:cNvSpPr>
          <p:nvPr/>
        </p:nvSpPr>
        <p:spPr bwMode="auto">
          <a:xfrm>
            <a:off x="3178175" y="49990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Oval 32"/>
          <p:cNvSpPr>
            <a:spLocks noChangeArrowheads="1"/>
          </p:cNvSpPr>
          <p:nvPr/>
        </p:nvSpPr>
        <p:spPr bwMode="auto">
          <a:xfrm>
            <a:off x="8415338" y="5410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Oval 33"/>
          <p:cNvSpPr>
            <a:spLocks noChangeArrowheads="1"/>
          </p:cNvSpPr>
          <p:nvPr/>
        </p:nvSpPr>
        <p:spPr bwMode="auto">
          <a:xfrm>
            <a:off x="88392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Oval 34"/>
          <p:cNvSpPr>
            <a:spLocks noChangeArrowheads="1"/>
          </p:cNvSpPr>
          <p:nvPr/>
        </p:nvSpPr>
        <p:spPr bwMode="auto">
          <a:xfrm>
            <a:off x="80010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Text Box 35"/>
          <p:cNvSpPr txBox="1">
            <a:spLocks noChangeArrowheads="1"/>
          </p:cNvSpPr>
          <p:nvPr/>
        </p:nvSpPr>
        <p:spPr bwMode="auto">
          <a:xfrm>
            <a:off x="2595564" y="1589088"/>
            <a:ext cx="2205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image space</a:t>
            </a:r>
          </a:p>
        </p:txBody>
      </p:sp>
      <p:sp>
        <p:nvSpPr>
          <p:cNvPr id="8220" name="Text Box 37"/>
          <p:cNvSpPr txBox="1">
            <a:spLocks noChangeArrowheads="1"/>
          </p:cNvSpPr>
          <p:nvPr/>
        </p:nvSpPr>
        <p:spPr bwMode="auto">
          <a:xfrm>
            <a:off x="6477000" y="1600201"/>
            <a:ext cx="4008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Hough parameter space</a:t>
            </a:r>
          </a:p>
        </p:txBody>
      </p:sp>
    </p:spTree>
    <p:extLst>
      <p:ext uri="{BB962C8B-B14F-4D97-AF65-F5344CB8AC3E}">
        <p14:creationId xmlns:p14="http://schemas.microsoft.com/office/powerpoint/2010/main" val="262945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line fitting: 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80" name="Rectangle 4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Data: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), …, (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  <a:latin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Line equation: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i="1" dirty="0">
                  <a:solidFill>
                    <a:srgbClr val="7030A0"/>
                  </a:solidFill>
                  <a:latin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to minimize </a:t>
                </a:r>
                <a:br>
                  <a:rPr lang="en-US" dirty="0"/>
                </a:br>
                <a:endParaRPr lang="en-US" sz="1200" dirty="0"/>
              </a:p>
              <a:p>
                <a:pPr marL="0" indent="0"/>
                <a:r>
                  <a:rPr lang="en-US" b="0" dirty="0">
                    <a:solidFill>
                      <a:srgbClr val="7030A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endParaRPr lang="en-US" sz="1200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Equivalent to finding least-squares solution to:</a:t>
                </a:r>
              </a:p>
              <a:p>
                <a:pPr marL="0" indent="0"/>
                <a:endParaRPr lang="en-US" sz="8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Solution is given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𝑋𝐵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8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 b="-7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5797C4-5A14-0842-9045-A9403DB38BA8}"/>
                  </a:ext>
                </a:extLst>
              </p:cNvPr>
              <p:cNvSpPr txBox="1"/>
              <p:nvPr/>
            </p:nvSpPr>
            <p:spPr>
              <a:xfrm>
                <a:off x="5074928" y="5207913"/>
                <a:ext cx="3478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5797C4-5A14-0842-9045-A9403DB38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928" y="5207913"/>
                <a:ext cx="347851" cy="430887"/>
              </a:xfrm>
              <a:prstGeom prst="rect">
                <a:avLst/>
              </a:prstGeom>
              <a:blipFill>
                <a:blip r:embed="rId4"/>
                <a:stretch>
                  <a:fillRect l="-17857" r="-14286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3E273E-4B30-F344-BADF-04514A6EB541}"/>
                  </a:ext>
                </a:extLst>
              </p:cNvPr>
              <p:cNvSpPr txBox="1"/>
              <p:nvPr/>
            </p:nvSpPr>
            <p:spPr>
              <a:xfrm>
                <a:off x="6021548" y="5207912"/>
                <a:ext cx="3478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3E273E-4B30-F344-BADF-04514A6EB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548" y="5207912"/>
                <a:ext cx="347851" cy="430887"/>
              </a:xfrm>
              <a:prstGeom prst="rect">
                <a:avLst/>
              </a:prstGeom>
              <a:blipFill>
                <a:blip r:embed="rId5"/>
                <a:stretch>
                  <a:fillRect l="-17241" r="-1379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31AC32-FAD2-D84B-A9B1-ADAB2EE8F308}"/>
                  </a:ext>
                </a:extLst>
              </p:cNvPr>
              <p:cNvSpPr txBox="1"/>
              <p:nvPr/>
            </p:nvSpPr>
            <p:spPr>
              <a:xfrm>
                <a:off x="7143024" y="5207911"/>
                <a:ext cx="3245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31AC32-FAD2-D84B-A9B1-ADAB2EE8F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024" y="5207911"/>
                <a:ext cx="324576" cy="430887"/>
              </a:xfrm>
              <a:prstGeom prst="rect">
                <a:avLst/>
              </a:prstGeom>
              <a:blipFill>
                <a:blip r:embed="rId6"/>
                <a:stretch>
                  <a:fillRect l="-18519" r="-14815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82" name="Rectangle 9"/>
              <p:cNvSpPr>
                <a:spLocks noChangeArrowheads="1"/>
              </p:cNvSpPr>
              <p:nvPr/>
            </p:nvSpPr>
            <p:spPr bwMode="auto">
              <a:xfrm>
                <a:off x="8915401" y="1905000"/>
                <a:ext cx="113838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baseline="-25000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082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15401" y="1905000"/>
                <a:ext cx="1138389" cy="461665"/>
              </a:xfrm>
              <a:prstGeom prst="rect">
                <a:avLst/>
              </a:prstGeom>
              <a:blipFill>
                <a:blip r:embed="rId8"/>
                <a:stretch>
                  <a:fillRect b="-162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3" name="Rectangle 10"/>
              <p:cNvSpPr>
                <a:spLocks noChangeArrowheads="1"/>
              </p:cNvSpPr>
              <p:nvPr/>
            </p:nvSpPr>
            <p:spPr bwMode="auto">
              <a:xfrm>
                <a:off x="9677400" y="1066800"/>
                <a:ext cx="180735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b="0" i="1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083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77400" y="1066800"/>
                <a:ext cx="1807354" cy="461665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uiExpand="1" build="p"/>
      <p:bldP spid="5" grpId="0"/>
      <p:bldP spid="16" grpId="0"/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transform: Pros and cons</a:t>
            </a:r>
          </a:p>
        </p:txBody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Pros</a:t>
            </a:r>
          </a:p>
          <a:p>
            <a:pPr lvl="1"/>
            <a:r>
              <a:rPr lang="en-US" sz="2400" dirty="0"/>
              <a:t>Can deal with non-locality and occlusion</a:t>
            </a:r>
          </a:p>
          <a:p>
            <a:pPr lvl="1"/>
            <a:r>
              <a:rPr lang="en-US" sz="2400" dirty="0"/>
              <a:t>Can detect multiple instances of a model</a:t>
            </a:r>
          </a:p>
          <a:p>
            <a:pPr lvl="1"/>
            <a:r>
              <a:rPr lang="en-US" sz="2400" dirty="0"/>
              <a:t>Some robustness to noise: noise points unlikely to contribute consistently to any single bin</a:t>
            </a:r>
          </a:p>
          <a:p>
            <a:pPr lvl="1"/>
            <a:r>
              <a:rPr lang="en-US" sz="2400" dirty="0"/>
              <a:t>Leads to a surprisingly general strategy for shape localization </a:t>
            </a:r>
            <a:br>
              <a:rPr lang="en-US" sz="2400" dirty="0"/>
            </a:br>
            <a:r>
              <a:rPr lang="en-US" sz="2400" dirty="0"/>
              <a:t>(more on this next)</a:t>
            </a:r>
          </a:p>
          <a:p>
            <a:pPr>
              <a:buFontTx/>
              <a:buChar char="•"/>
            </a:pPr>
            <a:r>
              <a:rPr lang="en-US" dirty="0"/>
              <a:t>Cons</a:t>
            </a:r>
          </a:p>
          <a:p>
            <a:pPr lvl="1"/>
            <a:r>
              <a:rPr lang="en-US" sz="2400" dirty="0"/>
              <a:t>Complexity increases </a:t>
            </a:r>
            <a:r>
              <a:rPr lang="en-US" sz="2400" dirty="0">
                <a:solidFill>
                  <a:srgbClr val="C00000"/>
                </a:solidFill>
              </a:rPr>
              <a:t>exponentially</a:t>
            </a:r>
            <a:r>
              <a:rPr lang="en-US" sz="2400" dirty="0"/>
              <a:t> with the number of model parameters – in practice, not used beyond three or four dimensions</a:t>
            </a:r>
          </a:p>
          <a:p>
            <a:pPr lvl="1"/>
            <a:r>
              <a:rPr lang="en-US" sz="2400" dirty="0"/>
              <a:t>Non-target shapes can produce spurious peaks in parameter space</a:t>
            </a:r>
          </a:p>
          <a:p>
            <a:pPr lvl="1"/>
            <a:r>
              <a:rPr lang="en-US" sz="2400" dirty="0"/>
              <a:t>It’s hard to pick a good grid size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966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795" grpId="0" build="p" bldLvl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</a:t>
            </a:r>
            <a:r>
              <a:rPr lang="en-US"/>
              <a:t>: Overview</a:t>
            </a:r>
            <a:endParaRPr lang="en-US" dirty="0"/>
          </a:p>
        </p:txBody>
      </p:sp>
      <p:sp>
        <p:nvSpPr>
          <p:cNvPr id="175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Least squares line fitting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Robust fitting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RANSAC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Hough transform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Generalized Hough transform</a:t>
            </a:r>
          </a:p>
        </p:txBody>
      </p:sp>
    </p:spTree>
    <p:extLst>
      <p:ext uri="{BB962C8B-B14F-4D97-AF65-F5344CB8AC3E}">
        <p14:creationId xmlns:p14="http://schemas.microsoft.com/office/powerpoint/2010/main" val="277347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Generalized Hough transform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We want to find a template defined by its reference point (center) and several distinct types of landmark </a:t>
            </a:r>
            <a:r>
              <a:rPr lang="en-US" dirty="0"/>
              <a:t>points in stable spatial configuration</a:t>
            </a:r>
          </a:p>
        </p:txBody>
      </p:sp>
      <p:sp>
        <p:nvSpPr>
          <p:cNvPr id="31748" name="Freeform 5"/>
          <p:cNvSpPr>
            <a:spLocks/>
          </p:cNvSpPr>
          <p:nvPr/>
        </p:nvSpPr>
        <p:spPr bwMode="auto">
          <a:xfrm>
            <a:off x="2743200" y="3810000"/>
            <a:ext cx="3429000" cy="2387600"/>
          </a:xfrm>
          <a:custGeom>
            <a:avLst/>
            <a:gdLst>
              <a:gd name="T0" fmla="*/ 2147483647 w 2592"/>
              <a:gd name="T1" fmla="*/ 2147483647 h 1805"/>
              <a:gd name="T2" fmla="*/ 2147483647 w 2592"/>
              <a:gd name="T3" fmla="*/ 2147483647 h 1805"/>
              <a:gd name="T4" fmla="*/ 2147483647 w 2592"/>
              <a:gd name="T5" fmla="*/ 2147483647 h 1805"/>
              <a:gd name="T6" fmla="*/ 2147483647 w 2592"/>
              <a:gd name="T7" fmla="*/ 2147483647 h 1805"/>
              <a:gd name="T8" fmla="*/ 2147483647 w 2592"/>
              <a:gd name="T9" fmla="*/ 2147483647 h 1805"/>
              <a:gd name="T10" fmla="*/ 2147483647 w 2592"/>
              <a:gd name="T11" fmla="*/ 2147483647 h 1805"/>
              <a:gd name="T12" fmla="*/ 2147483647 w 2592"/>
              <a:gd name="T13" fmla="*/ 2147483647 h 1805"/>
              <a:gd name="T14" fmla="*/ 2147483647 w 2592"/>
              <a:gd name="T15" fmla="*/ 2147483647 h 18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92"/>
              <a:gd name="T25" fmla="*/ 0 h 1805"/>
              <a:gd name="T26" fmla="*/ 2592 w 2592"/>
              <a:gd name="T27" fmla="*/ 1805 h 18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92" h="1805">
                <a:moveTo>
                  <a:pt x="91" y="371"/>
                </a:moveTo>
                <a:cubicBezTo>
                  <a:pt x="180" y="111"/>
                  <a:pt x="799" y="42"/>
                  <a:pt x="1134" y="21"/>
                </a:cubicBezTo>
                <a:cubicBezTo>
                  <a:pt x="1469" y="0"/>
                  <a:pt x="1938" y="106"/>
                  <a:pt x="2099" y="247"/>
                </a:cubicBezTo>
                <a:cubicBezTo>
                  <a:pt x="2260" y="388"/>
                  <a:pt x="2020" y="703"/>
                  <a:pt x="2099" y="868"/>
                </a:cubicBezTo>
                <a:cubicBezTo>
                  <a:pt x="2178" y="1034"/>
                  <a:pt x="2555" y="1101"/>
                  <a:pt x="2574" y="1241"/>
                </a:cubicBezTo>
                <a:cubicBezTo>
                  <a:pt x="2592" y="1381"/>
                  <a:pt x="2537" y="1650"/>
                  <a:pt x="2209" y="1707"/>
                </a:cubicBezTo>
                <a:cubicBezTo>
                  <a:pt x="1880" y="1764"/>
                  <a:pt x="955" y="1805"/>
                  <a:pt x="602" y="1582"/>
                </a:cubicBezTo>
                <a:cubicBezTo>
                  <a:pt x="249" y="1360"/>
                  <a:pt x="0" y="651"/>
                  <a:pt x="91" y="371"/>
                </a:cubicBezTo>
                <a:close/>
              </a:path>
            </a:pathLst>
          </a:custGeom>
          <a:solidFill>
            <a:srgbClr val="FFCC99"/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Oval 9"/>
          <p:cNvSpPr>
            <a:spLocks noChangeArrowheads="1"/>
          </p:cNvSpPr>
          <p:nvPr/>
        </p:nvSpPr>
        <p:spPr bwMode="auto">
          <a:xfrm>
            <a:off x="4457700" y="4991100"/>
            <a:ext cx="127000" cy="1270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4457700" y="4610100"/>
            <a:ext cx="361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c</a:t>
            </a:r>
          </a:p>
        </p:txBody>
      </p:sp>
      <p:sp>
        <p:nvSpPr>
          <p:cNvPr id="31751" name="Isosceles Triangle 18"/>
          <p:cNvSpPr>
            <a:spLocks noChangeArrowheads="1"/>
          </p:cNvSpPr>
          <p:nvPr/>
        </p:nvSpPr>
        <p:spPr bwMode="auto">
          <a:xfrm>
            <a:off x="3314701" y="4038600"/>
            <a:ext cx="441325" cy="381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Isosceles Triangle 19"/>
          <p:cNvSpPr>
            <a:spLocks noChangeArrowheads="1"/>
          </p:cNvSpPr>
          <p:nvPr/>
        </p:nvSpPr>
        <p:spPr bwMode="auto">
          <a:xfrm>
            <a:off x="3632201" y="5499100"/>
            <a:ext cx="441325" cy="381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Isosceles Triangle 20"/>
          <p:cNvSpPr>
            <a:spLocks noChangeArrowheads="1"/>
          </p:cNvSpPr>
          <p:nvPr/>
        </p:nvSpPr>
        <p:spPr bwMode="auto">
          <a:xfrm>
            <a:off x="5664201" y="5435600"/>
            <a:ext cx="441325" cy="381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Diamond 21"/>
          <p:cNvSpPr>
            <a:spLocks noChangeArrowheads="1"/>
          </p:cNvSpPr>
          <p:nvPr/>
        </p:nvSpPr>
        <p:spPr bwMode="auto">
          <a:xfrm>
            <a:off x="4203700" y="3911600"/>
            <a:ext cx="444500" cy="444500"/>
          </a:xfrm>
          <a:prstGeom prst="diamond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Diamond 22"/>
          <p:cNvSpPr>
            <a:spLocks noChangeArrowheads="1"/>
          </p:cNvSpPr>
          <p:nvPr/>
        </p:nvSpPr>
        <p:spPr bwMode="auto">
          <a:xfrm>
            <a:off x="3060700" y="4864100"/>
            <a:ext cx="444500" cy="444500"/>
          </a:xfrm>
          <a:prstGeom prst="diamond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Diamond 23"/>
          <p:cNvSpPr>
            <a:spLocks noChangeArrowheads="1"/>
          </p:cNvSpPr>
          <p:nvPr/>
        </p:nvSpPr>
        <p:spPr bwMode="auto">
          <a:xfrm>
            <a:off x="4521200" y="5626100"/>
            <a:ext cx="444500" cy="444500"/>
          </a:xfrm>
          <a:prstGeom prst="diamond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Oval 24"/>
          <p:cNvSpPr>
            <a:spLocks noChangeArrowheads="1"/>
          </p:cNvSpPr>
          <p:nvPr/>
        </p:nvSpPr>
        <p:spPr bwMode="auto">
          <a:xfrm>
            <a:off x="5092700" y="4165600"/>
            <a:ext cx="381000" cy="381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Rectangle 33"/>
          <p:cNvSpPr>
            <a:spLocks noChangeArrowheads="1"/>
          </p:cNvSpPr>
          <p:nvPr/>
        </p:nvSpPr>
        <p:spPr bwMode="auto">
          <a:xfrm>
            <a:off x="3505200" y="3200401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21406195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Generalized Hough transform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14400"/>
            <a:ext cx="5984874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Template representation: for each type of landmark point, store all possible displacement vectors towards the center</a:t>
            </a:r>
          </a:p>
        </p:txBody>
      </p:sp>
      <p:sp>
        <p:nvSpPr>
          <p:cNvPr id="32772" name="Freeform 5"/>
          <p:cNvSpPr>
            <a:spLocks/>
          </p:cNvSpPr>
          <p:nvPr/>
        </p:nvSpPr>
        <p:spPr bwMode="auto">
          <a:xfrm>
            <a:off x="2743200" y="3810000"/>
            <a:ext cx="3429000" cy="2387600"/>
          </a:xfrm>
          <a:custGeom>
            <a:avLst/>
            <a:gdLst>
              <a:gd name="T0" fmla="*/ 2147483647 w 2592"/>
              <a:gd name="T1" fmla="*/ 2147483647 h 1805"/>
              <a:gd name="T2" fmla="*/ 2147483647 w 2592"/>
              <a:gd name="T3" fmla="*/ 2147483647 h 1805"/>
              <a:gd name="T4" fmla="*/ 2147483647 w 2592"/>
              <a:gd name="T5" fmla="*/ 2147483647 h 1805"/>
              <a:gd name="T6" fmla="*/ 2147483647 w 2592"/>
              <a:gd name="T7" fmla="*/ 2147483647 h 1805"/>
              <a:gd name="T8" fmla="*/ 2147483647 w 2592"/>
              <a:gd name="T9" fmla="*/ 2147483647 h 1805"/>
              <a:gd name="T10" fmla="*/ 2147483647 w 2592"/>
              <a:gd name="T11" fmla="*/ 2147483647 h 1805"/>
              <a:gd name="T12" fmla="*/ 2147483647 w 2592"/>
              <a:gd name="T13" fmla="*/ 2147483647 h 1805"/>
              <a:gd name="T14" fmla="*/ 2147483647 w 2592"/>
              <a:gd name="T15" fmla="*/ 2147483647 h 18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92"/>
              <a:gd name="T25" fmla="*/ 0 h 1805"/>
              <a:gd name="T26" fmla="*/ 2592 w 2592"/>
              <a:gd name="T27" fmla="*/ 1805 h 18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92" h="1805">
                <a:moveTo>
                  <a:pt x="91" y="371"/>
                </a:moveTo>
                <a:cubicBezTo>
                  <a:pt x="180" y="111"/>
                  <a:pt x="799" y="42"/>
                  <a:pt x="1134" y="21"/>
                </a:cubicBezTo>
                <a:cubicBezTo>
                  <a:pt x="1469" y="0"/>
                  <a:pt x="1938" y="106"/>
                  <a:pt x="2099" y="247"/>
                </a:cubicBezTo>
                <a:cubicBezTo>
                  <a:pt x="2260" y="388"/>
                  <a:pt x="2020" y="703"/>
                  <a:pt x="2099" y="868"/>
                </a:cubicBezTo>
                <a:cubicBezTo>
                  <a:pt x="2178" y="1034"/>
                  <a:pt x="2555" y="1101"/>
                  <a:pt x="2574" y="1241"/>
                </a:cubicBezTo>
                <a:cubicBezTo>
                  <a:pt x="2592" y="1381"/>
                  <a:pt x="2537" y="1650"/>
                  <a:pt x="2209" y="1707"/>
                </a:cubicBezTo>
                <a:cubicBezTo>
                  <a:pt x="1880" y="1764"/>
                  <a:pt x="955" y="1805"/>
                  <a:pt x="602" y="1582"/>
                </a:cubicBezTo>
                <a:cubicBezTo>
                  <a:pt x="249" y="1360"/>
                  <a:pt x="0" y="651"/>
                  <a:pt x="91" y="371"/>
                </a:cubicBezTo>
                <a:close/>
              </a:path>
            </a:pathLst>
          </a:custGeom>
          <a:solidFill>
            <a:srgbClr val="FFCC99"/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Oval 9"/>
          <p:cNvSpPr>
            <a:spLocks noChangeArrowheads="1"/>
          </p:cNvSpPr>
          <p:nvPr/>
        </p:nvSpPr>
        <p:spPr bwMode="auto">
          <a:xfrm>
            <a:off x="4457700" y="4991100"/>
            <a:ext cx="127000" cy="1270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3505200" y="4292600"/>
            <a:ext cx="952500" cy="698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3822700" y="5118100"/>
            <a:ext cx="635000" cy="635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10800000">
            <a:off x="4584700" y="5118100"/>
            <a:ext cx="1333500" cy="571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8788400" y="2692400"/>
            <a:ext cx="952500" cy="698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rot="5400000" flipH="1" flipV="1">
            <a:off x="8788400" y="2057400"/>
            <a:ext cx="635000" cy="635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rot="10800000">
            <a:off x="7454900" y="2120900"/>
            <a:ext cx="1333500" cy="571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flipV="1">
            <a:off x="3276600" y="5029200"/>
            <a:ext cx="1143000" cy="76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rot="16200000" flipV="1">
            <a:off x="4267200" y="5410200"/>
            <a:ext cx="762000" cy="1524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8" name="Straight Arrow Connector 47"/>
          <p:cNvCxnSpPr>
            <a:cxnSpLocks noChangeShapeType="1"/>
            <a:endCxn id="32773" idx="0"/>
          </p:cNvCxnSpPr>
          <p:nvPr/>
        </p:nvCxnSpPr>
        <p:spPr bwMode="auto">
          <a:xfrm rot="16200000" flipH="1">
            <a:off x="4032250" y="4502150"/>
            <a:ext cx="876300" cy="101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" name="Straight Arrow Connector 50"/>
          <p:cNvCxnSpPr>
            <a:cxnSpLocks noChangeShapeType="1"/>
          </p:cNvCxnSpPr>
          <p:nvPr/>
        </p:nvCxnSpPr>
        <p:spPr bwMode="auto">
          <a:xfrm rot="5400000">
            <a:off x="4598194" y="4383882"/>
            <a:ext cx="700088" cy="6191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7" name="Straight Arrow Connector 56"/>
          <p:cNvCxnSpPr>
            <a:cxnSpLocks noChangeShapeType="1"/>
          </p:cNvCxnSpPr>
          <p:nvPr/>
        </p:nvCxnSpPr>
        <p:spPr bwMode="auto">
          <a:xfrm rot="16200000" flipV="1">
            <a:off x="8305800" y="3848100"/>
            <a:ext cx="762000" cy="1524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flipV="1">
            <a:off x="8763000" y="4229100"/>
            <a:ext cx="1143000" cy="76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9" name="Straight Arrow Connector 58"/>
          <p:cNvCxnSpPr>
            <a:cxnSpLocks noChangeShapeType="1"/>
          </p:cNvCxnSpPr>
          <p:nvPr/>
        </p:nvCxnSpPr>
        <p:spPr bwMode="auto">
          <a:xfrm rot="5400000">
            <a:off x="8189120" y="5893595"/>
            <a:ext cx="700087" cy="6191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0" name="Straight Arrow Connector 59"/>
          <p:cNvCxnSpPr>
            <a:cxnSpLocks noChangeShapeType="1"/>
          </p:cNvCxnSpPr>
          <p:nvPr/>
        </p:nvCxnSpPr>
        <p:spPr bwMode="auto">
          <a:xfrm rot="16200000" flipH="1">
            <a:off x="8375650" y="4692650"/>
            <a:ext cx="876300" cy="101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1" name="Rectangle 60"/>
          <p:cNvSpPr/>
          <p:nvPr/>
        </p:nvSpPr>
        <p:spPr bwMode="auto">
          <a:xfrm>
            <a:off x="7086600" y="1828800"/>
            <a:ext cx="3200400" cy="48006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789" name="Isosceles Triangle 7"/>
          <p:cNvSpPr>
            <a:spLocks noChangeArrowheads="1"/>
          </p:cNvSpPr>
          <p:nvPr/>
        </p:nvSpPr>
        <p:spPr bwMode="auto">
          <a:xfrm>
            <a:off x="3314701" y="4038600"/>
            <a:ext cx="441325" cy="381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0" name="Isosceles Triangle 8"/>
          <p:cNvSpPr>
            <a:spLocks noChangeArrowheads="1"/>
          </p:cNvSpPr>
          <p:nvPr/>
        </p:nvSpPr>
        <p:spPr bwMode="auto">
          <a:xfrm>
            <a:off x="3632201" y="5499100"/>
            <a:ext cx="441325" cy="381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1" name="Isosceles Triangle 9"/>
          <p:cNvSpPr>
            <a:spLocks noChangeArrowheads="1"/>
          </p:cNvSpPr>
          <p:nvPr/>
        </p:nvSpPr>
        <p:spPr bwMode="auto">
          <a:xfrm>
            <a:off x="5664201" y="5435600"/>
            <a:ext cx="441325" cy="381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2" name="Diamond 10"/>
          <p:cNvSpPr>
            <a:spLocks noChangeArrowheads="1"/>
          </p:cNvSpPr>
          <p:nvPr/>
        </p:nvSpPr>
        <p:spPr bwMode="auto">
          <a:xfrm>
            <a:off x="4203700" y="3911600"/>
            <a:ext cx="444500" cy="444500"/>
          </a:xfrm>
          <a:prstGeom prst="diamond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3" name="Diamond 11"/>
          <p:cNvSpPr>
            <a:spLocks noChangeArrowheads="1"/>
          </p:cNvSpPr>
          <p:nvPr/>
        </p:nvSpPr>
        <p:spPr bwMode="auto">
          <a:xfrm>
            <a:off x="3060700" y="4864100"/>
            <a:ext cx="444500" cy="444500"/>
          </a:xfrm>
          <a:prstGeom prst="diamond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4" name="Diamond 12"/>
          <p:cNvSpPr>
            <a:spLocks noChangeArrowheads="1"/>
          </p:cNvSpPr>
          <p:nvPr/>
        </p:nvSpPr>
        <p:spPr bwMode="auto">
          <a:xfrm>
            <a:off x="4521200" y="5626100"/>
            <a:ext cx="444500" cy="444500"/>
          </a:xfrm>
          <a:prstGeom prst="diamond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5" name="Oval 13"/>
          <p:cNvSpPr>
            <a:spLocks noChangeArrowheads="1"/>
          </p:cNvSpPr>
          <p:nvPr/>
        </p:nvSpPr>
        <p:spPr bwMode="auto">
          <a:xfrm>
            <a:off x="5092700" y="4165600"/>
            <a:ext cx="381000" cy="381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Isosceles Triangle 14"/>
          <p:cNvSpPr>
            <a:spLocks noChangeArrowheads="1"/>
          </p:cNvSpPr>
          <p:nvPr/>
        </p:nvSpPr>
        <p:spPr bwMode="auto">
          <a:xfrm>
            <a:off x="8534401" y="2438400"/>
            <a:ext cx="441325" cy="381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Diamond 15"/>
          <p:cNvSpPr>
            <a:spLocks noChangeArrowheads="1"/>
          </p:cNvSpPr>
          <p:nvPr/>
        </p:nvSpPr>
        <p:spPr bwMode="auto">
          <a:xfrm>
            <a:off x="8534400" y="4076700"/>
            <a:ext cx="444500" cy="444500"/>
          </a:xfrm>
          <a:prstGeom prst="diamond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8620125" y="5638800"/>
            <a:ext cx="381000" cy="381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9" name="Rectangle 61"/>
          <p:cNvSpPr>
            <a:spLocks noChangeArrowheads="1"/>
          </p:cNvSpPr>
          <p:nvPr/>
        </p:nvSpPr>
        <p:spPr bwMode="auto">
          <a:xfrm>
            <a:off x="7924800" y="1228726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Model</a:t>
            </a:r>
          </a:p>
        </p:txBody>
      </p:sp>
      <p:sp>
        <p:nvSpPr>
          <p:cNvPr id="32800" name="Rectangle 62"/>
          <p:cNvSpPr>
            <a:spLocks noChangeArrowheads="1"/>
          </p:cNvSpPr>
          <p:nvPr/>
        </p:nvSpPr>
        <p:spPr bwMode="auto">
          <a:xfrm>
            <a:off x="3505200" y="3200401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250680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Generalized Hough transform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14400"/>
            <a:ext cx="60833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Detecting the template:</a:t>
            </a:r>
          </a:p>
          <a:p>
            <a:pPr lvl="1"/>
            <a:r>
              <a:rPr lang="en-US" sz="2400" dirty="0"/>
              <a:t>For each feature in a new image, look up that feature type in the model and vote for the possible center locations associated with that type in the model</a:t>
            </a:r>
          </a:p>
        </p:txBody>
      </p:sp>
      <p:cxnSp>
        <p:nvCxnSpPr>
          <p:cNvPr id="33796" name="Straight Arrow Connector 4"/>
          <p:cNvCxnSpPr>
            <a:cxnSpLocks noChangeShapeType="1"/>
          </p:cNvCxnSpPr>
          <p:nvPr/>
        </p:nvCxnSpPr>
        <p:spPr bwMode="auto">
          <a:xfrm>
            <a:off x="8788400" y="2692400"/>
            <a:ext cx="952500" cy="698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797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8788400" y="2057400"/>
            <a:ext cx="635000" cy="635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798" name="Straight Arrow Connector 6"/>
          <p:cNvCxnSpPr>
            <a:cxnSpLocks noChangeShapeType="1"/>
          </p:cNvCxnSpPr>
          <p:nvPr/>
        </p:nvCxnSpPr>
        <p:spPr bwMode="auto">
          <a:xfrm rot="10800000">
            <a:off x="7454900" y="2120900"/>
            <a:ext cx="1333500" cy="571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799" name="Straight Arrow Connector 7"/>
          <p:cNvCxnSpPr>
            <a:cxnSpLocks noChangeShapeType="1"/>
          </p:cNvCxnSpPr>
          <p:nvPr/>
        </p:nvCxnSpPr>
        <p:spPr bwMode="auto">
          <a:xfrm rot="16200000" flipV="1">
            <a:off x="8305800" y="3848100"/>
            <a:ext cx="762000" cy="1524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800" name="Straight Arrow Connector 8"/>
          <p:cNvCxnSpPr>
            <a:cxnSpLocks noChangeShapeType="1"/>
          </p:cNvCxnSpPr>
          <p:nvPr/>
        </p:nvCxnSpPr>
        <p:spPr bwMode="auto">
          <a:xfrm flipV="1">
            <a:off x="8763000" y="4229100"/>
            <a:ext cx="1143000" cy="76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801" name="Straight Arrow Connector 9"/>
          <p:cNvCxnSpPr>
            <a:cxnSpLocks noChangeShapeType="1"/>
          </p:cNvCxnSpPr>
          <p:nvPr/>
        </p:nvCxnSpPr>
        <p:spPr bwMode="auto">
          <a:xfrm rot="5400000">
            <a:off x="8189120" y="5893595"/>
            <a:ext cx="700087" cy="6191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802" name="Straight Arrow Connector 10"/>
          <p:cNvCxnSpPr>
            <a:cxnSpLocks noChangeShapeType="1"/>
          </p:cNvCxnSpPr>
          <p:nvPr/>
        </p:nvCxnSpPr>
        <p:spPr bwMode="auto">
          <a:xfrm rot="16200000" flipH="1">
            <a:off x="8375650" y="4692650"/>
            <a:ext cx="876300" cy="101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" name="Rectangle 11"/>
          <p:cNvSpPr/>
          <p:nvPr/>
        </p:nvSpPr>
        <p:spPr bwMode="auto">
          <a:xfrm>
            <a:off x="7086600" y="1828800"/>
            <a:ext cx="3200400" cy="48006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804" name="Isosceles Triangle 12"/>
          <p:cNvSpPr>
            <a:spLocks noChangeArrowheads="1"/>
          </p:cNvSpPr>
          <p:nvPr/>
        </p:nvSpPr>
        <p:spPr bwMode="auto">
          <a:xfrm>
            <a:off x="8534401" y="2438400"/>
            <a:ext cx="441325" cy="381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Diamond 13"/>
          <p:cNvSpPr>
            <a:spLocks noChangeArrowheads="1"/>
          </p:cNvSpPr>
          <p:nvPr/>
        </p:nvSpPr>
        <p:spPr bwMode="auto">
          <a:xfrm>
            <a:off x="8534400" y="4076700"/>
            <a:ext cx="444500" cy="444500"/>
          </a:xfrm>
          <a:prstGeom prst="diamond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8620125" y="5638800"/>
            <a:ext cx="381000" cy="381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7924800" y="1228726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Model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981200" y="3581400"/>
            <a:ext cx="4724400" cy="3048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3200400" y="3048001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Test image</a:t>
            </a:r>
          </a:p>
        </p:txBody>
      </p:sp>
      <p:sp>
        <p:nvSpPr>
          <p:cNvPr id="33810" name="Freeform 5"/>
          <p:cNvSpPr>
            <a:spLocks/>
          </p:cNvSpPr>
          <p:nvPr/>
        </p:nvSpPr>
        <p:spPr bwMode="auto">
          <a:xfrm>
            <a:off x="3124200" y="3937000"/>
            <a:ext cx="3429000" cy="2387600"/>
          </a:xfrm>
          <a:custGeom>
            <a:avLst/>
            <a:gdLst>
              <a:gd name="T0" fmla="*/ 2147483647 w 2592"/>
              <a:gd name="T1" fmla="*/ 2147483647 h 1805"/>
              <a:gd name="T2" fmla="*/ 2147483647 w 2592"/>
              <a:gd name="T3" fmla="*/ 2147483647 h 1805"/>
              <a:gd name="T4" fmla="*/ 2147483647 w 2592"/>
              <a:gd name="T5" fmla="*/ 2147483647 h 1805"/>
              <a:gd name="T6" fmla="*/ 2147483647 w 2592"/>
              <a:gd name="T7" fmla="*/ 2147483647 h 1805"/>
              <a:gd name="T8" fmla="*/ 2147483647 w 2592"/>
              <a:gd name="T9" fmla="*/ 2147483647 h 1805"/>
              <a:gd name="T10" fmla="*/ 2147483647 w 2592"/>
              <a:gd name="T11" fmla="*/ 2147483647 h 1805"/>
              <a:gd name="T12" fmla="*/ 2147483647 w 2592"/>
              <a:gd name="T13" fmla="*/ 2147483647 h 1805"/>
              <a:gd name="T14" fmla="*/ 2147483647 w 2592"/>
              <a:gd name="T15" fmla="*/ 2147483647 h 18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92"/>
              <a:gd name="T25" fmla="*/ 0 h 1805"/>
              <a:gd name="T26" fmla="*/ 2592 w 2592"/>
              <a:gd name="T27" fmla="*/ 1805 h 18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92" h="1805">
                <a:moveTo>
                  <a:pt x="91" y="371"/>
                </a:moveTo>
                <a:cubicBezTo>
                  <a:pt x="180" y="111"/>
                  <a:pt x="799" y="42"/>
                  <a:pt x="1134" y="21"/>
                </a:cubicBezTo>
                <a:cubicBezTo>
                  <a:pt x="1469" y="0"/>
                  <a:pt x="1938" y="106"/>
                  <a:pt x="2099" y="247"/>
                </a:cubicBezTo>
                <a:cubicBezTo>
                  <a:pt x="2260" y="388"/>
                  <a:pt x="2020" y="703"/>
                  <a:pt x="2099" y="868"/>
                </a:cubicBezTo>
                <a:cubicBezTo>
                  <a:pt x="2178" y="1034"/>
                  <a:pt x="2555" y="1101"/>
                  <a:pt x="2574" y="1241"/>
                </a:cubicBezTo>
                <a:cubicBezTo>
                  <a:pt x="2592" y="1381"/>
                  <a:pt x="2537" y="1650"/>
                  <a:pt x="2209" y="1707"/>
                </a:cubicBezTo>
                <a:cubicBezTo>
                  <a:pt x="1880" y="1764"/>
                  <a:pt x="955" y="1805"/>
                  <a:pt x="602" y="1582"/>
                </a:cubicBezTo>
                <a:cubicBezTo>
                  <a:pt x="249" y="1360"/>
                  <a:pt x="0" y="651"/>
                  <a:pt x="91" y="371"/>
                </a:cubicBezTo>
                <a:close/>
              </a:path>
            </a:pathLst>
          </a:custGeom>
          <a:solidFill>
            <a:srgbClr val="FFCC99"/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Oval 9"/>
          <p:cNvSpPr>
            <a:spLocks noChangeArrowheads="1"/>
          </p:cNvSpPr>
          <p:nvPr/>
        </p:nvSpPr>
        <p:spPr bwMode="auto">
          <a:xfrm>
            <a:off x="4749800" y="5181600"/>
            <a:ext cx="127000" cy="127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 rot="5400000">
            <a:off x="2464594" y="5755482"/>
            <a:ext cx="700088" cy="6191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5" name="Oval 9"/>
          <p:cNvSpPr>
            <a:spLocks noChangeArrowheads="1"/>
          </p:cNvSpPr>
          <p:nvPr/>
        </p:nvSpPr>
        <p:spPr bwMode="auto">
          <a:xfrm>
            <a:off x="2387600" y="6400800"/>
            <a:ext cx="127000" cy="127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4572000" y="4876800"/>
            <a:ext cx="609600" cy="609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2209800" y="3733800"/>
            <a:ext cx="1295400" cy="1638300"/>
            <a:chOff x="685800" y="3733800"/>
            <a:chExt cx="1295400" cy="1638563"/>
          </a:xfrm>
        </p:grpSpPr>
        <p:cxnSp>
          <p:nvCxnSpPr>
            <p:cNvPr id="33867" name="Straight Arrow Connector 34"/>
            <p:cNvCxnSpPr>
              <a:cxnSpLocks noChangeShapeType="1"/>
            </p:cNvCxnSpPr>
            <p:nvPr/>
          </p:nvCxnSpPr>
          <p:spPr bwMode="auto">
            <a:xfrm rot="16200000" flipV="1">
              <a:off x="381000" y="4038600"/>
              <a:ext cx="762000" cy="1524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3868" name="Straight Arrow Connector 35"/>
            <p:cNvCxnSpPr>
              <a:cxnSpLocks noChangeShapeType="1"/>
            </p:cNvCxnSpPr>
            <p:nvPr/>
          </p:nvCxnSpPr>
          <p:spPr bwMode="auto">
            <a:xfrm flipV="1">
              <a:off x="838200" y="4419600"/>
              <a:ext cx="1143000" cy="762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3869" name="Straight Arrow Connector 36"/>
            <p:cNvCxnSpPr>
              <a:cxnSpLocks noChangeShapeType="1"/>
            </p:cNvCxnSpPr>
            <p:nvPr/>
          </p:nvCxnSpPr>
          <p:spPr bwMode="auto">
            <a:xfrm rot="16200000" flipH="1">
              <a:off x="450718" y="4883281"/>
              <a:ext cx="876564" cy="1016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2387600" y="4343400"/>
            <a:ext cx="1244600" cy="1193800"/>
            <a:chOff x="863600" y="4343400"/>
            <a:chExt cx="1244600" cy="1193800"/>
          </a:xfrm>
        </p:grpSpPr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863600" y="5410200"/>
              <a:ext cx="127000" cy="127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9"/>
            <p:cNvSpPr>
              <a:spLocks noChangeArrowheads="1"/>
            </p:cNvSpPr>
            <p:nvPr/>
          </p:nvSpPr>
          <p:spPr bwMode="auto">
            <a:xfrm>
              <a:off x="1981200" y="4343400"/>
              <a:ext cx="127000" cy="127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2590800" y="3797300"/>
            <a:ext cx="2286000" cy="1333500"/>
            <a:chOff x="1066800" y="3797300"/>
            <a:chExt cx="2286000" cy="1333500"/>
          </a:xfrm>
        </p:grpSpPr>
        <p:cxnSp>
          <p:nvCxnSpPr>
            <p:cNvPr id="33862" name="Straight Arrow Connector 60"/>
            <p:cNvCxnSpPr>
              <a:cxnSpLocks noChangeShapeType="1"/>
            </p:cNvCxnSpPr>
            <p:nvPr/>
          </p:nvCxnSpPr>
          <p:spPr bwMode="auto">
            <a:xfrm>
              <a:off x="2400300" y="4432300"/>
              <a:ext cx="952500" cy="6985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3863" name="Straight Arrow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2400300" y="3797300"/>
              <a:ext cx="635000" cy="6350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3864" name="Straight Arrow Connector 62"/>
            <p:cNvCxnSpPr>
              <a:cxnSpLocks noChangeShapeType="1"/>
            </p:cNvCxnSpPr>
            <p:nvPr/>
          </p:nvCxnSpPr>
          <p:spPr bwMode="auto">
            <a:xfrm rot="10800000">
              <a:off x="1066800" y="3860800"/>
              <a:ext cx="1333500" cy="5715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20" name="Group 80"/>
          <p:cNvGrpSpPr>
            <a:grpSpLocks/>
          </p:cNvGrpSpPr>
          <p:nvPr/>
        </p:nvGrpSpPr>
        <p:grpSpPr bwMode="auto">
          <a:xfrm>
            <a:off x="2438400" y="3657600"/>
            <a:ext cx="2641600" cy="1600200"/>
            <a:chOff x="914400" y="3657600"/>
            <a:chExt cx="2641600" cy="1600200"/>
          </a:xfrm>
        </p:grpSpPr>
        <p:sp>
          <p:nvSpPr>
            <p:cNvPr id="44" name="Oval 9"/>
            <p:cNvSpPr>
              <a:spLocks noChangeArrowheads="1"/>
            </p:cNvSpPr>
            <p:nvPr/>
          </p:nvSpPr>
          <p:spPr bwMode="auto">
            <a:xfrm>
              <a:off x="3429000" y="5130800"/>
              <a:ext cx="127000" cy="127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9"/>
            <p:cNvSpPr>
              <a:spLocks noChangeArrowheads="1"/>
            </p:cNvSpPr>
            <p:nvPr/>
          </p:nvSpPr>
          <p:spPr bwMode="auto">
            <a:xfrm>
              <a:off x="3073400" y="3657600"/>
              <a:ext cx="127000" cy="127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Oval 9"/>
            <p:cNvSpPr>
              <a:spLocks noChangeArrowheads="1"/>
            </p:cNvSpPr>
            <p:nvPr/>
          </p:nvSpPr>
          <p:spPr bwMode="auto">
            <a:xfrm>
              <a:off x="914400" y="3810000"/>
              <a:ext cx="127000" cy="127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1" name="Group 81"/>
          <p:cNvGrpSpPr>
            <a:grpSpLocks/>
          </p:cNvGrpSpPr>
          <p:nvPr/>
        </p:nvGrpSpPr>
        <p:grpSpPr bwMode="auto">
          <a:xfrm>
            <a:off x="4648200" y="3505200"/>
            <a:ext cx="1295400" cy="1638300"/>
            <a:chOff x="3124200" y="3505200"/>
            <a:chExt cx="1295400" cy="1638563"/>
          </a:xfrm>
        </p:grpSpPr>
        <p:cxnSp>
          <p:nvCxnSpPr>
            <p:cNvPr id="33856" name="Straight Arrow Connector 40"/>
            <p:cNvCxnSpPr>
              <a:cxnSpLocks noChangeShapeType="1"/>
            </p:cNvCxnSpPr>
            <p:nvPr/>
          </p:nvCxnSpPr>
          <p:spPr bwMode="auto">
            <a:xfrm rot="16200000" flipV="1">
              <a:off x="2819400" y="3810000"/>
              <a:ext cx="762000" cy="1524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3857" name="Straight Arrow Connector 41"/>
            <p:cNvCxnSpPr>
              <a:cxnSpLocks noChangeShapeType="1"/>
            </p:cNvCxnSpPr>
            <p:nvPr/>
          </p:nvCxnSpPr>
          <p:spPr bwMode="auto">
            <a:xfrm flipV="1">
              <a:off x="3276600" y="4191000"/>
              <a:ext cx="1143000" cy="762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3858" name="Straight Arrow Connector 42"/>
            <p:cNvCxnSpPr>
              <a:cxnSpLocks noChangeShapeType="1"/>
            </p:cNvCxnSpPr>
            <p:nvPr/>
          </p:nvCxnSpPr>
          <p:spPr bwMode="auto">
            <a:xfrm rot="16200000" flipH="1">
              <a:off x="2889118" y="4654681"/>
              <a:ext cx="876564" cy="1016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24" name="Group 82"/>
          <p:cNvGrpSpPr>
            <a:grpSpLocks/>
          </p:cNvGrpSpPr>
          <p:nvPr/>
        </p:nvGrpSpPr>
        <p:grpSpPr bwMode="auto">
          <a:xfrm>
            <a:off x="4876800" y="4114800"/>
            <a:ext cx="1219200" cy="1193800"/>
            <a:chOff x="3352800" y="4114800"/>
            <a:chExt cx="1219200" cy="1193800"/>
          </a:xfrm>
        </p:grpSpPr>
        <p:sp>
          <p:nvSpPr>
            <p:cNvPr id="45" name="Oval 9"/>
            <p:cNvSpPr>
              <a:spLocks noChangeArrowheads="1"/>
            </p:cNvSpPr>
            <p:nvPr/>
          </p:nvSpPr>
          <p:spPr bwMode="auto">
            <a:xfrm>
              <a:off x="4445000" y="4114800"/>
              <a:ext cx="127000" cy="127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3352800" y="5181600"/>
              <a:ext cx="127000" cy="127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cxnSp>
        <p:nvCxnSpPr>
          <p:cNvPr id="73" name="Straight Arrow Connector 72"/>
          <p:cNvCxnSpPr>
            <a:cxnSpLocks noChangeShapeType="1"/>
            <a:endCxn id="71" idx="2"/>
          </p:cNvCxnSpPr>
          <p:nvPr/>
        </p:nvCxnSpPr>
        <p:spPr bwMode="auto">
          <a:xfrm rot="10800000" flipV="1">
            <a:off x="4876800" y="4495800"/>
            <a:ext cx="685800" cy="6731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40" name="Group 83"/>
          <p:cNvGrpSpPr>
            <a:grpSpLocks/>
          </p:cNvGrpSpPr>
          <p:nvPr/>
        </p:nvGrpSpPr>
        <p:grpSpPr bwMode="auto">
          <a:xfrm>
            <a:off x="3454400" y="4445000"/>
            <a:ext cx="1295400" cy="1638300"/>
            <a:chOff x="1930400" y="4445000"/>
            <a:chExt cx="1295400" cy="1638563"/>
          </a:xfrm>
        </p:grpSpPr>
        <p:cxnSp>
          <p:nvCxnSpPr>
            <p:cNvPr id="33851" name="Straight Arrow Connector 46"/>
            <p:cNvCxnSpPr>
              <a:cxnSpLocks noChangeShapeType="1"/>
            </p:cNvCxnSpPr>
            <p:nvPr/>
          </p:nvCxnSpPr>
          <p:spPr bwMode="auto">
            <a:xfrm rot="16200000" flipV="1">
              <a:off x="1625600" y="4749800"/>
              <a:ext cx="762000" cy="1524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3852" name="Straight Arrow Connector 47"/>
            <p:cNvCxnSpPr>
              <a:cxnSpLocks noChangeShapeType="1"/>
            </p:cNvCxnSpPr>
            <p:nvPr/>
          </p:nvCxnSpPr>
          <p:spPr bwMode="auto">
            <a:xfrm flipV="1">
              <a:off x="2082800" y="5130800"/>
              <a:ext cx="1143000" cy="762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3853" name="Straight Arrow Connector 48"/>
            <p:cNvCxnSpPr>
              <a:cxnSpLocks noChangeShapeType="1"/>
            </p:cNvCxnSpPr>
            <p:nvPr/>
          </p:nvCxnSpPr>
          <p:spPr bwMode="auto">
            <a:xfrm rot="16200000" flipH="1">
              <a:off x="1695318" y="5594481"/>
              <a:ext cx="876564" cy="1016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46" name="Group 84"/>
          <p:cNvGrpSpPr>
            <a:grpSpLocks/>
          </p:cNvGrpSpPr>
          <p:nvPr/>
        </p:nvGrpSpPr>
        <p:grpSpPr bwMode="auto">
          <a:xfrm>
            <a:off x="3378200" y="4292600"/>
            <a:ext cx="1549400" cy="1955800"/>
            <a:chOff x="1854200" y="4292600"/>
            <a:chExt cx="1549400" cy="1955800"/>
          </a:xfrm>
        </p:grpSpPr>
        <p:sp>
          <p:nvSpPr>
            <p:cNvPr id="50" name="Oval 9"/>
            <p:cNvSpPr>
              <a:spLocks noChangeArrowheads="1"/>
            </p:cNvSpPr>
            <p:nvPr/>
          </p:nvSpPr>
          <p:spPr bwMode="auto">
            <a:xfrm>
              <a:off x="2108200" y="6121400"/>
              <a:ext cx="127000" cy="127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Oval 9"/>
            <p:cNvSpPr>
              <a:spLocks noChangeArrowheads="1"/>
            </p:cNvSpPr>
            <p:nvPr/>
          </p:nvSpPr>
          <p:spPr bwMode="auto">
            <a:xfrm>
              <a:off x="1854200" y="4292600"/>
              <a:ext cx="127000" cy="127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3276600" y="5029200"/>
              <a:ext cx="127000" cy="127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6" name="Group 85"/>
          <p:cNvGrpSpPr>
            <a:grpSpLocks/>
          </p:cNvGrpSpPr>
          <p:nvPr/>
        </p:nvGrpSpPr>
        <p:grpSpPr bwMode="auto">
          <a:xfrm>
            <a:off x="2895600" y="5194300"/>
            <a:ext cx="2286000" cy="1333500"/>
            <a:chOff x="1371600" y="5194300"/>
            <a:chExt cx="2286000" cy="1333500"/>
          </a:xfrm>
        </p:grpSpPr>
        <p:cxnSp>
          <p:nvCxnSpPr>
            <p:cNvPr id="33845" name="Straight Arrow Connector 30"/>
            <p:cNvCxnSpPr>
              <a:cxnSpLocks noChangeShapeType="1"/>
            </p:cNvCxnSpPr>
            <p:nvPr/>
          </p:nvCxnSpPr>
          <p:spPr bwMode="auto">
            <a:xfrm>
              <a:off x="2705100" y="5829300"/>
              <a:ext cx="952500" cy="6985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3846" name="Straight Arrow Connector 31"/>
            <p:cNvCxnSpPr>
              <a:cxnSpLocks noChangeShapeType="1"/>
            </p:cNvCxnSpPr>
            <p:nvPr/>
          </p:nvCxnSpPr>
          <p:spPr bwMode="auto">
            <a:xfrm rot="5400000" flipH="1" flipV="1">
              <a:off x="2705100" y="5194300"/>
              <a:ext cx="635000" cy="6350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3847" name="Straight Arrow Connector 32"/>
            <p:cNvCxnSpPr>
              <a:cxnSpLocks noChangeShapeType="1"/>
            </p:cNvCxnSpPr>
            <p:nvPr/>
          </p:nvCxnSpPr>
          <p:spPr bwMode="auto">
            <a:xfrm rot="10800000">
              <a:off x="1371600" y="5257800"/>
              <a:ext cx="1333500" cy="5715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6" name="Group 86"/>
          <p:cNvGrpSpPr>
            <a:grpSpLocks/>
          </p:cNvGrpSpPr>
          <p:nvPr/>
        </p:nvGrpSpPr>
        <p:grpSpPr bwMode="auto">
          <a:xfrm>
            <a:off x="2743200" y="5105400"/>
            <a:ext cx="2565400" cy="1524000"/>
            <a:chOff x="1219200" y="5105400"/>
            <a:chExt cx="2565400" cy="1524000"/>
          </a:xfrm>
        </p:grpSpPr>
        <p:sp>
          <p:nvSpPr>
            <p:cNvPr id="59" name="Oval 9"/>
            <p:cNvSpPr>
              <a:spLocks noChangeArrowheads="1"/>
            </p:cNvSpPr>
            <p:nvPr/>
          </p:nvSpPr>
          <p:spPr bwMode="auto">
            <a:xfrm>
              <a:off x="1219200" y="5207000"/>
              <a:ext cx="127000" cy="127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9"/>
            <p:cNvSpPr>
              <a:spLocks noChangeArrowheads="1"/>
            </p:cNvSpPr>
            <p:nvPr/>
          </p:nvSpPr>
          <p:spPr bwMode="auto">
            <a:xfrm>
              <a:off x="3657600" y="6502400"/>
              <a:ext cx="127000" cy="127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Oval 9"/>
            <p:cNvSpPr>
              <a:spLocks noChangeArrowheads="1"/>
            </p:cNvSpPr>
            <p:nvPr/>
          </p:nvSpPr>
          <p:spPr bwMode="auto">
            <a:xfrm>
              <a:off x="3352800" y="5105400"/>
              <a:ext cx="127000" cy="127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7" name="Group 87"/>
          <p:cNvGrpSpPr>
            <a:grpSpLocks/>
          </p:cNvGrpSpPr>
          <p:nvPr/>
        </p:nvGrpSpPr>
        <p:grpSpPr bwMode="auto">
          <a:xfrm>
            <a:off x="4978400" y="5207000"/>
            <a:ext cx="1295400" cy="1638300"/>
            <a:chOff x="3454400" y="5207000"/>
            <a:chExt cx="1295400" cy="1638563"/>
          </a:xfrm>
        </p:grpSpPr>
        <p:cxnSp>
          <p:nvCxnSpPr>
            <p:cNvPr id="33839" name="Straight Arrow Connector 52"/>
            <p:cNvCxnSpPr>
              <a:cxnSpLocks noChangeShapeType="1"/>
            </p:cNvCxnSpPr>
            <p:nvPr/>
          </p:nvCxnSpPr>
          <p:spPr bwMode="auto">
            <a:xfrm rot="16200000" flipV="1">
              <a:off x="3149600" y="5511800"/>
              <a:ext cx="762000" cy="1524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3840" name="Straight Arrow Connector 53"/>
            <p:cNvCxnSpPr>
              <a:cxnSpLocks noChangeShapeType="1"/>
            </p:cNvCxnSpPr>
            <p:nvPr/>
          </p:nvCxnSpPr>
          <p:spPr bwMode="auto">
            <a:xfrm flipV="1">
              <a:off x="3606800" y="5892800"/>
              <a:ext cx="1143000" cy="762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3841" name="Straight Arrow Connector 54"/>
            <p:cNvCxnSpPr>
              <a:cxnSpLocks noChangeShapeType="1"/>
            </p:cNvCxnSpPr>
            <p:nvPr/>
          </p:nvCxnSpPr>
          <p:spPr bwMode="auto">
            <a:xfrm rot="16200000" flipH="1">
              <a:off x="3219318" y="6356481"/>
              <a:ext cx="876564" cy="1016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8" name="Group 88"/>
          <p:cNvGrpSpPr>
            <a:grpSpLocks/>
          </p:cNvGrpSpPr>
          <p:nvPr/>
        </p:nvGrpSpPr>
        <p:grpSpPr bwMode="auto">
          <a:xfrm>
            <a:off x="4902200" y="5029200"/>
            <a:ext cx="1549400" cy="914400"/>
            <a:chOff x="3378200" y="5029200"/>
            <a:chExt cx="1549400" cy="914400"/>
          </a:xfrm>
        </p:grpSpPr>
        <p:sp>
          <p:nvSpPr>
            <p:cNvPr id="57" name="Oval 9"/>
            <p:cNvSpPr>
              <a:spLocks noChangeArrowheads="1"/>
            </p:cNvSpPr>
            <p:nvPr/>
          </p:nvSpPr>
          <p:spPr bwMode="auto">
            <a:xfrm>
              <a:off x="4800600" y="5816600"/>
              <a:ext cx="127000" cy="127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9"/>
            <p:cNvSpPr>
              <a:spLocks noChangeArrowheads="1"/>
            </p:cNvSpPr>
            <p:nvPr/>
          </p:nvSpPr>
          <p:spPr bwMode="auto">
            <a:xfrm>
              <a:off x="3378200" y="5029200"/>
              <a:ext cx="127000" cy="127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3828" name="Group 90"/>
          <p:cNvGrpSpPr>
            <a:grpSpLocks/>
          </p:cNvGrpSpPr>
          <p:nvPr/>
        </p:nvGrpSpPr>
        <p:grpSpPr bwMode="auto">
          <a:xfrm>
            <a:off x="2133600" y="4038600"/>
            <a:ext cx="3581400" cy="2159000"/>
            <a:chOff x="609600" y="4038600"/>
            <a:chExt cx="3581400" cy="2159000"/>
          </a:xfrm>
        </p:grpSpPr>
        <p:sp>
          <p:nvSpPr>
            <p:cNvPr id="33829" name="Isosceles Triangle 21"/>
            <p:cNvSpPr>
              <a:spLocks noChangeArrowheads="1"/>
            </p:cNvSpPr>
            <p:nvPr/>
          </p:nvSpPr>
          <p:spPr bwMode="auto">
            <a:xfrm>
              <a:off x="2171700" y="4165600"/>
              <a:ext cx="441960" cy="3810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Diamond 24"/>
            <p:cNvSpPr>
              <a:spLocks noChangeArrowheads="1"/>
            </p:cNvSpPr>
            <p:nvPr/>
          </p:nvSpPr>
          <p:spPr bwMode="auto">
            <a:xfrm>
              <a:off x="3060700" y="4038600"/>
              <a:ext cx="444500" cy="444500"/>
            </a:xfrm>
            <a:prstGeom prst="diamond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Diamond 25"/>
            <p:cNvSpPr>
              <a:spLocks noChangeArrowheads="1"/>
            </p:cNvSpPr>
            <p:nvPr/>
          </p:nvSpPr>
          <p:spPr bwMode="auto">
            <a:xfrm>
              <a:off x="1828800" y="4991100"/>
              <a:ext cx="444500" cy="444500"/>
            </a:xfrm>
            <a:prstGeom prst="diamond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Oval 27"/>
            <p:cNvSpPr>
              <a:spLocks noChangeArrowheads="1"/>
            </p:cNvSpPr>
            <p:nvPr/>
          </p:nvSpPr>
          <p:spPr bwMode="auto">
            <a:xfrm>
              <a:off x="3810000" y="43434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Oval 29"/>
            <p:cNvSpPr>
              <a:spLocks noChangeArrowheads="1"/>
            </p:cNvSpPr>
            <p:nvPr/>
          </p:nvSpPr>
          <p:spPr bwMode="auto">
            <a:xfrm>
              <a:off x="1371600" y="55626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Diamond 28"/>
            <p:cNvSpPr>
              <a:spLocks noChangeArrowheads="1"/>
            </p:cNvSpPr>
            <p:nvPr/>
          </p:nvSpPr>
          <p:spPr bwMode="auto">
            <a:xfrm>
              <a:off x="609600" y="4267200"/>
              <a:ext cx="444500" cy="444500"/>
            </a:xfrm>
            <a:prstGeom prst="diamond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Isosceles Triangle 22"/>
            <p:cNvSpPr>
              <a:spLocks noChangeArrowheads="1"/>
            </p:cNvSpPr>
            <p:nvPr/>
          </p:nvSpPr>
          <p:spPr bwMode="auto">
            <a:xfrm>
              <a:off x="2489200" y="5562600"/>
              <a:ext cx="441960" cy="3810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Diamond 26"/>
            <p:cNvSpPr>
              <a:spLocks noChangeArrowheads="1"/>
            </p:cNvSpPr>
            <p:nvPr/>
          </p:nvSpPr>
          <p:spPr bwMode="auto">
            <a:xfrm>
              <a:off x="3378200" y="5753100"/>
              <a:ext cx="444500" cy="444500"/>
            </a:xfrm>
            <a:prstGeom prst="diamond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570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5" grpId="0" animBg="1"/>
      <p:bldP spid="9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in recognition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Index displacements by “visual codeword”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381000" y="5983069"/>
            <a:ext cx="1150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0" dirty="0"/>
              <a:t>B. </a:t>
            </a:r>
            <a:r>
              <a:rPr lang="en-US" sz="1800" b="0" dirty="0" err="1"/>
              <a:t>Leibe</a:t>
            </a:r>
            <a:r>
              <a:rPr lang="en-US" sz="1800" b="0" dirty="0"/>
              <a:t>, A. </a:t>
            </a:r>
            <a:r>
              <a:rPr lang="en-US" sz="1800" b="0" dirty="0" err="1"/>
              <a:t>Leonardis</a:t>
            </a:r>
            <a:r>
              <a:rPr lang="en-US" sz="1800" b="0" dirty="0"/>
              <a:t>, and B. Schiele, </a:t>
            </a:r>
            <a:r>
              <a:rPr lang="en-US" sz="1800" b="0" dirty="0">
                <a:hlinkClick r:id="rId3"/>
              </a:rPr>
              <a:t>Combined Object Categorization and Segmentation with an Implicit Shape Model</a:t>
            </a:r>
            <a:r>
              <a:rPr lang="en-US" sz="1800" b="0" dirty="0"/>
              <a:t>, ECCV Workshop on Statistical Learning in Computer Vision 2004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57400" y="2159001"/>
            <a:ext cx="4648200" cy="3389313"/>
            <a:chOff x="336" y="1360"/>
            <a:chExt cx="2928" cy="2135"/>
          </a:xfrm>
        </p:grpSpPr>
        <p:pic>
          <p:nvPicPr>
            <p:cNvPr id="11275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" y="1360"/>
              <a:ext cx="2928" cy="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6" name="Rectangle 10"/>
            <p:cNvSpPr>
              <a:spLocks noChangeArrowheads="1"/>
            </p:cNvSpPr>
            <p:nvPr/>
          </p:nvSpPr>
          <p:spPr bwMode="auto">
            <a:xfrm>
              <a:off x="913" y="2121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Rectangle 11"/>
            <p:cNvSpPr>
              <a:spLocks noChangeArrowheads="1"/>
            </p:cNvSpPr>
            <p:nvPr/>
          </p:nvSpPr>
          <p:spPr bwMode="auto">
            <a:xfrm>
              <a:off x="2522" y="2159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Line 12"/>
            <p:cNvSpPr>
              <a:spLocks noChangeShapeType="1"/>
            </p:cNvSpPr>
            <p:nvPr/>
          </p:nvSpPr>
          <p:spPr bwMode="auto">
            <a:xfrm flipV="1">
              <a:off x="1161" y="2198"/>
              <a:ext cx="742" cy="155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Freeform 13"/>
            <p:cNvSpPr>
              <a:spLocks/>
            </p:cNvSpPr>
            <p:nvPr/>
          </p:nvSpPr>
          <p:spPr bwMode="auto">
            <a:xfrm>
              <a:off x="1976" y="2202"/>
              <a:ext cx="779" cy="189"/>
            </a:xfrm>
            <a:custGeom>
              <a:avLst/>
              <a:gdLst>
                <a:gd name="T0" fmla="*/ 424 w 907"/>
                <a:gd name="T1" fmla="*/ 79 h 235"/>
                <a:gd name="T2" fmla="*/ 0 w 907"/>
                <a:gd name="T3" fmla="*/ 0 h 235"/>
                <a:gd name="T4" fmla="*/ 0 60000 65536"/>
                <a:gd name="T5" fmla="*/ 0 60000 65536"/>
                <a:gd name="T6" fmla="*/ 0 w 907"/>
                <a:gd name="T7" fmla="*/ 0 h 235"/>
                <a:gd name="T8" fmla="*/ 907 w 907"/>
                <a:gd name="T9" fmla="*/ 235 h 2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Oval 14"/>
            <p:cNvSpPr>
              <a:spLocks noChangeArrowheads="1"/>
            </p:cNvSpPr>
            <p:nvPr/>
          </p:nvSpPr>
          <p:spPr bwMode="auto">
            <a:xfrm>
              <a:off x="1903" y="2159"/>
              <a:ext cx="83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Text Box 16"/>
            <p:cNvSpPr txBox="1">
              <a:spLocks noChangeArrowheads="1"/>
            </p:cNvSpPr>
            <p:nvPr/>
          </p:nvSpPr>
          <p:spPr bwMode="auto">
            <a:xfrm>
              <a:off x="1344" y="3264"/>
              <a:ext cx="10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/>
                <a:t>training image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467600" y="3429000"/>
            <a:ext cx="2592388" cy="1708150"/>
            <a:chOff x="3744" y="2160"/>
            <a:chExt cx="1633" cy="1076"/>
          </a:xfrm>
        </p:grpSpPr>
        <p:graphicFrame>
          <p:nvGraphicFramePr>
            <p:cNvPr id="11266" name="Object 17"/>
            <p:cNvGraphicFramePr>
              <a:graphicFrameLocks noChangeAspect="1"/>
            </p:cNvGraphicFramePr>
            <p:nvPr/>
          </p:nvGraphicFramePr>
          <p:xfrm>
            <a:off x="4320" y="2160"/>
            <a:ext cx="480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5" imgW="1066291" imgH="1041270" progId="Photoshop.Image.10">
                    <p:embed/>
                  </p:oleObj>
                </mc:Choice>
                <mc:Fallback>
                  <p:oleObj name="Image" r:id="rId5" imgW="1066291" imgH="1041270" progId="Photoshop.Image.10">
                    <p:embed/>
                    <p:pic>
                      <p:nvPicPr>
                        <p:cNvPr id="11266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160"/>
                          <a:ext cx="480" cy="468"/>
                        </a:xfrm>
                        <a:prstGeom prst="rect">
                          <a:avLst/>
                        </a:prstGeom>
                        <a:noFill/>
                        <a:ln w="50800">
                          <a:solidFill>
                            <a:srgbClr val="00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2" name="Line 19"/>
            <p:cNvSpPr>
              <a:spLocks noChangeShapeType="1"/>
            </p:cNvSpPr>
            <p:nvPr/>
          </p:nvSpPr>
          <p:spPr bwMode="auto">
            <a:xfrm flipV="1">
              <a:off x="4635" y="2233"/>
              <a:ext cx="742" cy="155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Freeform 20"/>
            <p:cNvSpPr>
              <a:spLocks/>
            </p:cNvSpPr>
            <p:nvPr/>
          </p:nvSpPr>
          <p:spPr bwMode="auto">
            <a:xfrm>
              <a:off x="3744" y="2200"/>
              <a:ext cx="779" cy="189"/>
            </a:xfrm>
            <a:custGeom>
              <a:avLst/>
              <a:gdLst>
                <a:gd name="T0" fmla="*/ 424 w 907"/>
                <a:gd name="T1" fmla="*/ 79 h 235"/>
                <a:gd name="T2" fmla="*/ 0 w 907"/>
                <a:gd name="T3" fmla="*/ 0 h 235"/>
                <a:gd name="T4" fmla="*/ 0 60000 65536"/>
                <a:gd name="T5" fmla="*/ 0 60000 65536"/>
                <a:gd name="T6" fmla="*/ 0 w 907"/>
                <a:gd name="T7" fmla="*/ 0 h 235"/>
                <a:gd name="T8" fmla="*/ 907 w 907"/>
                <a:gd name="T9" fmla="*/ 235 h 2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Text Box 21"/>
            <p:cNvSpPr txBox="1">
              <a:spLocks noChangeArrowheads="1"/>
            </p:cNvSpPr>
            <p:nvPr/>
          </p:nvSpPr>
          <p:spPr bwMode="auto">
            <a:xfrm>
              <a:off x="3812" y="2832"/>
              <a:ext cx="14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0"/>
                <a:t>visual codeword with</a:t>
              </a:r>
              <a:br>
                <a:rPr lang="en-US" sz="1800" b="0"/>
              </a:br>
              <a:r>
                <a:rPr lang="en-US" sz="1800" b="0"/>
                <a:t>displacement vectors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595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2"/>
          <p:cNvPicPr>
            <a:picLocks noChangeAspect="1" noChangeArrowheads="1"/>
          </p:cNvPicPr>
          <p:nvPr/>
        </p:nvPicPr>
        <p:blipFill>
          <a:blip r:embed="rId3" cstate="print"/>
          <a:srcRect t="25597" b="25597"/>
          <a:stretch>
            <a:fillRect/>
          </a:stretch>
        </p:blipFill>
        <p:spPr bwMode="auto">
          <a:xfrm>
            <a:off x="1752600" y="1981200"/>
            <a:ext cx="87630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in recognition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Index displacements by “visual codeword”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438400" y="3532188"/>
            <a:ext cx="7239000" cy="762000"/>
            <a:chOff x="576" y="2225"/>
            <a:chExt cx="4560" cy="480"/>
          </a:xfrm>
        </p:grpSpPr>
        <p:sp>
          <p:nvSpPr>
            <p:cNvPr id="34836" name="Rectangle 6"/>
            <p:cNvSpPr>
              <a:spLocks noChangeArrowheads="1"/>
            </p:cNvSpPr>
            <p:nvPr/>
          </p:nvSpPr>
          <p:spPr bwMode="auto">
            <a:xfrm>
              <a:off x="576" y="2225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7" name="Rectangle 13"/>
            <p:cNvSpPr>
              <a:spLocks noChangeArrowheads="1"/>
            </p:cNvSpPr>
            <p:nvPr/>
          </p:nvSpPr>
          <p:spPr bwMode="auto">
            <a:xfrm>
              <a:off x="1680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8" name="Rectangle 14"/>
            <p:cNvSpPr>
              <a:spLocks noChangeArrowheads="1"/>
            </p:cNvSpPr>
            <p:nvPr/>
          </p:nvSpPr>
          <p:spPr bwMode="auto">
            <a:xfrm>
              <a:off x="3648" y="2321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9" name="Rectangle 15"/>
            <p:cNvSpPr>
              <a:spLocks noChangeArrowheads="1"/>
            </p:cNvSpPr>
            <p:nvPr/>
          </p:nvSpPr>
          <p:spPr bwMode="auto">
            <a:xfrm>
              <a:off x="4752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828800" y="3684588"/>
            <a:ext cx="8458200" cy="304800"/>
            <a:chOff x="192" y="2321"/>
            <a:chExt cx="5328" cy="192"/>
          </a:xfrm>
        </p:grpSpPr>
        <p:sp>
          <p:nvSpPr>
            <p:cNvPr id="34828" name="Line 8"/>
            <p:cNvSpPr>
              <a:spLocks noChangeShapeType="1"/>
            </p:cNvSpPr>
            <p:nvPr/>
          </p:nvSpPr>
          <p:spPr bwMode="auto">
            <a:xfrm flipV="1">
              <a:off x="768" y="2321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Freeform 9"/>
            <p:cNvSpPr>
              <a:spLocks/>
            </p:cNvSpPr>
            <p:nvPr/>
          </p:nvSpPr>
          <p:spPr bwMode="auto">
            <a:xfrm>
              <a:off x="3264" y="2417"/>
              <a:ext cx="576" cy="96"/>
            </a:xfrm>
            <a:custGeom>
              <a:avLst/>
              <a:gdLst>
                <a:gd name="T0" fmla="*/ 93 w 907"/>
                <a:gd name="T1" fmla="*/ 3 h 235"/>
                <a:gd name="T2" fmla="*/ 0 w 907"/>
                <a:gd name="T3" fmla="*/ 0 h 235"/>
                <a:gd name="T4" fmla="*/ 0 60000 65536"/>
                <a:gd name="T5" fmla="*/ 0 60000 65536"/>
                <a:gd name="T6" fmla="*/ 0 w 907"/>
                <a:gd name="T7" fmla="*/ 0 h 235"/>
                <a:gd name="T8" fmla="*/ 907 w 907"/>
                <a:gd name="T9" fmla="*/ 235 h 2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Line 16"/>
            <p:cNvSpPr>
              <a:spLocks noChangeShapeType="1"/>
            </p:cNvSpPr>
            <p:nvPr/>
          </p:nvSpPr>
          <p:spPr bwMode="auto">
            <a:xfrm flipV="1">
              <a:off x="1920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Line 17"/>
            <p:cNvSpPr>
              <a:spLocks noChangeShapeType="1"/>
            </p:cNvSpPr>
            <p:nvPr/>
          </p:nvSpPr>
          <p:spPr bwMode="auto">
            <a:xfrm flipV="1">
              <a:off x="3888" y="2417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Line 18"/>
            <p:cNvSpPr>
              <a:spLocks noChangeShapeType="1"/>
            </p:cNvSpPr>
            <p:nvPr/>
          </p:nvSpPr>
          <p:spPr bwMode="auto">
            <a:xfrm flipV="1">
              <a:off x="4992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Freeform 20"/>
            <p:cNvSpPr>
              <a:spLocks/>
            </p:cNvSpPr>
            <p:nvPr/>
          </p:nvSpPr>
          <p:spPr bwMode="auto">
            <a:xfrm>
              <a:off x="4368" y="2369"/>
              <a:ext cx="576" cy="96"/>
            </a:xfrm>
            <a:custGeom>
              <a:avLst/>
              <a:gdLst>
                <a:gd name="T0" fmla="*/ 93 w 907"/>
                <a:gd name="T1" fmla="*/ 3 h 235"/>
                <a:gd name="T2" fmla="*/ 0 w 907"/>
                <a:gd name="T3" fmla="*/ 0 h 235"/>
                <a:gd name="T4" fmla="*/ 0 60000 65536"/>
                <a:gd name="T5" fmla="*/ 0 60000 65536"/>
                <a:gd name="T6" fmla="*/ 0 w 907"/>
                <a:gd name="T7" fmla="*/ 0 h 235"/>
                <a:gd name="T8" fmla="*/ 907 w 907"/>
                <a:gd name="T9" fmla="*/ 235 h 2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Freeform 21"/>
            <p:cNvSpPr>
              <a:spLocks/>
            </p:cNvSpPr>
            <p:nvPr/>
          </p:nvSpPr>
          <p:spPr bwMode="auto">
            <a:xfrm>
              <a:off x="1296" y="2369"/>
              <a:ext cx="576" cy="96"/>
            </a:xfrm>
            <a:custGeom>
              <a:avLst/>
              <a:gdLst>
                <a:gd name="T0" fmla="*/ 93 w 907"/>
                <a:gd name="T1" fmla="*/ 3 h 235"/>
                <a:gd name="T2" fmla="*/ 0 w 907"/>
                <a:gd name="T3" fmla="*/ 0 h 235"/>
                <a:gd name="T4" fmla="*/ 0 60000 65536"/>
                <a:gd name="T5" fmla="*/ 0 60000 65536"/>
                <a:gd name="T6" fmla="*/ 0 w 907"/>
                <a:gd name="T7" fmla="*/ 0 h 235"/>
                <a:gd name="T8" fmla="*/ 907 w 907"/>
                <a:gd name="T9" fmla="*/ 235 h 2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Freeform 22"/>
            <p:cNvSpPr>
              <a:spLocks/>
            </p:cNvSpPr>
            <p:nvPr/>
          </p:nvSpPr>
          <p:spPr bwMode="auto">
            <a:xfrm>
              <a:off x="192" y="2321"/>
              <a:ext cx="576" cy="96"/>
            </a:xfrm>
            <a:custGeom>
              <a:avLst/>
              <a:gdLst>
                <a:gd name="T0" fmla="*/ 93 w 907"/>
                <a:gd name="T1" fmla="*/ 3 h 235"/>
                <a:gd name="T2" fmla="*/ 0 w 907"/>
                <a:gd name="T3" fmla="*/ 0 h 235"/>
                <a:gd name="T4" fmla="*/ 0 60000 65536"/>
                <a:gd name="T5" fmla="*/ 0 60000 65536"/>
                <a:gd name="T6" fmla="*/ 0 w 907"/>
                <a:gd name="T7" fmla="*/ 0 h 235"/>
                <a:gd name="T8" fmla="*/ 907 w 907"/>
                <a:gd name="T9" fmla="*/ 235 h 2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4" name="Text Box 24"/>
          <p:cNvSpPr txBox="1">
            <a:spLocks noChangeArrowheads="1"/>
          </p:cNvSpPr>
          <p:nvPr/>
        </p:nvSpPr>
        <p:spPr bwMode="auto">
          <a:xfrm>
            <a:off x="5486400" y="5181601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test image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505200" y="3608388"/>
            <a:ext cx="5105400" cy="228600"/>
            <a:chOff x="1248" y="2273"/>
            <a:chExt cx="3216" cy="144"/>
          </a:xfrm>
        </p:grpSpPr>
        <p:sp>
          <p:nvSpPr>
            <p:cNvPr id="34826" name="Oval 10"/>
            <p:cNvSpPr>
              <a:spLocks noChangeArrowheads="1"/>
            </p:cNvSpPr>
            <p:nvPr/>
          </p:nvSpPr>
          <p:spPr bwMode="auto">
            <a:xfrm>
              <a:off x="1248" y="227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Oval 23"/>
            <p:cNvSpPr>
              <a:spLocks noChangeArrowheads="1"/>
            </p:cNvSpPr>
            <p:nvPr/>
          </p:nvSpPr>
          <p:spPr bwMode="auto">
            <a:xfrm>
              <a:off x="4368" y="232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Rectangle 4">
            <a:extLst>
              <a:ext uri="{FF2B5EF4-FFF2-40B4-BE49-F238E27FC236}">
                <a16:creationId xmlns:a16="http://schemas.microsoft.com/office/drawing/2014/main" id="{8AB215EE-6487-8D44-987D-991CC5477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983069"/>
            <a:ext cx="1150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0" dirty="0"/>
              <a:t>B. </a:t>
            </a:r>
            <a:r>
              <a:rPr lang="en-US" sz="1800" b="0" dirty="0" err="1"/>
              <a:t>Leibe</a:t>
            </a:r>
            <a:r>
              <a:rPr lang="en-US" sz="1800" b="0" dirty="0"/>
              <a:t>, A. </a:t>
            </a:r>
            <a:r>
              <a:rPr lang="en-US" sz="1800" b="0" dirty="0" err="1"/>
              <a:t>Leonardis</a:t>
            </a:r>
            <a:r>
              <a:rPr lang="en-US" sz="1800" b="0" dirty="0"/>
              <a:t>, and B. Schiele, </a:t>
            </a:r>
            <a:r>
              <a:rPr lang="en-US" sz="1800" b="0" dirty="0">
                <a:hlinkClick r:id="rId4"/>
              </a:rPr>
              <a:t>Combined Object Categorization and Segmentation with an Implicit Shape Model</a:t>
            </a:r>
            <a:r>
              <a:rPr lang="en-US" sz="1800" b="0" dirty="0"/>
              <a:t>, ECCV Workshop on Statistical Learning in Computer Vision 2004</a:t>
            </a:r>
          </a:p>
        </p:txBody>
      </p:sp>
    </p:spTree>
    <p:extLst>
      <p:ext uri="{BB962C8B-B14F-4D97-AF65-F5344CB8AC3E}">
        <p14:creationId xmlns:p14="http://schemas.microsoft.com/office/powerpoint/2010/main" val="127279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Implicit shape models: Training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dirty="0"/>
              <a:t>Build </a:t>
            </a:r>
            <a:r>
              <a:rPr lang="en-US" i="1" dirty="0"/>
              <a:t>codebook </a:t>
            </a:r>
            <a:r>
              <a:rPr lang="en-US" dirty="0"/>
              <a:t>of patches around extracted interest points using clustering</a:t>
            </a: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438400"/>
            <a:ext cx="64770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81699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Implicit shape models: Training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dirty="0"/>
              <a:t>Build </a:t>
            </a:r>
            <a:r>
              <a:rPr lang="en-US" i="1" dirty="0"/>
              <a:t>codebook </a:t>
            </a:r>
            <a:r>
              <a:rPr lang="en-US" dirty="0"/>
              <a:t>of patches around extracted interest points using clustering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Map the patch around each interest point to closest codebook entry</a:t>
            </a:r>
          </a:p>
          <a:p>
            <a:pPr marL="533400" indent="-533400">
              <a:buFontTx/>
              <a:buAutoNum type="arabicPeriod"/>
            </a:pPr>
            <a:endParaRPr lang="en-US" dirty="0"/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4262438"/>
            <a:ext cx="3184525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7676" y="4270376"/>
            <a:ext cx="3184525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AutoShape 8"/>
          <p:cNvSpPr>
            <a:spLocks noChangeArrowheads="1"/>
          </p:cNvSpPr>
          <p:nvPr/>
        </p:nvSpPr>
        <p:spPr bwMode="auto">
          <a:xfrm>
            <a:off x="5791200" y="5024438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328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649F-CDAC-8AB2-36AE-6465B996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codebook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E2DF-D004-1074-095E-FB078C15C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Get many images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 find interest points;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find windows;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build feature vectors</a:t>
            </a:r>
          </a:p>
          <a:p>
            <a:pPr marL="0" indent="0"/>
            <a:r>
              <a:rPr lang="en-US" dirty="0"/>
              <a:t>We believe there are k kinds of interest point </a:t>
            </a:r>
          </a:p>
          <a:p>
            <a:pPr marL="400050" lvl="1" indent="0">
              <a:buNone/>
            </a:pPr>
            <a:r>
              <a:rPr lang="en-US" dirty="0"/>
              <a:t>a wheel; a bush; a doorhandle; a window; etc.</a:t>
            </a:r>
          </a:p>
          <a:p>
            <a:pPr marL="400050" lvl="1" indent="0">
              <a:buNone/>
            </a:pPr>
            <a:r>
              <a:rPr lang="en-US" dirty="0"/>
              <a:t>Wheels mostly look like one another (but not exactly) and not like windows</a:t>
            </a:r>
          </a:p>
          <a:p>
            <a:pPr marL="400050" lvl="1" indent="0">
              <a:buNone/>
            </a:pPr>
            <a:r>
              <a:rPr lang="en-US" dirty="0"/>
              <a:t>We know k (get to this later)</a:t>
            </a:r>
          </a:p>
          <a:p>
            <a:pPr marL="0" indent="0"/>
            <a:r>
              <a:rPr lang="en-US" dirty="0"/>
              <a:t>Write:</a:t>
            </a:r>
          </a:p>
          <a:p>
            <a:pPr marL="400050" lvl="1" indent="0">
              <a:buNone/>
            </a:pPr>
            <a:r>
              <a:rPr lang="en-US" dirty="0"/>
              <a:t>	</a:t>
            </a:r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0AB9A-920E-0F80-84E5-59C5FAC0A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953000"/>
            <a:ext cx="393700" cy="29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61FC33-F156-6201-A2ED-905D28C5C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600700"/>
            <a:ext cx="368300" cy="342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ABBB78-4BC3-65BC-CA97-CF626620D5E8}"/>
              </a:ext>
            </a:extLst>
          </p:cNvPr>
          <p:cNvSpPr txBox="1"/>
          <p:nvPr/>
        </p:nvSpPr>
        <p:spPr>
          <a:xfrm>
            <a:off x="3352800" y="4844990"/>
            <a:ext cx="5166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Feature vector of </a:t>
            </a:r>
            <a:r>
              <a:rPr lang="en-US" sz="2000" b="0" dirty="0" err="1"/>
              <a:t>k’th</a:t>
            </a:r>
            <a:r>
              <a:rPr lang="en-US" sz="2000" b="0" dirty="0"/>
              <a:t> example interest point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4874A4-E4B5-FB28-ABCE-E6C658DD592D}"/>
              </a:ext>
            </a:extLst>
          </p:cNvPr>
          <p:cNvSpPr txBox="1"/>
          <p:nvPr/>
        </p:nvSpPr>
        <p:spPr>
          <a:xfrm>
            <a:off x="3317631" y="5537628"/>
            <a:ext cx="7462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Feature vector of </a:t>
            </a:r>
            <a:r>
              <a:rPr lang="en-US" sz="2000" b="0" dirty="0" err="1"/>
              <a:t>j’th</a:t>
            </a:r>
            <a:r>
              <a:rPr lang="en-US" sz="2000" b="0" dirty="0"/>
              <a:t> center, which describes </a:t>
            </a:r>
            <a:r>
              <a:rPr lang="en-US" sz="2000" b="0" dirty="0" err="1"/>
              <a:t>j’th</a:t>
            </a:r>
            <a:r>
              <a:rPr lang="en-US" sz="2000" b="0" dirty="0"/>
              <a:t> </a:t>
            </a:r>
            <a:r>
              <a:rPr lang="en-US" sz="2000" b="0" i="1" dirty="0"/>
              <a:t>kind</a:t>
            </a:r>
            <a:r>
              <a:rPr lang="en-US" sz="2000" b="0" dirty="0"/>
              <a:t> (unknown)</a:t>
            </a:r>
          </a:p>
        </p:txBody>
      </p:sp>
    </p:spTree>
    <p:extLst>
      <p:ext uri="{BB962C8B-B14F-4D97-AF65-F5344CB8AC3E}">
        <p14:creationId xmlns:p14="http://schemas.microsoft.com/office/powerpoint/2010/main" val="731114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good solution?</a:t>
            </a:r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Slope-intercept parametrization fails for vertical lines</a:t>
            </a:r>
          </a:p>
          <a:p>
            <a:pPr>
              <a:buFontTx/>
              <a:buChar char="•"/>
            </a:pPr>
            <a:r>
              <a:rPr lang="en-US" dirty="0"/>
              <a:t>Solution is not equivariant </a:t>
            </a:r>
            <a:r>
              <a:rPr lang="en-US" dirty="0" err="1"/>
              <a:t>w.r.t</a:t>
            </a:r>
            <a:r>
              <a:rPr lang="en-US" dirty="0"/>
              <a:t>. rotation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97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649F-CDAC-8AB2-36AE-6465B996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codebook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E2DF-D004-1074-095E-FB078C15C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We believe there are k kinds of interest point </a:t>
            </a:r>
          </a:p>
          <a:p>
            <a:pPr marL="400050" lvl="1" indent="0">
              <a:buNone/>
            </a:pPr>
            <a:r>
              <a:rPr lang="en-US" dirty="0"/>
              <a:t>a wheel; a bush; a doorhandle; a window; etc.</a:t>
            </a:r>
          </a:p>
          <a:p>
            <a:pPr marL="400050" lvl="1" indent="0">
              <a:buNone/>
            </a:pPr>
            <a:r>
              <a:rPr lang="en-US" dirty="0"/>
              <a:t>Wheels mostly look like one another (but not exactly) and not like windows</a:t>
            </a:r>
          </a:p>
          <a:p>
            <a:pPr marL="400050" lvl="1" indent="0">
              <a:buNone/>
            </a:pPr>
            <a:r>
              <a:rPr lang="en-US" dirty="0"/>
              <a:t>	So each wheel (say) feature vector should be close to one another</a:t>
            </a:r>
          </a:p>
          <a:p>
            <a:pPr marL="400050" lvl="1" indent="0">
              <a:buNone/>
            </a:pPr>
            <a:r>
              <a:rPr lang="en-US" dirty="0"/>
              <a:t>		encode this with a wheel center, </a:t>
            </a:r>
            <a:r>
              <a:rPr lang="en-US" dirty="0" err="1"/>
              <a:t>etc</a:t>
            </a:r>
            <a:endParaRPr lang="en-US" dirty="0"/>
          </a:p>
          <a:p>
            <a:pPr marL="0" indent="0"/>
            <a:r>
              <a:rPr lang="en-US" dirty="0"/>
              <a:t>Write: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Notice:</a:t>
            </a:r>
          </a:p>
          <a:p>
            <a:pPr marL="400050" lvl="1" indent="0">
              <a:buNone/>
            </a:pPr>
            <a:r>
              <a:rPr lang="en-US" dirty="0"/>
              <a:t>	</a:t>
            </a:r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A5BFE4-1E62-8D9F-D13C-3CC8FCCB2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328165"/>
            <a:ext cx="7772400" cy="1097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7952E2-F5AA-0A3D-76D2-99F63CB47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920762"/>
            <a:ext cx="2032000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1C1DF1-E42A-58ED-BDA5-FDD2FB238351}"/>
              </a:ext>
            </a:extLst>
          </p:cNvPr>
          <p:cNvSpPr txBox="1"/>
          <p:nvPr/>
        </p:nvSpPr>
        <p:spPr>
          <a:xfrm>
            <a:off x="6567202" y="4920762"/>
            <a:ext cx="468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(Also, we don’t know these!)</a:t>
            </a:r>
          </a:p>
        </p:txBody>
      </p:sp>
    </p:spTree>
    <p:extLst>
      <p:ext uri="{BB962C8B-B14F-4D97-AF65-F5344CB8AC3E}">
        <p14:creationId xmlns:p14="http://schemas.microsoft.com/office/powerpoint/2010/main" val="36215680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649F-CDAC-8AB2-36AE-6465B996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codebook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E2DF-D004-1074-095E-FB078C15C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Idea: </a:t>
            </a:r>
          </a:p>
          <a:p>
            <a:pPr marL="0" indent="0"/>
            <a:r>
              <a:rPr lang="en-US" dirty="0"/>
              <a:t>     Choose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To minimize: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So that:  example takes the kind of the closest center</a:t>
            </a:r>
          </a:p>
          <a:p>
            <a:pPr marL="0" indent="0"/>
            <a:r>
              <a:rPr lang="en-US" dirty="0"/>
              <a:t>               and center is close to all examples of that kind</a:t>
            </a:r>
          </a:p>
          <a:p>
            <a:pPr marL="0" indent="0"/>
            <a:r>
              <a:rPr lang="en-US" dirty="0"/>
              <a:t> 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		</a:t>
            </a:r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806DA5-45A9-86B2-8C99-B320352A9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949" y="3200400"/>
            <a:ext cx="5422900" cy="1041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DA7468-C124-3E65-D488-B7071C27B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517650"/>
            <a:ext cx="457200" cy="46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3A9286-76BF-90F8-36A7-32A5AD444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099" y="1580378"/>
            <a:ext cx="368300" cy="342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B6C1EC-86A4-0319-99C5-176DBE87BC7E}"/>
              </a:ext>
            </a:extLst>
          </p:cNvPr>
          <p:cNvSpPr txBox="1"/>
          <p:nvPr/>
        </p:nvSpPr>
        <p:spPr>
          <a:xfrm>
            <a:off x="3962053" y="1490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26708152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649F-CDAC-8AB2-36AE-6465B996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E2DF-D004-1074-095E-FB078C15C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Minimize: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Is intractable as an exact problem.</a:t>
            </a:r>
          </a:p>
          <a:p>
            <a:pPr marL="0" indent="0"/>
            <a:r>
              <a:rPr lang="en-US" dirty="0"/>
              <a:t>BUT</a:t>
            </a:r>
          </a:p>
          <a:p>
            <a:pPr marL="0" indent="0"/>
            <a:r>
              <a:rPr lang="en-US" dirty="0"/>
              <a:t>	if you know deltas, easy to choose c’s</a:t>
            </a:r>
          </a:p>
          <a:p>
            <a:pPr marL="0" indent="0"/>
            <a:r>
              <a:rPr lang="en-US" dirty="0"/>
              <a:t>                center is average of all points of that kind</a:t>
            </a:r>
          </a:p>
          <a:p>
            <a:pPr marL="0" indent="0"/>
            <a:r>
              <a:rPr lang="en-US" dirty="0"/>
              <a:t>	if you know centers, easy to choose deltas</a:t>
            </a:r>
          </a:p>
          <a:p>
            <a:pPr marL="0" indent="0"/>
            <a:r>
              <a:rPr lang="en-US" dirty="0"/>
              <a:t>                each point goes to closest center</a:t>
            </a:r>
          </a:p>
          <a:p>
            <a:pPr marL="0" indent="0"/>
            <a:r>
              <a:rPr lang="en-US" dirty="0"/>
              <a:t> 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		</a:t>
            </a:r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806DA5-45A9-86B2-8C99-B320352A9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00200"/>
            <a:ext cx="54229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060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C156-41CE-9202-5409-577B2DB0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EDAAE-FF6A-DB39-5275-4B9A51570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start?</a:t>
            </a:r>
          </a:p>
          <a:p>
            <a:r>
              <a:rPr lang="en-US" dirty="0"/>
              <a:t>	centers are randomly chosen from data</a:t>
            </a:r>
          </a:p>
          <a:p>
            <a:r>
              <a:rPr lang="en-US" dirty="0"/>
              <a:t>		quite good, better to follow</a:t>
            </a:r>
          </a:p>
          <a:p>
            <a:r>
              <a:rPr lang="en-US" dirty="0"/>
              <a:t>When to stop?</a:t>
            </a:r>
          </a:p>
          <a:p>
            <a:r>
              <a:rPr lang="en-US" dirty="0"/>
              <a:t>	center locations change little; OR</a:t>
            </a:r>
          </a:p>
          <a:p>
            <a:r>
              <a:rPr lang="en-US" dirty="0"/>
              <a:t>    deltas do not change</a:t>
            </a:r>
          </a:p>
          <a:p>
            <a:r>
              <a:rPr lang="en-US" dirty="0"/>
              <a:t>What about kinds with no examples?</a:t>
            </a:r>
          </a:p>
          <a:p>
            <a:r>
              <a:rPr lang="en-US" dirty="0"/>
              <a:t>	(you can’t average 0 points!)</a:t>
            </a:r>
          </a:p>
          <a:p>
            <a:r>
              <a:rPr lang="en-US" dirty="0"/>
              <a:t>    choose center randomly from data</a:t>
            </a:r>
          </a:p>
        </p:txBody>
      </p:sp>
    </p:spTree>
    <p:extLst>
      <p:ext uri="{BB962C8B-B14F-4D97-AF65-F5344CB8AC3E}">
        <p14:creationId xmlns:p14="http://schemas.microsoft.com/office/powerpoint/2010/main" val="2806529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D9D4F-542B-33C2-C2B3-0E5EB16A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Algorithm:  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668DF-A489-3D9C-7740-B9402F4F1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BA027-0652-6D68-1950-46B26C1EA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41" y="1019561"/>
            <a:ext cx="11212259" cy="492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164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B2359-6DE4-CF51-22CE-6537961EF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6888A-7E71-FCA8-E69A-CA1C8D458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C37B9A-2EFE-8704-AA5D-4C6AB49AC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45520"/>
            <a:ext cx="10058400" cy="526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070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B2359-6DE4-CF51-22CE-6537961EF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Quantization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6888A-7E71-FCA8-E69A-CA1C8D458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Represent a feature vector by its kind by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Finding the closest center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Recording its number (1…k)  --- this is its code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0" indent="0"/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958892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Implicit shape models: Training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dirty="0"/>
              <a:t>Build </a:t>
            </a:r>
            <a:r>
              <a:rPr lang="en-US" i="1" dirty="0"/>
              <a:t>codebook</a:t>
            </a:r>
            <a:r>
              <a:rPr lang="en-US" dirty="0"/>
              <a:t> of patches around extracted interest points using clustering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Map the patch around each interest point to closest codebook entry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For each codebook entry, store all positions it was found, relative to object center</a:t>
            </a:r>
          </a:p>
          <a:p>
            <a:pPr marL="533400" indent="-533400">
              <a:buFontTx/>
              <a:buAutoNum type="arabicPeriod"/>
            </a:pPr>
            <a:endParaRPr lang="en-US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4262438"/>
            <a:ext cx="3184525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7676" y="4270376"/>
            <a:ext cx="3184525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5791200" y="5024438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>
            <a:off x="7848600" y="4953000"/>
            <a:ext cx="5334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Freeform 9"/>
          <p:cNvSpPr>
            <a:spLocks/>
          </p:cNvSpPr>
          <p:nvPr/>
        </p:nvSpPr>
        <p:spPr bwMode="auto">
          <a:xfrm>
            <a:off x="8421689" y="4908550"/>
            <a:ext cx="15875" cy="496888"/>
          </a:xfrm>
          <a:custGeom>
            <a:avLst/>
            <a:gdLst>
              <a:gd name="T0" fmla="*/ 2147483647 w 10"/>
              <a:gd name="T1" fmla="*/ 0 h 313"/>
              <a:gd name="T2" fmla="*/ 0 w 10"/>
              <a:gd name="T3" fmla="*/ 2147483647 h 313"/>
              <a:gd name="T4" fmla="*/ 0 60000 65536"/>
              <a:gd name="T5" fmla="*/ 0 60000 65536"/>
              <a:gd name="T6" fmla="*/ 0 w 10"/>
              <a:gd name="T7" fmla="*/ 0 h 313"/>
              <a:gd name="T8" fmla="*/ 10 w 10"/>
              <a:gd name="T9" fmla="*/ 313 h 3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" h="313">
                <a:moveTo>
                  <a:pt x="10" y="0"/>
                </a:moveTo>
                <a:lnTo>
                  <a:pt x="0" y="313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Freeform 10"/>
          <p:cNvSpPr>
            <a:spLocks/>
          </p:cNvSpPr>
          <p:nvPr/>
        </p:nvSpPr>
        <p:spPr bwMode="auto">
          <a:xfrm>
            <a:off x="7940676" y="5422900"/>
            <a:ext cx="417513" cy="31750"/>
          </a:xfrm>
          <a:custGeom>
            <a:avLst/>
            <a:gdLst>
              <a:gd name="T0" fmla="*/ 0 w 263"/>
              <a:gd name="T1" fmla="*/ 0 h 20"/>
              <a:gd name="T2" fmla="*/ 2147483647 w 263"/>
              <a:gd name="T3" fmla="*/ 2147483647 h 20"/>
              <a:gd name="T4" fmla="*/ 0 60000 65536"/>
              <a:gd name="T5" fmla="*/ 0 60000 65536"/>
              <a:gd name="T6" fmla="*/ 0 w 263"/>
              <a:gd name="T7" fmla="*/ 0 h 20"/>
              <a:gd name="T8" fmla="*/ 263 w 263"/>
              <a:gd name="T9" fmla="*/ 20 h 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3" h="20">
                <a:moveTo>
                  <a:pt x="0" y="0"/>
                </a:moveTo>
                <a:lnTo>
                  <a:pt x="263" y="2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Freeform 11"/>
          <p:cNvSpPr>
            <a:spLocks/>
          </p:cNvSpPr>
          <p:nvPr/>
        </p:nvSpPr>
        <p:spPr bwMode="auto">
          <a:xfrm>
            <a:off x="7848601" y="5534026"/>
            <a:ext cx="525463" cy="104775"/>
          </a:xfrm>
          <a:custGeom>
            <a:avLst/>
            <a:gdLst>
              <a:gd name="T0" fmla="*/ 0 w 331"/>
              <a:gd name="T1" fmla="*/ 2147483647 h 66"/>
              <a:gd name="T2" fmla="*/ 2147483647 w 331"/>
              <a:gd name="T3" fmla="*/ 0 h 66"/>
              <a:gd name="T4" fmla="*/ 0 60000 65536"/>
              <a:gd name="T5" fmla="*/ 0 60000 65536"/>
              <a:gd name="T6" fmla="*/ 0 w 331"/>
              <a:gd name="T7" fmla="*/ 0 h 66"/>
              <a:gd name="T8" fmla="*/ 331 w 331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1" h="66">
                <a:moveTo>
                  <a:pt x="0" y="66"/>
                </a:moveTo>
                <a:lnTo>
                  <a:pt x="331" y="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Freeform 12"/>
          <p:cNvSpPr>
            <a:spLocks/>
          </p:cNvSpPr>
          <p:nvPr/>
        </p:nvSpPr>
        <p:spPr bwMode="auto">
          <a:xfrm>
            <a:off x="8486776" y="4924425"/>
            <a:ext cx="544513" cy="546100"/>
          </a:xfrm>
          <a:custGeom>
            <a:avLst/>
            <a:gdLst>
              <a:gd name="T0" fmla="*/ 2147483647 w 343"/>
              <a:gd name="T1" fmla="*/ 0 h 344"/>
              <a:gd name="T2" fmla="*/ 0 w 343"/>
              <a:gd name="T3" fmla="*/ 2147483647 h 344"/>
              <a:gd name="T4" fmla="*/ 0 60000 65536"/>
              <a:gd name="T5" fmla="*/ 0 60000 65536"/>
              <a:gd name="T6" fmla="*/ 0 w 343"/>
              <a:gd name="T7" fmla="*/ 0 h 344"/>
              <a:gd name="T8" fmla="*/ 343 w 343"/>
              <a:gd name="T9" fmla="*/ 344 h 3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3" h="344">
                <a:moveTo>
                  <a:pt x="343" y="0"/>
                </a:moveTo>
                <a:lnTo>
                  <a:pt x="0" y="344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Line 13"/>
          <p:cNvSpPr>
            <a:spLocks noChangeShapeType="1"/>
          </p:cNvSpPr>
          <p:nvPr/>
        </p:nvSpPr>
        <p:spPr bwMode="auto">
          <a:xfrm>
            <a:off x="7086600" y="5105400"/>
            <a:ext cx="129540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Freeform 14"/>
          <p:cNvSpPr>
            <a:spLocks/>
          </p:cNvSpPr>
          <p:nvPr/>
        </p:nvSpPr>
        <p:spPr bwMode="auto">
          <a:xfrm>
            <a:off x="7427914" y="5310189"/>
            <a:ext cx="993775" cy="128587"/>
          </a:xfrm>
          <a:custGeom>
            <a:avLst/>
            <a:gdLst>
              <a:gd name="T0" fmla="*/ 0 w 626"/>
              <a:gd name="T1" fmla="*/ 0 h 81"/>
              <a:gd name="T2" fmla="*/ 2147483647 w 626"/>
              <a:gd name="T3" fmla="*/ 2147483647 h 81"/>
              <a:gd name="T4" fmla="*/ 0 60000 65536"/>
              <a:gd name="T5" fmla="*/ 0 60000 65536"/>
              <a:gd name="T6" fmla="*/ 0 w 626"/>
              <a:gd name="T7" fmla="*/ 0 h 81"/>
              <a:gd name="T8" fmla="*/ 626 w 626"/>
              <a:gd name="T9" fmla="*/ 81 h 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6" h="81">
                <a:moveTo>
                  <a:pt x="0" y="0"/>
                </a:moveTo>
                <a:lnTo>
                  <a:pt x="626" y="81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Freeform 15"/>
          <p:cNvSpPr>
            <a:spLocks/>
          </p:cNvSpPr>
          <p:nvPr/>
        </p:nvSpPr>
        <p:spPr bwMode="auto">
          <a:xfrm>
            <a:off x="7588251" y="5470526"/>
            <a:ext cx="849313" cy="144463"/>
          </a:xfrm>
          <a:custGeom>
            <a:avLst/>
            <a:gdLst>
              <a:gd name="T0" fmla="*/ 0 w 535"/>
              <a:gd name="T1" fmla="*/ 2147483647 h 91"/>
              <a:gd name="T2" fmla="*/ 2147483647 w 535"/>
              <a:gd name="T3" fmla="*/ 0 h 91"/>
              <a:gd name="T4" fmla="*/ 0 60000 65536"/>
              <a:gd name="T5" fmla="*/ 0 60000 65536"/>
              <a:gd name="T6" fmla="*/ 0 w 535"/>
              <a:gd name="T7" fmla="*/ 0 h 91"/>
              <a:gd name="T8" fmla="*/ 535 w 535"/>
              <a:gd name="T9" fmla="*/ 91 h 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5" h="91">
                <a:moveTo>
                  <a:pt x="0" y="91"/>
                </a:moveTo>
                <a:lnTo>
                  <a:pt x="535" y="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3" name="Freeform 16"/>
          <p:cNvSpPr>
            <a:spLocks/>
          </p:cNvSpPr>
          <p:nvPr/>
        </p:nvSpPr>
        <p:spPr bwMode="auto">
          <a:xfrm>
            <a:off x="8358189" y="5534026"/>
            <a:ext cx="79375" cy="593725"/>
          </a:xfrm>
          <a:custGeom>
            <a:avLst/>
            <a:gdLst>
              <a:gd name="T0" fmla="*/ 0 w 50"/>
              <a:gd name="T1" fmla="*/ 2147483647 h 374"/>
              <a:gd name="T2" fmla="*/ 2147483647 w 50"/>
              <a:gd name="T3" fmla="*/ 0 h 374"/>
              <a:gd name="T4" fmla="*/ 0 60000 65536"/>
              <a:gd name="T5" fmla="*/ 0 60000 65536"/>
              <a:gd name="T6" fmla="*/ 0 w 50"/>
              <a:gd name="T7" fmla="*/ 0 h 374"/>
              <a:gd name="T8" fmla="*/ 50 w 50"/>
              <a:gd name="T9" fmla="*/ 374 h 3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" h="374">
                <a:moveTo>
                  <a:pt x="0" y="374"/>
                </a:moveTo>
                <a:lnTo>
                  <a:pt x="50" y="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Freeform 17"/>
          <p:cNvSpPr>
            <a:spLocks/>
          </p:cNvSpPr>
          <p:nvPr/>
        </p:nvSpPr>
        <p:spPr bwMode="auto">
          <a:xfrm>
            <a:off x="8453439" y="5310188"/>
            <a:ext cx="530225" cy="144462"/>
          </a:xfrm>
          <a:custGeom>
            <a:avLst/>
            <a:gdLst>
              <a:gd name="T0" fmla="*/ 2147483647 w 334"/>
              <a:gd name="T1" fmla="*/ 0 h 91"/>
              <a:gd name="T2" fmla="*/ 0 w 334"/>
              <a:gd name="T3" fmla="*/ 2147483647 h 91"/>
              <a:gd name="T4" fmla="*/ 0 60000 65536"/>
              <a:gd name="T5" fmla="*/ 0 60000 65536"/>
              <a:gd name="T6" fmla="*/ 0 w 334"/>
              <a:gd name="T7" fmla="*/ 0 h 91"/>
              <a:gd name="T8" fmla="*/ 334 w 334"/>
              <a:gd name="T9" fmla="*/ 91 h 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4" h="91">
                <a:moveTo>
                  <a:pt x="334" y="0"/>
                </a:moveTo>
                <a:lnTo>
                  <a:pt x="0" y="91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5" name="Freeform 18"/>
          <p:cNvSpPr>
            <a:spLocks/>
          </p:cNvSpPr>
          <p:nvPr/>
        </p:nvSpPr>
        <p:spPr bwMode="auto">
          <a:xfrm>
            <a:off x="8437564" y="5454650"/>
            <a:ext cx="835025" cy="223838"/>
          </a:xfrm>
          <a:custGeom>
            <a:avLst/>
            <a:gdLst>
              <a:gd name="T0" fmla="*/ 2147483647 w 526"/>
              <a:gd name="T1" fmla="*/ 2147483647 h 141"/>
              <a:gd name="T2" fmla="*/ 0 w 526"/>
              <a:gd name="T3" fmla="*/ 0 h 141"/>
              <a:gd name="T4" fmla="*/ 0 60000 65536"/>
              <a:gd name="T5" fmla="*/ 0 60000 65536"/>
              <a:gd name="T6" fmla="*/ 0 w 526"/>
              <a:gd name="T7" fmla="*/ 0 h 141"/>
              <a:gd name="T8" fmla="*/ 526 w 526"/>
              <a:gd name="T9" fmla="*/ 141 h 1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6" h="141">
                <a:moveTo>
                  <a:pt x="526" y="141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6" name="Freeform 19"/>
          <p:cNvSpPr>
            <a:spLocks/>
          </p:cNvSpPr>
          <p:nvPr/>
        </p:nvSpPr>
        <p:spPr bwMode="auto">
          <a:xfrm>
            <a:off x="8437564" y="5357814"/>
            <a:ext cx="1139825" cy="47625"/>
          </a:xfrm>
          <a:custGeom>
            <a:avLst/>
            <a:gdLst>
              <a:gd name="T0" fmla="*/ 2147483647 w 718"/>
              <a:gd name="T1" fmla="*/ 0 h 30"/>
              <a:gd name="T2" fmla="*/ 0 w 718"/>
              <a:gd name="T3" fmla="*/ 2147483647 h 30"/>
              <a:gd name="T4" fmla="*/ 0 60000 65536"/>
              <a:gd name="T5" fmla="*/ 0 60000 65536"/>
              <a:gd name="T6" fmla="*/ 0 w 718"/>
              <a:gd name="T7" fmla="*/ 0 h 30"/>
              <a:gd name="T8" fmla="*/ 718 w 718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8" h="30">
                <a:moveTo>
                  <a:pt x="718" y="0"/>
                </a:moveTo>
                <a:lnTo>
                  <a:pt x="0" y="3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7" name="Freeform 20"/>
          <p:cNvSpPr>
            <a:spLocks/>
          </p:cNvSpPr>
          <p:nvPr/>
        </p:nvSpPr>
        <p:spPr bwMode="auto">
          <a:xfrm>
            <a:off x="8470901" y="5470525"/>
            <a:ext cx="1025525" cy="223838"/>
          </a:xfrm>
          <a:custGeom>
            <a:avLst/>
            <a:gdLst>
              <a:gd name="T0" fmla="*/ 2147483647 w 646"/>
              <a:gd name="T1" fmla="*/ 2147483647 h 141"/>
              <a:gd name="T2" fmla="*/ 0 w 646"/>
              <a:gd name="T3" fmla="*/ 0 h 141"/>
              <a:gd name="T4" fmla="*/ 0 60000 65536"/>
              <a:gd name="T5" fmla="*/ 0 60000 65536"/>
              <a:gd name="T6" fmla="*/ 0 w 646"/>
              <a:gd name="T7" fmla="*/ 0 h 141"/>
              <a:gd name="T8" fmla="*/ 646 w 646"/>
              <a:gd name="T9" fmla="*/ 141 h 1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6" h="141">
                <a:moveTo>
                  <a:pt x="646" y="141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8" name="Freeform 21"/>
          <p:cNvSpPr>
            <a:spLocks/>
          </p:cNvSpPr>
          <p:nvPr/>
        </p:nvSpPr>
        <p:spPr bwMode="auto">
          <a:xfrm>
            <a:off x="8437563" y="5213351"/>
            <a:ext cx="1187450" cy="225425"/>
          </a:xfrm>
          <a:custGeom>
            <a:avLst/>
            <a:gdLst>
              <a:gd name="T0" fmla="*/ 2147483647 w 748"/>
              <a:gd name="T1" fmla="*/ 0 h 142"/>
              <a:gd name="T2" fmla="*/ 0 w 748"/>
              <a:gd name="T3" fmla="*/ 2147483647 h 142"/>
              <a:gd name="T4" fmla="*/ 0 60000 65536"/>
              <a:gd name="T5" fmla="*/ 0 60000 65536"/>
              <a:gd name="T6" fmla="*/ 0 w 748"/>
              <a:gd name="T7" fmla="*/ 0 h 142"/>
              <a:gd name="T8" fmla="*/ 748 w 748"/>
              <a:gd name="T9" fmla="*/ 142 h 1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48" h="142">
                <a:moveTo>
                  <a:pt x="748" y="0"/>
                </a:moveTo>
                <a:lnTo>
                  <a:pt x="0" y="142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9" name="Freeform 22"/>
          <p:cNvSpPr>
            <a:spLocks/>
          </p:cNvSpPr>
          <p:nvPr/>
        </p:nvSpPr>
        <p:spPr bwMode="auto">
          <a:xfrm>
            <a:off x="8437564" y="5357813"/>
            <a:ext cx="1284287" cy="112712"/>
          </a:xfrm>
          <a:custGeom>
            <a:avLst/>
            <a:gdLst>
              <a:gd name="T0" fmla="*/ 2147483647 w 809"/>
              <a:gd name="T1" fmla="*/ 0 h 71"/>
              <a:gd name="T2" fmla="*/ 0 w 809"/>
              <a:gd name="T3" fmla="*/ 2147483647 h 71"/>
              <a:gd name="T4" fmla="*/ 0 60000 65536"/>
              <a:gd name="T5" fmla="*/ 0 60000 65536"/>
              <a:gd name="T6" fmla="*/ 0 w 809"/>
              <a:gd name="T7" fmla="*/ 0 h 71"/>
              <a:gd name="T8" fmla="*/ 809 w 809"/>
              <a:gd name="T9" fmla="*/ 71 h 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9" h="71">
                <a:moveTo>
                  <a:pt x="809" y="0"/>
                </a:moveTo>
                <a:lnTo>
                  <a:pt x="0" y="71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10" name="Freeform 23"/>
          <p:cNvSpPr>
            <a:spLocks/>
          </p:cNvSpPr>
          <p:nvPr/>
        </p:nvSpPr>
        <p:spPr bwMode="auto">
          <a:xfrm>
            <a:off x="8437563" y="5005389"/>
            <a:ext cx="819150" cy="433387"/>
          </a:xfrm>
          <a:custGeom>
            <a:avLst/>
            <a:gdLst>
              <a:gd name="T0" fmla="*/ 2147483647 w 516"/>
              <a:gd name="T1" fmla="*/ 0 h 273"/>
              <a:gd name="T2" fmla="*/ 0 w 516"/>
              <a:gd name="T3" fmla="*/ 2147483647 h 273"/>
              <a:gd name="T4" fmla="*/ 0 60000 65536"/>
              <a:gd name="T5" fmla="*/ 0 60000 65536"/>
              <a:gd name="T6" fmla="*/ 0 w 516"/>
              <a:gd name="T7" fmla="*/ 0 h 273"/>
              <a:gd name="T8" fmla="*/ 516 w 516"/>
              <a:gd name="T9" fmla="*/ 273 h 2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6" h="273">
                <a:moveTo>
                  <a:pt x="516" y="0"/>
                </a:moveTo>
                <a:lnTo>
                  <a:pt x="0" y="273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11" name="Freeform 24"/>
          <p:cNvSpPr>
            <a:spLocks/>
          </p:cNvSpPr>
          <p:nvPr/>
        </p:nvSpPr>
        <p:spPr bwMode="auto">
          <a:xfrm>
            <a:off x="8293100" y="4845050"/>
            <a:ext cx="96838" cy="560388"/>
          </a:xfrm>
          <a:custGeom>
            <a:avLst/>
            <a:gdLst>
              <a:gd name="T0" fmla="*/ 0 w 61"/>
              <a:gd name="T1" fmla="*/ 0 h 353"/>
              <a:gd name="T2" fmla="*/ 2147483647 w 61"/>
              <a:gd name="T3" fmla="*/ 2147483647 h 353"/>
              <a:gd name="T4" fmla="*/ 0 60000 65536"/>
              <a:gd name="T5" fmla="*/ 0 60000 65536"/>
              <a:gd name="T6" fmla="*/ 0 w 61"/>
              <a:gd name="T7" fmla="*/ 0 h 353"/>
              <a:gd name="T8" fmla="*/ 61 w 61"/>
              <a:gd name="T9" fmla="*/ 353 h 3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" h="353">
                <a:moveTo>
                  <a:pt x="0" y="0"/>
                </a:moveTo>
                <a:lnTo>
                  <a:pt x="61" y="353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12" name="Oval 25"/>
          <p:cNvSpPr>
            <a:spLocks noChangeArrowheads="1"/>
          </p:cNvSpPr>
          <p:nvPr/>
        </p:nvSpPr>
        <p:spPr bwMode="auto">
          <a:xfrm>
            <a:off x="8382000" y="5334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459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Implicit shape models: Training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For each codebook entry, store all positions it was found, relative to object center</a:t>
            </a:r>
          </a:p>
          <a:p>
            <a:pPr marL="0" indent="0"/>
            <a:r>
              <a:rPr lang="en-US" dirty="0"/>
              <a:t>	</a:t>
            </a:r>
          </a:p>
          <a:p>
            <a:pPr marL="0" indent="0"/>
            <a:r>
              <a:rPr lang="en-US" dirty="0"/>
              <a:t>Recall you know location, orientation and scale for each codebook entry – so each ”knows” where the object center should be</a:t>
            </a:r>
          </a:p>
          <a:p>
            <a:pPr marL="0" indent="0"/>
            <a:r>
              <a:rPr lang="en-US" dirty="0"/>
              <a:t>              </a:t>
            </a:r>
          </a:p>
          <a:p>
            <a:pPr marL="533400" indent="-533400">
              <a:buFontTx/>
              <a:buAutoNum type="arabicPeriod"/>
            </a:pPr>
            <a:endParaRPr lang="en-US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4262438"/>
            <a:ext cx="3184525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7676" y="4270376"/>
            <a:ext cx="3184525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5791200" y="5024438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>
            <a:off x="7848600" y="4953000"/>
            <a:ext cx="5334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Freeform 9"/>
          <p:cNvSpPr>
            <a:spLocks/>
          </p:cNvSpPr>
          <p:nvPr/>
        </p:nvSpPr>
        <p:spPr bwMode="auto">
          <a:xfrm>
            <a:off x="8421689" y="4908550"/>
            <a:ext cx="15875" cy="496888"/>
          </a:xfrm>
          <a:custGeom>
            <a:avLst/>
            <a:gdLst>
              <a:gd name="T0" fmla="*/ 2147483647 w 10"/>
              <a:gd name="T1" fmla="*/ 0 h 313"/>
              <a:gd name="T2" fmla="*/ 0 w 10"/>
              <a:gd name="T3" fmla="*/ 2147483647 h 313"/>
              <a:gd name="T4" fmla="*/ 0 60000 65536"/>
              <a:gd name="T5" fmla="*/ 0 60000 65536"/>
              <a:gd name="T6" fmla="*/ 0 w 10"/>
              <a:gd name="T7" fmla="*/ 0 h 313"/>
              <a:gd name="T8" fmla="*/ 10 w 10"/>
              <a:gd name="T9" fmla="*/ 313 h 3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" h="313">
                <a:moveTo>
                  <a:pt x="10" y="0"/>
                </a:moveTo>
                <a:lnTo>
                  <a:pt x="0" y="313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Freeform 10"/>
          <p:cNvSpPr>
            <a:spLocks/>
          </p:cNvSpPr>
          <p:nvPr/>
        </p:nvSpPr>
        <p:spPr bwMode="auto">
          <a:xfrm>
            <a:off x="7940676" y="5422900"/>
            <a:ext cx="417513" cy="31750"/>
          </a:xfrm>
          <a:custGeom>
            <a:avLst/>
            <a:gdLst>
              <a:gd name="T0" fmla="*/ 0 w 263"/>
              <a:gd name="T1" fmla="*/ 0 h 20"/>
              <a:gd name="T2" fmla="*/ 2147483647 w 263"/>
              <a:gd name="T3" fmla="*/ 2147483647 h 20"/>
              <a:gd name="T4" fmla="*/ 0 60000 65536"/>
              <a:gd name="T5" fmla="*/ 0 60000 65536"/>
              <a:gd name="T6" fmla="*/ 0 w 263"/>
              <a:gd name="T7" fmla="*/ 0 h 20"/>
              <a:gd name="T8" fmla="*/ 263 w 263"/>
              <a:gd name="T9" fmla="*/ 20 h 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3" h="20">
                <a:moveTo>
                  <a:pt x="0" y="0"/>
                </a:moveTo>
                <a:lnTo>
                  <a:pt x="263" y="2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Freeform 11"/>
          <p:cNvSpPr>
            <a:spLocks/>
          </p:cNvSpPr>
          <p:nvPr/>
        </p:nvSpPr>
        <p:spPr bwMode="auto">
          <a:xfrm>
            <a:off x="7848601" y="5534026"/>
            <a:ext cx="525463" cy="104775"/>
          </a:xfrm>
          <a:custGeom>
            <a:avLst/>
            <a:gdLst>
              <a:gd name="T0" fmla="*/ 0 w 331"/>
              <a:gd name="T1" fmla="*/ 2147483647 h 66"/>
              <a:gd name="T2" fmla="*/ 2147483647 w 331"/>
              <a:gd name="T3" fmla="*/ 0 h 66"/>
              <a:gd name="T4" fmla="*/ 0 60000 65536"/>
              <a:gd name="T5" fmla="*/ 0 60000 65536"/>
              <a:gd name="T6" fmla="*/ 0 w 331"/>
              <a:gd name="T7" fmla="*/ 0 h 66"/>
              <a:gd name="T8" fmla="*/ 331 w 331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1" h="66">
                <a:moveTo>
                  <a:pt x="0" y="66"/>
                </a:moveTo>
                <a:lnTo>
                  <a:pt x="331" y="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Freeform 12"/>
          <p:cNvSpPr>
            <a:spLocks/>
          </p:cNvSpPr>
          <p:nvPr/>
        </p:nvSpPr>
        <p:spPr bwMode="auto">
          <a:xfrm>
            <a:off x="8486776" y="4924425"/>
            <a:ext cx="544513" cy="546100"/>
          </a:xfrm>
          <a:custGeom>
            <a:avLst/>
            <a:gdLst>
              <a:gd name="T0" fmla="*/ 2147483647 w 343"/>
              <a:gd name="T1" fmla="*/ 0 h 344"/>
              <a:gd name="T2" fmla="*/ 0 w 343"/>
              <a:gd name="T3" fmla="*/ 2147483647 h 344"/>
              <a:gd name="T4" fmla="*/ 0 60000 65536"/>
              <a:gd name="T5" fmla="*/ 0 60000 65536"/>
              <a:gd name="T6" fmla="*/ 0 w 343"/>
              <a:gd name="T7" fmla="*/ 0 h 344"/>
              <a:gd name="T8" fmla="*/ 343 w 343"/>
              <a:gd name="T9" fmla="*/ 344 h 3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3" h="344">
                <a:moveTo>
                  <a:pt x="343" y="0"/>
                </a:moveTo>
                <a:lnTo>
                  <a:pt x="0" y="344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Line 13"/>
          <p:cNvSpPr>
            <a:spLocks noChangeShapeType="1"/>
          </p:cNvSpPr>
          <p:nvPr/>
        </p:nvSpPr>
        <p:spPr bwMode="auto">
          <a:xfrm>
            <a:off x="7086600" y="5105400"/>
            <a:ext cx="129540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Freeform 14"/>
          <p:cNvSpPr>
            <a:spLocks/>
          </p:cNvSpPr>
          <p:nvPr/>
        </p:nvSpPr>
        <p:spPr bwMode="auto">
          <a:xfrm>
            <a:off x="7427914" y="5310189"/>
            <a:ext cx="993775" cy="128587"/>
          </a:xfrm>
          <a:custGeom>
            <a:avLst/>
            <a:gdLst>
              <a:gd name="T0" fmla="*/ 0 w 626"/>
              <a:gd name="T1" fmla="*/ 0 h 81"/>
              <a:gd name="T2" fmla="*/ 2147483647 w 626"/>
              <a:gd name="T3" fmla="*/ 2147483647 h 81"/>
              <a:gd name="T4" fmla="*/ 0 60000 65536"/>
              <a:gd name="T5" fmla="*/ 0 60000 65536"/>
              <a:gd name="T6" fmla="*/ 0 w 626"/>
              <a:gd name="T7" fmla="*/ 0 h 81"/>
              <a:gd name="T8" fmla="*/ 626 w 626"/>
              <a:gd name="T9" fmla="*/ 81 h 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6" h="81">
                <a:moveTo>
                  <a:pt x="0" y="0"/>
                </a:moveTo>
                <a:lnTo>
                  <a:pt x="626" y="81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Freeform 15"/>
          <p:cNvSpPr>
            <a:spLocks/>
          </p:cNvSpPr>
          <p:nvPr/>
        </p:nvSpPr>
        <p:spPr bwMode="auto">
          <a:xfrm>
            <a:off x="7588251" y="5470526"/>
            <a:ext cx="849313" cy="144463"/>
          </a:xfrm>
          <a:custGeom>
            <a:avLst/>
            <a:gdLst>
              <a:gd name="T0" fmla="*/ 0 w 535"/>
              <a:gd name="T1" fmla="*/ 2147483647 h 91"/>
              <a:gd name="T2" fmla="*/ 2147483647 w 535"/>
              <a:gd name="T3" fmla="*/ 0 h 91"/>
              <a:gd name="T4" fmla="*/ 0 60000 65536"/>
              <a:gd name="T5" fmla="*/ 0 60000 65536"/>
              <a:gd name="T6" fmla="*/ 0 w 535"/>
              <a:gd name="T7" fmla="*/ 0 h 91"/>
              <a:gd name="T8" fmla="*/ 535 w 535"/>
              <a:gd name="T9" fmla="*/ 91 h 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5" h="91">
                <a:moveTo>
                  <a:pt x="0" y="91"/>
                </a:moveTo>
                <a:lnTo>
                  <a:pt x="535" y="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3" name="Freeform 16"/>
          <p:cNvSpPr>
            <a:spLocks/>
          </p:cNvSpPr>
          <p:nvPr/>
        </p:nvSpPr>
        <p:spPr bwMode="auto">
          <a:xfrm>
            <a:off x="8358189" y="5534026"/>
            <a:ext cx="79375" cy="593725"/>
          </a:xfrm>
          <a:custGeom>
            <a:avLst/>
            <a:gdLst>
              <a:gd name="T0" fmla="*/ 0 w 50"/>
              <a:gd name="T1" fmla="*/ 2147483647 h 374"/>
              <a:gd name="T2" fmla="*/ 2147483647 w 50"/>
              <a:gd name="T3" fmla="*/ 0 h 374"/>
              <a:gd name="T4" fmla="*/ 0 60000 65536"/>
              <a:gd name="T5" fmla="*/ 0 60000 65536"/>
              <a:gd name="T6" fmla="*/ 0 w 50"/>
              <a:gd name="T7" fmla="*/ 0 h 374"/>
              <a:gd name="T8" fmla="*/ 50 w 50"/>
              <a:gd name="T9" fmla="*/ 374 h 3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" h="374">
                <a:moveTo>
                  <a:pt x="0" y="374"/>
                </a:moveTo>
                <a:lnTo>
                  <a:pt x="50" y="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Freeform 17"/>
          <p:cNvSpPr>
            <a:spLocks/>
          </p:cNvSpPr>
          <p:nvPr/>
        </p:nvSpPr>
        <p:spPr bwMode="auto">
          <a:xfrm>
            <a:off x="8453439" y="5310188"/>
            <a:ext cx="530225" cy="144462"/>
          </a:xfrm>
          <a:custGeom>
            <a:avLst/>
            <a:gdLst>
              <a:gd name="T0" fmla="*/ 2147483647 w 334"/>
              <a:gd name="T1" fmla="*/ 0 h 91"/>
              <a:gd name="T2" fmla="*/ 0 w 334"/>
              <a:gd name="T3" fmla="*/ 2147483647 h 91"/>
              <a:gd name="T4" fmla="*/ 0 60000 65536"/>
              <a:gd name="T5" fmla="*/ 0 60000 65536"/>
              <a:gd name="T6" fmla="*/ 0 w 334"/>
              <a:gd name="T7" fmla="*/ 0 h 91"/>
              <a:gd name="T8" fmla="*/ 334 w 334"/>
              <a:gd name="T9" fmla="*/ 91 h 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4" h="91">
                <a:moveTo>
                  <a:pt x="334" y="0"/>
                </a:moveTo>
                <a:lnTo>
                  <a:pt x="0" y="91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5" name="Freeform 18"/>
          <p:cNvSpPr>
            <a:spLocks/>
          </p:cNvSpPr>
          <p:nvPr/>
        </p:nvSpPr>
        <p:spPr bwMode="auto">
          <a:xfrm>
            <a:off x="8437564" y="5454650"/>
            <a:ext cx="835025" cy="223838"/>
          </a:xfrm>
          <a:custGeom>
            <a:avLst/>
            <a:gdLst>
              <a:gd name="T0" fmla="*/ 2147483647 w 526"/>
              <a:gd name="T1" fmla="*/ 2147483647 h 141"/>
              <a:gd name="T2" fmla="*/ 0 w 526"/>
              <a:gd name="T3" fmla="*/ 0 h 141"/>
              <a:gd name="T4" fmla="*/ 0 60000 65536"/>
              <a:gd name="T5" fmla="*/ 0 60000 65536"/>
              <a:gd name="T6" fmla="*/ 0 w 526"/>
              <a:gd name="T7" fmla="*/ 0 h 141"/>
              <a:gd name="T8" fmla="*/ 526 w 526"/>
              <a:gd name="T9" fmla="*/ 141 h 1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6" h="141">
                <a:moveTo>
                  <a:pt x="526" y="141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6" name="Freeform 19"/>
          <p:cNvSpPr>
            <a:spLocks/>
          </p:cNvSpPr>
          <p:nvPr/>
        </p:nvSpPr>
        <p:spPr bwMode="auto">
          <a:xfrm>
            <a:off x="8437564" y="5357814"/>
            <a:ext cx="1139825" cy="47625"/>
          </a:xfrm>
          <a:custGeom>
            <a:avLst/>
            <a:gdLst>
              <a:gd name="T0" fmla="*/ 2147483647 w 718"/>
              <a:gd name="T1" fmla="*/ 0 h 30"/>
              <a:gd name="T2" fmla="*/ 0 w 718"/>
              <a:gd name="T3" fmla="*/ 2147483647 h 30"/>
              <a:gd name="T4" fmla="*/ 0 60000 65536"/>
              <a:gd name="T5" fmla="*/ 0 60000 65536"/>
              <a:gd name="T6" fmla="*/ 0 w 718"/>
              <a:gd name="T7" fmla="*/ 0 h 30"/>
              <a:gd name="T8" fmla="*/ 718 w 718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8" h="30">
                <a:moveTo>
                  <a:pt x="718" y="0"/>
                </a:moveTo>
                <a:lnTo>
                  <a:pt x="0" y="3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7" name="Freeform 20"/>
          <p:cNvSpPr>
            <a:spLocks/>
          </p:cNvSpPr>
          <p:nvPr/>
        </p:nvSpPr>
        <p:spPr bwMode="auto">
          <a:xfrm>
            <a:off x="8470901" y="5470525"/>
            <a:ext cx="1025525" cy="223838"/>
          </a:xfrm>
          <a:custGeom>
            <a:avLst/>
            <a:gdLst>
              <a:gd name="T0" fmla="*/ 2147483647 w 646"/>
              <a:gd name="T1" fmla="*/ 2147483647 h 141"/>
              <a:gd name="T2" fmla="*/ 0 w 646"/>
              <a:gd name="T3" fmla="*/ 0 h 141"/>
              <a:gd name="T4" fmla="*/ 0 60000 65536"/>
              <a:gd name="T5" fmla="*/ 0 60000 65536"/>
              <a:gd name="T6" fmla="*/ 0 w 646"/>
              <a:gd name="T7" fmla="*/ 0 h 141"/>
              <a:gd name="T8" fmla="*/ 646 w 646"/>
              <a:gd name="T9" fmla="*/ 141 h 1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6" h="141">
                <a:moveTo>
                  <a:pt x="646" y="141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8" name="Freeform 21"/>
          <p:cNvSpPr>
            <a:spLocks/>
          </p:cNvSpPr>
          <p:nvPr/>
        </p:nvSpPr>
        <p:spPr bwMode="auto">
          <a:xfrm>
            <a:off x="8437563" y="5213351"/>
            <a:ext cx="1187450" cy="225425"/>
          </a:xfrm>
          <a:custGeom>
            <a:avLst/>
            <a:gdLst>
              <a:gd name="T0" fmla="*/ 2147483647 w 748"/>
              <a:gd name="T1" fmla="*/ 0 h 142"/>
              <a:gd name="T2" fmla="*/ 0 w 748"/>
              <a:gd name="T3" fmla="*/ 2147483647 h 142"/>
              <a:gd name="T4" fmla="*/ 0 60000 65536"/>
              <a:gd name="T5" fmla="*/ 0 60000 65536"/>
              <a:gd name="T6" fmla="*/ 0 w 748"/>
              <a:gd name="T7" fmla="*/ 0 h 142"/>
              <a:gd name="T8" fmla="*/ 748 w 748"/>
              <a:gd name="T9" fmla="*/ 142 h 1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48" h="142">
                <a:moveTo>
                  <a:pt x="748" y="0"/>
                </a:moveTo>
                <a:lnTo>
                  <a:pt x="0" y="142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9" name="Freeform 22"/>
          <p:cNvSpPr>
            <a:spLocks/>
          </p:cNvSpPr>
          <p:nvPr/>
        </p:nvSpPr>
        <p:spPr bwMode="auto">
          <a:xfrm>
            <a:off x="8437564" y="5357813"/>
            <a:ext cx="1284287" cy="112712"/>
          </a:xfrm>
          <a:custGeom>
            <a:avLst/>
            <a:gdLst>
              <a:gd name="T0" fmla="*/ 2147483647 w 809"/>
              <a:gd name="T1" fmla="*/ 0 h 71"/>
              <a:gd name="T2" fmla="*/ 0 w 809"/>
              <a:gd name="T3" fmla="*/ 2147483647 h 71"/>
              <a:gd name="T4" fmla="*/ 0 60000 65536"/>
              <a:gd name="T5" fmla="*/ 0 60000 65536"/>
              <a:gd name="T6" fmla="*/ 0 w 809"/>
              <a:gd name="T7" fmla="*/ 0 h 71"/>
              <a:gd name="T8" fmla="*/ 809 w 809"/>
              <a:gd name="T9" fmla="*/ 71 h 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9" h="71">
                <a:moveTo>
                  <a:pt x="809" y="0"/>
                </a:moveTo>
                <a:lnTo>
                  <a:pt x="0" y="71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10" name="Freeform 23"/>
          <p:cNvSpPr>
            <a:spLocks/>
          </p:cNvSpPr>
          <p:nvPr/>
        </p:nvSpPr>
        <p:spPr bwMode="auto">
          <a:xfrm>
            <a:off x="8437563" y="5005389"/>
            <a:ext cx="819150" cy="433387"/>
          </a:xfrm>
          <a:custGeom>
            <a:avLst/>
            <a:gdLst>
              <a:gd name="T0" fmla="*/ 2147483647 w 516"/>
              <a:gd name="T1" fmla="*/ 0 h 273"/>
              <a:gd name="T2" fmla="*/ 0 w 516"/>
              <a:gd name="T3" fmla="*/ 2147483647 h 273"/>
              <a:gd name="T4" fmla="*/ 0 60000 65536"/>
              <a:gd name="T5" fmla="*/ 0 60000 65536"/>
              <a:gd name="T6" fmla="*/ 0 w 516"/>
              <a:gd name="T7" fmla="*/ 0 h 273"/>
              <a:gd name="T8" fmla="*/ 516 w 516"/>
              <a:gd name="T9" fmla="*/ 273 h 2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6" h="273">
                <a:moveTo>
                  <a:pt x="516" y="0"/>
                </a:moveTo>
                <a:lnTo>
                  <a:pt x="0" y="273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11" name="Freeform 24"/>
          <p:cNvSpPr>
            <a:spLocks/>
          </p:cNvSpPr>
          <p:nvPr/>
        </p:nvSpPr>
        <p:spPr bwMode="auto">
          <a:xfrm>
            <a:off x="8293100" y="4845050"/>
            <a:ext cx="96838" cy="560388"/>
          </a:xfrm>
          <a:custGeom>
            <a:avLst/>
            <a:gdLst>
              <a:gd name="T0" fmla="*/ 0 w 61"/>
              <a:gd name="T1" fmla="*/ 0 h 353"/>
              <a:gd name="T2" fmla="*/ 2147483647 w 61"/>
              <a:gd name="T3" fmla="*/ 2147483647 h 353"/>
              <a:gd name="T4" fmla="*/ 0 60000 65536"/>
              <a:gd name="T5" fmla="*/ 0 60000 65536"/>
              <a:gd name="T6" fmla="*/ 0 w 61"/>
              <a:gd name="T7" fmla="*/ 0 h 353"/>
              <a:gd name="T8" fmla="*/ 61 w 61"/>
              <a:gd name="T9" fmla="*/ 353 h 3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" h="353">
                <a:moveTo>
                  <a:pt x="0" y="0"/>
                </a:moveTo>
                <a:lnTo>
                  <a:pt x="61" y="353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12" name="Oval 25"/>
          <p:cNvSpPr>
            <a:spLocks noChangeArrowheads="1"/>
          </p:cNvSpPr>
          <p:nvPr/>
        </p:nvSpPr>
        <p:spPr bwMode="auto">
          <a:xfrm>
            <a:off x="8382000" y="5334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997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Implicit shape models: Testing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10363200" cy="28956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dirty="0"/>
              <a:t>Given test image, extract patches, match to codebook entry 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Cast votes for possible positions of object center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Search for maxima in voting space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Extract weighted segmentation mask based on stored masks for the codebook occurrences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86000" y="3657601"/>
          <a:ext cx="7696200" cy="304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11606349" imgH="4584127" progId="Photoshop.Image.10">
                  <p:embed/>
                </p:oleObj>
              </mc:Choice>
              <mc:Fallback>
                <p:oleObj name="Image" r:id="rId3" imgW="11606349" imgH="4584127" progId="Photoshop.Image.10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657601"/>
                        <a:ext cx="7696200" cy="304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27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179653-3F88-094F-8651-75C4F6BA9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Line parametrization: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is the </a:t>
                </a:r>
                <a:r>
                  <a:rPr lang="en-US" sz="2400" i="1" dirty="0"/>
                  <a:t>unit normal </a:t>
                </a:r>
                <a:r>
                  <a:rPr lang="en-US" sz="2400" dirty="0"/>
                  <a:t>to the line </a:t>
                </a:r>
                <a:br>
                  <a:rPr lang="en-US" sz="2400" dirty="0"/>
                </a:br>
                <a:r>
                  <a:rPr lang="en-US" sz="2400" dirty="0"/>
                  <a:t>(i.e.,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is the distance between the line and </a:t>
                </a:r>
                <a:br>
                  <a:rPr lang="en-US" sz="2400" dirty="0"/>
                </a:br>
                <a:r>
                  <a:rPr lang="en-US" sz="2400" dirty="0"/>
                  <a:t>the origin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Perpendicular distance between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</a:rPr>
                  <a:t> </a:t>
                </a:r>
                <a:r>
                  <a:rPr lang="en-US" dirty="0"/>
                  <a:t>and line</a:t>
                </a:r>
                <a:r>
                  <a:rPr lang="en-US" dirty="0">
                    <a:latin typeface="Times New Roman" pitchFamily="18" charset="0"/>
                  </a:rPr>
                  <a:t> </a:t>
                </a:r>
                <a:br>
                  <a:rPr lang="en-US" dirty="0">
                    <a:latin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(assuming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i="1" baseline="-25000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i="1" baseline="-25000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Objective function: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+ </m:t>
                                  </m:r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179653-3F88-094F-8651-75C4F6BA9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 b="-37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0" y="936626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55" name="Rectangle 6"/>
              <p:cNvSpPr>
                <a:spLocks noChangeArrowheads="1"/>
              </p:cNvSpPr>
              <p:nvPr/>
            </p:nvSpPr>
            <p:spPr bwMode="auto">
              <a:xfrm>
                <a:off x="8656572" y="2143985"/>
                <a:ext cx="113838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baseline="-25000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15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6572" y="2143985"/>
                <a:ext cx="1138389" cy="461665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56" name="Rectangle 7"/>
              <p:cNvSpPr>
                <a:spLocks noChangeArrowheads="1"/>
              </p:cNvSpPr>
              <p:nvPr/>
            </p:nvSpPr>
            <p:spPr bwMode="auto">
              <a:xfrm>
                <a:off x="9794961" y="888249"/>
                <a:ext cx="190173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b="0" i="1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156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4961" y="888249"/>
                <a:ext cx="1901739" cy="461665"/>
              </a:xfrm>
              <a:prstGeom prst="rect">
                <a:avLst/>
              </a:prstGeom>
              <a:blipFill>
                <a:blip r:embed="rId6"/>
                <a:stretch>
                  <a:fillRect b="-81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49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examples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0668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3200" y="10668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667001"/>
            <a:ext cx="192842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3201" y="2667001"/>
            <a:ext cx="192842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42672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13200" y="42672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10668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05801" y="1066801"/>
            <a:ext cx="1932707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24600" y="2667001"/>
            <a:ext cx="1905000" cy="143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3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05800" y="2667001"/>
            <a:ext cx="192808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4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24600" y="42672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5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42672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905000" y="59068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/>
              <a:t>B. </a:t>
            </a:r>
            <a:r>
              <a:rPr lang="en-US" sz="1800" b="0" dirty="0" err="1"/>
              <a:t>Leibe</a:t>
            </a:r>
            <a:r>
              <a:rPr lang="en-US" sz="1800" b="0" dirty="0"/>
              <a:t>, A. </a:t>
            </a:r>
            <a:r>
              <a:rPr lang="en-US" sz="1800" b="0" dirty="0" err="1"/>
              <a:t>Leonardis</a:t>
            </a:r>
            <a:r>
              <a:rPr lang="en-US" sz="1800" b="0" dirty="0"/>
              <a:t>, and B. Schiele, </a:t>
            </a:r>
            <a:r>
              <a:rPr lang="en-US" sz="1800" b="0" dirty="0">
                <a:hlinkClick r:id="rId15" tooltip="leibe-interleaved-ijcv07final"/>
              </a:rPr>
              <a:t>Robust Object Detection with Interleaved Categorization and Segmentation</a:t>
            </a:r>
            <a:r>
              <a:rPr lang="en-US" sz="1800" b="0" dirty="0"/>
              <a:t>, IJCV 77 (1-3), pp. 259-289, 2008.</a:t>
            </a:r>
          </a:p>
        </p:txBody>
      </p:sp>
    </p:spTree>
    <p:extLst>
      <p:ext uri="{BB962C8B-B14F-4D97-AF65-F5344CB8AC3E}">
        <p14:creationId xmlns:p14="http://schemas.microsoft.com/office/powerpoint/2010/main" val="15942140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675C6-49D6-2E45-851F-CC7465F4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recent example: Voting for detection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674FAA-9A47-B34A-BA8F-87BFD56D3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799"/>
            <a:ext cx="9448800" cy="507842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1CC32D-AA6D-8442-895E-E3E907E27C3C}"/>
              </a:ext>
            </a:extLst>
          </p:cNvPr>
          <p:cNvSpPr/>
          <p:nvPr/>
        </p:nvSpPr>
        <p:spPr>
          <a:xfrm>
            <a:off x="1371600" y="6367046"/>
            <a:ext cx="967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/>
              <a:t>J. Dai et al. </a:t>
            </a:r>
            <a:r>
              <a:rPr lang="en-US" sz="1600" b="0" dirty="0">
                <a:hlinkClick r:id="rId3"/>
              </a:rPr>
              <a:t>R-FCN: Object Detection via Region-based Fully Convolutional Networks</a:t>
            </a:r>
            <a:r>
              <a:rPr lang="en-US" sz="1600" b="0" dirty="0"/>
              <a:t>. </a:t>
            </a:r>
            <a:r>
              <a:rPr lang="en-US" sz="1600" b="0" dirty="0" err="1"/>
              <a:t>arXiv</a:t>
            </a:r>
            <a:r>
              <a:rPr lang="en-US" sz="1600" b="0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5085028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675C6-49D6-2E45-851F-CC7465F4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recent example: Voting for detection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1CC32D-AA6D-8442-895E-E3E907E27C3C}"/>
              </a:ext>
            </a:extLst>
          </p:cNvPr>
          <p:cNvSpPr/>
          <p:nvPr/>
        </p:nvSpPr>
        <p:spPr>
          <a:xfrm>
            <a:off x="1371600" y="6367046"/>
            <a:ext cx="967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/>
              <a:t>J. Dai et al. </a:t>
            </a:r>
            <a:r>
              <a:rPr lang="en-US" sz="1600" b="0" dirty="0">
                <a:hlinkClick r:id="rId2"/>
              </a:rPr>
              <a:t>R-FCN: Object Detection via Region-based Fully Convolutional Networks</a:t>
            </a:r>
            <a:r>
              <a:rPr lang="en-US" sz="1600" b="0" dirty="0"/>
              <a:t>. </a:t>
            </a:r>
            <a:r>
              <a:rPr lang="en-US" sz="1600" b="0" dirty="0" err="1"/>
              <a:t>arXiv</a:t>
            </a:r>
            <a:r>
              <a:rPr lang="en-US" sz="1600" b="0" dirty="0"/>
              <a:t> 2016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02846F-7327-ED4B-B75F-A390C9190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10563225" cy="48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281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675C6-49D6-2E45-851F-CC7465F4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recent example: Voting for detection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1CC32D-AA6D-8442-895E-E3E907E27C3C}"/>
              </a:ext>
            </a:extLst>
          </p:cNvPr>
          <p:cNvSpPr/>
          <p:nvPr/>
        </p:nvSpPr>
        <p:spPr>
          <a:xfrm>
            <a:off x="1371600" y="6367046"/>
            <a:ext cx="967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/>
              <a:t>J. Dai et al. </a:t>
            </a:r>
            <a:r>
              <a:rPr lang="en-US" sz="1600" b="0" dirty="0">
                <a:hlinkClick r:id="rId2"/>
              </a:rPr>
              <a:t>R-FCN: Object Detection via Region-based Fully Convolutional Networks</a:t>
            </a:r>
            <a:r>
              <a:rPr lang="en-US" sz="1600" b="0" dirty="0"/>
              <a:t>. </a:t>
            </a:r>
            <a:r>
              <a:rPr lang="en-US" sz="1600" b="0" dirty="0" err="1"/>
              <a:t>arXiv</a:t>
            </a:r>
            <a:r>
              <a:rPr lang="en-US" sz="1600" b="0" dirty="0"/>
              <a:t> 2016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02846F-7327-ED4B-B75F-A390C9190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10563225" cy="4801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913D46-35F9-964D-9777-0889B64C5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1" y="1369586"/>
            <a:ext cx="10711039" cy="480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371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64D0-8C74-234B-A6C8-E199B794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Hough matching networks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71DAFF-6E68-B949-AEFF-2742D3910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52" y="914400"/>
            <a:ext cx="9610696" cy="52578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1E7FF6-D363-2841-956D-CB79CEF03D01}"/>
              </a:ext>
            </a:extLst>
          </p:cNvPr>
          <p:cNvSpPr txBox="1"/>
          <p:nvPr/>
        </p:nvSpPr>
        <p:spPr>
          <a:xfrm>
            <a:off x="2680642" y="6400800"/>
            <a:ext cx="6830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J. Min and M. Cho. </a:t>
            </a:r>
            <a:r>
              <a:rPr lang="en-US" sz="1600" b="0" dirty="0">
                <a:hlinkClick r:id="rId3"/>
              </a:rPr>
              <a:t>Convolutional Hough matching networks</a:t>
            </a:r>
            <a:r>
              <a:rPr lang="en-US" sz="1600" b="0" dirty="0"/>
              <a:t>. CVPR 2021</a:t>
            </a:r>
          </a:p>
        </p:txBody>
      </p:sp>
    </p:spTree>
    <p:extLst>
      <p:ext uri="{BB962C8B-B14F-4D97-AF65-F5344CB8AC3E}">
        <p14:creationId xmlns:p14="http://schemas.microsoft.com/office/powerpoint/2010/main" val="243895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179653-3F88-094F-8651-75C4F6BA9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2362200"/>
                <a:ext cx="10363200" cy="38100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first: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 algn="ctr"/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=−2</m:t>
                    </m:r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 err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 dirty="0" err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baseline="-25000" dirty="0" err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baseline="-2500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179653-3F88-094F-8651-75C4F6BA9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362200"/>
                <a:ext cx="10363200" cy="3810000"/>
              </a:xfrm>
              <a:blipFill>
                <a:blip r:embed="rId3"/>
                <a:stretch>
                  <a:fillRect l="-1103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0" y="936626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55" name="Rectangle 6"/>
              <p:cNvSpPr>
                <a:spLocks noChangeArrowheads="1"/>
              </p:cNvSpPr>
              <p:nvPr/>
            </p:nvSpPr>
            <p:spPr bwMode="auto">
              <a:xfrm>
                <a:off x="8656572" y="2143985"/>
                <a:ext cx="113838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baseline="-25000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15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6572" y="2143985"/>
                <a:ext cx="1138389" cy="461665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E360634-1BE5-7D4B-A948-560A321059D7}"/>
                  </a:ext>
                </a:extLst>
              </p:cNvPr>
              <p:cNvSpPr/>
              <p:nvPr/>
            </p:nvSpPr>
            <p:spPr>
              <a:xfrm>
                <a:off x="3429000" y="990600"/>
                <a:ext cx="4257576" cy="1268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+ </m:t>
                                  </m:r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E360634-1BE5-7D4B-A948-560A32105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990600"/>
                <a:ext cx="4257576" cy="1268552"/>
              </a:xfrm>
              <a:prstGeom prst="rect">
                <a:avLst/>
              </a:prstGeom>
              <a:blipFill>
                <a:blip r:embed="rId6"/>
                <a:stretch>
                  <a:fillRect l="-11607" t="-104950" b="-16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E0B7D2C-00D7-B24D-8C8C-C7CCFB356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4961" y="888249"/>
                <a:ext cx="190173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b="0" i="1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E0B7D2C-00D7-B24D-8C8C-C7CCFB3567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4961" y="888249"/>
                <a:ext cx="1901739" cy="461665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64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48726</TotalTime>
  <Words>3498</Words>
  <Application>Microsoft Macintosh PowerPoint</Application>
  <PresentationFormat>Widescreen</PresentationFormat>
  <Paragraphs>630</Paragraphs>
  <Slides>84</Slides>
  <Notes>68</Notes>
  <HiddenSlides>7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1" baseType="lpstr">
      <vt:lpstr>Arial</vt:lpstr>
      <vt:lpstr>Calibri</vt:lpstr>
      <vt:lpstr>Cambria Math</vt:lpstr>
      <vt:lpstr>Times New Roman</vt:lpstr>
      <vt:lpstr>Blank Presentation</vt:lpstr>
      <vt:lpstr>Image</vt:lpstr>
      <vt:lpstr>Equation</vt:lpstr>
      <vt:lpstr>Fitting</vt:lpstr>
      <vt:lpstr>Fitting</vt:lpstr>
      <vt:lpstr>Fitting</vt:lpstr>
      <vt:lpstr>Fitting: Challenges</vt:lpstr>
      <vt:lpstr>Fitting: Overview</vt:lpstr>
      <vt:lpstr>Least squares line fitting: First attempt</vt:lpstr>
      <vt:lpstr>Is this a good solution?</vt:lpstr>
      <vt:lpstr>Total least squares</vt:lpstr>
      <vt:lpstr>Total least squares</vt:lpstr>
      <vt:lpstr>Total least squares</vt:lpstr>
      <vt:lpstr>Total least squares</vt:lpstr>
      <vt:lpstr>Total least squares</vt:lpstr>
      <vt:lpstr>Least squares as likelihood maximization</vt:lpstr>
      <vt:lpstr>Least squares as likelihood maximization</vt:lpstr>
      <vt:lpstr>Least squares: Robustness to noise</vt:lpstr>
      <vt:lpstr>Least squares: Robustness to noise</vt:lpstr>
      <vt:lpstr>Robust estimators</vt:lpstr>
      <vt:lpstr>Robust estimators</vt:lpstr>
      <vt:lpstr>Choosing the scale: Just right</vt:lpstr>
      <vt:lpstr>Choosing the scale: Too small</vt:lpstr>
      <vt:lpstr>Choosing the scale: Too large</vt:lpstr>
      <vt:lpstr>Fitting: Overview</vt:lpstr>
      <vt:lpstr>Voting schemes</vt:lpstr>
      <vt:lpstr>RANSAC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loop</vt:lpstr>
      <vt:lpstr>RANSAC: Choosing the parameters</vt:lpstr>
      <vt:lpstr>RANSAC: Choosing the parameters</vt:lpstr>
      <vt:lpstr>RANSAC pros and cons</vt:lpstr>
      <vt:lpstr>Fitting: Overview</vt:lpstr>
      <vt:lpstr>Hough transform</vt:lpstr>
      <vt:lpstr>Hough transform</vt:lpstr>
      <vt:lpstr>Hough transform</vt:lpstr>
      <vt:lpstr>Hough transform</vt:lpstr>
      <vt:lpstr>Hough transform</vt:lpstr>
      <vt:lpstr>Parameter space representation</vt:lpstr>
      <vt:lpstr>Algorithm outline</vt:lpstr>
      <vt:lpstr>Incorporating image gradients</vt:lpstr>
      <vt:lpstr>Basic illustration</vt:lpstr>
      <vt:lpstr>Other shapes</vt:lpstr>
      <vt:lpstr>Several lines</vt:lpstr>
      <vt:lpstr>A more complicated image</vt:lpstr>
      <vt:lpstr>Effect of noise</vt:lpstr>
      <vt:lpstr>Effect of noise</vt:lpstr>
      <vt:lpstr>Effect of noise</vt:lpstr>
      <vt:lpstr>Effect of outliers</vt:lpstr>
      <vt:lpstr>Effect of outliers</vt:lpstr>
      <vt:lpstr>Dealing with noise</vt:lpstr>
      <vt:lpstr>Hough transform for circles</vt:lpstr>
      <vt:lpstr>Hough transform for circles </vt:lpstr>
      <vt:lpstr>Hough transform: Pros and cons</vt:lpstr>
      <vt:lpstr>Fitting: Overview</vt:lpstr>
      <vt:lpstr>Generalized Hough transform</vt:lpstr>
      <vt:lpstr>Generalized Hough transform</vt:lpstr>
      <vt:lpstr>Generalized Hough transform</vt:lpstr>
      <vt:lpstr>Application in recognition</vt:lpstr>
      <vt:lpstr>Application in recognition</vt:lpstr>
      <vt:lpstr>Implicit shape models: Training</vt:lpstr>
      <vt:lpstr>Implicit shape models: Training</vt:lpstr>
      <vt:lpstr>Building a codebook</vt:lpstr>
      <vt:lpstr>Building a codebook</vt:lpstr>
      <vt:lpstr>Building a codebook</vt:lpstr>
      <vt:lpstr>Approximation</vt:lpstr>
      <vt:lpstr>Issues</vt:lpstr>
      <vt:lpstr>Algorithm:  K-means</vt:lpstr>
      <vt:lpstr>Starting K-means</vt:lpstr>
      <vt:lpstr>Vector Quantization</vt:lpstr>
      <vt:lpstr>Implicit shape models: Training</vt:lpstr>
      <vt:lpstr>Implicit shape models: Training</vt:lpstr>
      <vt:lpstr>Implicit shape models: Testing</vt:lpstr>
      <vt:lpstr>Additional examples</vt:lpstr>
      <vt:lpstr>A more recent example: Voting for detection</vt:lpstr>
      <vt:lpstr>A more recent example: Voting for detection</vt:lpstr>
      <vt:lpstr>A more recent example: Voting for detection</vt:lpstr>
      <vt:lpstr>Convolutional Hough matching networks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1843</cp:revision>
  <cp:lastPrinted>2023-09-25T14:32:27Z</cp:lastPrinted>
  <dcterms:created xsi:type="dcterms:W3CDTF">2004-08-29T23:15:23Z</dcterms:created>
  <dcterms:modified xsi:type="dcterms:W3CDTF">2023-09-25T14:32:39Z</dcterms:modified>
</cp:coreProperties>
</file>