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395" r:id="rId2"/>
    <p:sldId id="529" r:id="rId3"/>
    <p:sldId id="281" r:id="rId4"/>
    <p:sldId id="282" r:id="rId5"/>
    <p:sldId id="283" r:id="rId6"/>
    <p:sldId id="546" r:id="rId7"/>
    <p:sldId id="547" r:id="rId8"/>
    <p:sldId id="522" r:id="rId9"/>
    <p:sldId id="523" r:id="rId10"/>
    <p:sldId id="518" r:id="rId11"/>
    <p:sldId id="524" r:id="rId12"/>
    <p:sldId id="525" r:id="rId13"/>
    <p:sldId id="555" r:id="rId14"/>
    <p:sldId id="551" r:id="rId15"/>
    <p:sldId id="557" r:id="rId16"/>
    <p:sldId id="313" r:id="rId17"/>
    <p:sldId id="318" r:id="rId18"/>
    <p:sldId id="319" r:id="rId19"/>
    <p:sldId id="556" r:id="rId20"/>
    <p:sldId id="499" r:id="rId21"/>
    <p:sldId id="534" r:id="rId22"/>
    <p:sldId id="455" r:id="rId23"/>
    <p:sldId id="482" r:id="rId24"/>
    <p:sldId id="530" r:id="rId25"/>
    <p:sldId id="483" r:id="rId26"/>
    <p:sldId id="484" r:id="rId27"/>
    <p:sldId id="485" r:id="rId28"/>
    <p:sldId id="487" r:id="rId29"/>
    <p:sldId id="541" r:id="rId30"/>
    <p:sldId id="538" r:id="rId31"/>
    <p:sldId id="411" r:id="rId32"/>
    <p:sldId id="406" r:id="rId33"/>
    <p:sldId id="544" r:id="rId34"/>
    <p:sldId id="408" r:id="rId35"/>
    <p:sldId id="498" r:id="rId36"/>
    <p:sldId id="540" r:id="rId37"/>
    <p:sldId id="412" r:id="rId38"/>
    <p:sldId id="416" r:id="rId39"/>
    <p:sldId id="396" r:id="rId40"/>
    <p:sldId id="440" r:id="rId41"/>
    <p:sldId id="417" r:id="rId42"/>
    <p:sldId id="493" r:id="rId43"/>
    <p:sldId id="494" r:id="rId44"/>
    <p:sldId id="558" r:id="rId45"/>
    <p:sldId id="559" r:id="rId46"/>
    <p:sldId id="533" r:id="rId47"/>
    <p:sldId id="542" r:id="rId48"/>
    <p:sldId id="447" r:id="rId49"/>
    <p:sldId id="446" r:id="rId50"/>
    <p:sldId id="424" r:id="rId51"/>
    <p:sldId id="445" r:id="rId52"/>
    <p:sldId id="421" r:id="rId53"/>
    <p:sldId id="543" r:id="rId54"/>
    <p:sldId id="457" r:id="rId55"/>
    <p:sldId id="460" r:id="rId56"/>
    <p:sldId id="545" r:id="rId57"/>
    <p:sldId id="462" r:id="rId58"/>
    <p:sldId id="469" r:id="rId59"/>
    <p:sldId id="489" r:id="rId60"/>
    <p:sldId id="531" r:id="rId61"/>
    <p:sldId id="532" r:id="rId6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8" autoAdjust="0"/>
    <p:restoredTop sz="86179" autoAdjust="0"/>
  </p:normalViewPr>
  <p:slideViewPr>
    <p:cSldViewPr>
      <p:cViewPr>
        <p:scale>
          <a:sx n="89" d="100"/>
          <a:sy n="89" d="100"/>
        </p:scale>
        <p:origin x="648" y="6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38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5554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7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D0049-F9ED-402E-B4E8-CF9EDCDDBBB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0E15A-A193-47EE-864D-7A71E984FD3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D9169-2BA4-4FB9-893B-EA06C19BE3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72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72A4B-B53E-49E1-BFA5-23256454545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  <p:extLst>
      <p:ext uri="{BB962C8B-B14F-4D97-AF65-F5344CB8AC3E}">
        <p14:creationId xmlns:p14="http://schemas.microsoft.com/office/powerpoint/2010/main" val="3250122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C9377-0D52-4593-88BD-058C6517228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FE0B0-FDC5-4F7F-BA02-200ED9D384C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54F10-7EF1-47C3-86C2-06138964BC2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F0977-8A46-49F3-9FEB-E2119D928CF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And the set of all such points forms a plane parallel to the image (plane of focus).</a:t>
            </a:r>
          </a:p>
          <a:p>
            <a:pPr eaLnBrk="1" hangingPunct="1"/>
            <a:r>
              <a:rPr lang="en-US" dirty="0"/>
              <a:t>Uses</a:t>
            </a:r>
            <a:r>
              <a:rPr lang="en-US" baseline="0" dirty="0"/>
              <a:t> of the formula: given focal length and depth in scene that you want to be in focus, it tells you where to put the image plane. Given f and distance of image plane from camera center, it tells you which depth in the scene will be in focus.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39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B4E41-B27E-466F-A0FC-1DB16FE7B32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6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F9881-F412-43E6-9B8A-7BE3B7C358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8404-5179-45AE-9676-89B7A9EEA7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31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3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470F-132B-485D-9E0F-663F9F0487D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0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D227C-A073-438F-B5C9-9FE5360CC67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</a:t>
            </a:r>
            <a:r>
              <a:rPr lang="en-US" baseline="0" dirty="0"/>
              <a:t> field of view is the angular extent of the world that is observed by the camera.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538C6-2316-413B-8208-674D7216C85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FBBC-783A-4C75-B83C-DB51AA0586C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97F43-C227-46A7-97C7-9197347EC61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F7D0-A0D3-48CE-9FFE-400C1562011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7550"/>
            <a:ext cx="6370637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4205744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3122D-72F9-4727-BAB7-AD9B539DB07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6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B1C16-4B3A-4097-93DB-C3E80EA39E9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F9741-B6B4-48BE-8266-DA238E5A6C5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B05EF-1323-4F0F-B1A9-D24AF8C2CF5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0EEEE-B066-4A96-9A31-C76B62A1771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E6E01-E90D-4466-98CA-B0F5986118D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52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85ADF-2EB9-4C16-8729-6295311ED7A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D3539-5FDD-4766-BB06-4DC5B717E8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56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57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05CA2-39FD-4302-829A-FDB5F37D021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437-FD57-47B9-89FC-39126988410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9CA8-B82F-41B6-8C52-46E14CAA929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the website: “Russell Kirsch was a computer pioneer at the National Institute of Standards and Technology in the USA when he developed the system by which a camera could be fed into a computer. The photo is of Kirsch’s three month old son Walden and it measured a mere 176×176 pixels. Baby Walden now works in communications for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Intel.”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CIPA: Camera &amp; Imaging Products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CA09C-389F-4645-898A-760E4CAD6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7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CIPA: Camera &amp; Imaging Products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CA09C-389F-4645-898A-760E4CAD6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891CD-134C-47E8-BBAA-69DA73C4860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0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419D6-A8AB-4893-9C2B-D9FCB6A9D56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6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9231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049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eople.csail.mit.edu/torralba/research/accidentalcame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debevec.org/Pinhole/35mm-pinhole-camera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pth_of_fiel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bridgeincolour.com/tutorials/depth-of-field.htm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epth_of_field_illustration.sv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epth_of_field_illustration.sv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eld_of_vie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eld_of_view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33.png"/><Relationship Id="rId4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ly_zoo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iv41W6iyyGs" TargetMode="External"/><Relationship Id="rId5" Type="http://schemas.openxmlformats.org/officeDocument/2006/relationships/hyperlink" Target="http://www.youtube.com/watch?v=H4Utlw0XiHU" TargetMode="Externa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yheder.tv2.dk/samfund/2020-04-26-hvor-taet-er-folk-paa-hinanden-disse-billeder-er-taget-samtidig-men-viser-to" TargetMode="Externa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ectronics360.globalspec.com/article/9464/ccd-vs-cmos-the-shift-in-image-sensor-technology" TargetMode="Externa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https://en.wikipedia.org/wiki/Bayer_filter" TargetMode="Externa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hyperlink" Target="https://en.wikipedia.org/wiki/Bayer_filter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et.com/tech/mobile/samsung-s21-ultra-pixel-binning-adapts-photos-for-detail-or-the-dark/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y_of_photography" TargetMode="External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tverse.com/history/top-10-incredible-early-firsts-in-photography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preview.com/news/9398648371/2016-cipa-data-shows-compact-digital-camera-sales-lower-than-ever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review.com/news/9398648371/2016-cipa-data-shows-compact-digital-camera-sales-lower-than-ever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hysicstogo.org/index.cf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lardomorell.net/camera-obscur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to cameras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0668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324600"/>
            <a:ext cx="9144000" cy="457200"/>
          </a:xfrm>
        </p:spPr>
        <p:txBody>
          <a:bodyPr/>
          <a:lstStyle/>
          <a:p>
            <a:pPr algn="ctr"/>
            <a:r>
              <a:rPr lang="en-US" sz="1800" dirty="0"/>
              <a:t>A. </a:t>
            </a:r>
            <a:r>
              <a:rPr lang="en-US" sz="1800" dirty="0" err="1"/>
              <a:t>Torralba</a:t>
            </a:r>
            <a:r>
              <a:rPr lang="en-US" sz="1800" dirty="0"/>
              <a:t> and W. Freeman, </a:t>
            </a:r>
            <a:r>
              <a:rPr lang="en-US" sz="1800" dirty="0">
                <a:hlinkClick r:id="rId2"/>
              </a:rPr>
              <a:t>Accidental Pinhole and </a:t>
            </a:r>
            <a:r>
              <a:rPr lang="en-US" sz="1800" dirty="0" err="1">
                <a:hlinkClick r:id="rId2"/>
              </a:rPr>
              <a:t>Pinspeck</a:t>
            </a:r>
            <a:r>
              <a:rPr lang="en-US" sz="1800" dirty="0">
                <a:hlinkClick r:id="rId2"/>
              </a:rPr>
              <a:t> Cameras</a:t>
            </a:r>
            <a:r>
              <a:rPr lang="en-US" sz="1800" dirty="0"/>
              <a:t>, CVPR 2012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35967"/>
            <a:ext cx="7848600" cy="35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6" y="4914900"/>
            <a:ext cx="79914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73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828800" y="4191000"/>
                <a:ext cx="8763000" cy="2514600"/>
              </a:xfrm>
            </p:spPr>
            <p:txBody>
              <a:bodyPr/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How do we find the projection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of a scene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/>
                  <a:t>?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/>
                  <a:t>Form the </a:t>
                </a:r>
                <a:r>
                  <a:rPr lang="en-US" b="1" dirty="0"/>
                  <a:t>visual ray</a:t>
                </a:r>
                <a:r>
                  <a:rPr lang="en-US" dirty="0"/>
                  <a:t> connecting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to the camera center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find where it intersects the image plane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All scene points that lie on this visual ray have the same projection in the image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Are there scene points for which this projection is undefined?</a:t>
                </a:r>
              </a:p>
            </p:txBody>
          </p:sp>
        </mc:Choice>
        <mc:Fallback xmlns="">
          <p:sp>
            <p:nvSpPr>
              <p:cNvPr id="27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28800" y="4191000"/>
                <a:ext cx="8763000" cy="2514600"/>
              </a:xfrm>
              <a:blipFill>
                <a:blip r:embed="rId3"/>
                <a:stretch>
                  <a:fillRect l="-1014" t="-2010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6" name="Rectangle 65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 66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>
              <a:stCxn id="66" idx="0"/>
              <a:endCxn id="6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70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reeform 70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4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stCxn id="71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6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  <p:bldP spid="94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blipFill>
                <a:blip r:embed="rId3"/>
                <a:stretch>
                  <a:fillRect l="-1337" t="-3030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8991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0134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9144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blipFill>
                <a:blip r:embed="rId6"/>
                <a:stretch>
                  <a:fillRect l="-4167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84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projected coordinates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886200" y="2467101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8065326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2467101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 rot="5400000">
            <a:off x="3352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/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/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33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projected coordinates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DFB629-F273-274E-BA1E-0651C023F362}"/>
              </a:ext>
            </a:extLst>
          </p:cNvPr>
          <p:cNvSpPr txBox="1"/>
          <p:nvPr/>
        </p:nvSpPr>
        <p:spPr>
          <a:xfrm>
            <a:off x="914400" y="5417403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</a:t>
            </a:r>
            <a:r>
              <a:rPr lang="en-US" i="1" dirty="0"/>
              <a:t>in front</a:t>
            </a:r>
            <a:r>
              <a:rPr lang="en-US" dirty="0"/>
              <a:t> of the camera center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7F4D31-6D26-9F4F-9D7E-3883D282570F}"/>
              </a:ext>
            </a:extLst>
          </p:cNvPr>
          <p:cNvSpPr/>
          <p:nvPr/>
        </p:nvSpPr>
        <p:spPr bwMode="auto">
          <a:xfrm>
            <a:off x="1458413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E7BB708-1B62-5340-BFE9-FA42AFD0E030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727798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847C2-99DE-D740-AB8F-8A9E45B1467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24E5070-4DE0-FC4C-AB0D-8831AF88924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5350DE-3537-0D41-9D6A-B1620E8F290C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9D4F0817-2BD7-5343-A472-06D99C1B521F}"/>
              </a:ext>
            </a:extLst>
          </p:cNvPr>
          <p:cNvGrpSpPr/>
          <p:nvPr/>
        </p:nvGrpSpPr>
        <p:grpSpPr>
          <a:xfrm>
            <a:off x="4619813" y="1668261"/>
            <a:ext cx="464125" cy="2336241"/>
            <a:chOff x="7162800" y="1914134"/>
            <a:chExt cx="464125" cy="2336241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CE89F986-60B4-2A4A-898A-EF35593EB99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B63F0E-4638-3B43-8DD7-947349CE24F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14F5E8-4771-324D-9E5B-61D5F956A21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960DA68-7ABC-A14D-9EA8-7C11612DE72D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2DA4FB-0322-FE4C-B8CC-CC1F8F38784F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ABC7D40-15A0-A94C-B080-1A135678B376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36807D3-FB2D-8D44-B0FF-38F43E6AC0C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F0FA2-D905-F845-92BD-E4CDF09A2349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99308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E0D9C4-3922-CA44-9E56-2C39B0402948}"/>
              </a:ext>
            </a:extLst>
          </p:cNvPr>
          <p:cNvCxnSpPr>
            <a:cxnSpLocks/>
            <a:stCxn id="30" idx="3"/>
            <a:endCxn id="24" idx="2"/>
          </p:cNvCxnSpPr>
          <p:nvPr/>
        </p:nvCxnSpPr>
        <p:spPr>
          <a:xfrm flipH="1" flipV="1">
            <a:off x="1802205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C508F8-C3A1-BE47-AFD8-C6490A94FA58}"/>
              </a:ext>
            </a:extLst>
          </p:cNvPr>
          <p:cNvSpPr/>
          <p:nvPr/>
        </p:nvSpPr>
        <p:spPr bwMode="auto">
          <a:xfrm>
            <a:off x="2463464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4C79BA1C-1F9B-6447-A83B-5871F0AC705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8436357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8CD3E8-8A29-2A44-8365-53FBE4BD5965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880A015-9D01-FE48-94E3-CE693781956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6C6B7-2A33-924A-A4C4-64B10702BFDC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4">
            <a:extLst>
              <a:ext uri="{FF2B5EF4-FFF2-40B4-BE49-F238E27FC236}">
                <a16:creationId xmlns:a16="http://schemas.microsoft.com/office/drawing/2014/main" id="{9A168978-C1D0-E547-B904-FE22D1FECBFB}"/>
              </a:ext>
            </a:extLst>
          </p:cNvPr>
          <p:cNvGrpSpPr/>
          <p:nvPr/>
        </p:nvGrpSpPr>
        <p:grpSpPr>
          <a:xfrm>
            <a:off x="9828088" y="1656979"/>
            <a:ext cx="464125" cy="2336241"/>
            <a:chOff x="7162800" y="1914134"/>
            <a:chExt cx="464125" cy="2336241"/>
          </a:xfrm>
        </p:grpSpPr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E8B73121-4BD0-8346-A82B-B3695246E334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708C7A-96BF-7144-AEFE-C57B36A3D0A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9E4D499-8110-114A-807D-9FBAD186E8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042705-FA24-CC4E-955A-D58F7E7AC034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AB570A-38AB-0846-8AE6-151F438CA478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B1DF3A-A833-3D4C-A19C-5336D171BD3D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FF57444-AD19-7D42-B1AF-A61E6BAB2761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B3BFFE-3821-254C-9B25-31BECF7244C5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7707878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D1347C-7698-D34F-8A28-7E0C749D76B2}"/>
              </a:ext>
            </a:extLst>
          </p:cNvPr>
          <p:cNvCxnSpPr>
            <a:cxnSpLocks/>
            <a:stCxn id="56" idx="3"/>
            <a:endCxn id="63" idx="5"/>
          </p:cNvCxnSpPr>
          <p:nvPr/>
        </p:nvCxnSpPr>
        <p:spPr>
          <a:xfrm flipH="1" flipV="1">
            <a:off x="7772536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C522CE5-6805-D242-AF68-1A1BFABFBC94}"/>
              </a:ext>
            </a:extLst>
          </p:cNvPr>
          <p:cNvSpPr/>
          <p:nvPr/>
        </p:nvSpPr>
        <p:spPr bwMode="auto">
          <a:xfrm>
            <a:off x="7694487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B5DFFE83-4CE9-7C41-B918-591E387B1ACC}"/>
              </a:ext>
            </a:extLst>
          </p:cNvPr>
          <p:cNvSpPr/>
          <p:nvPr/>
        </p:nvSpPr>
        <p:spPr bwMode="auto">
          <a:xfrm>
            <a:off x="8179465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1F96BF7F-1857-2848-8AB2-9E58B581CF65}"/>
              </a:ext>
            </a:extLst>
          </p:cNvPr>
          <p:cNvSpPr/>
          <p:nvPr/>
        </p:nvSpPr>
        <p:spPr bwMode="auto">
          <a:xfrm>
            <a:off x="5837086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4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projection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Real-world sizes (lengths) are </a:t>
            </a:r>
            <a:r>
              <a:rPr lang="en-US" i="1" dirty="0"/>
              <a:t>not </a:t>
            </a:r>
            <a:r>
              <a:rPr lang="en-US" dirty="0"/>
              <a:t>preserved in projection</a:t>
            </a:r>
          </a:p>
          <a:p>
            <a:pPr marL="857250" lvl="1" indent="-457200" algn="just">
              <a:buFont typeface="Arial" panose="020B0604020202020204" pitchFamily="34" charset="0"/>
              <a:buChar char="•"/>
            </a:pPr>
            <a:r>
              <a:rPr lang="en-US" dirty="0"/>
              <a:t>What other properties are/are not preserved?</a:t>
            </a:r>
          </a:p>
        </p:txBody>
      </p:sp>
      <p:pic>
        <p:nvPicPr>
          <p:cNvPr id="10244" name="Picture 4" descr="http://upload.wikimedia.org/wikipedia/en/1/11/Piero_-_The_Flage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8236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E3FC85-E3F4-B640-94E2-61A0FA6D5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6019800"/>
            <a:ext cx="6248400" cy="685800"/>
          </a:xfrm>
        </p:spPr>
        <p:txBody>
          <a:bodyPr/>
          <a:lstStyle/>
          <a:p>
            <a:pPr marL="0" indent="0" algn="ctr"/>
            <a:r>
              <a:rPr lang="en-US" dirty="0"/>
              <a:t>What is wrong with this image?</a:t>
            </a:r>
          </a:p>
        </p:txBody>
      </p:sp>
      <p:pic>
        <p:nvPicPr>
          <p:cNvPr id="3277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981456"/>
            <a:ext cx="6561513" cy="49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1456"/>
            <a:ext cx="3886200" cy="294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152400" y="6477000"/>
            <a:ext cx="24294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P. Debevec</a:t>
            </a:r>
            <a:r>
              <a:rPr lang="en-US" sz="1200" dirty="0"/>
              <a:t> via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05000" y="5105400"/>
            <a:ext cx="8229600" cy="1447800"/>
          </a:xfrm>
        </p:spPr>
        <p:txBody>
          <a:bodyPr/>
          <a:lstStyle/>
          <a:p>
            <a:r>
              <a:rPr lang="en-US" dirty="0"/>
              <a:t>Why not make the aperture as small as possible?</a:t>
            </a:r>
          </a:p>
          <a:p>
            <a:pPr lvl="1"/>
            <a:r>
              <a:rPr lang="en-US" dirty="0"/>
              <a:t>Less light gets through</a:t>
            </a:r>
          </a:p>
          <a:p>
            <a:pPr lvl="1"/>
            <a:r>
              <a:rPr lang="en-US" dirty="0"/>
              <a:t>Diffraction!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pic>
        <p:nvPicPr>
          <p:cNvPr id="33797" name="Picture 10" descr="pinhole_diff2"/>
          <p:cNvPicPr>
            <a:picLocks noChangeAspect="1" noChangeArrowheads="1"/>
          </p:cNvPicPr>
          <p:nvPr/>
        </p:nvPicPr>
        <p:blipFill>
          <a:blip r:embed="rId3" cstate="print"/>
          <a:srcRect b="32597"/>
          <a:stretch>
            <a:fillRect/>
          </a:stretch>
        </p:blipFill>
        <p:spPr bwMode="auto">
          <a:xfrm>
            <a:off x="3581400" y="990601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34819" name="Picture 3" descr="pinhole_di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906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6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Pinhole projection model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4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394A76-361E-924D-9802-1A1726BC167F}"/>
              </a:ext>
            </a:extLst>
          </p:cNvPr>
          <p:cNvGrpSpPr/>
          <p:nvPr/>
        </p:nvGrpSpPr>
        <p:grpSpPr>
          <a:xfrm>
            <a:off x="3278188" y="1752601"/>
            <a:ext cx="5484812" cy="2360613"/>
            <a:chOff x="3278188" y="1752601"/>
            <a:chExt cx="5484812" cy="2360613"/>
          </a:xfrm>
        </p:grpSpPr>
        <p:pic>
          <p:nvPicPr>
            <p:cNvPr id="35844" name="Picture 4" descr="image-le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8188" y="1752601"/>
              <a:ext cx="5484812" cy="23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41"/>
            <p:cNvGrpSpPr>
              <a:grpSpLocks/>
            </p:cNvGrpSpPr>
            <p:nvPr/>
          </p:nvGrpSpPr>
          <p:grpSpPr bwMode="auto">
            <a:xfrm>
              <a:off x="3795714" y="2271714"/>
              <a:ext cx="4746625" cy="1690687"/>
              <a:chOff x="1431" y="1431"/>
              <a:chExt cx="2990" cy="1065"/>
            </a:xfrm>
          </p:grpSpPr>
          <p:sp>
            <p:nvSpPr>
              <p:cNvPr id="35847" name="Line 5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2962" cy="10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8" name="Oval 6"/>
              <p:cNvSpPr>
                <a:spLocks noChangeArrowheads="1"/>
              </p:cNvSpPr>
              <p:nvPr/>
            </p:nvSpPr>
            <p:spPr bwMode="auto">
              <a:xfrm>
                <a:off x="1431" y="143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9" name="Line 10"/>
              <p:cNvSpPr>
                <a:spLocks noChangeShapeType="1"/>
              </p:cNvSpPr>
              <p:nvPr/>
            </p:nvSpPr>
            <p:spPr bwMode="auto">
              <a:xfrm>
                <a:off x="2928" y="1584"/>
                <a:ext cx="1493" cy="90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0" name="Oval 27"/>
              <p:cNvSpPr>
                <a:spLocks noChangeArrowheads="1"/>
              </p:cNvSpPr>
              <p:nvPr/>
            </p:nvSpPr>
            <p:spPr bwMode="auto">
              <a:xfrm>
                <a:off x="2903" y="1932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1" name="Line 9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9" cy="13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852" name="Group 11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grpSp>
              <p:nvGrpSpPr>
                <p:cNvPr id="35855" name="Group 12"/>
                <p:cNvGrpSpPr>
                  <a:grpSpLocks/>
                </p:cNvGrpSpPr>
                <p:nvPr/>
              </p:nvGrpSpPr>
              <p:grpSpPr bwMode="auto">
                <a:xfrm>
                  <a:off x="1459" y="1451"/>
                  <a:ext cx="2962" cy="1035"/>
                  <a:chOff x="1459" y="1451"/>
                  <a:chExt cx="2962" cy="1035"/>
                </a:xfrm>
              </p:grpSpPr>
              <p:sp>
                <p:nvSpPr>
                  <p:cNvPr id="35859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459" y="1451"/>
                    <a:ext cx="1465" cy="23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6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686"/>
                    <a:ext cx="1497" cy="8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856" name="Group 15"/>
                <p:cNvGrpSpPr>
                  <a:grpSpLocks/>
                </p:cNvGrpSpPr>
                <p:nvPr/>
              </p:nvGrpSpPr>
              <p:grpSpPr bwMode="auto">
                <a:xfrm>
                  <a:off x="1459" y="1451"/>
                  <a:ext cx="2962" cy="1035"/>
                  <a:chOff x="1459" y="1451"/>
                  <a:chExt cx="2962" cy="1035"/>
                </a:xfrm>
              </p:grpSpPr>
              <p:sp>
                <p:nvSpPr>
                  <p:cNvPr id="35857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459" y="1451"/>
                    <a:ext cx="1465" cy="363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58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814"/>
                    <a:ext cx="1497" cy="67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5853" name="Line 33"/>
              <p:cNvSpPr>
                <a:spLocks noChangeShapeType="1"/>
              </p:cNvSpPr>
              <p:nvPr/>
            </p:nvSpPr>
            <p:spPr bwMode="auto">
              <a:xfrm flipV="1">
                <a:off x="1440" y="1440"/>
                <a:ext cx="148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4" name="Line 34"/>
              <p:cNvSpPr>
                <a:spLocks noChangeShapeType="1"/>
              </p:cNvSpPr>
              <p:nvPr/>
            </p:nvSpPr>
            <p:spPr bwMode="auto">
              <a:xfrm>
                <a:off x="2928" y="1440"/>
                <a:ext cx="1488" cy="105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6FCB70C1-94F7-744B-9499-92026F7DC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2226" y="2316161"/>
              <a:ext cx="2346326" cy="103664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EDD27187-4B28-1F4B-8D6E-918BD4630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5852" y="3352803"/>
              <a:ext cx="2376487" cy="5937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C0009F09-75EE-6449-97EA-AA0512E79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163" y="2316161"/>
              <a:ext cx="2344739" cy="12477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D64B0D13-E75D-594F-BC87-664EE73D95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2227" y="2316161"/>
              <a:ext cx="2346326" cy="14446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62301D57-CBA7-2A43-86B2-CD5C5BEA2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9527" y="2293940"/>
              <a:ext cx="2359026" cy="16287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90C77150-0F5C-124F-9E16-5319A4E31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5877" y="2316160"/>
              <a:ext cx="2371725" cy="179705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43847269-D90A-CC43-9C8D-9240B6B447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97602" y="3956051"/>
              <a:ext cx="2332038" cy="152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D0A75ED6-5F17-D74A-9C0E-CF524B5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2202" y="3922715"/>
              <a:ext cx="2332039" cy="238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353F831D-FD76-8746-BFCB-386C8C043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2202" y="3751265"/>
              <a:ext cx="2338389" cy="18891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6">
              <a:extLst>
                <a:ext uri="{FF2B5EF4-FFF2-40B4-BE49-F238E27FC236}">
                  <a16:creationId xmlns:a16="http://schemas.microsoft.com/office/drawing/2014/main" id="{4D0BE8FF-BD62-444F-B5BE-D06CA8CD9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1252" y="3563939"/>
              <a:ext cx="2325689" cy="376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3">
            <a:extLst>
              <a:ext uri="{FF2B5EF4-FFF2-40B4-BE49-F238E27FC236}">
                <a16:creationId xmlns:a16="http://schemas.microsoft.com/office/drawing/2014/main" id="{F7EBCFE5-07D4-7644-95D8-B938194D2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4958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 lens focuses light onto the film</a:t>
            </a:r>
          </a:p>
          <a:p>
            <a:pPr lvl="1"/>
            <a:r>
              <a:rPr lang="en-US" kern="0" dirty="0"/>
              <a:t>Thin lens model:</a:t>
            </a:r>
          </a:p>
        </p:txBody>
      </p:sp>
    </p:spTree>
    <p:extLst>
      <p:ext uri="{BB962C8B-B14F-4D97-AF65-F5344CB8AC3E}">
        <p14:creationId xmlns:p14="http://schemas.microsoft.com/office/powerpoint/2010/main" val="9965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</p:txBody>
      </p:sp>
      <p:pic>
        <p:nvPicPr>
          <p:cNvPr id="35844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5847" name="Line 5"/>
          <p:cNvSpPr>
            <a:spLocks noChangeShapeType="1"/>
          </p:cNvSpPr>
          <p:nvPr/>
        </p:nvSpPr>
        <p:spPr bwMode="auto">
          <a:xfrm>
            <a:off x="3840164" y="2303464"/>
            <a:ext cx="4702175" cy="1643062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Oval 6"/>
          <p:cNvSpPr>
            <a:spLocks noChangeArrowheads="1"/>
          </p:cNvSpPr>
          <p:nvPr/>
        </p:nvSpPr>
        <p:spPr bwMode="auto">
          <a:xfrm>
            <a:off x="3795714" y="2271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>
            <a:off x="6172202" y="2514601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Oval 27"/>
          <p:cNvSpPr>
            <a:spLocks noChangeArrowheads="1"/>
          </p:cNvSpPr>
          <p:nvPr/>
        </p:nvSpPr>
        <p:spPr bwMode="auto">
          <a:xfrm>
            <a:off x="6132514" y="3067051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9"/>
          <p:cNvSpPr>
            <a:spLocks noChangeShapeType="1"/>
          </p:cNvSpPr>
          <p:nvPr/>
        </p:nvSpPr>
        <p:spPr bwMode="auto">
          <a:xfrm>
            <a:off x="3840164" y="2303464"/>
            <a:ext cx="2332038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5852" name="Group 11"/>
          <p:cNvGrpSpPr>
            <a:grpSpLocks/>
          </p:cNvGrpSpPr>
          <p:nvPr/>
        </p:nvGrpSpPr>
        <p:grpSpPr bwMode="auto">
          <a:xfrm>
            <a:off x="3840164" y="2303464"/>
            <a:ext cx="4702175" cy="1643062"/>
            <a:chOff x="1459" y="1451"/>
            <a:chExt cx="2962" cy="1035"/>
          </a:xfrm>
        </p:grpSpPr>
        <p:grpSp>
          <p:nvGrpSpPr>
            <p:cNvPr id="35855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5859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0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56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5857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8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853" name="Line 33"/>
          <p:cNvSpPr>
            <a:spLocks noChangeShapeType="1"/>
          </p:cNvSpPr>
          <p:nvPr/>
        </p:nvSpPr>
        <p:spPr bwMode="auto">
          <a:xfrm flipV="1">
            <a:off x="3810002" y="2286001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Line 34"/>
          <p:cNvSpPr>
            <a:spLocks noChangeShapeType="1"/>
          </p:cNvSpPr>
          <p:nvPr/>
        </p:nvSpPr>
        <p:spPr bwMode="auto">
          <a:xfrm>
            <a:off x="6172202" y="2286001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6FCB70C1-94F7-744B-9499-92026F7DC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6" y="2316161"/>
            <a:ext cx="2346326" cy="10366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id="{EDD27187-4B28-1F4B-8D6E-918BD4630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5852" y="3352803"/>
            <a:ext cx="2376487" cy="5937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6">
            <a:extLst>
              <a:ext uri="{FF2B5EF4-FFF2-40B4-BE49-F238E27FC236}">
                <a16:creationId xmlns:a16="http://schemas.microsoft.com/office/drawing/2014/main" id="{C0009F09-75EE-6449-97EA-AA0512E79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0163" y="2316161"/>
            <a:ext cx="2344739" cy="124777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6">
            <a:extLst>
              <a:ext uri="{FF2B5EF4-FFF2-40B4-BE49-F238E27FC236}">
                <a16:creationId xmlns:a16="http://schemas.microsoft.com/office/drawing/2014/main" id="{D64B0D13-E75D-594F-BC87-664EE73D9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7" y="2316161"/>
            <a:ext cx="2346326" cy="144463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62301D57-CBA7-2A43-86B2-CD5C5BEA2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9527" y="2293940"/>
            <a:ext cx="2359026" cy="162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90C77150-0F5C-124F-9E16-5319A4E31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7" y="2316160"/>
            <a:ext cx="2371725" cy="179705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43847269-D90A-CC43-9C8D-9240B6B447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7602" y="3956051"/>
            <a:ext cx="2332038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D0A75ED6-5F17-D74A-9C0E-CF524B5B5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3922715"/>
            <a:ext cx="2332039" cy="2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353F831D-FD76-8746-BFCB-386C8C043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3751265"/>
            <a:ext cx="2338389" cy="18891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4D0BE8FF-BD62-444F-B5BE-D06CA8CD9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1252" y="3563939"/>
            <a:ext cx="2325689" cy="37624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  <a:p>
            <a:pPr lvl="2"/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  <a:p>
            <a:pPr lvl="2"/>
            <a:r>
              <a:rPr lang="en-US" dirty="0"/>
              <a:t>All parallel rays converge to points on the </a:t>
            </a:r>
            <a:r>
              <a:rPr lang="en-US" i="1" dirty="0"/>
              <a:t>focal plane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6870" name="Oval 12"/>
          <p:cNvSpPr>
            <a:spLocks noChangeArrowheads="1"/>
          </p:cNvSpPr>
          <p:nvPr/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6172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14"/>
          <p:cNvSpPr>
            <a:spLocks noChangeArrowheads="1"/>
          </p:cNvSpPr>
          <p:nvPr/>
        </p:nvSpPr>
        <p:spPr bwMode="auto">
          <a:xfrm>
            <a:off x="6096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3"/>
          <p:cNvSpPr>
            <a:spLocks noChangeShapeType="1"/>
          </p:cNvSpPr>
          <p:nvPr/>
        </p:nvSpPr>
        <p:spPr bwMode="auto">
          <a:xfrm flipV="1">
            <a:off x="3810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24"/>
          <p:cNvSpPr>
            <a:spLocks noChangeShapeType="1"/>
          </p:cNvSpPr>
          <p:nvPr/>
        </p:nvSpPr>
        <p:spPr bwMode="auto">
          <a:xfrm>
            <a:off x="6172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25"/>
          <p:cNvSpPr>
            <a:spLocks noChangeShapeType="1"/>
          </p:cNvSpPr>
          <p:nvPr/>
        </p:nvSpPr>
        <p:spPr bwMode="auto">
          <a:xfrm flipV="1">
            <a:off x="3810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26"/>
          <p:cNvSpPr>
            <a:spLocks noChangeShapeType="1"/>
          </p:cNvSpPr>
          <p:nvPr/>
        </p:nvSpPr>
        <p:spPr bwMode="auto">
          <a:xfrm flipV="1">
            <a:off x="3810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27"/>
          <p:cNvSpPr>
            <a:spLocks noChangeShapeType="1"/>
          </p:cNvSpPr>
          <p:nvPr/>
        </p:nvSpPr>
        <p:spPr bwMode="auto">
          <a:xfrm flipV="1">
            <a:off x="3810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3810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29"/>
          <p:cNvSpPr>
            <a:spLocks noChangeShapeType="1"/>
          </p:cNvSpPr>
          <p:nvPr/>
        </p:nvSpPr>
        <p:spPr bwMode="auto">
          <a:xfrm flipV="1">
            <a:off x="3810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30"/>
          <p:cNvSpPr>
            <a:spLocks noChangeShapeType="1"/>
          </p:cNvSpPr>
          <p:nvPr/>
        </p:nvSpPr>
        <p:spPr bwMode="auto">
          <a:xfrm flipV="1">
            <a:off x="3810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31"/>
          <p:cNvSpPr>
            <a:spLocks noChangeShapeType="1"/>
          </p:cNvSpPr>
          <p:nvPr/>
        </p:nvSpPr>
        <p:spPr bwMode="auto">
          <a:xfrm flipV="1">
            <a:off x="3810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32"/>
          <p:cNvSpPr>
            <a:spLocks noChangeShapeType="1"/>
          </p:cNvSpPr>
          <p:nvPr/>
        </p:nvSpPr>
        <p:spPr bwMode="auto">
          <a:xfrm flipV="1">
            <a:off x="3810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33"/>
          <p:cNvSpPr>
            <a:spLocks noChangeShapeType="1"/>
          </p:cNvSpPr>
          <p:nvPr/>
        </p:nvSpPr>
        <p:spPr bwMode="auto">
          <a:xfrm>
            <a:off x="6172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34"/>
          <p:cNvSpPr>
            <a:spLocks noChangeShapeType="1"/>
          </p:cNvSpPr>
          <p:nvPr/>
        </p:nvSpPr>
        <p:spPr bwMode="auto">
          <a:xfrm>
            <a:off x="6172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35"/>
          <p:cNvSpPr>
            <a:spLocks noChangeShapeType="1"/>
          </p:cNvSpPr>
          <p:nvPr/>
        </p:nvSpPr>
        <p:spPr bwMode="auto">
          <a:xfrm flipV="1">
            <a:off x="6172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36"/>
          <p:cNvSpPr>
            <a:spLocks noChangeShapeType="1"/>
          </p:cNvSpPr>
          <p:nvPr/>
        </p:nvSpPr>
        <p:spPr bwMode="auto">
          <a:xfrm flipV="1">
            <a:off x="6172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V="1">
            <a:off x="6172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 flipV="1">
            <a:off x="6172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39"/>
          <p:cNvSpPr>
            <a:spLocks noChangeArrowheads="1"/>
          </p:cNvSpPr>
          <p:nvPr/>
        </p:nvSpPr>
        <p:spPr bwMode="auto">
          <a:xfrm>
            <a:off x="7391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591754" y="2844225"/>
            <a:ext cx="8153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focal point</a:t>
            </a:r>
          </a:p>
        </p:txBody>
      </p:sp>
      <p:sp>
        <p:nvSpPr>
          <p:cNvPr id="36891" name="Line 41"/>
          <p:cNvSpPr>
            <a:spLocks noChangeShapeType="1"/>
          </p:cNvSpPr>
          <p:nvPr/>
        </p:nvSpPr>
        <p:spPr bwMode="auto">
          <a:xfrm>
            <a:off x="7467600" y="22098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42"/>
          <p:cNvSpPr>
            <a:spLocks noChangeShapeType="1"/>
          </p:cNvSpPr>
          <p:nvPr/>
        </p:nvSpPr>
        <p:spPr bwMode="auto">
          <a:xfrm flipH="1">
            <a:off x="6172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43"/>
          <p:cNvSpPr>
            <a:spLocks noChangeShapeType="1"/>
          </p:cNvSpPr>
          <p:nvPr/>
        </p:nvSpPr>
        <p:spPr bwMode="auto">
          <a:xfrm>
            <a:off x="7010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44"/>
          <p:cNvSpPr>
            <a:spLocks noChangeShapeType="1"/>
          </p:cNvSpPr>
          <p:nvPr/>
        </p:nvSpPr>
        <p:spPr bwMode="auto">
          <a:xfrm>
            <a:off x="6172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45"/>
          <p:cNvSpPr txBox="1">
            <a:spLocks noChangeArrowheads="1"/>
          </p:cNvSpPr>
          <p:nvPr/>
        </p:nvSpPr>
        <p:spPr bwMode="auto">
          <a:xfrm>
            <a:off x="6724650" y="3810000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3" name="Text Box 40">
            <a:extLst>
              <a:ext uri="{FF2B5EF4-FFF2-40B4-BE49-F238E27FC236}">
                <a16:creationId xmlns:a16="http://schemas.microsoft.com/office/drawing/2014/main" id="{83A9389B-D506-9940-92E1-85659EABC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284" y="1500171"/>
            <a:ext cx="8153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focal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8">
            <a:extLst>
              <a:ext uri="{FF2B5EF4-FFF2-40B4-BE49-F238E27FC236}">
                <a16:creationId xmlns:a16="http://schemas.microsoft.com/office/drawing/2014/main" id="{06178E7C-AB11-454E-94EE-AECA4DA0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Where does the lens focus the rays coming from a given point in the scene?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B806DA-0F93-B74E-8F6F-1790A633F368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5B6336-F321-3243-A25C-20FB8A446A61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2" grpId="0" animBg="1"/>
      <p:bldP spid="38923" grpId="0" animBg="1"/>
      <p:bldP spid="38924" grpId="0" animBg="1"/>
      <p:bldP spid="23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is the relation between the focal length 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distance of the object from the optical center (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the distance at which the object will be in focus (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AE25D-1B73-9541-AE91-EBED44AB1510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898D21-BC8B-E442-A1AA-3D7F24A05380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CB4466-BD7B-3D4D-9AEB-3D7DC778D115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34711"/>
      </p:ext>
    </p:extLst>
  </p:cSld>
  <p:clrMapOvr>
    <a:masterClrMapping/>
  </p:clrMapOvr>
  <p:transition advTm="285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8">
            <a:extLst>
              <a:ext uri="{FF2B5EF4-FFF2-40B4-BE49-F238E27FC236}">
                <a16:creationId xmlns:a16="http://schemas.microsoft.com/office/drawing/2014/main" id="{33C48BCC-7419-414D-8F67-2CBF3F94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458A01B8-1D5B-A04F-B2BA-93169A646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6451A-0582-D148-8B9F-32B504C29E4F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FC4923-ED44-D940-872E-A0D745CE47D6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12E11B-3702-5C4C-B169-33D558D4998F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8">
            <a:extLst>
              <a:ext uri="{FF2B5EF4-FFF2-40B4-BE49-F238E27FC236}">
                <a16:creationId xmlns:a16="http://schemas.microsoft.com/office/drawing/2014/main" id="{C18881C4-4E3A-5448-BD50-2E79A293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3048000" y="3092450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0972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0974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6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1981200" y="4270376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981" name="Text Box 24"/>
          <p:cNvSpPr txBox="1">
            <a:spLocks noChangeArrowheads="1"/>
          </p:cNvSpPr>
          <p:nvPr/>
        </p:nvSpPr>
        <p:spPr bwMode="auto">
          <a:xfrm>
            <a:off x="6781800" y="3584576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0982" name="Text Box 25"/>
          <p:cNvSpPr txBox="1">
            <a:spLocks noChangeArrowheads="1"/>
          </p:cNvSpPr>
          <p:nvPr/>
        </p:nvSpPr>
        <p:spPr bwMode="auto">
          <a:xfrm>
            <a:off x="6553200" y="914401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CB86B4DA-1336-0045-970A-637E0B5F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5709E36-4628-8D4A-90DB-A57A3746CD33}"/>
              </a:ext>
            </a:extLst>
          </p:cNvPr>
          <p:cNvSpPr/>
          <p:nvPr/>
        </p:nvSpPr>
        <p:spPr bwMode="auto">
          <a:xfrm>
            <a:off x="3910806" y="3486150"/>
            <a:ext cx="2740817" cy="914400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FBB7FEBA-6259-574F-A9C8-CF3174DE0968}"/>
              </a:ext>
            </a:extLst>
          </p:cNvPr>
          <p:cNvSpPr/>
          <p:nvPr/>
        </p:nvSpPr>
        <p:spPr bwMode="auto">
          <a:xfrm flipH="1" flipV="1">
            <a:off x="2504364" y="4401058"/>
            <a:ext cx="1421605" cy="477328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FE63CE-A204-6B40-976B-71F744035D55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540467-1C15-7143-8FA5-642299BB0CC9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B9C7B46-97DD-414C-8DFD-276967DF539A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8">
            <a:extLst>
              <a:ext uri="{FF2B5EF4-FFF2-40B4-BE49-F238E27FC236}">
                <a16:creationId xmlns:a16="http://schemas.microsoft.com/office/drawing/2014/main" id="{9702AD90-7010-1649-8E1C-6453F5506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3048000" y="3092450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2003" name="Freeform 22"/>
          <p:cNvSpPr>
            <a:spLocks/>
          </p:cNvSpPr>
          <p:nvPr/>
        </p:nvSpPr>
        <p:spPr bwMode="auto">
          <a:xfrm rot="10800000">
            <a:off x="2489200" y="4405462"/>
            <a:ext cx="482600" cy="461665"/>
          </a:xfrm>
          <a:custGeom>
            <a:avLst/>
            <a:gdLst>
              <a:gd name="T0" fmla="*/ 0 w 1200"/>
              <a:gd name="T1" fmla="*/ 344304346 h 672"/>
              <a:gd name="T2" fmla="*/ 194085605 w 1200"/>
              <a:gd name="T3" fmla="*/ 344304346 h 672"/>
              <a:gd name="T4" fmla="*/ 194085605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1981200" y="4270376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6781800" y="3584576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2007" name="Text Box 26"/>
          <p:cNvSpPr txBox="1">
            <a:spLocks noChangeArrowheads="1"/>
          </p:cNvSpPr>
          <p:nvPr/>
        </p:nvSpPr>
        <p:spPr bwMode="auto">
          <a:xfrm>
            <a:off x="6553201" y="1600201"/>
            <a:ext cx="281679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(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−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)/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6553200" y="914401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A6F79159-A5A5-FB4E-9FAD-6E842567C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46ED7281-852C-FA4B-823F-68B88000D0D7}"/>
              </a:ext>
            </a:extLst>
          </p:cNvPr>
          <p:cNvSpPr/>
          <p:nvPr/>
        </p:nvSpPr>
        <p:spPr bwMode="auto">
          <a:xfrm>
            <a:off x="2971800" y="3497138"/>
            <a:ext cx="904875" cy="914400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E14105-AAFF-644E-9283-C2A1B08E5A6D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3A54D7-FD4B-0841-9D9F-0E75006B51BB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72FB2A8-3000-EF46-8A8E-CC80B7C67ED4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8">
            <a:extLst>
              <a:ext uri="{FF2B5EF4-FFF2-40B4-BE49-F238E27FC236}">
                <a16:creationId xmlns:a16="http://schemas.microsoft.com/office/drawing/2014/main" id="{ED06251C-55A4-9045-85BE-83425503F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7" name="Text Box 34"/>
          <p:cNvSpPr txBox="1">
            <a:spLocks noChangeArrowheads="1"/>
          </p:cNvSpPr>
          <p:nvPr/>
        </p:nvSpPr>
        <p:spPr bwMode="auto">
          <a:xfrm>
            <a:off x="5267326" y="987426"/>
            <a:ext cx="5070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Any point satisfying the thin lens equation is in focus.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E22A7CC-AD21-8F46-9128-96BAEF5D5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858964"/>
            <a:ext cx="5272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What happens when </a:t>
            </a:r>
            <a:r>
              <a:rPr lang="en-US" i="1" dirty="0">
                <a:solidFill>
                  <a:srgbClr val="0000FF"/>
                </a:solidFill>
                <a:latin typeface="Palatino Linotype" pitchFamily="18" charset="0"/>
              </a:rPr>
              <a:t>D</a:t>
            </a:r>
            <a:r>
              <a:rPr lang="en-US" dirty="0">
                <a:latin typeface="Palatino Linotype" pitchFamily="18" charset="0"/>
              </a:rPr>
              <a:t> is very large?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CFECA7-84B2-AE42-B3DD-9C5903CA3C4B}"/>
                  </a:ext>
                </a:extLst>
              </p:cNvPr>
              <p:cNvSpPr txBox="1"/>
              <p:nvPr/>
            </p:nvSpPr>
            <p:spPr>
              <a:xfrm>
                <a:off x="1981200" y="961087"/>
                <a:ext cx="2500813" cy="1230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CFECA7-84B2-AE42-B3DD-9C5903CA3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61087"/>
                <a:ext cx="2500813" cy="1230273"/>
              </a:xfrm>
              <a:prstGeom prst="rect">
                <a:avLst/>
              </a:prstGeom>
              <a:blipFill>
                <a:blip r:embed="rId3"/>
                <a:stretch>
                  <a:fillRect l="-508" r="-101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09E8884-05FE-D34C-8DB1-2CEC8C632C85}"/>
              </a:ext>
            </a:extLst>
          </p:cNvPr>
          <p:cNvSpPr/>
          <p:nvPr/>
        </p:nvSpPr>
        <p:spPr bwMode="auto">
          <a:xfrm>
            <a:off x="1884530" y="914401"/>
            <a:ext cx="2687470" cy="132669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854A1CA0-27F0-0643-9C16-43E25B613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5C8965-3CEF-D043-ACC9-8929D62D83E9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974024-4CD1-A443-9888-E1FCFE63D1D6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F350FD-56AF-7344-A984-610734EE3973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design a camera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7772400" cy="1295400"/>
          </a:xfrm>
        </p:spPr>
        <p:txBody>
          <a:bodyPr/>
          <a:lstStyle/>
          <a:p>
            <a:r>
              <a:rPr lang="en-US"/>
              <a:t>Idea 1:  put a piece of film in front of an object</a:t>
            </a:r>
          </a:p>
          <a:p>
            <a:r>
              <a:rPr lang="en-US"/>
              <a:t>Do we get a reasonable image?</a:t>
            </a:r>
          </a:p>
        </p:txBody>
      </p:sp>
      <p:pic>
        <p:nvPicPr>
          <p:cNvPr id="13316" name="Picture 4" descr="image-not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62400" y="1981200"/>
            <a:ext cx="4724400" cy="1524000"/>
            <a:chOff x="1536" y="1248"/>
            <a:chExt cx="2976" cy="960"/>
          </a:xfrm>
        </p:grpSpPr>
        <p:sp>
          <p:nvSpPr>
            <p:cNvPr id="13328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3962400" y="1981200"/>
            <a:ext cx="472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267200" y="2209800"/>
            <a:ext cx="4419600" cy="1295400"/>
            <a:chOff x="1728" y="1392"/>
            <a:chExt cx="2784" cy="816"/>
          </a:xfrm>
        </p:grpSpPr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3325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4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Oval 16"/>
          <p:cNvSpPr>
            <a:spLocks noChangeArrowheads="1"/>
          </p:cNvSpPr>
          <p:nvPr/>
        </p:nvSpPr>
        <p:spPr bwMode="auto">
          <a:xfrm>
            <a:off x="3917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4235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866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4648200"/>
            <a:ext cx="8686800" cy="1524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a fixed focal length and image plane, there is a specific distance at which objects are “in focus”</a:t>
            </a:r>
          </a:p>
          <a:p>
            <a:pPr lvl="1"/>
            <a:r>
              <a:rPr lang="en-US" sz="2400" dirty="0"/>
              <a:t>Other points project to a “circle of confusion” in the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F5F098-CCB4-C44B-968E-3308DB98DDBA}"/>
              </a:ext>
            </a:extLst>
          </p:cNvPr>
          <p:cNvGrpSpPr/>
          <p:nvPr/>
        </p:nvGrpSpPr>
        <p:grpSpPr>
          <a:xfrm>
            <a:off x="1828800" y="1459180"/>
            <a:ext cx="8303166" cy="3265220"/>
            <a:chOff x="4343400" y="983058"/>
            <a:chExt cx="4800600" cy="1887836"/>
          </a:xfrm>
        </p:grpSpPr>
        <p:pic>
          <p:nvPicPr>
            <p:cNvPr id="74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854AAF90-9A7A-444E-8950-E8525D3D36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15"/>
            <a:stretch/>
          </p:blipFill>
          <p:spPr bwMode="auto">
            <a:xfrm>
              <a:off x="4343400" y="983058"/>
              <a:ext cx="4800600" cy="183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B5956F5-9115-6040-AB9D-28080B2E67BD}"/>
                </a:ext>
              </a:extLst>
            </p:cNvPr>
            <p:cNvSpPr/>
            <p:nvPr/>
          </p:nvSpPr>
          <p:spPr bwMode="auto">
            <a:xfrm>
              <a:off x="7543800" y="2379366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276F869-6B78-9647-BEE9-077BE3E29C4B}"/>
              </a:ext>
            </a:extLst>
          </p:cNvPr>
          <p:cNvSpPr/>
          <p:nvPr/>
        </p:nvSpPr>
        <p:spPr bwMode="auto">
          <a:xfrm>
            <a:off x="6134100" y="4248278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5FFF0-25F7-834D-924F-92D9F54F8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of field </a:t>
            </a:r>
            <a:r>
              <a:rPr lang="en-US" kern="1200" dirty="0">
                <a:latin typeface="Arial" charset="0"/>
                <a:cs typeface="Arial" charset="0"/>
              </a:rPr>
              <a:t>is the distance between the nearest and farthest objects in a scene that appear acceptably sharp </a:t>
            </a:r>
            <a:br>
              <a:rPr lang="en-US" kern="1200" dirty="0">
                <a:latin typeface="Arial" charset="0"/>
                <a:cs typeface="Arial" charset="0"/>
              </a:rPr>
            </a:br>
            <a:r>
              <a:rPr lang="en-US" kern="1200" dirty="0">
                <a:latin typeface="Arial" charset="0"/>
                <a:cs typeface="Arial" charset="0"/>
              </a:rPr>
              <a:t>in an image (</a:t>
            </a:r>
            <a:r>
              <a:rPr lang="en-US" kern="1200" dirty="0">
                <a:latin typeface="Arial" charset="0"/>
                <a:cs typeface="Arial" charset="0"/>
                <a:hlinkClick r:id="rId3"/>
              </a:rPr>
              <a:t>Wikipedia</a:t>
            </a:r>
            <a:r>
              <a:rPr lang="en-US" kern="1200" dirty="0">
                <a:latin typeface="Arial" charset="0"/>
                <a:cs typeface="Arial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492375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492374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0896600" y="6192646"/>
            <a:ext cx="1505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Image source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(via A. </a:t>
            </a:r>
            <a:r>
              <a:rPr lang="en-US" sz="1200" dirty="0" err="1"/>
              <a:t>Efros</a:t>
            </a:r>
            <a:r>
              <a:rPr lang="en-US" sz="1200" dirty="0"/>
              <a:t>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383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Figure source</a:t>
            </a:r>
            <a:endParaRPr lang="en-US" sz="1600" dirty="0"/>
          </a:p>
        </p:txBody>
      </p:sp>
      <p:pic>
        <p:nvPicPr>
          <p:cNvPr id="9" name="Picture 2" descr="http://upload.wikimedia.org/wikipedia/commons/thumb/0/0c/Depth_of_field_illustration.svg/1000px-Depth_of_field_illustration.sv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6"/>
          <a:stretch/>
        </p:blipFill>
        <p:spPr bwMode="auto">
          <a:xfrm>
            <a:off x="4343400" y="983058"/>
            <a:ext cx="4800600" cy="18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7543800" y="2438401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6134100" y="4248278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383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Figure source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895600" y="983058"/>
            <a:ext cx="6248400" cy="3775671"/>
            <a:chOff x="1371600" y="983057"/>
            <a:chExt cx="6248400" cy="3775671"/>
          </a:xfrm>
        </p:grpSpPr>
        <p:pic>
          <p:nvPicPr>
            <p:cNvPr id="9" name="Picture 2" descr="http://upload.wikimedia.org/wikipedia/commons/thumb/0/0c/Depth_of_field_illustration.svg/1000px-Depth_of_field_illustration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905000"/>
          </a:xfrm>
        </p:spPr>
        <p:txBody>
          <a:bodyPr/>
          <a:lstStyle/>
          <a:p>
            <a:r>
              <a:rPr lang="en-US" dirty="0"/>
              <a:t>Changing the </a:t>
            </a:r>
            <a:r>
              <a:rPr lang="en-US" i="1" dirty="0"/>
              <a:t>aperture</a:t>
            </a:r>
            <a:r>
              <a:rPr lang="en-US" dirty="0"/>
              <a:t> size affects depth of field</a:t>
            </a:r>
          </a:p>
          <a:p>
            <a:pPr lvl="1"/>
            <a:r>
              <a:rPr lang="en-US" dirty="0"/>
              <a:t>A smaller aperture increases the range in which the object is approximately in focus</a:t>
            </a:r>
          </a:p>
          <a:p>
            <a:pPr lvl="1"/>
            <a:r>
              <a:rPr lang="en-US" dirty="0"/>
              <a:t>But small aperture reduces amount of light – need to increase </a:t>
            </a:r>
            <a:r>
              <a:rPr lang="en-US" i="1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5744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the aperture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41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2473325" y="5867401"/>
            <a:ext cx="340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Large aperture  = small DOF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6207126" y="5867401"/>
            <a:ext cx="3294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Small aperture = large DOF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343CD-B0A7-EA48-87AF-1BE88B9BF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field of view is the angular extent of the world observed by the camera (</a:t>
            </a:r>
            <a:r>
              <a:rPr lang="en-US" dirty="0">
                <a:hlinkClick r:id="rId3"/>
              </a:rPr>
              <a:t>Wikipedia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determines the FOV?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98E73-E80C-544D-B779-955DF94E4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33" y="2603822"/>
            <a:ext cx="4780334" cy="394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54343CD-B0A7-EA48-87AF-1BE88B9BFF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field of view is the angular extent of the world observed by the camera (</a:t>
                </a:r>
                <a:r>
                  <a:rPr lang="en-US" dirty="0">
                    <a:hlinkClick r:id="rId3"/>
                  </a:rPr>
                  <a:t>Wikipedia</a:t>
                </a:r>
                <a:r>
                  <a:rPr lang="en-US" dirty="0"/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determines the FOV?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Focal length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), length of the sensor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):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Larger focal length = smaller FOV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54343CD-B0A7-EA48-87AF-1BE88B9BF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03" t="-1449" b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FF0681B-2889-4241-9201-579C87853C02}"/>
              </a:ext>
            </a:extLst>
          </p:cNvPr>
          <p:cNvGrpSpPr/>
          <p:nvPr/>
        </p:nvGrpSpPr>
        <p:grpSpPr>
          <a:xfrm>
            <a:off x="1371600" y="2895600"/>
            <a:ext cx="7137752" cy="2902810"/>
            <a:chOff x="1371600" y="2895600"/>
            <a:chExt cx="7137752" cy="2902810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BCE5A0C2-CE7A-E146-8052-8DD3996B6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1600" y="2895600"/>
              <a:ext cx="7137752" cy="290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528C35BD-3EB9-E14D-8120-A3E99FF24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3817210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0FB77F-4318-3342-9069-FCC097972846}"/>
                  </a:ext>
                </a:extLst>
              </p:cNvPr>
              <p:cNvSpPr txBox="1"/>
              <p:nvPr/>
            </p:nvSpPr>
            <p:spPr>
              <a:xfrm>
                <a:off x="8966552" y="3717591"/>
                <a:ext cx="2630207" cy="1113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0FB77F-4318-3342-9069-FCC097972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552" y="3717591"/>
                <a:ext cx="2630207" cy="1113638"/>
              </a:xfrm>
              <a:prstGeom prst="rect">
                <a:avLst/>
              </a:prstGeom>
              <a:blipFill>
                <a:blip r:embed="rId6"/>
                <a:stretch>
                  <a:fillRect r="-48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5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191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2483"/>
          <a:stretch>
            <a:fillRect/>
          </a:stretch>
        </p:blipFill>
        <p:spPr bwMode="auto">
          <a:xfrm>
            <a:off x="1676400" y="1090614"/>
            <a:ext cx="8915400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191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/ focal length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6477000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6477000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55303" name="Picture 10" descr="wide_angl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8458201" y="6583364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Sources: A. Efros,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7772400" cy="1905000"/>
          </a:xfrm>
        </p:spPr>
        <p:txBody>
          <a:bodyPr/>
          <a:lstStyle/>
          <a:p>
            <a:r>
              <a:rPr lang="en-US" dirty="0"/>
              <a:t>Add a barrier to block off most of the rays</a:t>
            </a:r>
          </a:p>
        </p:txBody>
      </p:sp>
      <p:pic>
        <p:nvPicPr>
          <p:cNvPr id="14340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14351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3" name="Oval 15"/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16"/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141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3" name="Picture 5" descr="face_w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face_stand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1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fac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828801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Same effect for faces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300288" y="5449888"/>
            <a:ext cx="7453312" cy="493712"/>
            <a:chOff x="489" y="3433"/>
            <a:chExt cx="4695" cy="311"/>
          </a:xfrm>
        </p:grpSpPr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56330" name="Text Box 11"/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56331" name="Text Box 12"/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9067801" y="6583364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ameraModel"/>
          <p:cNvPicPr>
            <a:picLocks noChangeAspect="1" noChangeArrowheads="1"/>
          </p:cNvPicPr>
          <p:nvPr/>
        </p:nvPicPr>
        <p:blipFill>
          <a:blip r:embed="rId3" cstate="print"/>
          <a:srcRect t="1907" b="1736"/>
          <a:stretch>
            <a:fillRect/>
          </a:stretch>
        </p:blipFill>
        <p:spPr bwMode="auto">
          <a:xfrm>
            <a:off x="2438400" y="992188"/>
            <a:ext cx="6934200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629400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/>
              <a:t>Source: Hartley &amp; Zisserman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Continuously adjusting the focal length while the camera moves away from (or towards) the subject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124200" y="6096001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http://en.wikipedia.org/wiki/Dolly_zoom</a:t>
            </a:r>
            <a:endParaRPr lang="en-US"/>
          </a:p>
        </p:txBody>
      </p:sp>
      <p:pic>
        <p:nvPicPr>
          <p:cNvPr id="58373" name="Picture 5" descr="Contra-zoom_aka_dolly_zoom_anim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1" y="2286001"/>
            <a:ext cx="42148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Continuously adjusting the focal length while the camera moves away from (or towards) the subject</a:t>
            </a:r>
          </a:p>
          <a:p>
            <a:pPr>
              <a:buFontTx/>
              <a:buChar char="•"/>
            </a:pPr>
            <a:r>
              <a:rPr lang="en-US" dirty="0"/>
              <a:t>“The Vertigo shot”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6" y="2971800"/>
            <a:ext cx="40179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38" y="2971800"/>
            <a:ext cx="40179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2209800" y="5562601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5"/>
              </a:rPr>
              <a:t>Example of dolly zoom from </a:t>
            </a:r>
            <a:r>
              <a:rPr lang="en-US" i="1" dirty="0">
                <a:hlinkClick r:id="rId5"/>
              </a:rPr>
              <a:t>Goodfellas</a:t>
            </a:r>
            <a:r>
              <a:rPr lang="en-US" dirty="0"/>
              <a:t> (YouTube)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09800" y="6015038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6"/>
              </a:rPr>
              <a:t>Example of dolly zoom from </a:t>
            </a:r>
            <a:r>
              <a:rPr lang="en-US" i="1" dirty="0">
                <a:hlinkClick r:id="rId6"/>
              </a:rPr>
              <a:t>La </a:t>
            </a:r>
            <a:r>
              <a:rPr lang="en-US" i="1" dirty="0" err="1">
                <a:hlinkClick r:id="rId6"/>
              </a:rPr>
              <a:t>Haine</a:t>
            </a:r>
            <a:r>
              <a:rPr lang="en-US" i="1" dirty="0"/>
              <a:t> </a:t>
            </a:r>
            <a:r>
              <a:rPr lang="en-US" dirty="0"/>
              <a:t>(YouTube)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59EEE1-C2EB-554C-9CC4-17701B81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79248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ACE98-91FC-2A4B-9E52-8B399C25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“dolly zoom”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9E04C-5C41-3345-B46F-2E274ACB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914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979843-82AA-B349-BB73-ECDFB8FE8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914400"/>
            <a:ext cx="7924800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099846-2F35-594F-8EC6-DC327FDF5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79248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ACE98-91FC-2A4B-9E52-8B399C25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“dolly zoom”</a:t>
            </a:r>
          </a:p>
        </p:txBody>
      </p:sp>
    </p:spTree>
    <p:extLst>
      <p:ext uri="{BB962C8B-B14F-4D97-AF65-F5344CB8AC3E}">
        <p14:creationId xmlns:p14="http://schemas.microsoft.com/office/powerpoint/2010/main" val="42372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C3F-BC93-1149-82D1-4AC11069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049000" cy="838200"/>
          </a:xfrm>
        </p:spPr>
        <p:txBody>
          <a:bodyPr/>
          <a:lstStyle/>
          <a:p>
            <a:r>
              <a:rPr lang="en-US" dirty="0"/>
              <a:t>Choice of lens and viewpoint: A COVID-era illustration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7FBFE-97B5-194B-8823-2F2B0B16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17" y="990600"/>
            <a:ext cx="4733081" cy="2662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A14D0-E82E-0A40-A5A1-8F70734E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18" y="3810000"/>
            <a:ext cx="4733081" cy="2666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4FE23-D12B-104D-9698-16446D8EA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918" y="990600"/>
            <a:ext cx="4725496" cy="2662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E905E-B984-E146-A07D-D14343795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918" y="3810000"/>
            <a:ext cx="4733082" cy="2666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C71D7B-5EBB-F743-9A42-36E867249B41}"/>
              </a:ext>
            </a:extLst>
          </p:cNvPr>
          <p:cNvSpPr/>
          <p:nvPr/>
        </p:nvSpPr>
        <p:spPr>
          <a:xfrm>
            <a:off x="11101626" y="6469325"/>
            <a:ext cx="946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01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Depth of field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lenses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15" y="1676400"/>
            <a:ext cx="442724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Vignetting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1430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733801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711576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8229600" cy="1981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Captures </a:t>
            </a:r>
            <a:r>
              <a:rPr lang="en-US" sz="2400" b="1" dirty="0"/>
              <a:t>pencil of rays</a:t>
            </a:r>
            <a:r>
              <a:rPr lang="en-US" sz="2400" dirty="0"/>
              <a:t> – all rays through a single point: </a:t>
            </a:r>
            <a:r>
              <a:rPr lang="en-US" sz="2400" b="1" dirty="0"/>
              <a:t>aperture,</a:t>
            </a:r>
            <a:r>
              <a:rPr lang="en-US" sz="2400" dirty="0"/>
              <a:t> </a:t>
            </a:r>
            <a:r>
              <a:rPr lang="en-US" sz="2400" b="1" dirty="0"/>
              <a:t>center of projection, optical center, focal point, camera center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The image is formed on the </a:t>
            </a:r>
            <a:r>
              <a:rPr lang="en-US" sz="2400" b="1" dirty="0"/>
              <a:t>image plane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6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810000" y="2057400"/>
            <a:ext cx="47244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114800" y="2667000"/>
            <a:ext cx="4419600" cy="304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83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echt-231-a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793875"/>
            <a:ext cx="51958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3352800" y="3851276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No distortion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5181600" y="3851276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Pin cushion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7239000" y="3851276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Barrel</a:t>
            </a:r>
          </a:p>
        </p:txBody>
      </p:sp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Radial distortion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219575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118688-E55F-D84B-A7CC-CFB26C98F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Caused by imperfect lenses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Distortion is stronger towards the edges of the photo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Spherical aberration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Spherical lenses don’t focus light perfectly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Rays farther from the optical axis focus closer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971800"/>
            <a:ext cx="4800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aberration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Lens has different refractive indices for different wavelengths: causes color fringing</a:t>
            </a:r>
          </a:p>
        </p:txBody>
      </p:sp>
      <p:pic>
        <p:nvPicPr>
          <p:cNvPr id="61444" name="Picture 5" descr="chr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476" y="1981201"/>
            <a:ext cx="40481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2667000" y="39624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Center</a:t>
            </a:r>
          </a:p>
        </p:txBody>
      </p:sp>
      <p:pic>
        <p:nvPicPr>
          <p:cNvPr id="61446" name="Picture 7" descr="colorAbber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8" descr="colorAbbe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6518276" y="39624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Outer Edge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Depth of field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Field of view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8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camera sensors</a:t>
            </a:r>
          </a:p>
        </p:txBody>
      </p:sp>
      <p:pic>
        <p:nvPicPr>
          <p:cNvPr id="7" name="Picture 7" descr="ccd_vs_c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1219200"/>
            <a:ext cx="433270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480" y="1371600"/>
            <a:ext cx="3970720" cy="2667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4267200"/>
            <a:ext cx="9144000" cy="205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Each cell in a sensor array is a light-sensitive diode that converts photons to electrons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in the past: </a:t>
            </a:r>
            <a:r>
              <a:rPr lang="en-US" b="1" dirty="0"/>
              <a:t>Charge Coupled Device (CCD)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now: </a:t>
            </a:r>
            <a:r>
              <a:rPr lang="en-US" b="1" dirty="0"/>
              <a:t>Complementary Metal Oxide Semiconductor (CMOS)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604569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http://electronics360.globalspec.com/article/9464/</a:t>
            </a:r>
            <a:r>
              <a:rPr lang="en-US" sz="1800" dirty="0" err="1">
                <a:hlinkClick r:id="rId5"/>
              </a:rPr>
              <a:t>ccd</a:t>
            </a:r>
            <a:r>
              <a:rPr lang="en-US" sz="1800" dirty="0">
                <a:hlinkClick r:id="rId5"/>
              </a:rPr>
              <a:t>-</a:t>
            </a:r>
            <a:r>
              <a:rPr lang="en-US" sz="1800" dirty="0" err="1">
                <a:hlinkClick r:id="rId5"/>
              </a:rPr>
              <a:t>vs</a:t>
            </a:r>
            <a:r>
              <a:rPr lang="en-US" sz="1800" dirty="0">
                <a:hlinkClick r:id="rId5"/>
              </a:rPr>
              <a:t>-</a:t>
            </a:r>
            <a:r>
              <a:rPr lang="en-US" sz="1800" dirty="0" err="1">
                <a:hlinkClick r:id="rId5"/>
              </a:rPr>
              <a:t>cmos</a:t>
            </a:r>
            <a:r>
              <a:rPr lang="en-US" sz="1800" dirty="0">
                <a:hlinkClick r:id="rId5"/>
              </a:rPr>
              <a:t>-the-shift-in-image-sensor-technology</a:t>
            </a:r>
            <a:endParaRPr lang="en-US" sz="1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filter arrays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4065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8839201" y="6583364"/>
            <a:ext cx="1520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Steve Seitz</a:t>
            </a:r>
          </a:p>
        </p:txBody>
      </p:sp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5562601" y="13716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7162800" y="3581400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Why more green?</a:t>
            </a: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19812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Bayer grid</a:t>
            </a:r>
            <a:r>
              <a:rPr lang="en-US" dirty="0"/>
              <a:t> (1976)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4078288"/>
            <a:ext cx="3581400" cy="2297112"/>
            <a:chOff x="3264" y="2569"/>
            <a:chExt cx="2256" cy="1447"/>
          </a:xfrm>
        </p:grpSpPr>
        <p:pic>
          <p:nvPicPr>
            <p:cNvPr id="67594" name="Picture 10" descr="equilumina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filter arrays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4065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5562601" y="13716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C7980-8B6C-4246-8FC6-C4DAA6CFD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/>
        </p:blipFill>
        <p:spPr>
          <a:xfrm>
            <a:off x="6903647" y="3505200"/>
            <a:ext cx="3566306" cy="25146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E9785C8B-AB39-5944-B319-2FD00C157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038088"/>
            <a:ext cx="510540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Recent </a:t>
            </a:r>
            <a:r>
              <a:rPr lang="en-US" sz="1800" dirty="0" err="1"/>
              <a:t>cameraphone</a:t>
            </a:r>
            <a:r>
              <a:rPr lang="en-US" sz="1800" dirty="0"/>
              <a:t> technology: </a:t>
            </a:r>
            <a:r>
              <a:rPr lang="en-US" sz="1800" dirty="0">
                <a:hlinkClick r:id="rId6"/>
              </a:rPr>
              <a:t>pixel binning</a:t>
            </a:r>
            <a:endParaRPr lang="en-US" sz="1800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B9757D7-129D-A74A-9A34-14C52B31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Bayer grid</a:t>
            </a:r>
            <a:r>
              <a:rPr lang="en-US" dirty="0"/>
              <a:t> (1976)</a:t>
            </a:r>
          </a:p>
        </p:txBody>
      </p:sp>
    </p:spTree>
    <p:extLst>
      <p:ext uri="{BB962C8B-B14F-4D97-AF65-F5344CB8AC3E}">
        <p14:creationId xmlns:p14="http://schemas.microsoft.com/office/powerpoint/2010/main" val="3930954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 digital camera artifacts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391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Noise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low light is where you most notice noise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light sensitivity (ISO) / noise tradeoff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stuck pixels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In-camera processing</a:t>
            </a:r>
          </a:p>
          <a:p>
            <a:pPr lvl="2">
              <a:lnSpc>
                <a:spcPct val="80000"/>
              </a:lnSpc>
            </a:pPr>
            <a:r>
              <a:rPr lang="en-US" sz="1600" dirty="0" err="1"/>
              <a:t>oversharpening</a:t>
            </a:r>
            <a:r>
              <a:rPr lang="en-US" sz="1600" dirty="0"/>
              <a:t> can produce halos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Compression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JPEG artifacts, blocking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Blooming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CCD charge overflowing into neighboring pixels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Color artifacts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Color moire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Purple fringing from </a:t>
            </a:r>
            <a:r>
              <a:rPr lang="en-US" sz="1600" dirty="0" err="1"/>
              <a:t>microlenses</a:t>
            </a:r>
            <a:endParaRPr lang="en-US" sz="1600" dirty="0"/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36576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1257300"/>
            <a:ext cx="15748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" t="36048" r="58994" b="20902"/>
          <a:stretch/>
        </p:blipFill>
        <p:spPr>
          <a:xfrm>
            <a:off x="8686801" y="5257800"/>
            <a:ext cx="1600200" cy="11201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alhacen"/>
          <p:cNvPicPr>
            <a:picLocks noChangeAspect="1" noChangeArrowheads="1"/>
          </p:cNvPicPr>
          <p:nvPr/>
        </p:nvPicPr>
        <p:blipFill>
          <a:blip r:embed="rId4" cstate="print"/>
          <a:srcRect r="554"/>
          <a:stretch>
            <a:fillRect/>
          </a:stretch>
        </p:blipFill>
        <p:spPr bwMode="auto">
          <a:xfrm>
            <a:off x="7924800" y="990600"/>
            <a:ext cx="2571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milestones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2600" y="1219200"/>
            <a:ext cx="6248400" cy="5410200"/>
          </a:xfrm>
        </p:spPr>
        <p:txBody>
          <a:bodyPr/>
          <a:lstStyle/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Pinhole model:</a:t>
            </a:r>
            <a:r>
              <a:rPr lang="en-US" sz="1800" dirty="0"/>
              <a:t> </a:t>
            </a:r>
            <a:r>
              <a:rPr lang="en-US" sz="1800" dirty="0" err="1"/>
              <a:t>Mozi</a:t>
            </a:r>
            <a:r>
              <a:rPr lang="en-US" sz="1800" dirty="0"/>
              <a:t> (470-390 BCE), </a:t>
            </a:r>
            <a:br>
              <a:rPr lang="en-US" sz="1800" dirty="0"/>
            </a:br>
            <a:r>
              <a:rPr lang="en-US" sz="1800" dirty="0"/>
              <a:t>Aristotle (384-322 BCE)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Principles of optics (including lenses):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Alhacen</a:t>
            </a:r>
            <a:r>
              <a:rPr lang="en-US" sz="1800" dirty="0"/>
              <a:t> (965-1039 CE)  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Camera </a:t>
            </a:r>
            <a:r>
              <a:rPr lang="en-US" sz="1800" b="1" dirty="0" err="1"/>
              <a:t>obscura</a:t>
            </a:r>
            <a:r>
              <a:rPr lang="en-US" sz="1800" b="1" dirty="0"/>
              <a:t>:</a:t>
            </a:r>
            <a:r>
              <a:rPr lang="en-US" sz="1800" dirty="0"/>
              <a:t> Leonardo </a:t>
            </a:r>
            <a:r>
              <a:rPr lang="en-US" sz="1800" dirty="0" err="1"/>
              <a:t>da</a:t>
            </a:r>
            <a:r>
              <a:rPr lang="en-US" sz="1800" dirty="0"/>
              <a:t> Vinci </a:t>
            </a:r>
            <a:br>
              <a:rPr lang="en-US" sz="1800" dirty="0"/>
            </a:br>
            <a:r>
              <a:rPr lang="en-US" sz="1800" dirty="0"/>
              <a:t>(1452-1519), Johann </a:t>
            </a:r>
            <a:r>
              <a:rPr lang="en-US" sz="1800" dirty="0" err="1"/>
              <a:t>Zahn</a:t>
            </a:r>
            <a:r>
              <a:rPr lang="en-US" sz="1800" dirty="0"/>
              <a:t> (1631-1707)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photo:</a:t>
            </a:r>
            <a:r>
              <a:rPr lang="en-US" sz="1800" dirty="0"/>
              <a:t> Joseph </a:t>
            </a:r>
            <a:r>
              <a:rPr lang="en-US" sz="1800" dirty="0" err="1"/>
              <a:t>Nicephore</a:t>
            </a:r>
            <a:r>
              <a:rPr lang="en-US" sz="1800" dirty="0"/>
              <a:t> </a:t>
            </a:r>
            <a:r>
              <a:rPr lang="en-US" sz="1800" dirty="0" err="1"/>
              <a:t>Niepce</a:t>
            </a:r>
            <a:r>
              <a:rPr lang="en-US" sz="1800" dirty="0"/>
              <a:t> (1822)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 err="1"/>
              <a:t>Daguerréotypes</a:t>
            </a:r>
            <a:r>
              <a:rPr lang="en-US" sz="1800" b="1" dirty="0"/>
              <a:t> </a:t>
            </a:r>
            <a:r>
              <a:rPr lang="en-US" sz="1800" dirty="0"/>
              <a:t>(1839)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Photographic film</a:t>
            </a:r>
            <a:r>
              <a:rPr lang="en-US" sz="1800" dirty="0"/>
              <a:t> (Eastman, 1889)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Cinema </a:t>
            </a:r>
            <a:r>
              <a:rPr lang="en-US" sz="1800" dirty="0"/>
              <a:t>(</a:t>
            </a:r>
            <a:r>
              <a:rPr lang="en-US" sz="1800" dirty="0" err="1"/>
              <a:t>Lumière</a:t>
            </a:r>
            <a:r>
              <a:rPr lang="en-US" sz="1800" dirty="0"/>
              <a:t> Brothers, 1895)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Color Photography</a:t>
            </a:r>
            <a:r>
              <a:rPr lang="en-US" sz="1800" dirty="0"/>
              <a:t> (</a:t>
            </a:r>
            <a:r>
              <a:rPr lang="en-US" sz="1800" dirty="0" err="1"/>
              <a:t>Lumière</a:t>
            </a:r>
            <a:r>
              <a:rPr lang="en-US" sz="1800" dirty="0"/>
              <a:t> Brothers, 1908)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Television </a:t>
            </a:r>
            <a:r>
              <a:rPr lang="en-US" sz="1800" dirty="0"/>
              <a:t>(Baird, Farnsworth, Zworykin, 1920s)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consumer camera with CCD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Sony </a:t>
            </a:r>
            <a:r>
              <a:rPr lang="en-US" sz="1800" dirty="0" err="1"/>
              <a:t>Mavica</a:t>
            </a:r>
            <a:r>
              <a:rPr lang="en-US" sz="1800" dirty="0"/>
              <a:t> (1981)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fully digital camera:</a:t>
            </a:r>
            <a:r>
              <a:rPr lang="en-US" sz="1800" dirty="0"/>
              <a:t> Kodak DCS100 (1990)</a:t>
            </a:r>
          </a:p>
        </p:txBody>
      </p:sp>
      <p:graphicFrame>
        <p:nvGraphicFramePr>
          <p:cNvPr id="921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924800" y="2667001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9" name="Image" r:id="rId5" imgW="7706801" imgH="4772691" progId="">
                  <p:embed/>
                </p:oleObj>
              </mc:Choice>
              <mc:Fallback>
                <p:oleObj name="Image" r:id="rId5" imgW="7706801" imgH="477269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667001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7924800" y="42672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Niepce, “La Table Servie,” 1822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7981950" y="21336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Alhacen’s notes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924800" y="63246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Old television camera</a:t>
            </a:r>
          </a:p>
        </p:txBody>
      </p:sp>
      <p:pic>
        <p:nvPicPr>
          <p:cNvPr id="11" name="Picture 59" descr="http://1.bp.blogspot.com/-hbnqGqzVRK0/TgM6QpTNWoI/AAAAAAAAAbo/_XDTAK8Y6NU/s1600/A-colour-TV-camera-is-dem-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00600"/>
            <a:ext cx="2540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F294D-24CA-E24C-AC0B-F7E8DAD12737}"/>
              </a:ext>
            </a:extLst>
          </p:cNvPr>
          <p:cNvSpPr/>
          <p:nvPr/>
        </p:nvSpPr>
        <p:spPr>
          <a:xfrm>
            <a:off x="2133600" y="63246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8"/>
              </a:rPr>
              <a:t>https://</a:t>
            </a:r>
            <a:r>
              <a:rPr lang="en-US" sz="1800" dirty="0" err="1">
                <a:hlinkClick r:id="rId8"/>
              </a:rPr>
              <a:t>en.wikipedia.org</a:t>
            </a:r>
            <a:r>
              <a:rPr lang="en-US" sz="1800" dirty="0">
                <a:hlinkClick r:id="rId8"/>
              </a:rPr>
              <a:t>/wiki/</a:t>
            </a:r>
            <a:r>
              <a:rPr lang="en-US" sz="1800" dirty="0" err="1">
                <a:hlinkClick r:id="rId8"/>
              </a:rPr>
              <a:t>History_of_photography</a:t>
            </a:r>
            <a:endParaRPr lang="en-US" sz="1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digitally scanned photograph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NIST (1957), 176x176 pixels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600200"/>
            <a:ext cx="3578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2057400" y="6335714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hlinkClick r:id="rId4"/>
              </a:rPr>
              <a:t>http://listverse.com/history/top-10-incredible-early-firsts-in-photography/</a:t>
            </a:r>
            <a:endParaRPr 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Pinhole cameras are everywhere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4AAE9-6372-F046-BA19-097F132FC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7100" y="1800225"/>
            <a:ext cx="5257800" cy="3943350"/>
          </a:xfrm>
        </p:spPr>
      </p:pic>
    </p:spTree>
    <p:extLst>
      <p:ext uri="{BB962C8B-B14F-4D97-AF65-F5344CB8AC3E}">
        <p14:creationId xmlns:p14="http://schemas.microsoft.com/office/powerpoint/2010/main" val="40532677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656B-4291-5643-A17F-A39422C5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sales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66A78-026E-1247-A3D9-F8630BFE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93558"/>
            <a:ext cx="7924800" cy="4907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F4125-2751-AF44-8586-70E95B8A4C00}"/>
              </a:ext>
            </a:extLst>
          </p:cNvPr>
          <p:cNvSpPr txBox="1"/>
          <p:nvPr/>
        </p:nvSpPr>
        <p:spPr>
          <a:xfrm>
            <a:off x="9757918" y="644324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Source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9224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656B-4291-5643-A17F-A39422C5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sales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DDD8-8F81-F043-98D0-0380A57B8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full chart…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F4125-2751-AF44-8586-70E95B8A4C00}"/>
              </a:ext>
            </a:extLst>
          </p:cNvPr>
          <p:cNvSpPr txBox="1"/>
          <p:nvPr/>
        </p:nvSpPr>
        <p:spPr>
          <a:xfrm>
            <a:off x="9757918" y="644324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Source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80144-8BFC-B84D-B146-F4F40F7F5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215" y="1066800"/>
            <a:ext cx="96737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Pinhole cameras are everywhere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702300"/>
            <a:ext cx="7772400" cy="1066800"/>
          </a:xfrm>
          <a:ln/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/>
          <a:p>
            <a:pPr marL="382588" algn="ctr"/>
            <a:r>
              <a:rPr lang="en-US" sz="1800"/>
              <a:t>Tree shadow during a solar eclipse</a:t>
            </a:r>
          </a:p>
          <a:p>
            <a:pPr marL="382588" algn="ctr"/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photo credit: Nils van der Burg</a:t>
            </a:r>
            <a:br>
              <a:rPr lang="en-US" sz="1800"/>
            </a:br>
            <a:r>
              <a:rPr lang="en-US" sz="1400" u="sng">
                <a:solidFill>
                  <a:srgbClr val="0000FF"/>
                </a:solidFill>
                <a:hlinkClick r:id="rId2"/>
              </a:rPr>
              <a:t>http://www.physicstogo.org/index.cfm</a:t>
            </a:r>
            <a:endParaRPr lang="en-US" sz="1400" u="sng">
              <a:solidFill>
                <a:srgbClr val="0000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041401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438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Basic principle known to Mozi (470-390 BCE), Aristotle (384-322 BCE)</a:t>
            </a:r>
          </a:p>
          <a:p>
            <a:pPr>
              <a:buFontTx/>
              <a:buChar char="•"/>
            </a:pPr>
            <a:r>
              <a:rPr lang="en-US"/>
              <a:t>Drawing aid for artists: described by Leonardo da Vinci (1452-1519) </a:t>
            </a:r>
          </a:p>
        </p:txBody>
      </p:sp>
      <p:pic>
        <p:nvPicPr>
          <p:cNvPr id="30724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600200" y="1600201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8"/>
          <p:cNvSpPr txBox="1">
            <a:spLocks noChangeArrowheads="1"/>
          </p:cNvSpPr>
          <p:nvPr/>
        </p:nvSpPr>
        <p:spPr bwMode="auto">
          <a:xfrm>
            <a:off x="2846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30726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364087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5486400"/>
            <a:ext cx="5486400" cy="685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Abelardo</a:t>
            </a:r>
            <a:r>
              <a:rPr lang="en-US" sz="2000" dirty="0"/>
              <a:t> </a:t>
            </a:r>
            <a:r>
              <a:rPr lang="en-US" sz="2000" dirty="0" err="1"/>
              <a:t>Morell</a:t>
            </a:r>
            <a:r>
              <a:rPr lang="en-US" sz="2000" dirty="0"/>
              <a:t>, Camera </a:t>
            </a:r>
            <a:r>
              <a:rPr lang="en-US" sz="2000" dirty="0" err="1"/>
              <a:t>Obscura</a:t>
            </a:r>
            <a:r>
              <a:rPr lang="en-US" sz="2000" dirty="0"/>
              <a:t> Image of Manhattan View Looking South in Large Room, 1996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048001" y="6400800"/>
            <a:ext cx="5611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https://www.abelardomorell.net/camera-obscura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06476"/>
            <a:ext cx="55626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288214" y="4532314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1751" name="Picture 8" descr="morell_blu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8213" y="1530350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57981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40181</TotalTime>
  <Words>1961</Words>
  <Application>Microsoft Macintosh PowerPoint</Application>
  <PresentationFormat>Widescreen</PresentationFormat>
  <Paragraphs>403</Paragraphs>
  <Slides>61</Slides>
  <Notes>55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Cambria Math</vt:lpstr>
      <vt:lpstr>Palatino Linotype</vt:lpstr>
      <vt:lpstr>Times New Roman</vt:lpstr>
      <vt:lpstr>Verdana</vt:lpstr>
      <vt:lpstr>Blank Presentation</vt:lpstr>
      <vt:lpstr>Image</vt:lpstr>
      <vt:lpstr>Introduction to cameras</vt:lpstr>
      <vt:lpstr>Overview</vt:lpstr>
      <vt:lpstr>Let’s design a camera</vt:lpstr>
      <vt:lpstr>Pinhole camera</vt:lpstr>
      <vt:lpstr>Pinhole camera</vt:lpstr>
      <vt:lpstr>Pinhole cameras are everywhere</vt:lpstr>
      <vt:lpstr>Pinhole cameras are everywhere</vt:lpstr>
      <vt:lpstr>Camera obscura</vt:lpstr>
      <vt:lpstr>Turning a room into a camera obscura</vt:lpstr>
      <vt:lpstr>Turning a room into a camera obscura</vt:lpstr>
      <vt:lpstr>Modeling projection</vt:lpstr>
      <vt:lpstr>Modeling projection</vt:lpstr>
      <vt:lpstr>Deriving projected coordinates</vt:lpstr>
      <vt:lpstr>Deriving projected coordinates</vt:lpstr>
      <vt:lpstr>Properties of projection</vt:lpstr>
      <vt:lpstr>Home-made pinhole camera </vt:lpstr>
      <vt:lpstr>Shrinking the aperture</vt:lpstr>
      <vt:lpstr>Shrinking the aperture</vt:lpstr>
      <vt:lpstr>Overview</vt:lpstr>
      <vt:lpstr>Adding a lens</vt:lpstr>
      <vt:lpstr>Adding a lens</vt:lpstr>
      <vt:lpstr>Adding a lens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Overview</vt:lpstr>
      <vt:lpstr>Depth of field</vt:lpstr>
      <vt:lpstr>Depth of field</vt:lpstr>
      <vt:lpstr>Controlling depth of field</vt:lpstr>
      <vt:lpstr>Controlling depth of field</vt:lpstr>
      <vt:lpstr>Varying the aperture </vt:lpstr>
      <vt:lpstr>Field of view</vt:lpstr>
      <vt:lpstr>Field of view</vt:lpstr>
      <vt:lpstr>Field of view</vt:lpstr>
      <vt:lpstr>Field of view</vt:lpstr>
      <vt:lpstr>Field of view / focal length</vt:lpstr>
      <vt:lpstr>Same effect for faces</vt:lpstr>
      <vt:lpstr>Approximating an orthographic camera</vt:lpstr>
      <vt:lpstr>The dolly zoom</vt:lpstr>
      <vt:lpstr>The dolly zoom</vt:lpstr>
      <vt:lpstr>My “dolly zoom”</vt:lpstr>
      <vt:lpstr>My “dolly zoom”</vt:lpstr>
      <vt:lpstr>Choice of lens and viewpoint: A COVID-era illustration</vt:lpstr>
      <vt:lpstr>Overview</vt:lpstr>
      <vt:lpstr>Real lenses</vt:lpstr>
      <vt:lpstr>Lens flaws: Vignetting</vt:lpstr>
      <vt:lpstr>Lens flaws: Radial distortion</vt:lpstr>
      <vt:lpstr>Lens flaws: Spherical aberration</vt:lpstr>
      <vt:lpstr>Lens flaws: Chromatic aberration</vt:lpstr>
      <vt:lpstr>Overview</vt:lpstr>
      <vt:lpstr>Digital camera sensors</vt:lpstr>
      <vt:lpstr>Color filter arrays</vt:lpstr>
      <vt:lpstr>Color filter arrays</vt:lpstr>
      <vt:lpstr>Misc. digital camera artifacts</vt:lpstr>
      <vt:lpstr>Historic milestones</vt:lpstr>
      <vt:lpstr>First digitally scanned photograph</vt:lpstr>
      <vt:lpstr>Camera sales over time</vt:lpstr>
      <vt:lpstr>Camera sales over time</vt:lpstr>
    </vt:vector>
  </TitlesOfParts>
  <Company>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Microsoft Office User</cp:lastModifiedBy>
  <cp:revision>583</cp:revision>
  <cp:lastPrinted>2018-01-22T20:19:33Z</cp:lastPrinted>
  <dcterms:created xsi:type="dcterms:W3CDTF">2004-08-29T23:15:23Z</dcterms:created>
  <dcterms:modified xsi:type="dcterms:W3CDTF">2022-10-10T15:49:56Z</dcterms:modified>
</cp:coreProperties>
</file>