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tif" ContentType="image/tif"/>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71"/>
  </p:notesMasterIdLst>
  <p:handoutMasterIdLst>
    <p:handoutMasterId r:id="rId72"/>
  </p:handoutMasterIdLst>
  <p:sldIdLst>
    <p:sldId id="645" r:id="rId2"/>
    <p:sldId id="899" r:id="rId3"/>
    <p:sldId id="900" r:id="rId4"/>
    <p:sldId id="901" r:id="rId5"/>
    <p:sldId id="637" r:id="rId6"/>
    <p:sldId id="650" r:id="rId7"/>
    <p:sldId id="887" r:id="rId8"/>
    <p:sldId id="589" r:id="rId9"/>
    <p:sldId id="607" r:id="rId10"/>
    <p:sldId id="546" r:id="rId11"/>
    <p:sldId id="880" r:id="rId12"/>
    <p:sldId id="888" r:id="rId13"/>
    <p:sldId id="889" r:id="rId14"/>
    <p:sldId id="610" r:id="rId15"/>
    <p:sldId id="618" r:id="rId16"/>
    <p:sldId id="620" r:id="rId17"/>
    <p:sldId id="905" r:id="rId18"/>
    <p:sldId id="875" r:id="rId19"/>
    <p:sldId id="904" r:id="rId20"/>
    <p:sldId id="287" r:id="rId21"/>
    <p:sldId id="288" r:id="rId22"/>
    <p:sldId id="289" r:id="rId23"/>
    <p:sldId id="290" r:id="rId24"/>
    <p:sldId id="551" r:id="rId25"/>
    <p:sldId id="896" r:id="rId26"/>
    <p:sldId id="897" r:id="rId27"/>
    <p:sldId id="560" r:id="rId28"/>
    <p:sldId id="884" r:id="rId29"/>
    <p:sldId id="895" r:id="rId30"/>
    <p:sldId id="890" r:id="rId31"/>
    <p:sldId id="891" r:id="rId32"/>
    <p:sldId id="902" r:id="rId33"/>
    <p:sldId id="893" r:id="rId34"/>
    <p:sldId id="894" r:id="rId35"/>
    <p:sldId id="876" r:id="rId36"/>
    <p:sldId id="302" r:id="rId37"/>
    <p:sldId id="881" r:id="rId38"/>
    <p:sldId id="633" r:id="rId39"/>
    <p:sldId id="886" r:id="rId40"/>
    <p:sldId id="311" r:id="rId41"/>
    <p:sldId id="312" r:id="rId42"/>
    <p:sldId id="544" r:id="rId43"/>
    <p:sldId id="641" r:id="rId44"/>
    <p:sldId id="642" r:id="rId45"/>
    <p:sldId id="562" r:id="rId46"/>
    <p:sldId id="644" r:id="rId47"/>
    <p:sldId id="878" r:id="rId48"/>
    <p:sldId id="565" r:id="rId49"/>
    <p:sldId id="568" r:id="rId50"/>
    <p:sldId id="569" r:id="rId51"/>
    <p:sldId id="898" r:id="rId52"/>
    <p:sldId id="570" r:id="rId53"/>
    <p:sldId id="571" r:id="rId54"/>
    <p:sldId id="882" r:id="rId55"/>
    <p:sldId id="640" r:id="rId56"/>
    <p:sldId id="648" r:id="rId57"/>
    <p:sldId id="879" r:id="rId58"/>
    <p:sldId id="625" r:id="rId59"/>
    <p:sldId id="626" r:id="rId60"/>
    <p:sldId id="903" r:id="rId61"/>
    <p:sldId id="258" r:id="rId62"/>
    <p:sldId id="259" r:id="rId63"/>
    <p:sldId id="260" r:id="rId64"/>
    <p:sldId id="261" r:id="rId65"/>
    <p:sldId id="263" r:id="rId66"/>
    <p:sldId id="265" r:id="rId67"/>
    <p:sldId id="906" r:id="rId68"/>
    <p:sldId id="908" r:id="rId69"/>
    <p:sldId id="907" r:id="rId70"/>
  </p:sldIdLst>
  <p:sldSz cx="12192000" cy="6858000"/>
  <p:notesSz cx="7315200" cy="9601200"/>
  <p:custDataLst>
    <p:tags r:id="rId73"/>
  </p:custDataLst>
  <p:defaultTextStyle>
    <a:defPPr>
      <a:defRPr lang="en-US"/>
    </a:defPPr>
    <a:lvl1pPr algn="l" rtl="0" eaLnBrk="0" fontAlgn="base" hangingPunct="0">
      <a:spcBef>
        <a:spcPct val="0"/>
      </a:spcBef>
      <a:spcAft>
        <a:spcPct val="0"/>
      </a:spcAft>
      <a:defRPr sz="2400" kern="1200">
        <a:solidFill>
          <a:schemeClr val="tx1"/>
        </a:solidFill>
        <a:latin typeface="Arial" charset="0"/>
        <a:ea typeface="+mn-ea"/>
        <a:cs typeface="Arial" charset="0"/>
      </a:defRPr>
    </a:lvl1pPr>
    <a:lvl2pPr marL="457200" algn="l" rtl="0" eaLnBrk="0" fontAlgn="base" hangingPunct="0">
      <a:spcBef>
        <a:spcPct val="0"/>
      </a:spcBef>
      <a:spcAft>
        <a:spcPct val="0"/>
      </a:spcAft>
      <a:defRPr sz="2400" kern="1200">
        <a:solidFill>
          <a:schemeClr val="tx1"/>
        </a:solidFill>
        <a:latin typeface="Arial" charset="0"/>
        <a:ea typeface="+mn-ea"/>
        <a:cs typeface="Arial" charset="0"/>
      </a:defRPr>
    </a:lvl2pPr>
    <a:lvl3pPr marL="914400" algn="l" rtl="0" eaLnBrk="0" fontAlgn="base" hangingPunct="0">
      <a:spcBef>
        <a:spcPct val="0"/>
      </a:spcBef>
      <a:spcAft>
        <a:spcPct val="0"/>
      </a:spcAft>
      <a:defRPr sz="2400" kern="1200">
        <a:solidFill>
          <a:schemeClr val="tx1"/>
        </a:solidFill>
        <a:latin typeface="Arial" charset="0"/>
        <a:ea typeface="+mn-ea"/>
        <a:cs typeface="Arial" charset="0"/>
      </a:defRPr>
    </a:lvl3pPr>
    <a:lvl4pPr marL="1371600" algn="l" rtl="0" eaLnBrk="0" fontAlgn="base" hangingPunct="0">
      <a:spcBef>
        <a:spcPct val="0"/>
      </a:spcBef>
      <a:spcAft>
        <a:spcPct val="0"/>
      </a:spcAft>
      <a:defRPr sz="2400" kern="1200">
        <a:solidFill>
          <a:schemeClr val="tx1"/>
        </a:solidFill>
        <a:latin typeface="Arial" charset="0"/>
        <a:ea typeface="+mn-ea"/>
        <a:cs typeface="Arial" charset="0"/>
      </a:defRPr>
    </a:lvl4pPr>
    <a:lvl5pPr marL="1828800" algn="l" rtl="0" eaLnBrk="0" fontAlgn="base" hangingPunct="0">
      <a:spcBef>
        <a:spcPct val="0"/>
      </a:spcBef>
      <a:spcAft>
        <a:spcPct val="0"/>
      </a:spcAft>
      <a:defRPr sz="2400" kern="1200">
        <a:solidFill>
          <a:schemeClr val="tx1"/>
        </a:solidFill>
        <a:latin typeface="Arial" charset="0"/>
        <a:ea typeface="+mn-ea"/>
        <a:cs typeface="Arial" charset="0"/>
      </a:defRPr>
    </a:lvl5pPr>
    <a:lvl6pPr marL="2286000" algn="l" defTabSz="914400" rtl="0" eaLnBrk="1" latinLnBrk="0" hangingPunct="1">
      <a:defRPr sz="2400" kern="1200">
        <a:solidFill>
          <a:schemeClr val="tx1"/>
        </a:solidFill>
        <a:latin typeface="Arial" charset="0"/>
        <a:ea typeface="+mn-ea"/>
        <a:cs typeface="Arial" charset="0"/>
      </a:defRPr>
    </a:lvl6pPr>
    <a:lvl7pPr marL="2743200" algn="l" defTabSz="914400" rtl="0" eaLnBrk="1" latinLnBrk="0" hangingPunct="1">
      <a:defRPr sz="2400" kern="1200">
        <a:solidFill>
          <a:schemeClr val="tx1"/>
        </a:solidFill>
        <a:latin typeface="Arial" charset="0"/>
        <a:ea typeface="+mn-ea"/>
        <a:cs typeface="Arial" charset="0"/>
      </a:defRPr>
    </a:lvl7pPr>
    <a:lvl8pPr marL="3200400" algn="l" defTabSz="914400" rtl="0" eaLnBrk="1" latinLnBrk="0" hangingPunct="1">
      <a:defRPr sz="2400" kern="1200">
        <a:solidFill>
          <a:schemeClr val="tx1"/>
        </a:solidFill>
        <a:latin typeface="Arial" charset="0"/>
        <a:ea typeface="+mn-ea"/>
        <a:cs typeface="Arial" charset="0"/>
      </a:defRPr>
    </a:lvl8pPr>
    <a:lvl9pPr marL="3657600" algn="l" defTabSz="914400" rtl="0" eaLnBrk="1" latinLnBrk="0" hangingPunct="1">
      <a:defRPr sz="2400"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000"/>
    <a:srgbClr val="9900CC"/>
    <a:srgbClr val="660066"/>
    <a:srgbClr val="FF9300"/>
    <a:srgbClr val="FE0000"/>
    <a:srgbClr val="CC66FF"/>
    <a:srgbClr val="66FF33"/>
    <a:srgbClr val="0000FF"/>
    <a:srgbClr val="00FF0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032" autoAdjust="0"/>
    <p:restoredTop sz="86190" autoAdjust="0"/>
  </p:normalViewPr>
  <p:slideViewPr>
    <p:cSldViewPr>
      <p:cViewPr varScale="1">
        <p:scale>
          <a:sx n="101" d="100"/>
          <a:sy n="101" d="100"/>
        </p:scale>
        <p:origin x="200" y="368"/>
      </p:cViewPr>
      <p:guideLst>
        <p:guide orient="horz" pos="2160"/>
        <p:guide pos="3840"/>
      </p:guideLst>
    </p:cSldViewPr>
  </p:slideViewPr>
  <p:notesTextViewPr>
    <p:cViewPr>
      <p:scale>
        <a:sx n="110" d="100"/>
        <a:sy n="11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notesMaster" Target="notesMasters/notesMaster1.xml"/><Relationship Id="rId2" Type="http://schemas.openxmlformats.org/officeDocument/2006/relationships/slide" Target="slides/slide1.xml"/><Relationship Id="rId29" Type="http://schemas.openxmlformats.org/officeDocument/2006/relationships/slide" Target="slides/slide2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7042"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56" tIns="48328" rIns="96656" bIns="48328" numCol="1" anchor="t" anchorCtr="0" compatLnSpc="1">
            <a:prstTxWarp prst="textNoShape">
              <a:avLst/>
            </a:prstTxWarp>
          </a:bodyPr>
          <a:lstStyle>
            <a:lvl1pPr defTabSz="966788" eaLnBrk="1" hangingPunct="1">
              <a:defRPr sz="1200"/>
            </a:lvl1pPr>
          </a:lstStyle>
          <a:p>
            <a:pPr>
              <a:defRPr/>
            </a:pPr>
            <a:endParaRPr lang="en-US"/>
          </a:p>
        </p:txBody>
      </p:sp>
      <p:sp>
        <p:nvSpPr>
          <p:cNvPr id="87043" name="Rectangle 3"/>
          <p:cNvSpPr>
            <a:spLocks noGrp="1" noChangeArrowheads="1"/>
          </p:cNvSpPr>
          <p:nvPr>
            <p:ph type="dt" sz="quarter" idx="1"/>
          </p:nvPr>
        </p:nvSpPr>
        <p:spPr bwMode="auto">
          <a:xfrm>
            <a:off x="4143375" y="0"/>
            <a:ext cx="3170238" cy="479425"/>
          </a:xfrm>
          <a:prstGeom prst="rect">
            <a:avLst/>
          </a:prstGeom>
          <a:noFill/>
          <a:ln w="9525">
            <a:noFill/>
            <a:miter lim="800000"/>
            <a:headEnd/>
            <a:tailEnd/>
          </a:ln>
          <a:effectLst/>
        </p:spPr>
        <p:txBody>
          <a:bodyPr vert="horz" wrap="square" lIns="96656" tIns="48328" rIns="96656" bIns="48328" numCol="1" anchor="t" anchorCtr="0" compatLnSpc="1">
            <a:prstTxWarp prst="textNoShape">
              <a:avLst/>
            </a:prstTxWarp>
          </a:bodyPr>
          <a:lstStyle>
            <a:lvl1pPr algn="r" defTabSz="966788" eaLnBrk="1" hangingPunct="1">
              <a:defRPr sz="1200"/>
            </a:lvl1pPr>
          </a:lstStyle>
          <a:p>
            <a:pPr>
              <a:defRPr/>
            </a:pPr>
            <a:endParaRPr lang="en-US"/>
          </a:p>
        </p:txBody>
      </p:sp>
      <p:sp>
        <p:nvSpPr>
          <p:cNvPr id="87044" name="Rectangle 4"/>
          <p:cNvSpPr>
            <a:spLocks noGrp="1" noChangeArrowheads="1"/>
          </p:cNvSpPr>
          <p:nvPr>
            <p:ph type="ftr" sz="quarter" idx="2"/>
          </p:nvPr>
        </p:nvSpPr>
        <p:spPr bwMode="auto">
          <a:xfrm>
            <a:off x="0" y="9120188"/>
            <a:ext cx="3170238" cy="479425"/>
          </a:xfrm>
          <a:prstGeom prst="rect">
            <a:avLst/>
          </a:prstGeom>
          <a:noFill/>
          <a:ln w="9525">
            <a:noFill/>
            <a:miter lim="800000"/>
            <a:headEnd/>
            <a:tailEnd/>
          </a:ln>
          <a:effectLst/>
        </p:spPr>
        <p:txBody>
          <a:bodyPr vert="horz" wrap="square" lIns="96656" tIns="48328" rIns="96656" bIns="48328" numCol="1" anchor="b" anchorCtr="0" compatLnSpc="1">
            <a:prstTxWarp prst="textNoShape">
              <a:avLst/>
            </a:prstTxWarp>
          </a:bodyPr>
          <a:lstStyle>
            <a:lvl1pPr defTabSz="966788" eaLnBrk="1" hangingPunct="1">
              <a:defRPr sz="1200"/>
            </a:lvl1pPr>
          </a:lstStyle>
          <a:p>
            <a:pPr>
              <a:defRPr/>
            </a:pPr>
            <a:endParaRPr lang="en-US"/>
          </a:p>
        </p:txBody>
      </p:sp>
      <p:sp>
        <p:nvSpPr>
          <p:cNvPr id="87045" name="Rectangle 5"/>
          <p:cNvSpPr>
            <a:spLocks noGrp="1" noChangeArrowheads="1"/>
          </p:cNvSpPr>
          <p:nvPr>
            <p:ph type="sldNum" sz="quarter" idx="3"/>
          </p:nvPr>
        </p:nvSpPr>
        <p:spPr bwMode="auto">
          <a:xfrm>
            <a:off x="4143375" y="9120188"/>
            <a:ext cx="3170238" cy="479425"/>
          </a:xfrm>
          <a:prstGeom prst="rect">
            <a:avLst/>
          </a:prstGeom>
          <a:noFill/>
          <a:ln w="9525">
            <a:noFill/>
            <a:miter lim="800000"/>
            <a:headEnd/>
            <a:tailEnd/>
          </a:ln>
          <a:effectLst/>
        </p:spPr>
        <p:txBody>
          <a:bodyPr vert="horz" wrap="square" lIns="96656" tIns="48328" rIns="96656" bIns="48328" numCol="1" anchor="b" anchorCtr="0" compatLnSpc="1">
            <a:prstTxWarp prst="textNoShape">
              <a:avLst/>
            </a:prstTxWarp>
          </a:bodyPr>
          <a:lstStyle>
            <a:lvl1pPr algn="r" defTabSz="966788" eaLnBrk="1" hangingPunct="1">
              <a:defRPr sz="1200"/>
            </a:lvl1pPr>
          </a:lstStyle>
          <a:p>
            <a:pPr>
              <a:defRPr/>
            </a:pPr>
            <a:fld id="{C0BD16D7-18B9-436D-807A-336921E753F3}" type="slidenum">
              <a:rPr lang="en-US"/>
              <a:pPr>
                <a:defRPr/>
              </a:pPr>
              <a:t>‹#›</a:t>
            </a:fld>
            <a:endParaRPr lang="en-US"/>
          </a:p>
        </p:txBody>
      </p:sp>
    </p:spTree>
    <p:extLst>
      <p:ext uri="{BB962C8B-B14F-4D97-AF65-F5344CB8AC3E}">
        <p14:creationId xmlns:p14="http://schemas.microsoft.com/office/powerpoint/2010/main" val="29499427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154"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56" tIns="48328" rIns="96656" bIns="48328" numCol="1" anchor="t" anchorCtr="0" compatLnSpc="1">
            <a:prstTxWarp prst="textNoShape">
              <a:avLst/>
            </a:prstTxWarp>
          </a:bodyPr>
          <a:lstStyle>
            <a:lvl1pPr defTabSz="966788" eaLnBrk="1" hangingPunct="1">
              <a:defRPr sz="1200"/>
            </a:lvl1pPr>
          </a:lstStyle>
          <a:p>
            <a:pPr>
              <a:defRPr/>
            </a:pPr>
            <a:endParaRPr lang="en-US"/>
          </a:p>
        </p:txBody>
      </p:sp>
      <p:sp>
        <p:nvSpPr>
          <p:cNvPr id="49155" name="Rectangle 3"/>
          <p:cNvSpPr>
            <a:spLocks noGrp="1" noChangeArrowheads="1"/>
          </p:cNvSpPr>
          <p:nvPr>
            <p:ph type="dt" idx="1"/>
          </p:nvPr>
        </p:nvSpPr>
        <p:spPr bwMode="auto">
          <a:xfrm>
            <a:off x="4143375" y="0"/>
            <a:ext cx="3170238" cy="479425"/>
          </a:xfrm>
          <a:prstGeom prst="rect">
            <a:avLst/>
          </a:prstGeom>
          <a:noFill/>
          <a:ln w="9525">
            <a:noFill/>
            <a:miter lim="800000"/>
            <a:headEnd/>
            <a:tailEnd/>
          </a:ln>
          <a:effectLst/>
        </p:spPr>
        <p:txBody>
          <a:bodyPr vert="horz" wrap="square" lIns="96656" tIns="48328" rIns="96656" bIns="48328" numCol="1" anchor="t" anchorCtr="0" compatLnSpc="1">
            <a:prstTxWarp prst="textNoShape">
              <a:avLst/>
            </a:prstTxWarp>
          </a:bodyPr>
          <a:lstStyle>
            <a:lvl1pPr algn="r" defTabSz="966788" eaLnBrk="1" hangingPunct="1">
              <a:defRPr sz="1200"/>
            </a:lvl1pPr>
          </a:lstStyle>
          <a:p>
            <a:pPr>
              <a:defRPr/>
            </a:pPr>
            <a:endParaRPr lang="en-US"/>
          </a:p>
        </p:txBody>
      </p:sp>
      <p:sp>
        <p:nvSpPr>
          <p:cNvPr id="33796" name="Rectangle 4"/>
          <p:cNvSpPr>
            <a:spLocks noGrp="1" noRot="1" noChangeAspect="1" noChangeArrowheads="1" noTextEdit="1"/>
          </p:cNvSpPr>
          <p:nvPr>
            <p:ph type="sldImg" idx="2"/>
          </p:nvPr>
        </p:nvSpPr>
        <p:spPr bwMode="auto">
          <a:xfrm>
            <a:off x="457200" y="720725"/>
            <a:ext cx="6400800" cy="3600450"/>
          </a:xfrm>
          <a:prstGeom prst="rect">
            <a:avLst/>
          </a:prstGeom>
          <a:noFill/>
          <a:ln w="9525">
            <a:solidFill>
              <a:srgbClr val="000000"/>
            </a:solidFill>
            <a:miter lim="800000"/>
            <a:headEnd/>
            <a:tailEnd/>
          </a:ln>
        </p:spPr>
      </p:sp>
      <p:sp>
        <p:nvSpPr>
          <p:cNvPr id="49157" name="Rectangle 5"/>
          <p:cNvSpPr>
            <a:spLocks noGrp="1" noChangeArrowheads="1"/>
          </p:cNvSpPr>
          <p:nvPr>
            <p:ph type="body" sz="quarter" idx="3"/>
          </p:nvPr>
        </p:nvSpPr>
        <p:spPr bwMode="auto">
          <a:xfrm>
            <a:off x="731838" y="4560888"/>
            <a:ext cx="5851525" cy="4319587"/>
          </a:xfrm>
          <a:prstGeom prst="rect">
            <a:avLst/>
          </a:prstGeom>
          <a:noFill/>
          <a:ln w="9525">
            <a:noFill/>
            <a:miter lim="800000"/>
            <a:headEnd/>
            <a:tailEnd/>
          </a:ln>
          <a:effectLst/>
        </p:spPr>
        <p:txBody>
          <a:bodyPr vert="horz" wrap="square" lIns="96656" tIns="48328" rIns="96656" bIns="48328"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9158" name="Rectangle 6"/>
          <p:cNvSpPr>
            <a:spLocks noGrp="1" noChangeArrowheads="1"/>
          </p:cNvSpPr>
          <p:nvPr>
            <p:ph type="ftr" sz="quarter" idx="4"/>
          </p:nvPr>
        </p:nvSpPr>
        <p:spPr bwMode="auto">
          <a:xfrm>
            <a:off x="0" y="9120188"/>
            <a:ext cx="3170238" cy="479425"/>
          </a:xfrm>
          <a:prstGeom prst="rect">
            <a:avLst/>
          </a:prstGeom>
          <a:noFill/>
          <a:ln w="9525">
            <a:noFill/>
            <a:miter lim="800000"/>
            <a:headEnd/>
            <a:tailEnd/>
          </a:ln>
          <a:effectLst/>
        </p:spPr>
        <p:txBody>
          <a:bodyPr vert="horz" wrap="square" lIns="96656" tIns="48328" rIns="96656" bIns="48328" numCol="1" anchor="b" anchorCtr="0" compatLnSpc="1">
            <a:prstTxWarp prst="textNoShape">
              <a:avLst/>
            </a:prstTxWarp>
          </a:bodyPr>
          <a:lstStyle>
            <a:lvl1pPr defTabSz="966788" eaLnBrk="1" hangingPunct="1">
              <a:defRPr sz="1200"/>
            </a:lvl1pPr>
          </a:lstStyle>
          <a:p>
            <a:pPr>
              <a:defRPr/>
            </a:pPr>
            <a:endParaRPr lang="en-US"/>
          </a:p>
        </p:txBody>
      </p:sp>
      <p:sp>
        <p:nvSpPr>
          <p:cNvPr id="49159" name="Rectangle 7"/>
          <p:cNvSpPr>
            <a:spLocks noGrp="1" noChangeArrowheads="1"/>
          </p:cNvSpPr>
          <p:nvPr>
            <p:ph type="sldNum" sz="quarter" idx="5"/>
          </p:nvPr>
        </p:nvSpPr>
        <p:spPr bwMode="auto">
          <a:xfrm>
            <a:off x="4143375" y="9120188"/>
            <a:ext cx="3170238" cy="479425"/>
          </a:xfrm>
          <a:prstGeom prst="rect">
            <a:avLst/>
          </a:prstGeom>
          <a:noFill/>
          <a:ln w="9525">
            <a:noFill/>
            <a:miter lim="800000"/>
            <a:headEnd/>
            <a:tailEnd/>
          </a:ln>
          <a:effectLst/>
        </p:spPr>
        <p:txBody>
          <a:bodyPr vert="horz" wrap="square" lIns="96656" tIns="48328" rIns="96656" bIns="48328" numCol="1" anchor="b" anchorCtr="0" compatLnSpc="1">
            <a:prstTxWarp prst="textNoShape">
              <a:avLst/>
            </a:prstTxWarp>
          </a:bodyPr>
          <a:lstStyle>
            <a:lvl1pPr algn="r" defTabSz="966788" eaLnBrk="1" hangingPunct="1">
              <a:defRPr sz="1200"/>
            </a:lvl1pPr>
          </a:lstStyle>
          <a:p>
            <a:pPr>
              <a:defRPr/>
            </a:pPr>
            <a:fld id="{F6A07BD9-22BC-4621-A11E-1CA912268712}" type="slidenum">
              <a:rPr lang="en-US"/>
              <a:pPr>
                <a:defRPr/>
              </a:pPr>
              <a:t>‹#›</a:t>
            </a:fld>
            <a:endParaRPr lang="en-US"/>
          </a:p>
        </p:txBody>
      </p:sp>
    </p:spTree>
    <p:extLst>
      <p:ext uri="{BB962C8B-B14F-4D97-AF65-F5344CB8AC3E}">
        <p14:creationId xmlns:p14="http://schemas.microsoft.com/office/powerpoint/2010/main" val="153130486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p>
            <a:fld id="{AA6118C6-0895-4BA1-B2C4-8297E4026588}" type="slidenum">
              <a:rPr lang="en-US" smtClean="0"/>
              <a:pPr/>
              <a:t>1</a:t>
            </a:fld>
            <a:endParaRPr lang="en-US"/>
          </a:p>
        </p:txBody>
      </p:sp>
      <p:sp>
        <p:nvSpPr>
          <p:cNvPr id="34819" name="Rectangle 2"/>
          <p:cNvSpPr>
            <a:spLocks noGrp="1" noRot="1" noChangeAspect="1" noChangeArrowheads="1" noTextEdit="1"/>
          </p:cNvSpPr>
          <p:nvPr>
            <p:ph type="sldImg"/>
          </p:nvPr>
        </p:nvSpPr>
        <p:spPr>
          <a:xfrm>
            <a:off x="457200" y="720725"/>
            <a:ext cx="6400800" cy="3600450"/>
          </a:xfrm>
          <a:ln/>
        </p:spPr>
      </p:sp>
      <p:sp>
        <p:nvSpPr>
          <p:cNvPr id="34820" name="Rectangle 3"/>
          <p:cNvSpPr>
            <a:spLocks noGrp="1" noChangeArrowheads="1"/>
          </p:cNvSpPr>
          <p:nvPr>
            <p:ph type="body" idx="1"/>
          </p:nvPr>
        </p:nvSpPr>
        <p:spPr>
          <a:noFill/>
          <a:ln/>
        </p:spPr>
        <p:txBody>
          <a:bodyPr/>
          <a:lstStyle/>
          <a:p>
            <a:pPr eaLnBrk="1" hangingPunct="1"/>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12C033BB-2408-4C8C-9DFC-2F110FF266EF}" type="slidenum">
              <a:rPr lang="en-US" smtClean="0"/>
              <a:pPr/>
              <a:t>24</a:t>
            </a:fld>
            <a:endParaRPr lang="en-US"/>
          </a:p>
        </p:txBody>
      </p:sp>
      <p:sp>
        <p:nvSpPr>
          <p:cNvPr id="46083" name="Rectangle 2"/>
          <p:cNvSpPr>
            <a:spLocks noGrp="1" noRot="1" noChangeAspect="1" noChangeArrowheads="1" noTextEdit="1"/>
          </p:cNvSpPr>
          <p:nvPr>
            <p:ph type="sldImg"/>
          </p:nvPr>
        </p:nvSpPr>
        <p:spPr>
          <a:xfrm>
            <a:off x="457200" y="717550"/>
            <a:ext cx="6369050" cy="3582988"/>
          </a:xfrm>
          <a:ln/>
        </p:spPr>
      </p:sp>
      <p:sp>
        <p:nvSpPr>
          <p:cNvPr id="46084" name="Rectangle 3"/>
          <p:cNvSpPr>
            <a:spLocks noGrp="1" noChangeArrowheads="1"/>
          </p:cNvSpPr>
          <p:nvPr>
            <p:ph type="body" idx="1"/>
          </p:nvPr>
        </p:nvSpPr>
        <p:spPr>
          <a:xfrm>
            <a:off x="949325" y="4540250"/>
            <a:ext cx="5384800" cy="4379913"/>
          </a:xfrm>
          <a:noFill/>
          <a:ln/>
        </p:spPr>
        <p:txBody>
          <a:bodyPr/>
          <a:lstStyle/>
          <a:p>
            <a:pPr eaLnBrk="1" hangingPunct="1"/>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12C033BB-2408-4C8C-9DFC-2F110FF266EF}" type="slidenum">
              <a:rPr lang="en-US" smtClean="0"/>
              <a:pPr/>
              <a:t>25</a:t>
            </a:fld>
            <a:endParaRPr lang="en-US"/>
          </a:p>
        </p:txBody>
      </p:sp>
      <p:sp>
        <p:nvSpPr>
          <p:cNvPr id="46083" name="Rectangle 2"/>
          <p:cNvSpPr>
            <a:spLocks noGrp="1" noRot="1" noChangeAspect="1" noChangeArrowheads="1" noTextEdit="1"/>
          </p:cNvSpPr>
          <p:nvPr>
            <p:ph type="sldImg"/>
          </p:nvPr>
        </p:nvSpPr>
        <p:spPr>
          <a:xfrm>
            <a:off x="457200" y="717550"/>
            <a:ext cx="6369050" cy="3582988"/>
          </a:xfrm>
          <a:ln/>
        </p:spPr>
      </p:sp>
      <p:sp>
        <p:nvSpPr>
          <p:cNvPr id="46084" name="Rectangle 3"/>
          <p:cNvSpPr>
            <a:spLocks noGrp="1" noChangeArrowheads="1"/>
          </p:cNvSpPr>
          <p:nvPr>
            <p:ph type="body" idx="1"/>
          </p:nvPr>
        </p:nvSpPr>
        <p:spPr>
          <a:xfrm>
            <a:off x="949325" y="4540250"/>
            <a:ext cx="5384800" cy="4379913"/>
          </a:xfrm>
          <a:noFill/>
          <a:ln/>
        </p:spPr>
        <p:txBody>
          <a:bodyPr/>
          <a:lstStyle/>
          <a:p>
            <a:pPr eaLnBrk="1" hangingPunct="1"/>
            <a:endParaRPr lang="en-US"/>
          </a:p>
        </p:txBody>
      </p:sp>
    </p:spTree>
    <p:extLst>
      <p:ext uri="{BB962C8B-B14F-4D97-AF65-F5344CB8AC3E}">
        <p14:creationId xmlns:p14="http://schemas.microsoft.com/office/powerpoint/2010/main" val="23139623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p>
            <a:fld id="{4582365A-D41F-4C10-844D-901C0E7F8538}" type="slidenum">
              <a:rPr lang="en-US" smtClean="0"/>
              <a:pPr/>
              <a:t>27</a:t>
            </a:fld>
            <a:endParaRPr lang="en-US"/>
          </a:p>
        </p:txBody>
      </p:sp>
      <p:sp>
        <p:nvSpPr>
          <p:cNvPr id="51203" name="Rectangle 2"/>
          <p:cNvSpPr>
            <a:spLocks noGrp="1" noRot="1" noChangeAspect="1" noChangeArrowheads="1" noTextEdit="1"/>
          </p:cNvSpPr>
          <p:nvPr>
            <p:ph type="sldImg"/>
          </p:nvPr>
        </p:nvSpPr>
        <p:spPr>
          <a:xfrm>
            <a:off x="469900" y="727075"/>
            <a:ext cx="6375400" cy="3586163"/>
          </a:xfrm>
          <a:ln/>
        </p:spPr>
      </p:sp>
      <p:sp>
        <p:nvSpPr>
          <p:cNvPr id="51204" name="Rectangle 3"/>
          <p:cNvSpPr>
            <a:spLocks noGrp="1" noChangeArrowheads="1"/>
          </p:cNvSpPr>
          <p:nvPr>
            <p:ph type="body" idx="1"/>
          </p:nvPr>
        </p:nvSpPr>
        <p:spPr>
          <a:xfrm>
            <a:off x="974725" y="4560888"/>
            <a:ext cx="5365750" cy="4319587"/>
          </a:xfrm>
          <a:noFill/>
          <a:ln/>
        </p:spPr>
        <p:txBody>
          <a:bodyPr/>
          <a:lstStyle/>
          <a:p>
            <a:pPr eaLnBrk="1" hangingPunct="1"/>
            <a:endParaRPr lang="en-US"/>
          </a:p>
        </p:txBody>
      </p:sp>
    </p:spTree>
    <p:extLst>
      <p:ext uri="{BB962C8B-B14F-4D97-AF65-F5344CB8AC3E}">
        <p14:creationId xmlns:p14="http://schemas.microsoft.com/office/powerpoint/2010/main" val="39448090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p>
            <a:fld id="{4582365A-D41F-4C10-844D-901C0E7F8538}" type="slidenum">
              <a:rPr lang="en-US" smtClean="0"/>
              <a:pPr/>
              <a:t>28</a:t>
            </a:fld>
            <a:endParaRPr lang="en-US"/>
          </a:p>
        </p:txBody>
      </p:sp>
      <p:sp>
        <p:nvSpPr>
          <p:cNvPr id="51203" name="Rectangle 2"/>
          <p:cNvSpPr>
            <a:spLocks noGrp="1" noRot="1" noChangeAspect="1" noChangeArrowheads="1" noTextEdit="1"/>
          </p:cNvSpPr>
          <p:nvPr>
            <p:ph type="sldImg"/>
          </p:nvPr>
        </p:nvSpPr>
        <p:spPr>
          <a:xfrm>
            <a:off x="469900" y="727075"/>
            <a:ext cx="6375400" cy="3586163"/>
          </a:xfrm>
          <a:ln/>
        </p:spPr>
      </p:sp>
      <p:sp>
        <p:nvSpPr>
          <p:cNvPr id="51204" name="Rectangle 3"/>
          <p:cNvSpPr>
            <a:spLocks noGrp="1" noChangeArrowheads="1"/>
          </p:cNvSpPr>
          <p:nvPr>
            <p:ph type="body" idx="1"/>
          </p:nvPr>
        </p:nvSpPr>
        <p:spPr>
          <a:xfrm>
            <a:off x="974725" y="4560888"/>
            <a:ext cx="5365750" cy="4319587"/>
          </a:xfrm>
          <a:noFill/>
          <a:ln/>
        </p:spPr>
        <p:txBody>
          <a:bodyPr/>
          <a:lstStyle/>
          <a:p>
            <a:pPr eaLnBrk="1" hangingPunct="1"/>
            <a:endParaRPr lang="en-US"/>
          </a:p>
        </p:txBody>
      </p:sp>
    </p:spTree>
    <p:extLst>
      <p:ext uri="{BB962C8B-B14F-4D97-AF65-F5344CB8AC3E}">
        <p14:creationId xmlns:p14="http://schemas.microsoft.com/office/powerpoint/2010/main" val="9690556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p>
            <a:fld id="{4582365A-D41F-4C10-844D-901C0E7F8538}" type="slidenum">
              <a:rPr lang="en-US" smtClean="0"/>
              <a:pPr/>
              <a:t>29</a:t>
            </a:fld>
            <a:endParaRPr lang="en-US"/>
          </a:p>
        </p:txBody>
      </p:sp>
      <p:sp>
        <p:nvSpPr>
          <p:cNvPr id="51203" name="Rectangle 2"/>
          <p:cNvSpPr>
            <a:spLocks noGrp="1" noRot="1" noChangeAspect="1" noChangeArrowheads="1" noTextEdit="1"/>
          </p:cNvSpPr>
          <p:nvPr>
            <p:ph type="sldImg"/>
          </p:nvPr>
        </p:nvSpPr>
        <p:spPr>
          <a:xfrm>
            <a:off x="469900" y="727075"/>
            <a:ext cx="6375400" cy="3586163"/>
          </a:xfrm>
          <a:ln/>
        </p:spPr>
      </p:sp>
      <p:sp>
        <p:nvSpPr>
          <p:cNvPr id="51204" name="Rectangle 3"/>
          <p:cNvSpPr>
            <a:spLocks noGrp="1" noChangeArrowheads="1"/>
          </p:cNvSpPr>
          <p:nvPr>
            <p:ph type="body" idx="1"/>
          </p:nvPr>
        </p:nvSpPr>
        <p:spPr>
          <a:xfrm>
            <a:off x="974725" y="4560888"/>
            <a:ext cx="5365750" cy="4319587"/>
          </a:xfrm>
          <a:noFill/>
          <a:ln/>
        </p:spPr>
        <p:txBody>
          <a:bodyPr/>
          <a:lstStyle/>
          <a:p>
            <a:pPr eaLnBrk="1" hangingPunct="1"/>
            <a:endParaRPr lang="en-US"/>
          </a:p>
        </p:txBody>
      </p:sp>
    </p:spTree>
    <p:extLst>
      <p:ext uri="{BB962C8B-B14F-4D97-AF65-F5344CB8AC3E}">
        <p14:creationId xmlns:p14="http://schemas.microsoft.com/office/powerpoint/2010/main" val="13964032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p>
            <a:fld id="{CD3F309A-2491-4AF4-916F-8D4C0E8E9599}" type="slidenum">
              <a:rPr lang="en-US" smtClean="0"/>
              <a:pPr/>
              <a:t>35</a:t>
            </a:fld>
            <a:endParaRPr lang="en-US"/>
          </a:p>
        </p:txBody>
      </p:sp>
      <p:sp>
        <p:nvSpPr>
          <p:cNvPr id="50179" name="Rectangle 2"/>
          <p:cNvSpPr>
            <a:spLocks noGrp="1" noRot="1" noChangeAspect="1" noChangeArrowheads="1" noTextEdit="1"/>
          </p:cNvSpPr>
          <p:nvPr>
            <p:ph type="sldImg"/>
          </p:nvPr>
        </p:nvSpPr>
        <p:spPr>
          <a:xfrm>
            <a:off x="457200" y="717550"/>
            <a:ext cx="6369050" cy="3582988"/>
          </a:xfrm>
          <a:ln/>
        </p:spPr>
      </p:sp>
      <p:sp>
        <p:nvSpPr>
          <p:cNvPr id="50180" name="Rectangle 3"/>
          <p:cNvSpPr>
            <a:spLocks noGrp="1" noChangeArrowheads="1"/>
          </p:cNvSpPr>
          <p:nvPr>
            <p:ph type="body" idx="1"/>
          </p:nvPr>
        </p:nvSpPr>
        <p:spPr>
          <a:xfrm>
            <a:off x="949325" y="4540250"/>
            <a:ext cx="5384800" cy="4379913"/>
          </a:xfrm>
          <a:noFill/>
          <a:ln/>
        </p:spPr>
        <p:txBody>
          <a:bodyPr/>
          <a:lstStyle/>
          <a:p>
            <a:pPr>
              <a:buFontTx/>
              <a:buChar char="•"/>
            </a:pPr>
            <a:r>
              <a:rPr lang="en-US" sz="2400" b="1" dirty="0"/>
              <a:t>BRDF is constant</a:t>
            </a:r>
            <a:endParaRPr lang="en-US" sz="2400" i="1" dirty="0"/>
          </a:p>
          <a:p>
            <a:pPr lvl="1"/>
            <a:r>
              <a:rPr lang="en-US" i="1" dirty="0"/>
              <a:t>Albedo</a:t>
            </a:r>
            <a:r>
              <a:rPr lang="en-US" dirty="0"/>
              <a:t>: fraction of incident irradiance reflected by the surface</a:t>
            </a:r>
          </a:p>
          <a:p>
            <a:pPr lvl="1"/>
            <a:r>
              <a:rPr lang="en-US" i="1" dirty="0" err="1"/>
              <a:t>Radiosity</a:t>
            </a:r>
            <a:r>
              <a:rPr lang="en-US" i="1" dirty="0"/>
              <a:t>:</a:t>
            </a:r>
            <a:r>
              <a:rPr lang="en-US" dirty="0"/>
              <a:t> total power leaving the surface per unit area (regardless of direction)</a:t>
            </a:r>
          </a:p>
          <a:p>
            <a:pPr eaLnBrk="1" hangingPunct="1"/>
            <a:endParaRPr lang="en-US" dirty="0"/>
          </a:p>
        </p:txBody>
      </p:sp>
    </p:spTree>
    <p:extLst>
      <p:ext uri="{BB962C8B-B14F-4D97-AF65-F5344CB8AC3E}">
        <p14:creationId xmlns:p14="http://schemas.microsoft.com/office/powerpoint/2010/main" val="14026361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xfrm>
            <a:off x="457200" y="720725"/>
            <a:ext cx="6400800" cy="3600450"/>
          </a:xfrm>
          <a:ln/>
        </p:spPr>
      </p:sp>
      <p:sp>
        <p:nvSpPr>
          <p:cNvPr id="53251" name="Notes Placeholder 2"/>
          <p:cNvSpPr>
            <a:spLocks noGrp="1"/>
          </p:cNvSpPr>
          <p:nvPr>
            <p:ph type="body" idx="1"/>
          </p:nvPr>
        </p:nvSpPr>
        <p:spPr>
          <a:noFill/>
          <a:ln/>
        </p:spPr>
        <p:txBody>
          <a:bodyPr/>
          <a:lstStyle/>
          <a:p>
            <a:endParaRPr lang="en-US"/>
          </a:p>
        </p:txBody>
      </p:sp>
      <p:sp>
        <p:nvSpPr>
          <p:cNvPr id="53252" name="Slide Number Placeholder 3"/>
          <p:cNvSpPr>
            <a:spLocks noGrp="1"/>
          </p:cNvSpPr>
          <p:nvPr>
            <p:ph type="sldNum" sz="quarter" idx="5"/>
          </p:nvPr>
        </p:nvSpPr>
        <p:spPr>
          <a:noFill/>
        </p:spPr>
        <p:txBody>
          <a:bodyPr/>
          <a:lstStyle/>
          <a:p>
            <a:fld id="{EF8D0D28-232D-46E6-86F8-0E7602EF91F7}" type="slidenum">
              <a:rPr lang="en-US" smtClean="0"/>
              <a:pPr/>
              <a:t>38</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xfrm>
            <a:off x="457200" y="720725"/>
            <a:ext cx="6400800" cy="3600450"/>
          </a:xfrm>
          <a:ln/>
        </p:spPr>
      </p:sp>
      <p:sp>
        <p:nvSpPr>
          <p:cNvPr id="53251" name="Notes Placeholder 2"/>
          <p:cNvSpPr>
            <a:spLocks noGrp="1"/>
          </p:cNvSpPr>
          <p:nvPr>
            <p:ph type="body" idx="1"/>
          </p:nvPr>
        </p:nvSpPr>
        <p:spPr>
          <a:noFill/>
          <a:ln/>
        </p:spPr>
        <p:txBody>
          <a:bodyPr/>
          <a:lstStyle/>
          <a:p>
            <a:endParaRPr lang="en-US"/>
          </a:p>
        </p:txBody>
      </p:sp>
      <p:sp>
        <p:nvSpPr>
          <p:cNvPr id="53252" name="Slide Number Placeholder 3"/>
          <p:cNvSpPr>
            <a:spLocks noGrp="1"/>
          </p:cNvSpPr>
          <p:nvPr>
            <p:ph type="sldNum" sz="quarter" idx="5"/>
          </p:nvPr>
        </p:nvSpPr>
        <p:spPr>
          <a:noFill/>
        </p:spPr>
        <p:txBody>
          <a:bodyPr/>
          <a:lstStyle/>
          <a:p>
            <a:fld id="{EF8D0D28-232D-46E6-86F8-0E7602EF91F7}" type="slidenum">
              <a:rPr lang="en-US" smtClean="0"/>
              <a:pPr/>
              <a:t>39</a:t>
            </a:fld>
            <a:endParaRPr lang="en-US"/>
          </a:p>
        </p:txBody>
      </p:sp>
    </p:spTree>
    <p:extLst>
      <p:ext uri="{BB962C8B-B14F-4D97-AF65-F5344CB8AC3E}">
        <p14:creationId xmlns:p14="http://schemas.microsoft.com/office/powerpoint/2010/main" val="18896380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p>
            <a:fld id="{E5E928A1-1576-4515-817A-3B72D8216555}" type="slidenum">
              <a:rPr lang="en-US" smtClean="0"/>
              <a:pPr/>
              <a:t>42</a:t>
            </a:fld>
            <a:endParaRPr lang="en-US"/>
          </a:p>
        </p:txBody>
      </p:sp>
      <p:sp>
        <p:nvSpPr>
          <p:cNvPr id="54275" name="Rectangle 2"/>
          <p:cNvSpPr>
            <a:spLocks noGrp="1" noRot="1" noChangeAspect="1" noChangeArrowheads="1" noTextEdit="1"/>
          </p:cNvSpPr>
          <p:nvPr>
            <p:ph type="sldImg"/>
          </p:nvPr>
        </p:nvSpPr>
        <p:spPr>
          <a:xfrm>
            <a:off x="457200" y="720725"/>
            <a:ext cx="6400800" cy="3600450"/>
          </a:xfrm>
          <a:ln/>
        </p:spPr>
      </p:sp>
      <p:sp>
        <p:nvSpPr>
          <p:cNvPr id="54276"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p>
            <a:fld id="{38A6CA3E-1B8A-410B-86F1-F2817E75B737}" type="slidenum">
              <a:rPr lang="en-US" smtClean="0"/>
              <a:pPr/>
              <a:t>43</a:t>
            </a:fld>
            <a:endParaRPr lang="en-US"/>
          </a:p>
        </p:txBody>
      </p:sp>
      <p:sp>
        <p:nvSpPr>
          <p:cNvPr id="58371" name="Rectangle 2"/>
          <p:cNvSpPr>
            <a:spLocks noGrp="1" noRot="1" noChangeAspect="1" noChangeArrowheads="1" noTextEdit="1"/>
          </p:cNvSpPr>
          <p:nvPr>
            <p:ph type="sldImg"/>
          </p:nvPr>
        </p:nvSpPr>
        <p:spPr>
          <a:xfrm>
            <a:off x="469900" y="727075"/>
            <a:ext cx="6375400" cy="3586163"/>
          </a:xfrm>
          <a:ln/>
        </p:spPr>
      </p:sp>
      <p:sp>
        <p:nvSpPr>
          <p:cNvPr id="58372" name="Rectangle 3"/>
          <p:cNvSpPr>
            <a:spLocks noGrp="1" noChangeArrowheads="1"/>
          </p:cNvSpPr>
          <p:nvPr>
            <p:ph type="body" idx="1"/>
          </p:nvPr>
        </p:nvSpPr>
        <p:spPr>
          <a:xfrm>
            <a:off x="974725" y="4560888"/>
            <a:ext cx="5365750" cy="4319587"/>
          </a:xfrm>
          <a:noFill/>
          <a:ln/>
        </p:spPr>
        <p:txBody>
          <a:bodyPr/>
          <a:lstStyle/>
          <a:p>
            <a:pPr eaLnBrk="1" hangingPunct="1"/>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p>
            <a:fld id="{AA6118C6-0895-4BA1-B2C4-8297E4026588}" type="slidenum">
              <a:rPr lang="en-US" smtClean="0"/>
              <a:pPr/>
              <a:t>2</a:t>
            </a:fld>
            <a:endParaRPr lang="en-US"/>
          </a:p>
        </p:txBody>
      </p:sp>
      <p:sp>
        <p:nvSpPr>
          <p:cNvPr id="34819" name="Rectangle 2"/>
          <p:cNvSpPr>
            <a:spLocks noGrp="1" noRot="1" noChangeAspect="1" noChangeArrowheads="1" noTextEdit="1"/>
          </p:cNvSpPr>
          <p:nvPr>
            <p:ph type="sldImg"/>
          </p:nvPr>
        </p:nvSpPr>
        <p:spPr>
          <a:xfrm>
            <a:off x="457200" y="720725"/>
            <a:ext cx="6400800" cy="3600450"/>
          </a:xfrm>
          <a:ln/>
        </p:spPr>
      </p:sp>
      <p:sp>
        <p:nvSpPr>
          <p:cNvPr id="34820"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24335266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CFDA49AF-61CE-4184-96D6-8E258A8E6340}" type="slidenum">
              <a:rPr lang="en-US" smtClean="0"/>
              <a:pPr/>
              <a:t>45</a:t>
            </a:fld>
            <a:endParaRPr lang="en-US"/>
          </a:p>
        </p:txBody>
      </p:sp>
      <p:sp>
        <p:nvSpPr>
          <p:cNvPr id="56323" name="Rectangle 2"/>
          <p:cNvSpPr>
            <a:spLocks noGrp="1" noRot="1" noChangeAspect="1" noChangeArrowheads="1" noTextEdit="1"/>
          </p:cNvSpPr>
          <p:nvPr>
            <p:ph type="sldImg"/>
          </p:nvPr>
        </p:nvSpPr>
        <p:spPr>
          <a:xfrm>
            <a:off x="469900" y="727075"/>
            <a:ext cx="6375400" cy="3586163"/>
          </a:xfrm>
          <a:ln/>
        </p:spPr>
      </p:sp>
      <p:sp>
        <p:nvSpPr>
          <p:cNvPr id="56324" name="Rectangle 3"/>
          <p:cNvSpPr>
            <a:spLocks noGrp="1" noChangeArrowheads="1"/>
          </p:cNvSpPr>
          <p:nvPr>
            <p:ph type="body" idx="1"/>
          </p:nvPr>
        </p:nvSpPr>
        <p:spPr>
          <a:xfrm>
            <a:off x="974725" y="4560888"/>
            <a:ext cx="5365750" cy="4319587"/>
          </a:xfrm>
          <a:noFill/>
          <a:ln/>
        </p:spPr>
        <p:txBody>
          <a:bodyPr/>
          <a:lstStyle/>
          <a:p>
            <a:pPr eaLnBrk="1" hangingPunct="1"/>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CFDA49AF-61CE-4184-96D6-8E258A8E6340}" type="slidenum">
              <a:rPr lang="en-US" smtClean="0"/>
              <a:pPr/>
              <a:t>46</a:t>
            </a:fld>
            <a:endParaRPr lang="en-US"/>
          </a:p>
        </p:txBody>
      </p:sp>
      <p:sp>
        <p:nvSpPr>
          <p:cNvPr id="56323" name="Rectangle 2"/>
          <p:cNvSpPr>
            <a:spLocks noGrp="1" noRot="1" noChangeAspect="1" noChangeArrowheads="1" noTextEdit="1"/>
          </p:cNvSpPr>
          <p:nvPr>
            <p:ph type="sldImg"/>
          </p:nvPr>
        </p:nvSpPr>
        <p:spPr>
          <a:xfrm>
            <a:off x="469900" y="727075"/>
            <a:ext cx="6375400" cy="3586163"/>
          </a:xfrm>
          <a:ln/>
        </p:spPr>
      </p:sp>
      <p:sp>
        <p:nvSpPr>
          <p:cNvPr id="56324" name="Rectangle 3"/>
          <p:cNvSpPr>
            <a:spLocks noGrp="1" noChangeArrowheads="1"/>
          </p:cNvSpPr>
          <p:nvPr>
            <p:ph type="body" idx="1"/>
          </p:nvPr>
        </p:nvSpPr>
        <p:spPr>
          <a:xfrm>
            <a:off x="974725" y="4560888"/>
            <a:ext cx="5365750" cy="4319587"/>
          </a:xfrm>
          <a:noFill/>
          <a:ln/>
        </p:spPr>
        <p:txBody>
          <a:bodyPr/>
          <a:lstStyle/>
          <a:p>
            <a:pPr eaLnBrk="1" hangingPunct="1"/>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E87B2FD0-681D-44BA-B33E-496B4F660E91}" type="slidenum">
              <a:rPr lang="en-US" smtClean="0"/>
              <a:pPr/>
              <a:t>47</a:t>
            </a:fld>
            <a:endParaRPr lang="en-US"/>
          </a:p>
        </p:txBody>
      </p:sp>
      <p:sp>
        <p:nvSpPr>
          <p:cNvPr id="57347" name="Rectangle 2"/>
          <p:cNvSpPr>
            <a:spLocks noGrp="1" noRot="1" noChangeAspect="1" noChangeArrowheads="1" noTextEdit="1"/>
          </p:cNvSpPr>
          <p:nvPr>
            <p:ph type="sldImg"/>
          </p:nvPr>
        </p:nvSpPr>
        <p:spPr>
          <a:xfrm>
            <a:off x="469900" y="727075"/>
            <a:ext cx="6375400" cy="3586163"/>
          </a:xfrm>
          <a:ln/>
        </p:spPr>
      </p:sp>
      <p:sp>
        <p:nvSpPr>
          <p:cNvPr id="57348" name="Rectangle 3"/>
          <p:cNvSpPr>
            <a:spLocks noGrp="1" noChangeArrowheads="1"/>
          </p:cNvSpPr>
          <p:nvPr>
            <p:ph type="body" idx="1"/>
          </p:nvPr>
        </p:nvSpPr>
        <p:spPr>
          <a:xfrm>
            <a:off x="974725" y="4560888"/>
            <a:ext cx="5365750" cy="4319587"/>
          </a:xfrm>
          <a:noFill/>
          <a:ln/>
        </p:spPr>
        <p:txBody>
          <a:bodyPr/>
          <a:lstStyle/>
          <a:p>
            <a:pPr eaLnBrk="1" hangingPunct="1"/>
            <a:endParaRPr lang="en-GB" dirty="0"/>
          </a:p>
        </p:txBody>
      </p:sp>
    </p:spTree>
    <p:extLst>
      <p:ext uri="{BB962C8B-B14F-4D97-AF65-F5344CB8AC3E}">
        <p14:creationId xmlns:p14="http://schemas.microsoft.com/office/powerpoint/2010/main" val="29820878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p>
            <a:fld id="{38A6CA3E-1B8A-410B-86F1-F2817E75B737}" type="slidenum">
              <a:rPr lang="en-US" smtClean="0"/>
              <a:pPr/>
              <a:t>48</a:t>
            </a:fld>
            <a:endParaRPr lang="en-US"/>
          </a:p>
        </p:txBody>
      </p:sp>
      <p:sp>
        <p:nvSpPr>
          <p:cNvPr id="58371" name="Rectangle 2"/>
          <p:cNvSpPr>
            <a:spLocks noGrp="1" noRot="1" noChangeAspect="1" noChangeArrowheads="1" noTextEdit="1"/>
          </p:cNvSpPr>
          <p:nvPr>
            <p:ph type="sldImg"/>
          </p:nvPr>
        </p:nvSpPr>
        <p:spPr>
          <a:xfrm>
            <a:off x="469900" y="727075"/>
            <a:ext cx="6375400" cy="3586163"/>
          </a:xfrm>
          <a:ln/>
        </p:spPr>
      </p:sp>
      <p:sp>
        <p:nvSpPr>
          <p:cNvPr id="58372" name="Rectangle 3"/>
          <p:cNvSpPr>
            <a:spLocks noGrp="1" noChangeArrowheads="1"/>
          </p:cNvSpPr>
          <p:nvPr>
            <p:ph type="body" idx="1"/>
          </p:nvPr>
        </p:nvSpPr>
        <p:spPr>
          <a:xfrm>
            <a:off x="974725" y="4560888"/>
            <a:ext cx="5365750" cy="4319587"/>
          </a:xfrm>
          <a:noFill/>
          <a:ln/>
        </p:spPr>
        <p:txBody>
          <a:bodyPr/>
          <a:lstStyle/>
          <a:p>
            <a:pPr eaLnBrk="1" hangingPunct="1"/>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p>
            <a:fld id="{A1ECE3CC-6BB1-4E33-A918-89826F57584E}" type="slidenum">
              <a:rPr lang="en-US" smtClean="0"/>
              <a:pPr/>
              <a:t>49</a:t>
            </a:fld>
            <a:endParaRPr lang="en-US"/>
          </a:p>
        </p:txBody>
      </p:sp>
      <p:sp>
        <p:nvSpPr>
          <p:cNvPr id="59395" name="Rectangle 2"/>
          <p:cNvSpPr>
            <a:spLocks noGrp="1" noRot="1" noChangeAspect="1" noChangeArrowheads="1" noTextEdit="1"/>
          </p:cNvSpPr>
          <p:nvPr>
            <p:ph type="sldImg"/>
          </p:nvPr>
        </p:nvSpPr>
        <p:spPr>
          <a:xfrm>
            <a:off x="469900" y="727075"/>
            <a:ext cx="6375400" cy="3586163"/>
          </a:xfrm>
          <a:ln/>
        </p:spPr>
      </p:sp>
      <p:sp>
        <p:nvSpPr>
          <p:cNvPr id="59396" name="Rectangle 3"/>
          <p:cNvSpPr>
            <a:spLocks noGrp="1" noChangeArrowheads="1"/>
          </p:cNvSpPr>
          <p:nvPr>
            <p:ph type="body" idx="1"/>
          </p:nvPr>
        </p:nvSpPr>
        <p:spPr>
          <a:xfrm>
            <a:off x="974725" y="4560888"/>
            <a:ext cx="5365750" cy="4319587"/>
          </a:xfrm>
          <a:noFill/>
          <a:ln/>
        </p:spPr>
        <p:txBody>
          <a:bodyPr/>
          <a:lstStyle/>
          <a:p>
            <a:pPr eaLnBrk="1" hangingPunct="1"/>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p>
            <a:fld id="{B416C097-F913-47D0-AD28-E12721C317D3}" type="slidenum">
              <a:rPr lang="en-US" smtClean="0"/>
              <a:pPr/>
              <a:t>50</a:t>
            </a:fld>
            <a:endParaRPr lang="en-US"/>
          </a:p>
        </p:txBody>
      </p:sp>
      <p:sp>
        <p:nvSpPr>
          <p:cNvPr id="60419" name="Rectangle 2"/>
          <p:cNvSpPr>
            <a:spLocks noGrp="1" noRot="1" noChangeAspect="1" noChangeArrowheads="1" noTextEdit="1"/>
          </p:cNvSpPr>
          <p:nvPr>
            <p:ph type="sldImg"/>
          </p:nvPr>
        </p:nvSpPr>
        <p:spPr>
          <a:xfrm>
            <a:off x="469900" y="727075"/>
            <a:ext cx="6375400" cy="3586163"/>
          </a:xfrm>
          <a:ln/>
        </p:spPr>
      </p:sp>
      <p:sp>
        <p:nvSpPr>
          <p:cNvPr id="60420" name="Rectangle 3"/>
          <p:cNvSpPr>
            <a:spLocks noGrp="1" noChangeArrowheads="1"/>
          </p:cNvSpPr>
          <p:nvPr>
            <p:ph type="body" idx="1"/>
          </p:nvPr>
        </p:nvSpPr>
        <p:spPr>
          <a:xfrm>
            <a:off x="974725" y="4560888"/>
            <a:ext cx="5365750" cy="4319587"/>
          </a:xfrm>
          <a:noFill/>
          <a:ln/>
        </p:spPr>
        <p:txBody>
          <a:bodyPr/>
          <a:lstStyle/>
          <a:p>
            <a:pPr eaLnBrk="1" hangingPunct="1"/>
            <a:endParaRPr lang="en-GB"/>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p>
            <a:fld id="{B416C097-F913-47D0-AD28-E12721C317D3}" type="slidenum">
              <a:rPr lang="en-US" smtClean="0"/>
              <a:pPr/>
              <a:t>51</a:t>
            </a:fld>
            <a:endParaRPr lang="en-US"/>
          </a:p>
        </p:txBody>
      </p:sp>
      <p:sp>
        <p:nvSpPr>
          <p:cNvPr id="60419" name="Rectangle 2"/>
          <p:cNvSpPr>
            <a:spLocks noGrp="1" noRot="1" noChangeAspect="1" noChangeArrowheads="1" noTextEdit="1"/>
          </p:cNvSpPr>
          <p:nvPr>
            <p:ph type="sldImg"/>
          </p:nvPr>
        </p:nvSpPr>
        <p:spPr>
          <a:xfrm>
            <a:off x="469900" y="727075"/>
            <a:ext cx="6375400" cy="3586163"/>
          </a:xfrm>
          <a:ln/>
        </p:spPr>
      </p:sp>
      <p:sp>
        <p:nvSpPr>
          <p:cNvPr id="60420" name="Rectangle 3"/>
          <p:cNvSpPr>
            <a:spLocks noGrp="1" noChangeArrowheads="1"/>
          </p:cNvSpPr>
          <p:nvPr>
            <p:ph type="body" idx="1"/>
          </p:nvPr>
        </p:nvSpPr>
        <p:spPr>
          <a:xfrm>
            <a:off x="974725" y="4560888"/>
            <a:ext cx="5365750" cy="4319587"/>
          </a:xfrm>
          <a:noFill/>
          <a:ln/>
        </p:spPr>
        <p:txBody>
          <a:bodyPr/>
          <a:lstStyle/>
          <a:p>
            <a:pPr eaLnBrk="1" hangingPunct="1"/>
            <a:endParaRPr lang="en-GB"/>
          </a:p>
        </p:txBody>
      </p:sp>
    </p:spTree>
    <p:extLst>
      <p:ext uri="{BB962C8B-B14F-4D97-AF65-F5344CB8AC3E}">
        <p14:creationId xmlns:p14="http://schemas.microsoft.com/office/powerpoint/2010/main" val="18818741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fld id="{C7402EEE-FE0D-4A8C-9791-47EFCF79615B}" type="slidenum">
              <a:rPr lang="en-US" smtClean="0"/>
              <a:pPr/>
              <a:t>52</a:t>
            </a:fld>
            <a:endParaRPr lang="en-US"/>
          </a:p>
        </p:txBody>
      </p:sp>
      <p:sp>
        <p:nvSpPr>
          <p:cNvPr id="61443" name="Rectangle 2"/>
          <p:cNvSpPr>
            <a:spLocks noGrp="1" noRot="1" noChangeAspect="1" noChangeArrowheads="1" noTextEdit="1"/>
          </p:cNvSpPr>
          <p:nvPr>
            <p:ph type="sldImg"/>
          </p:nvPr>
        </p:nvSpPr>
        <p:spPr>
          <a:xfrm>
            <a:off x="469900" y="727075"/>
            <a:ext cx="6375400" cy="3586163"/>
          </a:xfrm>
          <a:ln/>
        </p:spPr>
      </p:sp>
      <p:sp>
        <p:nvSpPr>
          <p:cNvPr id="61444" name="Rectangle 3"/>
          <p:cNvSpPr>
            <a:spLocks noGrp="1" noChangeArrowheads="1"/>
          </p:cNvSpPr>
          <p:nvPr>
            <p:ph type="body" idx="1"/>
          </p:nvPr>
        </p:nvSpPr>
        <p:spPr>
          <a:xfrm>
            <a:off x="974725" y="4560888"/>
            <a:ext cx="5365750" cy="4319587"/>
          </a:xfrm>
          <a:noFill/>
          <a:ln/>
        </p:spPr>
        <p:txBody>
          <a:bodyPr/>
          <a:lstStyle/>
          <a:p>
            <a:pPr eaLnBrk="1" hangingPunct="1"/>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p>
            <a:fld id="{49E93FE4-77C9-4D4F-88BF-11E73FDE849B}" type="slidenum">
              <a:rPr lang="en-US" smtClean="0"/>
              <a:pPr/>
              <a:t>53</a:t>
            </a:fld>
            <a:endParaRPr lang="en-US"/>
          </a:p>
        </p:txBody>
      </p:sp>
      <p:sp>
        <p:nvSpPr>
          <p:cNvPr id="62467" name="Rectangle 2"/>
          <p:cNvSpPr>
            <a:spLocks noGrp="1" noRot="1" noChangeAspect="1" noChangeArrowheads="1" noTextEdit="1"/>
          </p:cNvSpPr>
          <p:nvPr>
            <p:ph type="sldImg"/>
          </p:nvPr>
        </p:nvSpPr>
        <p:spPr>
          <a:xfrm>
            <a:off x="457200" y="720725"/>
            <a:ext cx="6400800" cy="3600450"/>
          </a:xfrm>
          <a:ln/>
        </p:spPr>
      </p:sp>
      <p:sp>
        <p:nvSpPr>
          <p:cNvPr id="62468"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p>
            <a:fld id="{643513A4-4910-48B7-BFA5-8293B5E9BBF1}" type="slidenum">
              <a:rPr lang="en-US" smtClean="0"/>
              <a:pPr/>
              <a:t>55</a:t>
            </a:fld>
            <a:endParaRPr lang="en-US"/>
          </a:p>
        </p:txBody>
      </p:sp>
      <p:sp>
        <p:nvSpPr>
          <p:cNvPr id="63491" name="Rectangle 2"/>
          <p:cNvSpPr>
            <a:spLocks noGrp="1" noRot="1" noChangeAspect="1" noChangeArrowheads="1" noTextEdit="1"/>
          </p:cNvSpPr>
          <p:nvPr>
            <p:ph type="sldImg"/>
          </p:nvPr>
        </p:nvSpPr>
        <p:spPr>
          <a:xfrm>
            <a:off x="457200" y="720725"/>
            <a:ext cx="6400800" cy="3600450"/>
          </a:xfrm>
          <a:ln/>
        </p:spPr>
      </p:sp>
      <p:sp>
        <p:nvSpPr>
          <p:cNvPr id="63492" name="Rectangle 3"/>
          <p:cNvSpPr>
            <a:spLocks noGrp="1" noChangeArrowheads="1"/>
          </p:cNvSpPr>
          <p:nvPr>
            <p:ph type="body" idx="1"/>
          </p:nvPr>
        </p:nvSpPr>
        <p:spPr>
          <a:xfrm>
            <a:off x="974725" y="4560888"/>
            <a:ext cx="5365750" cy="4319587"/>
          </a:xfrm>
          <a:noFill/>
          <a:ln/>
        </p:spPr>
        <p:txBody>
          <a:bodyPr/>
          <a:lstStyle/>
          <a:p>
            <a:pPr eaLnBrk="1" hangingPunct="1"/>
            <a:r>
              <a:rPr lang="en-US" dirty="0"/>
              <a:t>We assume the object</a:t>
            </a:r>
            <a:r>
              <a:rPr lang="en-US" baseline="0" dirty="0"/>
              <a:t> has uniform albedo, which gets “rolled into” the magnitude of the light source term</a:t>
            </a:r>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A37412B4-1952-4072-BD09-73A0174C97BB}" type="slidenum">
              <a:rPr lang="en-US" smtClean="0"/>
              <a:pPr/>
              <a:t>5</a:t>
            </a:fld>
            <a:endParaRPr lang="en-US"/>
          </a:p>
        </p:txBody>
      </p:sp>
      <p:sp>
        <p:nvSpPr>
          <p:cNvPr id="35843" name="Rectangle 2"/>
          <p:cNvSpPr>
            <a:spLocks noGrp="1" noRot="1" noChangeAspect="1" noChangeArrowheads="1" noTextEdit="1"/>
          </p:cNvSpPr>
          <p:nvPr>
            <p:ph type="sldImg"/>
          </p:nvPr>
        </p:nvSpPr>
        <p:spPr>
          <a:xfrm>
            <a:off x="457200" y="720725"/>
            <a:ext cx="6400800" cy="3600450"/>
          </a:xfrm>
          <a:ln/>
        </p:spPr>
      </p:sp>
      <p:sp>
        <p:nvSpPr>
          <p:cNvPr id="35844" name="Rectangle 3"/>
          <p:cNvSpPr>
            <a:spLocks noGrp="1" noChangeArrowheads="1"/>
          </p:cNvSpPr>
          <p:nvPr>
            <p:ph type="body" idx="1"/>
          </p:nvPr>
        </p:nvSpPr>
        <p:spPr>
          <a:noFill/>
          <a:ln/>
        </p:spPr>
        <p:txBody>
          <a:bodyPr/>
          <a:lstStyle/>
          <a:p>
            <a:pPr eaLnBrk="1" hangingPunct="1"/>
            <a:r>
              <a:rPr lang="en-US"/>
              <a:t>Review slide (skip)</a:t>
            </a:r>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p>
            <a:fld id="{643513A4-4910-48B7-BFA5-8293B5E9BBF1}" type="slidenum">
              <a:rPr lang="en-US" smtClean="0"/>
              <a:pPr/>
              <a:t>56</a:t>
            </a:fld>
            <a:endParaRPr lang="en-US"/>
          </a:p>
        </p:txBody>
      </p:sp>
      <p:sp>
        <p:nvSpPr>
          <p:cNvPr id="63491" name="Rectangle 2"/>
          <p:cNvSpPr>
            <a:spLocks noGrp="1" noRot="1" noChangeAspect="1" noChangeArrowheads="1" noTextEdit="1"/>
          </p:cNvSpPr>
          <p:nvPr>
            <p:ph type="sldImg"/>
          </p:nvPr>
        </p:nvSpPr>
        <p:spPr>
          <a:xfrm>
            <a:off x="457200" y="720725"/>
            <a:ext cx="6400800" cy="3600450"/>
          </a:xfrm>
          <a:ln/>
        </p:spPr>
      </p:sp>
      <p:sp>
        <p:nvSpPr>
          <p:cNvPr id="63492" name="Rectangle 3"/>
          <p:cNvSpPr>
            <a:spLocks noGrp="1" noChangeArrowheads="1"/>
          </p:cNvSpPr>
          <p:nvPr>
            <p:ph type="body" idx="1"/>
          </p:nvPr>
        </p:nvSpPr>
        <p:spPr>
          <a:xfrm>
            <a:off x="974725" y="4560888"/>
            <a:ext cx="5365750" cy="4319587"/>
          </a:xfrm>
          <a:noFill/>
          <a:ln/>
        </p:spPr>
        <p:txBody>
          <a:bodyPr/>
          <a:lstStyle/>
          <a:p>
            <a:pPr eaLnBrk="1" hangingPunct="1"/>
            <a:r>
              <a:rPr lang="en-US" dirty="0"/>
              <a:t>We assume the object</a:t>
            </a:r>
            <a:r>
              <a:rPr lang="en-US" baseline="0" dirty="0"/>
              <a:t> has uniform albedo, which gets “rolled into” the magnitude of the light source term</a:t>
            </a:r>
            <a:endParaRPr lang="en-US" dirty="0"/>
          </a:p>
        </p:txBody>
      </p:sp>
    </p:spTree>
    <p:extLst>
      <p:ext uri="{BB962C8B-B14F-4D97-AF65-F5344CB8AC3E}">
        <p14:creationId xmlns:p14="http://schemas.microsoft.com/office/powerpoint/2010/main" val="102791186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p>
            <a:fld id="{643513A4-4910-48B7-BFA5-8293B5E9BBF1}" type="slidenum">
              <a:rPr lang="en-US" smtClean="0"/>
              <a:pPr/>
              <a:t>57</a:t>
            </a:fld>
            <a:endParaRPr lang="en-US"/>
          </a:p>
        </p:txBody>
      </p:sp>
      <p:sp>
        <p:nvSpPr>
          <p:cNvPr id="63491" name="Rectangle 2"/>
          <p:cNvSpPr>
            <a:spLocks noGrp="1" noRot="1" noChangeAspect="1" noChangeArrowheads="1" noTextEdit="1"/>
          </p:cNvSpPr>
          <p:nvPr>
            <p:ph type="sldImg"/>
          </p:nvPr>
        </p:nvSpPr>
        <p:spPr>
          <a:xfrm>
            <a:off x="457200" y="720725"/>
            <a:ext cx="6400800" cy="3600450"/>
          </a:xfrm>
          <a:ln/>
        </p:spPr>
      </p:sp>
      <p:sp>
        <p:nvSpPr>
          <p:cNvPr id="63492" name="Rectangle 3"/>
          <p:cNvSpPr>
            <a:spLocks noGrp="1" noChangeArrowheads="1"/>
          </p:cNvSpPr>
          <p:nvPr>
            <p:ph type="body" idx="1"/>
          </p:nvPr>
        </p:nvSpPr>
        <p:spPr>
          <a:xfrm>
            <a:off x="974725" y="4560888"/>
            <a:ext cx="5365750" cy="4319587"/>
          </a:xfrm>
          <a:noFill/>
          <a:ln/>
        </p:spPr>
        <p:txBody>
          <a:bodyPr/>
          <a:lstStyle/>
          <a:p>
            <a:pPr eaLnBrk="1" hangingPunct="1"/>
            <a:r>
              <a:rPr lang="en-US" dirty="0"/>
              <a:t>We assume the object</a:t>
            </a:r>
            <a:r>
              <a:rPr lang="en-US" baseline="0" dirty="0"/>
              <a:t> has uniform albedo, which gets “rolled into” the magnitude of the light source term</a:t>
            </a:r>
            <a:endParaRPr lang="en-US" dirty="0"/>
          </a:p>
        </p:txBody>
      </p:sp>
    </p:spTree>
    <p:extLst>
      <p:ext uri="{BB962C8B-B14F-4D97-AF65-F5344CB8AC3E}">
        <p14:creationId xmlns:p14="http://schemas.microsoft.com/office/powerpoint/2010/main" val="264184466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p>
            <a:fld id="{ABE8E098-D6BC-4A7E-8DE1-29562FEAE3F4}" type="slidenum">
              <a:rPr lang="en-US" smtClean="0"/>
              <a:pPr/>
              <a:t>58</a:t>
            </a:fld>
            <a:endParaRPr lang="en-US"/>
          </a:p>
        </p:txBody>
      </p:sp>
      <p:sp>
        <p:nvSpPr>
          <p:cNvPr id="64515" name="Rectangle 2"/>
          <p:cNvSpPr>
            <a:spLocks noGrp="1" noRot="1" noChangeAspect="1" noChangeArrowheads="1" noTextEdit="1"/>
          </p:cNvSpPr>
          <p:nvPr>
            <p:ph type="sldImg"/>
          </p:nvPr>
        </p:nvSpPr>
        <p:spPr>
          <a:xfrm>
            <a:off x="457200" y="720725"/>
            <a:ext cx="6400800" cy="3600450"/>
          </a:xfrm>
          <a:ln/>
        </p:spPr>
      </p:sp>
      <p:sp>
        <p:nvSpPr>
          <p:cNvPr id="64516" name="Rectangle 3"/>
          <p:cNvSpPr>
            <a:spLocks noGrp="1" noChangeArrowheads="1"/>
          </p:cNvSpPr>
          <p:nvPr>
            <p:ph type="body" idx="1"/>
          </p:nvPr>
        </p:nvSpPr>
        <p:spPr>
          <a:xfrm>
            <a:off x="974725" y="4560888"/>
            <a:ext cx="5365750" cy="4319587"/>
          </a:xfrm>
          <a:noFill/>
          <a:ln/>
        </p:spPr>
        <p:txBody>
          <a:bodyPr/>
          <a:lstStyle/>
          <a:p>
            <a:pPr eaLnBrk="1" hangingPunct="1"/>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p>
            <a:fld id="{EC94986C-FBD3-4214-AA4D-A45F29D9B402}" type="slidenum">
              <a:rPr lang="en-US" smtClean="0"/>
              <a:pPr/>
              <a:t>59</a:t>
            </a:fld>
            <a:endParaRPr lang="en-US"/>
          </a:p>
        </p:txBody>
      </p:sp>
      <p:sp>
        <p:nvSpPr>
          <p:cNvPr id="65539" name="Rectangle 2"/>
          <p:cNvSpPr>
            <a:spLocks noGrp="1" noRot="1" noChangeAspect="1" noChangeArrowheads="1" noTextEdit="1"/>
          </p:cNvSpPr>
          <p:nvPr>
            <p:ph type="sldImg"/>
          </p:nvPr>
        </p:nvSpPr>
        <p:spPr>
          <a:xfrm>
            <a:off x="457200" y="720725"/>
            <a:ext cx="6400800" cy="3600450"/>
          </a:xfrm>
          <a:ln/>
        </p:spPr>
      </p:sp>
      <p:sp>
        <p:nvSpPr>
          <p:cNvPr id="65540" name="Rectangle 3"/>
          <p:cNvSpPr>
            <a:spLocks noGrp="1" noChangeArrowheads="1"/>
          </p:cNvSpPr>
          <p:nvPr>
            <p:ph type="body" idx="1"/>
          </p:nvPr>
        </p:nvSpPr>
        <p:spPr>
          <a:xfrm>
            <a:off x="974725" y="4560888"/>
            <a:ext cx="5365750" cy="4319587"/>
          </a:xfrm>
          <a:noFill/>
          <a:ln/>
        </p:spPr>
        <p:txBody>
          <a:bodyPr/>
          <a:lstStyle/>
          <a:p>
            <a:pPr eaLnBrk="1" hangingPunct="1"/>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fld id="{33AEFC17-C8FD-4938-AA72-5C8E91E2F1B2}" type="slidenum">
              <a:rPr lang="en-US" smtClean="0"/>
              <a:pPr/>
              <a:t>7</a:t>
            </a:fld>
            <a:endParaRPr lang="en-US"/>
          </a:p>
        </p:txBody>
      </p:sp>
      <p:sp>
        <p:nvSpPr>
          <p:cNvPr id="39939" name="Rectangle 2"/>
          <p:cNvSpPr>
            <a:spLocks noGrp="1" noRot="1" noChangeAspect="1" noChangeArrowheads="1" noTextEdit="1"/>
          </p:cNvSpPr>
          <p:nvPr>
            <p:ph type="sldImg"/>
          </p:nvPr>
        </p:nvSpPr>
        <p:spPr>
          <a:xfrm>
            <a:off x="457200" y="720725"/>
            <a:ext cx="6400800" cy="3600450"/>
          </a:xfrm>
          <a:ln/>
        </p:spPr>
      </p:sp>
      <p:sp>
        <p:nvSpPr>
          <p:cNvPr id="39940"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8393133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p>
            <a:fld id="{18662ABF-EE1A-4E31-B2B6-9C8359075C28}" type="slidenum">
              <a:rPr lang="en-US" smtClean="0"/>
              <a:pPr/>
              <a:t>8</a:t>
            </a:fld>
            <a:endParaRPr lang="en-US"/>
          </a:p>
        </p:txBody>
      </p:sp>
      <p:sp>
        <p:nvSpPr>
          <p:cNvPr id="41987" name="Rectangle 2"/>
          <p:cNvSpPr>
            <a:spLocks noGrp="1" noRot="1" noChangeAspect="1" noChangeArrowheads="1" noTextEdit="1"/>
          </p:cNvSpPr>
          <p:nvPr>
            <p:ph type="sldImg"/>
          </p:nvPr>
        </p:nvSpPr>
        <p:spPr>
          <a:xfrm>
            <a:off x="457200" y="720725"/>
            <a:ext cx="6400800" cy="3600450"/>
          </a:xfrm>
          <a:ln/>
        </p:spPr>
      </p:sp>
      <p:sp>
        <p:nvSpPr>
          <p:cNvPr id="41988" name="Rectangle 3"/>
          <p:cNvSpPr>
            <a:spLocks noGrp="1" noChangeArrowheads="1"/>
          </p:cNvSpPr>
          <p:nvPr>
            <p:ph type="body" idx="1"/>
          </p:nvPr>
        </p:nvSpPr>
        <p:spPr>
          <a:noFill/>
          <a:ln/>
        </p:spPr>
        <p:txBody>
          <a:bodyPr/>
          <a:lstStyle/>
          <a:p>
            <a:pPr eaLnBrk="1" hangingPunct="1"/>
            <a:r>
              <a:rPr lang="en-US" dirty="0"/>
              <a:t>Difference between the cos^4</a:t>
            </a:r>
            <a:r>
              <a:rPr lang="en-US" baseline="0" dirty="0"/>
              <a:t> alpha effect and mechanical </a:t>
            </a:r>
            <a:r>
              <a:rPr lang="en-US" baseline="0" dirty="0" err="1"/>
              <a:t>vignetting</a:t>
            </a:r>
            <a:r>
              <a:rPr lang="en-US" baseline="0" dirty="0"/>
              <a:t>: the former effect has nothing to do with light getting lost in the lens system but is a basic radiometric property even of a perfect lens; mechanical </a:t>
            </a:r>
            <a:r>
              <a:rPr lang="en-US" baseline="0" dirty="0" err="1"/>
              <a:t>vignetting</a:t>
            </a:r>
            <a:r>
              <a:rPr lang="en-US" baseline="0" dirty="0"/>
              <a:t> is usually much stronger.</a:t>
            </a:r>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p>
            <a:fld id="{EA680CBF-72D7-42B1-AE1F-817120DD4CD6}" type="slidenum">
              <a:rPr lang="en-US" smtClean="0"/>
              <a:pPr/>
              <a:t>9</a:t>
            </a:fld>
            <a:endParaRPr lang="en-US"/>
          </a:p>
        </p:txBody>
      </p:sp>
      <p:sp>
        <p:nvSpPr>
          <p:cNvPr id="43011" name="Rectangle 2"/>
          <p:cNvSpPr>
            <a:spLocks noGrp="1" noRot="1" noChangeAspect="1" noChangeArrowheads="1" noTextEdit="1"/>
          </p:cNvSpPr>
          <p:nvPr>
            <p:ph type="sldImg"/>
          </p:nvPr>
        </p:nvSpPr>
        <p:spPr>
          <a:xfrm>
            <a:off x="457200" y="720725"/>
            <a:ext cx="6400800" cy="3600450"/>
          </a:xfrm>
          <a:ln/>
        </p:spPr>
      </p:sp>
      <p:sp>
        <p:nvSpPr>
          <p:cNvPr id="43012" name="Rectangle 3"/>
          <p:cNvSpPr>
            <a:spLocks noGrp="1" noChangeArrowheads="1"/>
          </p:cNvSpPr>
          <p:nvPr>
            <p:ph type="body" idx="1"/>
          </p:nvPr>
        </p:nvSpPr>
        <p:spPr>
          <a:noFill/>
          <a:ln/>
        </p:spPr>
        <p:txBody>
          <a:bodyPr/>
          <a:lstStyle/>
          <a:p>
            <a:pPr eaLnBrk="1" hangingPunct="1"/>
            <a:r>
              <a:rPr lang="en-US" dirty="0"/>
              <a:t>The brightest point corresponds to the principal</a:t>
            </a:r>
            <a:r>
              <a:rPr lang="en-US" baseline="0" dirty="0"/>
              <a:t> point (where the optical axis intersects the image plane). The shape of the curves of constant brightness tells us about the shape (scaling factors) of the pixels. The equation also includes the focal length (z’). Thus, we can in principle figure out all the intrinsic camera parameters using the constraints given by this equation (fundamental radiometric relation).</a:t>
            </a:r>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p>
            <a:fld id="{3FD3F6E4-09A9-4A71-B54A-B2CD72768929}" type="slidenum">
              <a:rPr lang="en-US" smtClean="0"/>
              <a:pPr/>
              <a:t>10</a:t>
            </a:fld>
            <a:endParaRPr lang="en-US"/>
          </a:p>
        </p:txBody>
      </p:sp>
      <p:sp>
        <p:nvSpPr>
          <p:cNvPr id="44035" name="Rectangle 2"/>
          <p:cNvSpPr>
            <a:spLocks noGrp="1" noRot="1" noChangeAspect="1" noChangeArrowheads="1" noTextEdit="1"/>
          </p:cNvSpPr>
          <p:nvPr>
            <p:ph type="sldImg"/>
          </p:nvPr>
        </p:nvSpPr>
        <p:spPr>
          <a:xfrm>
            <a:off x="457200" y="717550"/>
            <a:ext cx="6369050" cy="3582988"/>
          </a:xfrm>
          <a:ln/>
        </p:spPr>
      </p:sp>
      <p:sp>
        <p:nvSpPr>
          <p:cNvPr id="44036" name="Rectangle 3"/>
          <p:cNvSpPr>
            <a:spLocks noGrp="1" noChangeArrowheads="1"/>
          </p:cNvSpPr>
          <p:nvPr>
            <p:ph type="body" idx="1"/>
          </p:nvPr>
        </p:nvSpPr>
        <p:spPr>
          <a:xfrm>
            <a:off x="949325" y="4540250"/>
            <a:ext cx="5384800" cy="4379913"/>
          </a:xfrm>
          <a:noFill/>
          <a:ln/>
        </p:spPr>
        <p:txBody>
          <a:bodyPr/>
          <a:lstStyle/>
          <a:p>
            <a:pPr eaLnBrk="1" hangingPunct="1"/>
            <a:r>
              <a:rPr lang="en-US" dirty="0" err="1"/>
              <a:t>Chakrabarti</a:t>
            </a:r>
            <a:r>
              <a:rPr lang="en-US" dirty="0"/>
              <a:t>, </a:t>
            </a:r>
            <a:r>
              <a:rPr lang="en-US" dirty="0" err="1"/>
              <a:t>Scharstein</a:t>
            </a:r>
            <a:r>
              <a:rPr lang="en-US" dirty="0"/>
              <a:t>, and </a:t>
            </a:r>
            <a:r>
              <a:rPr lang="en-US" dirty="0" err="1"/>
              <a:t>Zickler</a:t>
            </a:r>
            <a:r>
              <a:rPr lang="en-US" baseline="0" dirty="0"/>
              <a:t> (BMVC 2009) on the remapping process: </a:t>
            </a:r>
          </a:p>
          <a:p>
            <a:pPr eaLnBrk="1" hangingPunct="1"/>
            <a:r>
              <a:rPr lang="en-US" baseline="0" dirty="0"/>
              <a:t>“the camera modiﬁes the </a:t>
            </a:r>
            <a:r>
              <a:rPr lang="en-US" baseline="0" dirty="0" err="1"/>
              <a:t>tristimulus</a:t>
            </a:r>
            <a:r>
              <a:rPr lang="en-US" baseline="0" dirty="0"/>
              <a:t> values so that they ﬁt</a:t>
            </a:r>
          </a:p>
          <a:p>
            <a:pPr eaLnBrk="1" hangingPunct="1"/>
            <a:r>
              <a:rPr lang="en-US" baseline="0" dirty="0"/>
              <a:t>within the limited gamut and dynamic range of the output color space, and it does so in a way</a:t>
            </a:r>
          </a:p>
          <a:p>
            <a:pPr eaLnBrk="1" hangingPunct="1"/>
            <a:r>
              <a:rPr lang="en-US" baseline="0" dirty="0"/>
              <a:t>that is most visually pleasing (as opposed to most accurate). Referred to as color rendering,</a:t>
            </a:r>
          </a:p>
          <a:p>
            <a:pPr eaLnBrk="1" hangingPunct="1"/>
            <a:r>
              <a:rPr lang="en-US" baseline="0" dirty="0"/>
              <a:t>this is a proprietary art that may include luminance histogram analysis, corrections to hue</a:t>
            </a:r>
          </a:p>
          <a:p>
            <a:pPr eaLnBrk="1" hangingPunct="1"/>
            <a:r>
              <a:rPr lang="en-US" baseline="0" dirty="0"/>
              <a:t>and saturation, and even local corrections for things such as skin tones. In most cases,</a:t>
            </a:r>
          </a:p>
          <a:p>
            <a:pPr eaLnBrk="1" hangingPunct="1"/>
            <a:r>
              <a:rPr lang="en-US" baseline="0" dirty="0"/>
              <a:t>this nonlinear color rendering process is scene-dependent and is not a ﬁxed property of a</a:t>
            </a:r>
          </a:p>
          <a:p>
            <a:pPr eaLnBrk="1" hangingPunct="1"/>
            <a:r>
              <a:rPr lang="en-US" baseline="0" dirty="0"/>
              <a:t>camera.”</a:t>
            </a:r>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A37412B4-1952-4072-BD09-73A0174C97BB}" type="slidenum">
              <a:rPr lang="en-US" smtClean="0"/>
              <a:pPr/>
              <a:t>12</a:t>
            </a:fld>
            <a:endParaRPr lang="en-US"/>
          </a:p>
        </p:txBody>
      </p:sp>
      <p:sp>
        <p:nvSpPr>
          <p:cNvPr id="35843" name="Rectangle 2"/>
          <p:cNvSpPr>
            <a:spLocks noGrp="1" noRot="1" noChangeAspect="1" noChangeArrowheads="1" noTextEdit="1"/>
          </p:cNvSpPr>
          <p:nvPr>
            <p:ph type="sldImg"/>
          </p:nvPr>
        </p:nvSpPr>
        <p:spPr>
          <a:xfrm>
            <a:off x="457200" y="720725"/>
            <a:ext cx="6400800" cy="3600450"/>
          </a:xfrm>
          <a:ln/>
        </p:spPr>
      </p:sp>
      <p:sp>
        <p:nvSpPr>
          <p:cNvPr id="35844" name="Rectangle 3"/>
          <p:cNvSpPr>
            <a:spLocks noGrp="1" noChangeArrowheads="1"/>
          </p:cNvSpPr>
          <p:nvPr>
            <p:ph type="body" idx="1"/>
          </p:nvPr>
        </p:nvSpPr>
        <p:spPr>
          <a:noFill/>
          <a:ln/>
        </p:spPr>
        <p:txBody>
          <a:bodyPr/>
          <a:lstStyle/>
          <a:p>
            <a:pPr eaLnBrk="1" hangingPunct="1"/>
            <a:r>
              <a:rPr lang="en-US"/>
              <a:t>Review slide (skip)</a:t>
            </a:r>
            <a:endParaRPr lang="en-US" dirty="0"/>
          </a:p>
        </p:txBody>
      </p:sp>
    </p:spTree>
    <p:extLst>
      <p:ext uri="{BB962C8B-B14F-4D97-AF65-F5344CB8AC3E}">
        <p14:creationId xmlns:p14="http://schemas.microsoft.com/office/powerpoint/2010/main" val="3672555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Arial" charset="0"/>
                <a:ea typeface="+mn-ea"/>
                <a:cs typeface="Arial" charset="0"/>
              </a:rPr>
              <a:t>Fluorescence is light energy produced by a process where high-energy radiation (such as ultraviolet or X-ray) is absorbed by electrons surrounding an atom and is re-emitted as light energy. Unlike fluorescence, a phosphorescent material does not immediately re-emit the radiation it absorbs. </a:t>
            </a:r>
          </a:p>
          <a:p>
            <a:r>
              <a:rPr lang="en-US" sz="1200" b="0" i="0" kern="1200" dirty="0">
                <a:solidFill>
                  <a:schemeClr val="tx1"/>
                </a:solidFill>
                <a:effectLst/>
                <a:latin typeface="Arial" charset="0"/>
                <a:ea typeface="+mn-ea"/>
                <a:cs typeface="Arial" charset="0"/>
              </a:rPr>
              <a:t>From https://</a:t>
            </a:r>
            <a:r>
              <a:rPr lang="en-US" sz="1200" b="0" i="0" kern="1200" dirty="0" err="1">
                <a:solidFill>
                  <a:schemeClr val="tx1"/>
                </a:solidFill>
                <a:effectLst/>
                <a:latin typeface="Arial" charset="0"/>
                <a:ea typeface="+mn-ea"/>
                <a:cs typeface="Arial" charset="0"/>
              </a:rPr>
              <a:t>www.pharmatutor.org</a:t>
            </a:r>
            <a:r>
              <a:rPr lang="en-US" sz="1200" b="0" i="0" kern="1200" dirty="0">
                <a:solidFill>
                  <a:schemeClr val="tx1"/>
                </a:solidFill>
                <a:effectLst/>
                <a:latin typeface="Arial" charset="0"/>
                <a:ea typeface="+mn-ea"/>
                <a:cs typeface="Arial" charset="0"/>
              </a:rPr>
              <a:t>/pharma-analysis/define-fluorescence-and-phosphorescence</a:t>
            </a:r>
          </a:p>
          <a:p>
            <a:endParaRPr lang="en-US" dirty="0"/>
          </a:p>
        </p:txBody>
      </p:sp>
      <p:sp>
        <p:nvSpPr>
          <p:cNvPr id="4" name="Slide Number Placeholder 3"/>
          <p:cNvSpPr>
            <a:spLocks noGrp="1"/>
          </p:cNvSpPr>
          <p:nvPr>
            <p:ph type="sldNum" sz="quarter" idx="5"/>
          </p:nvPr>
        </p:nvSpPr>
        <p:spPr/>
        <p:txBody>
          <a:bodyPr/>
          <a:lstStyle/>
          <a:p>
            <a:pPr>
              <a:defRPr/>
            </a:pPr>
            <a:fld id="{F6A07BD9-22BC-4621-A11E-1CA912268712}" type="slidenum">
              <a:rPr lang="en-US" smtClean="0"/>
              <a:pPr>
                <a:defRPr/>
              </a:pPr>
              <a:t>18</a:t>
            </a:fld>
            <a:endParaRPr lang="en-US"/>
          </a:p>
        </p:txBody>
      </p:sp>
    </p:spTree>
    <p:extLst>
      <p:ext uri="{BB962C8B-B14F-4D97-AF65-F5344CB8AC3E}">
        <p14:creationId xmlns:p14="http://schemas.microsoft.com/office/powerpoint/2010/main" val="35500197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6744CD8-BDD8-43E0-87B0-69C26A00E23C}"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7F559B6-B3C5-4C23-AB18-223D1803FF2A}"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76200"/>
            <a:ext cx="259080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76200"/>
            <a:ext cx="756920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3C205FC-E7EB-4A82-803C-C8893B3DA6E1}"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76200"/>
            <a:ext cx="10363200" cy="838200"/>
          </a:xfrm>
        </p:spPr>
        <p:txBody>
          <a:bodyPr/>
          <a:lstStyle/>
          <a:p>
            <a:r>
              <a:rPr lang="en-US"/>
              <a:t>Click to edit Master title style</a:t>
            </a:r>
          </a:p>
        </p:txBody>
      </p:sp>
      <p:sp>
        <p:nvSpPr>
          <p:cNvPr id="3" name="Content Placeholder 2"/>
          <p:cNvSpPr>
            <a:spLocks noGrp="1"/>
          </p:cNvSpPr>
          <p:nvPr>
            <p:ph sz="quarter" idx="1"/>
          </p:nvPr>
        </p:nvSpPr>
        <p:spPr>
          <a:xfrm>
            <a:off x="914400" y="914400"/>
            <a:ext cx="5080000" cy="2552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914400"/>
            <a:ext cx="5080000" cy="2552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3619500"/>
            <a:ext cx="5080000" cy="2552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3619500"/>
            <a:ext cx="5080000" cy="2552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0A8DFC3-6F22-4C0A-93AB-CC14126CFB51}"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and Bullets">
    <p:spTree>
      <p:nvGrpSpPr>
        <p:cNvPr id="1" name=""/>
        <p:cNvGrpSpPr/>
        <p:nvPr/>
      </p:nvGrpSpPr>
      <p:grpSpPr>
        <a:xfrm>
          <a:off x="0" y="0"/>
          <a:ext cx="0" cy="0"/>
          <a:chOff x="0" y="0"/>
          <a:chExt cx="0" cy="0"/>
        </a:xfrm>
      </p:grpSpPr>
      <p:sp>
        <p:nvSpPr>
          <p:cNvPr id="20" name="Title Text"/>
          <p:cNvSpPr txBox="1">
            <a:spLocks noGrp="1"/>
          </p:cNvSpPr>
          <p:nvPr>
            <p:ph type="title"/>
          </p:nvPr>
        </p:nvSpPr>
        <p:spPr>
          <a:xfrm>
            <a:off x="1190625" y="178594"/>
            <a:ext cx="9810750" cy="1714500"/>
          </a:xfrm>
          <a:prstGeom prst="rect">
            <a:avLst/>
          </a:prstGeom>
        </p:spPr>
        <p:txBody>
          <a:bodyPr anchor="ctr"/>
          <a:lstStyle>
            <a:lvl1pPr indent="0">
              <a:lnSpc>
                <a:spcPts val="4008"/>
              </a:lnSpc>
              <a:tabLst>
                <a:tab pos="857220" algn="l"/>
              </a:tabLst>
              <a:defRPr sz="3375">
                <a:latin typeface="+mn-lt"/>
                <a:ea typeface="+mn-ea"/>
                <a:cs typeface="+mn-cs"/>
                <a:sym typeface="Times Roman"/>
              </a:defRPr>
            </a:lvl1pPr>
          </a:lstStyle>
          <a:p>
            <a:r>
              <a:t>Title Text</a:t>
            </a:r>
          </a:p>
        </p:txBody>
      </p:sp>
      <p:sp>
        <p:nvSpPr>
          <p:cNvPr id="21" name="Body Level One…"/>
          <p:cNvSpPr txBox="1">
            <a:spLocks noGrp="1"/>
          </p:cNvSpPr>
          <p:nvPr>
            <p:ph type="body" idx="1"/>
          </p:nvPr>
        </p:nvSpPr>
        <p:spPr>
          <a:xfrm>
            <a:off x="1190625" y="1946672"/>
            <a:ext cx="9810750" cy="4018359"/>
          </a:xfrm>
          <a:prstGeom prst="rect">
            <a:avLst/>
          </a:prstGeom>
        </p:spPr>
        <p:txBody>
          <a:bodyPr anchor="ctr"/>
          <a:lstStyle>
            <a:lvl1pPr marL="557368" indent="-334134" algn="l">
              <a:buSzPct val="171429"/>
              <a:buFont typeface="Gill Sans"/>
              <a:buChar char="•"/>
              <a:tabLst>
                <a:tab pos="1009019" algn="l"/>
              </a:tabLst>
            </a:lvl1pPr>
            <a:lvl2pPr marL="835474" indent="-290782" algn="l">
              <a:buSzPct val="171429"/>
              <a:buFont typeface="Gill Sans"/>
              <a:buChar char="•"/>
              <a:tabLst>
                <a:tab pos="1285829" algn="l"/>
              </a:tabLst>
            </a:lvl2pPr>
            <a:lvl3pPr marL="1148002" indent="-290782" algn="l">
              <a:buSzPct val="171429"/>
              <a:buFont typeface="Gill Sans"/>
              <a:buChar char="•"/>
              <a:tabLst>
                <a:tab pos="1598357" algn="l"/>
              </a:tabLst>
              <a:defRPr>
                <a:solidFill>
                  <a:srgbClr val="000000"/>
                </a:solidFill>
              </a:defRPr>
            </a:lvl3pPr>
            <a:lvl4pPr marL="1460530" indent="-290782" algn="l">
              <a:buSzPct val="171429"/>
              <a:buFont typeface="Gill Sans"/>
              <a:buChar char="•"/>
              <a:tabLst>
                <a:tab pos="1910885" algn="l"/>
              </a:tabLst>
              <a:defRPr>
                <a:solidFill>
                  <a:srgbClr val="000000"/>
                </a:solidFill>
              </a:defRPr>
            </a:lvl4pPr>
            <a:lvl5pPr marL="1781987" indent="-290782" algn="l">
              <a:buSzPct val="171429"/>
              <a:buFont typeface="Gill Sans"/>
              <a:buChar char="•"/>
              <a:tabLst>
                <a:tab pos="2232343" algn="l"/>
              </a:tabLst>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38530354"/>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1A66F28-90C9-4073-93E8-366CEEB91B4E}"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56C4651-89EF-4CDA-8DD0-68029F453EEB}"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914400"/>
            <a:ext cx="508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914400"/>
            <a:ext cx="508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458C089-A44D-48D2-9867-A5839D08EBE8}"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F58DF7A-D00A-4150-B384-C02F0C9F59DB}"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64558FA-1408-45EC-9A6F-3E10618CE097}"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B3E6E2C-73C9-4B96-8101-D7A1D39B6915}"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76D9B34-0F10-4195-8382-26CBFF39E39D}"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0239564-77EA-4212-BBC0-2214ECEA5A64}"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bwMode="auto">
          <a:xfrm>
            <a:off x="914400" y="76200"/>
            <a:ext cx="103632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387" name="Rectangle 3"/>
          <p:cNvSpPr>
            <a:spLocks noGrp="1" noChangeArrowheads="1"/>
          </p:cNvSpPr>
          <p:nvPr>
            <p:ph type="body" idx="1"/>
          </p:nvPr>
        </p:nvSpPr>
        <p:spPr bwMode="auto">
          <a:xfrm>
            <a:off x="914400" y="914400"/>
            <a:ext cx="10363200" cy="5257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220"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8" charset="0"/>
              </a:defRPr>
            </a:lvl1pPr>
          </a:lstStyle>
          <a:p>
            <a:pPr>
              <a:defRPr/>
            </a:pPr>
            <a:endParaRPr lang="en-US"/>
          </a:p>
        </p:txBody>
      </p:sp>
      <p:sp>
        <p:nvSpPr>
          <p:cNvPr id="9221"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8" charset="0"/>
              </a:defRPr>
            </a:lvl1pPr>
          </a:lstStyle>
          <a:p>
            <a:pPr>
              <a:defRPr/>
            </a:pPr>
            <a:endParaRPr lang="en-US"/>
          </a:p>
        </p:txBody>
      </p:sp>
      <p:sp>
        <p:nvSpPr>
          <p:cNvPr id="9222"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pitchFamily="18" charset="0"/>
              </a:defRPr>
            </a:lvl1pPr>
          </a:lstStyle>
          <a:p>
            <a:pPr>
              <a:defRPr/>
            </a:pPr>
            <a:fld id="{9DD27ED9-D09E-44E2-9659-31D078DE0E67}" type="slidenum">
              <a:rPr lang="en-US"/>
              <a:pPr>
                <a:defRPr/>
              </a:pPr>
              <a:t>‹#›</a:t>
            </a:fld>
            <a:endParaRPr lang="en-US"/>
          </a:p>
        </p:txBody>
      </p:sp>
      <p:sp>
        <p:nvSpPr>
          <p:cNvPr id="9223" name="Line 7"/>
          <p:cNvSpPr>
            <a:spLocks noChangeShapeType="1"/>
          </p:cNvSpPr>
          <p:nvPr/>
        </p:nvSpPr>
        <p:spPr bwMode="auto">
          <a:xfrm>
            <a:off x="914400" y="838200"/>
            <a:ext cx="10363200" cy="0"/>
          </a:xfrm>
          <a:prstGeom prst="line">
            <a:avLst/>
          </a:prstGeom>
          <a:noFill/>
          <a:ln w="38100">
            <a:solidFill>
              <a:schemeClr val="tx1"/>
            </a:solidFill>
            <a:round/>
            <a:headEnd/>
            <a:tailEnd/>
          </a:ln>
          <a:effectLst/>
        </p:spPr>
        <p:txBody>
          <a:bodyPr wrap="none" anchor="ctr"/>
          <a:lstStyle/>
          <a:p>
            <a:pPr>
              <a:defRPr/>
            </a:pPr>
            <a:endParaRPr lang="en-US" sz="2400"/>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Lst>
  <p:txStyles>
    <p:titleStyle>
      <a:lvl1pPr algn="l" rtl="0" eaLnBrk="0" fontAlgn="base" hangingPunct="0">
        <a:spcBef>
          <a:spcPct val="0"/>
        </a:spcBef>
        <a:spcAft>
          <a:spcPct val="0"/>
        </a:spcAft>
        <a:defRPr sz="3400">
          <a:solidFill>
            <a:schemeClr val="tx2"/>
          </a:solidFill>
          <a:latin typeface="+mj-lt"/>
          <a:ea typeface="+mj-ea"/>
          <a:cs typeface="+mj-cs"/>
        </a:defRPr>
      </a:lvl1pPr>
      <a:lvl2pPr algn="l" rtl="0" eaLnBrk="0" fontAlgn="base" hangingPunct="0">
        <a:spcBef>
          <a:spcPct val="0"/>
        </a:spcBef>
        <a:spcAft>
          <a:spcPct val="0"/>
        </a:spcAft>
        <a:defRPr sz="3400">
          <a:solidFill>
            <a:schemeClr val="tx2"/>
          </a:solidFill>
          <a:latin typeface="Arial" charset="0"/>
        </a:defRPr>
      </a:lvl2pPr>
      <a:lvl3pPr algn="l" rtl="0" eaLnBrk="0" fontAlgn="base" hangingPunct="0">
        <a:spcBef>
          <a:spcPct val="0"/>
        </a:spcBef>
        <a:spcAft>
          <a:spcPct val="0"/>
        </a:spcAft>
        <a:defRPr sz="3400">
          <a:solidFill>
            <a:schemeClr val="tx2"/>
          </a:solidFill>
          <a:latin typeface="Arial" charset="0"/>
        </a:defRPr>
      </a:lvl3pPr>
      <a:lvl4pPr algn="l" rtl="0" eaLnBrk="0" fontAlgn="base" hangingPunct="0">
        <a:spcBef>
          <a:spcPct val="0"/>
        </a:spcBef>
        <a:spcAft>
          <a:spcPct val="0"/>
        </a:spcAft>
        <a:defRPr sz="3400">
          <a:solidFill>
            <a:schemeClr val="tx2"/>
          </a:solidFill>
          <a:latin typeface="Arial" charset="0"/>
        </a:defRPr>
      </a:lvl4pPr>
      <a:lvl5pPr algn="l" rtl="0" eaLnBrk="0" fontAlgn="base" hangingPunct="0">
        <a:spcBef>
          <a:spcPct val="0"/>
        </a:spcBef>
        <a:spcAft>
          <a:spcPct val="0"/>
        </a:spcAft>
        <a:defRPr sz="3400">
          <a:solidFill>
            <a:schemeClr val="tx2"/>
          </a:solidFill>
          <a:latin typeface="Arial" charset="0"/>
        </a:defRPr>
      </a:lvl5pPr>
      <a:lvl6pPr marL="457200" algn="l" rtl="0" eaLnBrk="0" fontAlgn="base" hangingPunct="0">
        <a:spcBef>
          <a:spcPct val="0"/>
        </a:spcBef>
        <a:spcAft>
          <a:spcPct val="0"/>
        </a:spcAft>
        <a:defRPr sz="3400">
          <a:solidFill>
            <a:schemeClr val="tx2"/>
          </a:solidFill>
          <a:latin typeface="Arial" charset="0"/>
        </a:defRPr>
      </a:lvl6pPr>
      <a:lvl7pPr marL="914400" algn="l" rtl="0" eaLnBrk="0" fontAlgn="base" hangingPunct="0">
        <a:spcBef>
          <a:spcPct val="0"/>
        </a:spcBef>
        <a:spcAft>
          <a:spcPct val="0"/>
        </a:spcAft>
        <a:defRPr sz="3400">
          <a:solidFill>
            <a:schemeClr val="tx2"/>
          </a:solidFill>
          <a:latin typeface="Arial" charset="0"/>
        </a:defRPr>
      </a:lvl7pPr>
      <a:lvl8pPr marL="1371600" algn="l" rtl="0" eaLnBrk="0" fontAlgn="base" hangingPunct="0">
        <a:spcBef>
          <a:spcPct val="0"/>
        </a:spcBef>
        <a:spcAft>
          <a:spcPct val="0"/>
        </a:spcAft>
        <a:defRPr sz="3400">
          <a:solidFill>
            <a:schemeClr val="tx2"/>
          </a:solidFill>
          <a:latin typeface="Arial" charset="0"/>
        </a:defRPr>
      </a:lvl8pPr>
      <a:lvl9pPr marL="1828800" algn="l" rtl="0" eaLnBrk="0" fontAlgn="base" hangingPunct="0">
        <a:spcBef>
          <a:spcPct val="0"/>
        </a:spcBef>
        <a:spcAft>
          <a:spcPct val="0"/>
        </a:spcAft>
        <a:defRPr sz="3400">
          <a:solidFill>
            <a:schemeClr val="tx2"/>
          </a:solidFill>
          <a:latin typeface="Arial" charset="0"/>
        </a:defRPr>
      </a:lvl9pPr>
    </p:titleStyle>
    <p:bodyStyle>
      <a:lvl1pPr marL="342900" indent="-342900" algn="l" rtl="0" eaLnBrk="0" fontAlgn="base" hangingPunct="0">
        <a:spcBef>
          <a:spcPct val="20000"/>
        </a:spcBef>
        <a:spcAft>
          <a:spcPct val="0"/>
        </a:spcAft>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eaLnBrk="0" fontAlgn="base" hangingPunct="0">
        <a:spcBef>
          <a:spcPct val="20000"/>
        </a:spcBef>
        <a:spcAft>
          <a:spcPct val="0"/>
        </a:spcAft>
        <a:buChar char="»"/>
        <a:defRPr sz="1400">
          <a:solidFill>
            <a:schemeClr val="tx1"/>
          </a:solidFill>
          <a:latin typeface="+mn-lt"/>
        </a:defRPr>
      </a:lvl6pPr>
      <a:lvl7pPr marL="2971800" indent="-228600" algn="l" rtl="0" eaLnBrk="0" fontAlgn="base" hangingPunct="0">
        <a:spcBef>
          <a:spcPct val="20000"/>
        </a:spcBef>
        <a:spcAft>
          <a:spcPct val="0"/>
        </a:spcAft>
        <a:buChar char="»"/>
        <a:defRPr sz="1400">
          <a:solidFill>
            <a:schemeClr val="tx1"/>
          </a:solidFill>
          <a:latin typeface="+mn-lt"/>
        </a:defRPr>
      </a:lvl7pPr>
      <a:lvl8pPr marL="3429000" indent="-228600" algn="l" rtl="0" eaLnBrk="0" fontAlgn="base" hangingPunct="0">
        <a:spcBef>
          <a:spcPct val="20000"/>
        </a:spcBef>
        <a:spcAft>
          <a:spcPct val="0"/>
        </a:spcAft>
        <a:buChar char="»"/>
        <a:defRPr sz="1400">
          <a:solidFill>
            <a:schemeClr val="tx1"/>
          </a:solidFill>
          <a:latin typeface="+mn-lt"/>
        </a:defRPr>
      </a:lvl8pPr>
      <a:lvl9pPr marL="3886200" indent="-228600" algn="l" rtl="0" eaLnBrk="0" fontAlgn="base" hangingPunct="0">
        <a:spcBef>
          <a:spcPct val="20000"/>
        </a:spcBef>
        <a:spcAft>
          <a:spcPct val="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metmuseum.org/toah/works-of-art/49.107/" TargetMode="External"/><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1.tiff"/></Relationships>
</file>

<file path=ppt/slides/_rels/slide1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hyperlink" Target="https://www.eecs.yorku.ca/~mbrown/CVPR2016_Brown.html" TargetMode="External"/><Relationship Id="rId4" Type="http://schemas.openxmlformats.org/officeDocument/2006/relationships/image" Target="../media/image11.png"/><Relationship Id="rId9" Type="http://schemas.openxmlformats.org/officeDocument/2006/relationships/hyperlink" Target="http://www.debevec.org/Research/HDR/"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image" Target="../media/image12.tiff"/><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en.wikipedia.org/wiki/Subsurface_scattering#/media/File:Skin_Subsurface_Scattering.jpg" TargetMode="External"/><Relationship Id="rId2" Type="http://schemas.openxmlformats.org/officeDocument/2006/relationships/image" Target="../media/image17.tiff"/><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hyperlink" Target="https://en.wikipedia.org/wiki/Fluorescence#/media/File:Fluorescent_minerals_hg.jpg" TargetMode="External"/><Relationship Id="rId3" Type="http://schemas.openxmlformats.org/officeDocument/2006/relationships/image" Target="../media/image190.png"/><Relationship Id="rId7" Type="http://schemas.openxmlformats.org/officeDocument/2006/relationships/image" Target="../media/image21.tiff"/><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0.png"/><Relationship Id="rId9" Type="http://schemas.openxmlformats.org/officeDocument/2006/relationships/image" Target="../media/image22.tiff"/></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hyperlink" Target="https://www.metmuseum.org/toah/works-of-art/49.107/" TargetMode="External"/><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1.tiff"/></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8.png"/><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1.wmf"/><Relationship Id="rId7"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jpeg"/><Relationship Id="rId4" Type="http://schemas.openxmlformats.org/officeDocument/2006/relationships/image" Target="../media/image32.png"/><Relationship Id="rId9" Type="http://schemas.openxmlformats.org/officeDocument/2006/relationships/image" Target="../media/image37.tiff"/></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image" Target="../media/image12.tiff"/><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50.png"/></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hyperlink" Target="http://glasnost.itcarlow.ie/~powerk/GeneralGraphicsNotes/LightingShadingandColour/lighting.html" TargetMode="External"/><Relationship Id="rId1" Type="http://schemas.openxmlformats.org/officeDocument/2006/relationships/slideLayout" Target="../slideLayouts/slideLayout2.xml"/><Relationship Id="rId5" Type="http://schemas.openxmlformats.org/officeDocument/2006/relationships/image" Target="../media/image42.tiff"/><Relationship Id="rId4" Type="http://schemas.openxmlformats.org/officeDocument/2006/relationships/image" Target="../media/image15.png"/></Relationships>
</file>

<file path=ppt/slides/_rels/slide32.xml.rels><?xml version="1.0" encoding="UTF-8" standalone="yes"?>
<Relationships xmlns="http://schemas.openxmlformats.org/package/2006/relationships"><Relationship Id="rId2" Type="http://schemas.openxmlformats.org/officeDocument/2006/relationships/hyperlink" Target="http://glasnost.itcarlow.ie/~powerk/GeneralGraphicsNotes/LightingShadingandColour/lighting.html"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oleObject" Target="../embeddings/oleObject3.bin"/><Relationship Id="rId1" Type="http://schemas.openxmlformats.org/officeDocument/2006/relationships/slideLayout" Target="../slideLayouts/slideLayout2.xml"/><Relationship Id="rId4" Type="http://schemas.openxmlformats.org/officeDocument/2006/relationships/oleObject" Target="../embeddings/oleObject4.bin"/></Relationships>
</file>

<file path=ppt/slides/_rels/slide35.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oleObject" Target="../embeddings/oleObject5.bin"/><Relationship Id="rId7" Type="http://schemas.openxmlformats.org/officeDocument/2006/relationships/image" Target="../media/image410.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00.png"/><Relationship Id="rId10" Type="http://schemas.openxmlformats.org/officeDocument/2006/relationships/image" Target="../media/image440.png"/><Relationship Id="rId4" Type="http://schemas.openxmlformats.org/officeDocument/2006/relationships/image" Target="../media/image43.png"/><Relationship Id="rId9" Type="http://schemas.openxmlformats.org/officeDocument/2006/relationships/image" Target="../media/image430.png"/></Relationships>
</file>

<file path=ppt/slides/_rels/slide3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 Id="rId5" Type="http://schemas.openxmlformats.org/officeDocument/2006/relationships/hyperlink" Target="https://web.eecs.umich.edu/~justincj/slides/eecs442/WI2021/442_WI2021_lecture03.pdf" TargetMode="External"/><Relationship Id="rId4" Type="http://schemas.openxmlformats.org/officeDocument/2006/relationships/image" Target="../media/image47.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image" Target="../media/image51.png"/><Relationship Id="rId7" Type="http://schemas.openxmlformats.org/officeDocument/2006/relationships/image" Target="../media/image50.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oleObject" Target="../embeddings/oleObject5.bin"/><Relationship Id="rId4" Type="http://schemas.openxmlformats.org/officeDocument/2006/relationships/image" Target="../media/image49.png"/><Relationship Id="rId9" Type="http://schemas.openxmlformats.org/officeDocument/2006/relationships/image" Target="../media/image52.png"/></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hyperlink" Target="https://web.eecs.umich.edu/~justincj/slides/eecs442/WI2021/442_WI2021_lecture03.pdf" TargetMode="External"/><Relationship Id="rId2" Type="http://schemas.openxmlformats.org/officeDocument/2006/relationships/image" Target="../media/image49.jpeg"/><Relationship Id="rId1" Type="http://schemas.openxmlformats.org/officeDocument/2006/relationships/slideLayout" Target="../slideLayouts/slideLayout2.xml"/><Relationship Id="rId4" Type="http://schemas.openxmlformats.org/officeDocument/2006/relationships/hyperlink" Target="Photo%20Credit:%20https:/en.wikipedia.org/wiki/Meteor_Crater"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Photo%20Credit:%20https:/en.wikipedia.org/wiki/Meteor_Crater" TargetMode="External"/><Relationship Id="rId2" Type="http://schemas.openxmlformats.org/officeDocument/2006/relationships/image" Target="../media/image49.jpeg"/><Relationship Id="rId1" Type="http://schemas.openxmlformats.org/officeDocument/2006/relationships/slideLayout" Target="../slideLayouts/slideLayout2.xml"/><Relationship Id="rId4" Type="http://schemas.openxmlformats.org/officeDocument/2006/relationships/hyperlink" Target="https://web.eecs.umich.edu/~justincj/slides/eecs442/WI2021/442_WI2021_lecture03.pdf" TargetMode="External"/></Relationships>
</file>

<file path=ppt/slides/_rels/slide42.xml.rels><?xml version="1.0" encoding="UTF-8" standalone="yes"?>
<Relationships xmlns="http://schemas.openxmlformats.org/package/2006/relationships"><Relationship Id="rId8" Type="http://schemas.openxmlformats.org/officeDocument/2006/relationships/oleObject" Target="../embeddings/oleObject7.bin"/><Relationship Id="rId13" Type="http://schemas.openxmlformats.org/officeDocument/2006/relationships/image" Target="../media/image57.png"/><Relationship Id="rId3" Type="http://schemas.openxmlformats.org/officeDocument/2006/relationships/oleObject" Target="../embeddings/oleObject6.bin"/><Relationship Id="rId7" Type="http://schemas.openxmlformats.org/officeDocument/2006/relationships/image" Target="../media/image43.png"/><Relationship Id="rId12" Type="http://schemas.openxmlformats.org/officeDocument/2006/relationships/oleObject" Target="../embeddings/oleObject8.bin"/><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oleObject" Target="../embeddings/oleObject6.bin"/><Relationship Id="rId11" Type="http://schemas.openxmlformats.org/officeDocument/2006/relationships/oleObject" Target="../embeddings/oleObject8.bin"/><Relationship Id="rId10" Type="http://schemas.openxmlformats.org/officeDocument/2006/relationships/image" Target="../media/image56.png"/><Relationship Id="rId4" Type="http://schemas.openxmlformats.org/officeDocument/2006/relationships/image" Target="../media/image43.png"/><Relationship Id="rId9" Type="http://schemas.openxmlformats.org/officeDocument/2006/relationships/oleObject" Target="../embeddings/oleObject7.bin"/><Relationship Id="rId14" Type="http://schemas.openxmlformats.org/officeDocument/2006/relationships/image" Target="../media/image58.png"/></Relationships>
</file>

<file path=ppt/slides/_rels/slide43.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3.png"/><Relationship Id="rId7" Type="http://schemas.openxmlformats.org/officeDocument/2006/relationships/image" Target="../media/image60.pn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59.png"/><Relationship Id="rId5" Type="http://schemas.openxmlformats.org/officeDocument/2006/relationships/image" Target="../media/image55.png"/><Relationship Id="rId10" Type="http://schemas.openxmlformats.org/officeDocument/2006/relationships/image" Target="../media/image63.png"/><Relationship Id="rId4" Type="http://schemas.openxmlformats.org/officeDocument/2006/relationships/image" Target="../media/image54.png"/><Relationship Id="rId9" Type="http://schemas.openxmlformats.org/officeDocument/2006/relationships/image" Target="../media/image62.png"/></Relationships>
</file>

<file path=ppt/slides/_rels/slide44.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72.png"/><Relationship Id="rId3" Type="http://schemas.openxmlformats.org/officeDocument/2006/relationships/image" Target="../media/image65.jpg"/><Relationship Id="rId7" Type="http://schemas.openxmlformats.org/officeDocument/2006/relationships/image" Target="../media/image69.jpg"/><Relationship Id="rId12" Type="http://schemas.openxmlformats.org/officeDocument/2006/relationships/image" Target="../media/image71.png"/><Relationship Id="rId2" Type="http://schemas.openxmlformats.org/officeDocument/2006/relationships/image" Target="../media/image64.jpg"/><Relationship Id="rId1" Type="http://schemas.openxmlformats.org/officeDocument/2006/relationships/slideLayout" Target="../slideLayouts/slideLayout2.xml"/><Relationship Id="rId6" Type="http://schemas.openxmlformats.org/officeDocument/2006/relationships/image" Target="../media/image68.jpg"/><Relationship Id="rId11" Type="http://schemas.openxmlformats.org/officeDocument/2006/relationships/image" Target="../media/image76.png"/><Relationship Id="rId5" Type="http://schemas.openxmlformats.org/officeDocument/2006/relationships/image" Target="../media/image67.jpg"/><Relationship Id="rId15" Type="http://schemas.openxmlformats.org/officeDocument/2006/relationships/image" Target="../media/image77.png"/><Relationship Id="rId10" Type="http://schemas.openxmlformats.org/officeDocument/2006/relationships/image" Target="../media/image75.png"/><Relationship Id="rId4" Type="http://schemas.openxmlformats.org/officeDocument/2006/relationships/image" Target="../media/image66.jpg"/><Relationship Id="rId9" Type="http://schemas.openxmlformats.org/officeDocument/2006/relationships/image" Target="../media/image74.png"/><Relationship Id="rId14" Type="http://schemas.openxmlformats.org/officeDocument/2006/relationships/image" Target="../media/image73.png"/></Relationships>
</file>

<file path=ppt/slides/_rels/slide4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4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85.png"/><Relationship Id="rId4" Type="http://schemas.openxmlformats.org/officeDocument/2006/relationships/image" Target="../media/image84.png"/></Relationships>
</file>

<file path=ppt/slides/_rels/slide47.xml.rels><?xml version="1.0" encoding="UTF-8" standalone="yes"?>
<Relationships xmlns="http://schemas.openxmlformats.org/package/2006/relationships"><Relationship Id="rId3" Type="http://schemas.openxmlformats.org/officeDocument/2006/relationships/image" Target="../media/image86.png"/><Relationship Id="rId7" Type="http://schemas.openxmlformats.org/officeDocument/2006/relationships/image" Target="../media/image80.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image" Target="../media/image781.png"/><Relationship Id="rId4" Type="http://schemas.openxmlformats.org/officeDocument/2006/relationships/image" Target="../media/image770.png"/></Relationships>
</file>

<file path=ppt/slides/_rels/slide48.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3.png"/><Relationship Id="rId7" Type="http://schemas.openxmlformats.org/officeDocument/2006/relationships/image" Target="../media/image60.pn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59.png"/><Relationship Id="rId5" Type="http://schemas.openxmlformats.org/officeDocument/2006/relationships/image" Target="../media/image55.png"/><Relationship Id="rId4" Type="http://schemas.openxmlformats.org/officeDocument/2006/relationships/image" Target="../media/image54.png"/><Relationship Id="rId9" Type="http://schemas.openxmlformats.org/officeDocument/2006/relationships/image" Target="../media/image62.png"/></Relationships>
</file>

<file path=ppt/slides/_rels/slide49.xml.rels><?xml version="1.0" encoding="UTF-8" standalone="yes"?>
<Relationships xmlns="http://schemas.openxmlformats.org/package/2006/relationships"><Relationship Id="rId3" Type="http://schemas.openxmlformats.org/officeDocument/2006/relationships/image" Target="../media/image800.pn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82.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_rels/slide5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95.png"/></Relationships>
</file>

<file path=ppt/slides/_rels/slide5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8" Type="http://schemas.openxmlformats.org/officeDocument/2006/relationships/image" Target="../media/image780.png"/><Relationship Id="rId7" Type="http://schemas.openxmlformats.org/officeDocument/2006/relationships/image" Target="../media/image88.png"/><Relationship Id="rId2" Type="http://schemas.openxmlformats.org/officeDocument/2006/relationships/notesSlide" Target="../notesSlides/notesSlide29.xml"/><Relationship Id="rId1" Type="http://schemas.openxmlformats.org/officeDocument/2006/relationships/slideLayout" Target="../slideLayouts/slideLayout4.xml"/><Relationship Id="rId6" Type="http://schemas.openxmlformats.org/officeDocument/2006/relationships/oleObject" Target="../embeddings/oleObject9.bin"/><Relationship Id="rId5" Type="http://schemas.openxmlformats.org/officeDocument/2006/relationships/image" Target="../media/image97.png"/><Relationship Id="rId10" Type="http://schemas.openxmlformats.org/officeDocument/2006/relationships/hyperlink" Target="https://citeseerx.ist.psu.edu/viewdoc/download?doi=10.1.1.218.2073&amp;rep=rep1&amp;type=pdf" TargetMode="External"/><Relationship Id="rId4" Type="http://schemas.openxmlformats.org/officeDocument/2006/relationships/image" Target="../media/image960.png"/><Relationship Id="rId9" Type="http://schemas.openxmlformats.org/officeDocument/2006/relationships/image" Target="../media/image790.png"/></Relationships>
</file>

<file path=ppt/slides/_rels/slide56.xml.rels><?xml version="1.0" encoding="UTF-8" standalone="yes"?>
<Relationships xmlns="http://schemas.openxmlformats.org/package/2006/relationships"><Relationship Id="rId3" Type="http://schemas.openxmlformats.org/officeDocument/2006/relationships/image" Target="../media/image89.tiff"/><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hyperlink" Target="https://citeseerx.ist.psu.edu/viewdoc/download?doi=10.1.1.218.2073&amp;rep=rep1&amp;type=pdf" TargetMode="External"/></Relationships>
</file>

<file path=ppt/slides/_rels/slide57.xml.rels><?xml version="1.0" encoding="UTF-8" standalone="yes"?>
<Relationships xmlns="http://schemas.openxmlformats.org/package/2006/relationships"><Relationship Id="rId13" Type="http://schemas.openxmlformats.org/officeDocument/2006/relationships/image" Target="../media/image96.png"/><Relationship Id="rId12" Type="http://schemas.openxmlformats.org/officeDocument/2006/relationships/image" Target="../media/image88.png"/><Relationship Id="rId2" Type="http://schemas.openxmlformats.org/officeDocument/2006/relationships/notesSlide" Target="../notesSlides/notesSlide31.xml"/><Relationship Id="rId1" Type="http://schemas.openxmlformats.org/officeDocument/2006/relationships/slideLayout" Target="../slideLayouts/slideLayout4.xml"/><Relationship Id="rId11" Type="http://schemas.openxmlformats.org/officeDocument/2006/relationships/oleObject" Target="../embeddings/oleObject9.bin"/><Relationship Id="rId5" Type="http://schemas.openxmlformats.org/officeDocument/2006/relationships/image" Target="../media/image101.png"/><Relationship Id="rId15" Type="http://schemas.openxmlformats.org/officeDocument/2006/relationships/hyperlink" Target="https://citeseerx.ist.psu.edu/viewdoc/download?doi=10.1.1.218.2073&amp;rep=rep1&amp;type=pdf" TargetMode="External"/><Relationship Id="rId10" Type="http://schemas.openxmlformats.org/officeDocument/2006/relationships/image" Target="../media/image102.png"/><Relationship Id="rId4" Type="http://schemas.openxmlformats.org/officeDocument/2006/relationships/image" Target="../media/image960.png"/><Relationship Id="rId14" Type="http://schemas.openxmlformats.org/officeDocument/2006/relationships/image" Target="../media/image98.png"/></Relationships>
</file>

<file path=ppt/slides/_rels/slide5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hyperlink" Target="https://citeseerx.ist.psu.edu/viewdoc/download?doi=10.1.1.218.2073&amp;rep=rep1&amp;type=pdf"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hyperlink" Target="http://www.cs.dartmouth.edu/farid/downloads/publications/acm05.pdf" TargetMode="External"/><Relationship Id="rId4" Type="http://schemas.openxmlformats.org/officeDocument/2006/relationships/image" Target="../media/image100.w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jpeg"/><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2" Type="http://schemas.openxmlformats.org/officeDocument/2006/relationships/image" Target="../media/image107.tif"/><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2" Type="http://schemas.openxmlformats.org/officeDocument/2006/relationships/image" Target="../media/image108.tif"/><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109.tif"/><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10.png"/><Relationship Id="rId4" Type="http://schemas.openxmlformats.org/officeDocument/2006/relationships/image" Target="../media/image42.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89.png"/><Relationship Id="rId4" Type="http://schemas.openxmlformats.org/officeDocument/2006/relationships/image" Target="../media/image710.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89.png"/><Relationship Id="rId4" Type="http://schemas.openxmlformats.org/officeDocument/2006/relationships/hyperlink" Target="https://www.microsoft.com/en-us/research/wp-content/uploads/2000/06/eccv00.pdf"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r>
              <a:rPr lang="en-US" dirty="0"/>
              <a:t>Light and shading</a:t>
            </a:r>
          </a:p>
        </p:txBody>
      </p:sp>
      <p:sp>
        <p:nvSpPr>
          <p:cNvPr id="4" name="TextBox 3"/>
          <p:cNvSpPr txBox="1"/>
          <p:nvPr/>
        </p:nvSpPr>
        <p:spPr>
          <a:xfrm>
            <a:off x="3171892" y="6324600"/>
            <a:ext cx="5895909" cy="369332"/>
          </a:xfrm>
          <a:prstGeom prst="rect">
            <a:avLst/>
          </a:prstGeom>
          <a:noFill/>
        </p:spPr>
        <p:txBody>
          <a:bodyPr wrap="none" rtlCol="0">
            <a:spAutoFit/>
          </a:bodyPr>
          <a:lstStyle/>
          <a:p>
            <a:r>
              <a:rPr lang="en-US" sz="1800" dirty="0"/>
              <a:t>P. </a:t>
            </a:r>
            <a:r>
              <a:rPr lang="en-US" sz="1800" dirty="0" err="1"/>
              <a:t>Claesz</a:t>
            </a:r>
            <a:r>
              <a:rPr lang="en-US" sz="1800" dirty="0"/>
              <a:t>, </a:t>
            </a:r>
            <a:r>
              <a:rPr lang="en-US" sz="1800" dirty="0">
                <a:hlinkClick r:id="rId3"/>
              </a:rPr>
              <a:t>Still Life with a Skull and a Writing Quill</a:t>
            </a:r>
            <a:r>
              <a:rPr lang="en-US" sz="1800" dirty="0"/>
              <a:t>, 1628</a:t>
            </a:r>
          </a:p>
        </p:txBody>
      </p:sp>
      <p:pic>
        <p:nvPicPr>
          <p:cNvPr id="5" name="Picture 4">
            <a:extLst>
              <a:ext uri="{FF2B5EF4-FFF2-40B4-BE49-F238E27FC236}">
                <a16:creationId xmlns:a16="http://schemas.microsoft.com/office/drawing/2014/main" id="{1D4DF45E-C729-2945-963D-A1A31D3C545F}"/>
              </a:ext>
            </a:extLst>
          </p:cNvPr>
          <p:cNvPicPr>
            <a:picLocks noChangeAspect="1"/>
          </p:cNvPicPr>
          <p:nvPr/>
        </p:nvPicPr>
        <p:blipFill>
          <a:blip r:embed="rId4"/>
          <a:stretch>
            <a:fillRect/>
          </a:stretch>
        </p:blipFill>
        <p:spPr>
          <a:xfrm>
            <a:off x="2133600" y="976923"/>
            <a:ext cx="7924800" cy="5289804"/>
          </a:xfrm>
          <a:prstGeom prst="rect">
            <a:avLst/>
          </a:prstGeom>
        </p:spPr>
      </p:pic>
    </p:spTree>
    <p:extLst>
      <p:ext uri="{BB962C8B-B14F-4D97-AF65-F5344CB8AC3E}">
        <p14:creationId xmlns:p14="http://schemas.microsoft.com/office/powerpoint/2010/main" val="37057076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828800" y="1815042"/>
            <a:ext cx="8565386" cy="1834846"/>
            <a:chOff x="823115" y="2043642"/>
            <a:chExt cx="8565386" cy="1834846"/>
          </a:xfrm>
        </p:grpSpPr>
        <p:pic>
          <p:nvPicPr>
            <p:cNvPr id="6248" name="Picture 1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3115" y="2043642"/>
              <a:ext cx="4211526" cy="183484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6250" name="Picture 10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2103120"/>
              <a:ext cx="4359301" cy="172401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sp>
        <p:nvSpPr>
          <p:cNvPr id="6150" name="Rectangle 2"/>
          <p:cNvSpPr>
            <a:spLocks noGrp="1" noChangeArrowheads="1"/>
          </p:cNvSpPr>
          <p:nvPr>
            <p:ph type="title"/>
          </p:nvPr>
        </p:nvSpPr>
        <p:spPr/>
        <p:txBody>
          <a:bodyPr/>
          <a:lstStyle/>
          <a:p>
            <a:r>
              <a:rPr lang="en-US"/>
              <a:t>From light rays to pixel values</a:t>
            </a:r>
          </a:p>
        </p:txBody>
      </p:sp>
      <p:sp>
        <p:nvSpPr>
          <p:cNvPr id="493571" name="Rectangle 3"/>
          <p:cNvSpPr>
            <a:spLocks noGrp="1" noChangeArrowheads="1"/>
          </p:cNvSpPr>
          <p:nvPr>
            <p:ph type="body" idx="1"/>
          </p:nvPr>
        </p:nvSpPr>
        <p:spPr>
          <a:xfrm>
            <a:off x="762000" y="4343400"/>
            <a:ext cx="10820400" cy="1676400"/>
          </a:xfrm>
        </p:spPr>
        <p:txBody>
          <a:bodyPr/>
          <a:lstStyle/>
          <a:p>
            <a:pPr>
              <a:buFontTx/>
              <a:buChar char="•"/>
            </a:pPr>
            <a:r>
              <a:rPr lang="en-US" sz="2400" b="1" dirty="0"/>
              <a:t>Camera response function</a:t>
            </a:r>
            <a:r>
              <a:rPr lang="en-US" sz="2400" dirty="0"/>
              <a:t>: the mapping </a:t>
            </a:r>
            <a:r>
              <a:rPr lang="en-US" sz="2400" i="1" dirty="0">
                <a:solidFill>
                  <a:srgbClr val="9900CC"/>
                </a:solidFill>
                <a:latin typeface="Times New Roman" pitchFamily="18" charset="0"/>
              </a:rPr>
              <a:t>f</a:t>
            </a:r>
            <a:r>
              <a:rPr lang="en-US" sz="2400" dirty="0"/>
              <a:t>  from irradiance to pixel values</a:t>
            </a:r>
          </a:p>
          <a:p>
            <a:pPr lvl="1"/>
            <a:r>
              <a:rPr lang="en-US" dirty="0"/>
              <a:t>Needed for applications like estimation of scene reflectance properties, creating high dynamic range (HDR) images</a:t>
            </a:r>
          </a:p>
          <a:p>
            <a:pPr lvl="1"/>
            <a:r>
              <a:rPr lang="en-US" dirty="0"/>
              <a:t>For further reading: M. Brown, </a:t>
            </a:r>
            <a:r>
              <a:rPr lang="en-US" dirty="0">
                <a:hlinkClick r:id="rId5"/>
              </a:rPr>
              <a:t>Understanding the In-Camera Image Processing Pipeline for Computer Vision</a:t>
            </a:r>
            <a:r>
              <a:rPr lang="en-US" dirty="0"/>
              <a:t>, CVPR 2016 Tutorial</a:t>
            </a:r>
          </a:p>
          <a:p>
            <a:pPr marL="457200" indent="-457200">
              <a:buFont typeface="Arial" panose="020B0604020202020204" pitchFamily="34" charset="0"/>
              <a:buChar char="•"/>
            </a:pPr>
            <a:endParaRPr lang="en-US" i="1" dirty="0"/>
          </a:p>
        </p:txBody>
      </p:sp>
      <p:grpSp>
        <p:nvGrpSpPr>
          <p:cNvPr id="2" name="Group 1">
            <a:extLst>
              <a:ext uri="{FF2B5EF4-FFF2-40B4-BE49-F238E27FC236}">
                <a16:creationId xmlns:a16="http://schemas.microsoft.com/office/drawing/2014/main" id="{87D2BDC6-6D57-ED44-A304-10AC4C3B33E7}"/>
              </a:ext>
            </a:extLst>
          </p:cNvPr>
          <p:cNvGrpSpPr/>
          <p:nvPr/>
        </p:nvGrpSpPr>
        <p:grpSpPr>
          <a:xfrm>
            <a:off x="2323206" y="2732465"/>
            <a:ext cx="2934594" cy="1458536"/>
            <a:chOff x="2323206" y="2732465"/>
            <a:chExt cx="2934594" cy="1458536"/>
          </a:xfrm>
        </p:grpSpPr>
        <p:cxnSp>
          <p:nvCxnSpPr>
            <p:cNvPr id="8" name="Straight Arrow Connector 7"/>
            <p:cNvCxnSpPr/>
            <p:nvPr/>
          </p:nvCxnSpPr>
          <p:spPr bwMode="auto">
            <a:xfrm flipV="1">
              <a:off x="3810001" y="2732465"/>
              <a:ext cx="0" cy="391735"/>
            </a:xfrm>
            <a:prstGeom prst="straightConnector1">
              <a:avLst/>
            </a:prstGeom>
            <a:solidFill>
              <a:schemeClr val="accent1"/>
            </a:solidFill>
            <a:ln w="9525" cap="flat" cmpd="sng" algn="ctr">
              <a:solidFill>
                <a:srgbClr val="FF0000"/>
              </a:solidFill>
              <a:prstDash val="solid"/>
              <a:round/>
              <a:headEnd type="none" w="med" len="med"/>
              <a:tailEnd type="triangle"/>
            </a:ln>
            <a:effectLst/>
          </p:spPr>
        </p:cxn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8845676D-C86C-0740-B87B-E6590C61DD83}"/>
                    </a:ext>
                  </a:extLst>
                </p:cNvPr>
                <p:cNvSpPr txBox="1"/>
                <p:nvPr/>
              </p:nvSpPr>
              <p:spPr>
                <a:xfrm>
                  <a:off x="2407339" y="3198970"/>
                  <a:ext cx="2850460" cy="86645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7030A0"/>
                            </a:solidFill>
                            <a:latin typeface="Cambria Math" panose="02040503050406030204" pitchFamily="18" charset="0"/>
                          </a:rPr>
                          <m:t>𝐸</m:t>
                        </m:r>
                        <m:r>
                          <a:rPr lang="en-US" b="0" i="1" smtClean="0">
                            <a:solidFill>
                              <a:srgbClr val="7030A0"/>
                            </a:solidFill>
                            <a:latin typeface="Cambria Math" panose="02040503050406030204" pitchFamily="18" charset="0"/>
                          </a:rPr>
                          <m:t>=</m:t>
                        </m:r>
                        <m:d>
                          <m:dPr>
                            <m:begChr m:val="["/>
                            <m:endChr m:val="]"/>
                            <m:ctrlPr>
                              <a:rPr lang="en-US" b="0" i="1" smtClean="0">
                                <a:solidFill>
                                  <a:srgbClr val="7030A0"/>
                                </a:solidFill>
                                <a:latin typeface="Cambria Math" panose="02040503050406030204" pitchFamily="18" charset="0"/>
                              </a:rPr>
                            </m:ctrlPr>
                          </m:dPr>
                          <m:e>
                            <m:f>
                              <m:fPr>
                                <m:ctrlPr>
                                  <a:rPr lang="el-GR" b="0" i="1" smtClean="0">
                                    <a:solidFill>
                                      <a:srgbClr val="7030A0"/>
                                    </a:solidFill>
                                    <a:latin typeface="Cambria Math" panose="02040503050406030204" pitchFamily="18" charset="0"/>
                                  </a:rPr>
                                </m:ctrlPr>
                              </m:fPr>
                              <m:num>
                                <m:r>
                                  <a:rPr lang="el-GR" b="0" i="1" smtClean="0">
                                    <a:solidFill>
                                      <a:srgbClr val="7030A0"/>
                                    </a:solidFill>
                                    <a:latin typeface="Cambria Math" panose="02040503050406030204" pitchFamily="18" charset="0"/>
                                  </a:rPr>
                                  <m:t>𝜋</m:t>
                                </m:r>
                              </m:num>
                              <m:den>
                                <m:r>
                                  <a:rPr lang="en-US" b="0" i="1" smtClean="0">
                                    <a:solidFill>
                                      <a:srgbClr val="7030A0"/>
                                    </a:solidFill>
                                    <a:latin typeface="Cambria Math" panose="02040503050406030204" pitchFamily="18" charset="0"/>
                                  </a:rPr>
                                  <m:t>4</m:t>
                                </m:r>
                              </m:den>
                            </m:f>
                            <m:sSup>
                              <m:sSupPr>
                                <m:ctrlPr>
                                  <a:rPr lang="el-GR" b="0" i="1" smtClean="0">
                                    <a:solidFill>
                                      <a:srgbClr val="7030A0"/>
                                    </a:solidFill>
                                    <a:latin typeface="Cambria Math" panose="02040503050406030204" pitchFamily="18" charset="0"/>
                                  </a:rPr>
                                </m:ctrlPr>
                              </m:sSupPr>
                              <m:e>
                                <m:d>
                                  <m:dPr>
                                    <m:ctrlPr>
                                      <a:rPr lang="el-GR" b="0" i="1" smtClean="0">
                                        <a:solidFill>
                                          <a:srgbClr val="7030A0"/>
                                        </a:solidFill>
                                        <a:latin typeface="Cambria Math" panose="02040503050406030204" pitchFamily="18" charset="0"/>
                                      </a:rPr>
                                    </m:ctrlPr>
                                  </m:dPr>
                                  <m:e>
                                    <m:f>
                                      <m:fPr>
                                        <m:ctrlPr>
                                          <a:rPr lang="el-GR" b="0" i="1" smtClean="0">
                                            <a:solidFill>
                                              <a:srgbClr val="7030A0"/>
                                            </a:solidFill>
                                            <a:latin typeface="Cambria Math" panose="02040503050406030204" pitchFamily="18" charset="0"/>
                                          </a:rPr>
                                        </m:ctrlPr>
                                      </m:fPr>
                                      <m:num>
                                        <m:r>
                                          <a:rPr lang="en-US" b="0" i="1" smtClean="0">
                                            <a:solidFill>
                                              <a:srgbClr val="7030A0"/>
                                            </a:solidFill>
                                            <a:latin typeface="Cambria Math" panose="02040503050406030204" pitchFamily="18" charset="0"/>
                                          </a:rPr>
                                          <m:t>𝑑</m:t>
                                        </m:r>
                                      </m:num>
                                      <m:den>
                                        <m:r>
                                          <a:rPr lang="en-US" b="0" i="1" smtClean="0">
                                            <a:solidFill>
                                              <a:srgbClr val="7030A0"/>
                                            </a:solidFill>
                                            <a:latin typeface="Cambria Math" panose="02040503050406030204" pitchFamily="18" charset="0"/>
                                          </a:rPr>
                                          <m:t>𝑓</m:t>
                                        </m:r>
                                      </m:den>
                                    </m:f>
                                  </m:e>
                                </m:d>
                              </m:e>
                              <m:sup>
                                <m:r>
                                  <a:rPr lang="en-US" b="0" i="1" smtClean="0">
                                    <a:solidFill>
                                      <a:srgbClr val="7030A0"/>
                                    </a:solidFill>
                                    <a:latin typeface="Cambria Math" panose="02040503050406030204" pitchFamily="18" charset="0"/>
                                  </a:rPr>
                                  <m:t>2</m:t>
                                </m:r>
                              </m:sup>
                            </m:sSup>
                            <m:sSup>
                              <m:sSupPr>
                                <m:ctrlPr>
                                  <a:rPr lang="el-GR" b="0" i="1" smtClean="0">
                                    <a:solidFill>
                                      <a:srgbClr val="7030A0"/>
                                    </a:solidFill>
                                    <a:latin typeface="Cambria Math" panose="02040503050406030204" pitchFamily="18" charset="0"/>
                                  </a:rPr>
                                </m:ctrlPr>
                              </m:sSupPr>
                              <m:e>
                                <m:r>
                                  <m:rPr>
                                    <m:sty m:val="p"/>
                                  </m:rPr>
                                  <a:rPr lang="en-US" b="0" i="0" smtClean="0">
                                    <a:solidFill>
                                      <a:srgbClr val="7030A0"/>
                                    </a:solidFill>
                                    <a:latin typeface="Cambria Math" panose="02040503050406030204" pitchFamily="18" charset="0"/>
                                  </a:rPr>
                                  <m:t>cos</m:t>
                                </m:r>
                              </m:e>
                              <m:sup>
                                <m:r>
                                  <a:rPr lang="en-US" b="0" i="1" smtClean="0">
                                    <a:solidFill>
                                      <a:srgbClr val="7030A0"/>
                                    </a:solidFill>
                                    <a:latin typeface="Cambria Math" panose="02040503050406030204" pitchFamily="18" charset="0"/>
                                  </a:rPr>
                                  <m:t>4</m:t>
                                </m:r>
                              </m:sup>
                            </m:sSup>
                            <m:r>
                              <a:rPr lang="el-GR" b="0" i="1" smtClean="0">
                                <a:solidFill>
                                  <a:srgbClr val="7030A0"/>
                                </a:solidFill>
                                <a:latin typeface="Cambria Math" panose="02040503050406030204" pitchFamily="18" charset="0"/>
                                <a:ea typeface="Cambria Math" panose="02040503050406030204" pitchFamily="18" charset="0"/>
                              </a:rPr>
                              <m:t>𝛼</m:t>
                            </m:r>
                          </m:e>
                        </m:d>
                        <m:r>
                          <a:rPr lang="en-US" b="0" i="1" smtClean="0">
                            <a:solidFill>
                              <a:srgbClr val="7030A0"/>
                            </a:solidFill>
                            <a:latin typeface="Cambria Math" panose="02040503050406030204" pitchFamily="18" charset="0"/>
                          </a:rPr>
                          <m:t>𝐿</m:t>
                        </m:r>
                      </m:oMath>
                    </m:oMathPara>
                  </a14:m>
                  <a:endParaRPr lang="en-US" dirty="0">
                    <a:solidFill>
                      <a:srgbClr val="7030A0"/>
                    </a:solidFill>
                  </a:endParaRPr>
                </a:p>
              </p:txBody>
            </p:sp>
          </mc:Choice>
          <mc:Fallback xmlns="">
            <p:sp>
              <p:nvSpPr>
                <p:cNvPr id="16" name="TextBox 15">
                  <a:extLst>
                    <a:ext uri="{FF2B5EF4-FFF2-40B4-BE49-F238E27FC236}">
                      <a16:creationId xmlns:a16="http://schemas.microsoft.com/office/drawing/2014/main" id="{8845676D-C86C-0740-B87B-E6590C61DD83}"/>
                    </a:ext>
                  </a:extLst>
                </p:cNvPr>
                <p:cNvSpPr txBox="1">
                  <a:spLocks noRot="1" noChangeAspect="1" noMove="1" noResize="1" noEditPoints="1" noAdjustHandles="1" noChangeArrowheads="1" noChangeShapeType="1" noTextEdit="1"/>
                </p:cNvSpPr>
                <p:nvPr/>
              </p:nvSpPr>
              <p:spPr>
                <a:xfrm>
                  <a:off x="2407339" y="3198970"/>
                  <a:ext cx="2850460" cy="866456"/>
                </a:xfrm>
                <a:prstGeom prst="rect">
                  <a:avLst/>
                </a:prstGeom>
                <a:blipFill>
                  <a:blip r:embed="rId6"/>
                  <a:stretch>
                    <a:fillRect l="-1778" t="-1471" r="-1333" b="-11765"/>
                  </a:stretch>
                </a:blipFill>
              </p:spPr>
              <p:txBody>
                <a:bodyPr/>
                <a:lstStyle/>
                <a:p>
                  <a:r>
                    <a:rPr lang="en-US">
                      <a:noFill/>
                    </a:rPr>
                    <a:t> </a:t>
                  </a:r>
                </a:p>
              </p:txBody>
            </p:sp>
          </mc:Fallback>
        </mc:AlternateContent>
        <p:sp>
          <p:nvSpPr>
            <p:cNvPr id="17" name="Rectangle 16">
              <a:extLst>
                <a:ext uri="{FF2B5EF4-FFF2-40B4-BE49-F238E27FC236}">
                  <a16:creationId xmlns:a16="http://schemas.microsoft.com/office/drawing/2014/main" id="{D6DB3775-7ED5-AF4F-8CA2-221974B5091D}"/>
                </a:ext>
              </a:extLst>
            </p:cNvPr>
            <p:cNvSpPr/>
            <p:nvPr/>
          </p:nvSpPr>
          <p:spPr bwMode="auto">
            <a:xfrm>
              <a:off x="2323206" y="3124201"/>
              <a:ext cx="2934594" cy="1066800"/>
            </a:xfrm>
            <a:prstGeom prst="rect">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b="0" i="0" u="none" strike="noStrike" cap="none" normalizeH="0" baseline="0" dirty="0">
                <a:ln>
                  <a:noFill/>
                </a:ln>
                <a:solidFill>
                  <a:schemeClr val="tx1"/>
                </a:solidFill>
                <a:effectLst/>
                <a:latin typeface="Arial" charset="0"/>
                <a:cs typeface="Arial" charset="0"/>
              </a:endParaRPr>
            </a:p>
          </p:txBody>
        </p:sp>
      </p:grpSp>
      <p:grpSp>
        <p:nvGrpSpPr>
          <p:cNvPr id="7" name="Group 6">
            <a:extLst>
              <a:ext uri="{FF2B5EF4-FFF2-40B4-BE49-F238E27FC236}">
                <a16:creationId xmlns:a16="http://schemas.microsoft.com/office/drawing/2014/main" id="{E58C7186-613C-0549-901F-630C391D7FB7}"/>
              </a:ext>
            </a:extLst>
          </p:cNvPr>
          <p:cNvGrpSpPr/>
          <p:nvPr/>
        </p:nvGrpSpPr>
        <p:grpSpPr>
          <a:xfrm>
            <a:off x="4817111" y="1230868"/>
            <a:ext cx="1431289" cy="973338"/>
            <a:chOff x="4817111" y="1230868"/>
            <a:chExt cx="1431289" cy="973338"/>
          </a:xfrm>
        </p:grpSpPr>
        <p:sp>
          <p:nvSpPr>
            <p:cNvPr id="6157" name="Freeform 24"/>
            <p:cNvSpPr>
              <a:spLocks/>
            </p:cNvSpPr>
            <p:nvPr/>
          </p:nvSpPr>
          <p:spPr bwMode="auto">
            <a:xfrm>
              <a:off x="5539733" y="1601147"/>
              <a:ext cx="3317" cy="603059"/>
            </a:xfrm>
            <a:custGeom>
              <a:avLst/>
              <a:gdLst>
                <a:gd name="T0" fmla="*/ 0 w 1"/>
                <a:gd name="T1" fmla="*/ 0 h 308"/>
                <a:gd name="T2" fmla="*/ 1 w 1"/>
                <a:gd name="T3" fmla="*/ 308 h 308"/>
                <a:gd name="T4" fmla="*/ 0 60000 65536"/>
                <a:gd name="T5" fmla="*/ 0 60000 65536"/>
                <a:gd name="T6" fmla="*/ 0 w 1"/>
                <a:gd name="T7" fmla="*/ 0 h 308"/>
                <a:gd name="T8" fmla="*/ 1 w 1"/>
                <a:gd name="T9" fmla="*/ 308 h 308"/>
                <a:gd name="connsiteX0" fmla="*/ 34150 w 34345"/>
                <a:gd name="connsiteY0" fmla="*/ 0 h 9857"/>
                <a:gd name="connsiteX1" fmla="*/ 195 w 34345"/>
                <a:gd name="connsiteY1" fmla="*/ 9857 h 9857"/>
                <a:gd name="connsiteX0" fmla="*/ 35500 w 35519"/>
                <a:gd name="connsiteY0" fmla="*/ 0 h 10145"/>
                <a:gd name="connsiteX1" fmla="*/ 18 w 35519"/>
                <a:gd name="connsiteY1" fmla="*/ 10145 h 10145"/>
                <a:gd name="connsiteX0" fmla="*/ -1 w 15710"/>
                <a:gd name="connsiteY0" fmla="*/ 0 h 11593"/>
                <a:gd name="connsiteX1" fmla="*/ 15709 w 15710"/>
                <a:gd name="connsiteY1" fmla="*/ 11593 h 11593"/>
                <a:gd name="connsiteX0" fmla="*/ 9942 w 9998"/>
                <a:gd name="connsiteY0" fmla="*/ 0 h 11738"/>
                <a:gd name="connsiteX1" fmla="*/ 55 w 9998"/>
                <a:gd name="connsiteY1" fmla="*/ 11738 h 11738"/>
                <a:gd name="connsiteX0" fmla="*/ 1 w 42514"/>
                <a:gd name="connsiteY0" fmla="*/ 0 h 10253"/>
                <a:gd name="connsiteX1" fmla="*/ 42514 w 42514"/>
                <a:gd name="connsiteY1" fmla="*/ 10253 h 10253"/>
                <a:gd name="connsiteX0" fmla="*/ 9944 w 10000"/>
                <a:gd name="connsiteY0" fmla="*/ 0 h 10506"/>
                <a:gd name="connsiteX1" fmla="*/ 55 w 10000"/>
                <a:gd name="connsiteY1" fmla="*/ 10506 h 10506"/>
                <a:gd name="connsiteX0" fmla="*/ 1 w 6083"/>
                <a:gd name="connsiteY0" fmla="*/ 0 h 10660"/>
                <a:gd name="connsiteX1" fmla="*/ 6083 w 6083"/>
                <a:gd name="connsiteY1" fmla="*/ 10660 h 10660"/>
              </a:gdLst>
              <a:ahLst/>
              <a:cxnLst>
                <a:cxn ang="0">
                  <a:pos x="connsiteX0" y="connsiteY0"/>
                </a:cxn>
                <a:cxn ang="0">
                  <a:pos x="connsiteX1" y="connsiteY1"/>
                </a:cxn>
              </a:cxnLst>
              <a:rect l="l" t="t" r="r" b="b"/>
              <a:pathLst>
                <a:path w="6083" h="10660">
                  <a:moveTo>
                    <a:pt x="1" y="0"/>
                  </a:moveTo>
                  <a:cubicBezTo>
                    <a:pt x="972" y="2880"/>
                    <a:pt x="5112" y="7780"/>
                    <a:pt x="6083" y="10660"/>
                  </a:cubicBezTo>
                </a:path>
              </a:pathLst>
            </a:custGeom>
            <a:noFill/>
            <a:ln w="9525">
              <a:solidFill>
                <a:srgbClr val="FF0000"/>
              </a:solidFill>
              <a:round/>
              <a:headEnd type="none" w="med" len="med"/>
              <a:tailEnd type="triangle" w="med" len="med"/>
            </a:ln>
          </p:spPr>
          <p:txBody>
            <a:bodyPr/>
            <a:lstStyle/>
            <a:p>
              <a:endParaRPr lang="en-US"/>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38E2FC05-F465-6740-A3C6-E173D701F15C}"/>
                    </a:ext>
                  </a:extLst>
                </p:cNvPr>
                <p:cNvSpPr txBox="1"/>
                <p:nvPr/>
              </p:nvSpPr>
              <p:spPr>
                <a:xfrm>
                  <a:off x="4817111" y="1230868"/>
                  <a:ext cx="1431289" cy="369332"/>
                </a:xfrm>
                <a:prstGeom prst="rect">
                  <a:avLst/>
                </a:prstGeom>
                <a:noFill/>
                <a:ln>
                  <a:solidFill>
                    <a:srgbClr val="FF0000"/>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7030A0"/>
                            </a:solidFill>
                            <a:latin typeface="Cambria Math" panose="02040503050406030204" pitchFamily="18" charset="0"/>
                          </a:rPr>
                          <m:t>𝑋</m:t>
                        </m:r>
                        <m:r>
                          <a:rPr lang="en-US" b="0" i="1" smtClean="0">
                            <a:solidFill>
                              <a:srgbClr val="7030A0"/>
                            </a:solidFill>
                            <a:latin typeface="Cambria Math" panose="02040503050406030204" pitchFamily="18" charset="0"/>
                          </a:rPr>
                          <m:t>=</m:t>
                        </m:r>
                        <m:r>
                          <a:rPr lang="en-US" b="0" i="1" smtClean="0">
                            <a:solidFill>
                              <a:srgbClr val="7030A0"/>
                            </a:solidFill>
                            <a:latin typeface="Cambria Math" panose="02040503050406030204" pitchFamily="18" charset="0"/>
                          </a:rPr>
                          <m:t>𝐸</m:t>
                        </m:r>
                        <m:r>
                          <a:rPr lang="en-US" b="0" i="1" smtClean="0">
                            <a:solidFill>
                              <a:srgbClr val="7030A0"/>
                            </a:solidFill>
                            <a:latin typeface="Cambria Math" panose="02040503050406030204" pitchFamily="18" charset="0"/>
                            <a:ea typeface="Cambria Math" panose="02040503050406030204" pitchFamily="18" charset="0"/>
                          </a:rPr>
                          <m:t>∙∆</m:t>
                        </m:r>
                        <m:r>
                          <a:rPr lang="en-US" b="0" i="1" smtClean="0">
                            <a:solidFill>
                              <a:srgbClr val="7030A0"/>
                            </a:solidFill>
                            <a:latin typeface="Cambria Math" panose="02040503050406030204" pitchFamily="18" charset="0"/>
                            <a:ea typeface="Cambria Math" panose="02040503050406030204" pitchFamily="18" charset="0"/>
                          </a:rPr>
                          <m:t>𝑡</m:t>
                        </m:r>
                      </m:oMath>
                    </m:oMathPara>
                  </a14:m>
                  <a:endParaRPr lang="en-US" dirty="0">
                    <a:solidFill>
                      <a:srgbClr val="7030A0"/>
                    </a:solidFill>
                  </a:endParaRPr>
                </a:p>
              </p:txBody>
            </p:sp>
          </mc:Choice>
          <mc:Fallback xmlns="">
            <p:sp>
              <p:nvSpPr>
                <p:cNvPr id="5" name="TextBox 4">
                  <a:extLst>
                    <a:ext uri="{FF2B5EF4-FFF2-40B4-BE49-F238E27FC236}">
                      <a16:creationId xmlns:a16="http://schemas.microsoft.com/office/drawing/2014/main" id="{38E2FC05-F465-6740-A3C6-E173D701F15C}"/>
                    </a:ext>
                  </a:extLst>
                </p:cNvPr>
                <p:cNvSpPr txBox="1">
                  <a:spLocks noRot="1" noChangeAspect="1" noMove="1" noResize="1" noEditPoints="1" noAdjustHandles="1" noChangeArrowheads="1" noChangeShapeType="1" noTextEdit="1"/>
                </p:cNvSpPr>
                <p:nvPr/>
              </p:nvSpPr>
              <p:spPr>
                <a:xfrm>
                  <a:off x="4817111" y="1230868"/>
                  <a:ext cx="1431289" cy="369332"/>
                </a:xfrm>
                <a:prstGeom prst="rect">
                  <a:avLst/>
                </a:prstGeom>
                <a:blipFill>
                  <a:blip r:embed="rId7"/>
                  <a:stretch>
                    <a:fillRect l="-3478" r="-870" b="-3226"/>
                  </a:stretch>
                </a:blipFill>
                <a:ln>
                  <a:solidFill>
                    <a:srgbClr val="FF0000"/>
                  </a:solidFill>
                </a:ln>
              </p:spPr>
              <p:txBody>
                <a:bodyPr/>
                <a:lstStyle/>
                <a:p>
                  <a:r>
                    <a:rPr lang="en-US">
                      <a:noFill/>
                    </a:rPr>
                    <a:t> </a:t>
                  </a:r>
                </a:p>
              </p:txBody>
            </p:sp>
          </mc:Fallback>
        </mc:AlternateContent>
      </p:grpSp>
      <p:grpSp>
        <p:nvGrpSpPr>
          <p:cNvPr id="11" name="Group 10">
            <a:extLst>
              <a:ext uri="{FF2B5EF4-FFF2-40B4-BE49-F238E27FC236}">
                <a16:creationId xmlns:a16="http://schemas.microsoft.com/office/drawing/2014/main" id="{6D3D535C-45EF-094A-81F9-F8341F16F1CD}"/>
              </a:ext>
            </a:extLst>
          </p:cNvPr>
          <p:cNvGrpSpPr/>
          <p:nvPr/>
        </p:nvGrpSpPr>
        <p:grpSpPr>
          <a:xfrm>
            <a:off x="7947861" y="2732090"/>
            <a:ext cx="2034339" cy="1130940"/>
            <a:chOff x="7947861" y="2732090"/>
            <a:chExt cx="2034339" cy="1130940"/>
          </a:xfrm>
        </p:grpSpPr>
        <p:sp>
          <p:nvSpPr>
            <p:cNvPr id="6156" name="Freeform 25"/>
            <p:cNvSpPr>
              <a:spLocks/>
            </p:cNvSpPr>
            <p:nvPr/>
          </p:nvSpPr>
          <p:spPr bwMode="auto">
            <a:xfrm>
              <a:off x="8966202" y="2732090"/>
              <a:ext cx="939800" cy="658813"/>
            </a:xfrm>
            <a:custGeom>
              <a:avLst/>
              <a:gdLst>
                <a:gd name="T0" fmla="*/ 0 w 808"/>
                <a:gd name="T1" fmla="*/ 504 h 504"/>
                <a:gd name="T2" fmla="*/ 808 w 808"/>
                <a:gd name="T3" fmla="*/ 0 h 504"/>
                <a:gd name="T4" fmla="*/ 0 60000 65536"/>
                <a:gd name="T5" fmla="*/ 0 60000 65536"/>
                <a:gd name="T6" fmla="*/ 0 w 808"/>
                <a:gd name="T7" fmla="*/ 0 h 504"/>
                <a:gd name="T8" fmla="*/ 808 w 808"/>
                <a:gd name="T9" fmla="*/ 504 h 504"/>
              </a:gdLst>
              <a:ahLst/>
              <a:cxnLst>
                <a:cxn ang="T4">
                  <a:pos x="T0" y="T1"/>
                </a:cxn>
                <a:cxn ang="T5">
                  <a:pos x="T2" y="T3"/>
                </a:cxn>
              </a:cxnLst>
              <a:rect l="T6" t="T7" r="T8" b="T9"/>
              <a:pathLst>
                <a:path w="808" h="504">
                  <a:moveTo>
                    <a:pt x="0" y="504"/>
                  </a:moveTo>
                  <a:lnTo>
                    <a:pt x="808" y="0"/>
                  </a:lnTo>
                </a:path>
              </a:pathLst>
            </a:custGeom>
            <a:noFill/>
            <a:ln w="9525">
              <a:solidFill>
                <a:srgbClr val="FF0000"/>
              </a:solidFill>
              <a:round/>
              <a:headEnd type="none" w="med" len="med"/>
              <a:tailEnd type="triangle" w="med" len="med"/>
            </a:ln>
          </p:spPr>
          <p:txBody>
            <a:bodyPr/>
            <a:lstStyle/>
            <a:p>
              <a:endParaRPr lang="en-US"/>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2F89D321-21B4-3A4B-8CD7-20DB19D4471E}"/>
                    </a:ext>
                  </a:extLst>
                </p:cNvPr>
                <p:cNvSpPr txBox="1"/>
                <p:nvPr/>
              </p:nvSpPr>
              <p:spPr>
                <a:xfrm>
                  <a:off x="7947861" y="3401365"/>
                  <a:ext cx="2034339" cy="461665"/>
                </a:xfrm>
                <a:prstGeom prst="rect">
                  <a:avLst/>
                </a:prstGeom>
                <a:noFill/>
                <a:ln>
                  <a:solidFill>
                    <a:srgbClr val="FF0000"/>
                  </a:solidFill>
                </a:ln>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7030A0"/>
                            </a:solidFill>
                            <a:latin typeface="Cambria Math" panose="02040503050406030204" pitchFamily="18" charset="0"/>
                          </a:rPr>
                          <m:t>𝑍</m:t>
                        </m:r>
                        <m:r>
                          <a:rPr lang="en-US" b="0" i="1" smtClean="0">
                            <a:solidFill>
                              <a:srgbClr val="7030A0"/>
                            </a:solidFill>
                            <a:latin typeface="Cambria Math" panose="02040503050406030204" pitchFamily="18" charset="0"/>
                          </a:rPr>
                          <m:t>=</m:t>
                        </m:r>
                        <m:r>
                          <a:rPr lang="en-US" b="0" i="1" smtClean="0">
                            <a:solidFill>
                              <a:srgbClr val="7030A0"/>
                            </a:solidFill>
                            <a:latin typeface="Cambria Math" panose="02040503050406030204" pitchFamily="18" charset="0"/>
                          </a:rPr>
                          <m:t>𝑓</m:t>
                        </m:r>
                        <m:d>
                          <m:dPr>
                            <m:ctrlPr>
                              <a:rPr lang="en-US" b="0" i="1" smtClean="0">
                                <a:solidFill>
                                  <a:srgbClr val="7030A0"/>
                                </a:solidFill>
                                <a:latin typeface="Cambria Math" panose="02040503050406030204" pitchFamily="18" charset="0"/>
                              </a:rPr>
                            </m:ctrlPr>
                          </m:dPr>
                          <m:e>
                            <m:r>
                              <a:rPr lang="en-US" b="0" i="1" smtClean="0">
                                <a:solidFill>
                                  <a:srgbClr val="7030A0"/>
                                </a:solidFill>
                                <a:latin typeface="Cambria Math" panose="02040503050406030204" pitchFamily="18" charset="0"/>
                              </a:rPr>
                              <m:t>𝐸</m:t>
                            </m:r>
                            <m:r>
                              <a:rPr lang="en-US" b="0" i="1" smtClean="0">
                                <a:solidFill>
                                  <a:srgbClr val="7030A0"/>
                                </a:solidFill>
                                <a:latin typeface="Cambria Math" panose="02040503050406030204" pitchFamily="18" charset="0"/>
                                <a:ea typeface="Cambria Math" panose="02040503050406030204" pitchFamily="18" charset="0"/>
                              </a:rPr>
                              <m:t>∙∆</m:t>
                            </m:r>
                            <m:r>
                              <a:rPr lang="en-US" b="0" i="1" smtClean="0">
                                <a:solidFill>
                                  <a:srgbClr val="7030A0"/>
                                </a:solidFill>
                                <a:latin typeface="Cambria Math" panose="02040503050406030204" pitchFamily="18" charset="0"/>
                                <a:ea typeface="Cambria Math" panose="02040503050406030204" pitchFamily="18" charset="0"/>
                              </a:rPr>
                              <m:t>𝑡</m:t>
                            </m:r>
                          </m:e>
                        </m:d>
                      </m:oMath>
                    </m:oMathPara>
                  </a14:m>
                  <a:endParaRPr lang="en-US" dirty="0"/>
                </a:p>
              </p:txBody>
            </p:sp>
          </mc:Choice>
          <mc:Fallback xmlns="">
            <p:sp>
              <p:nvSpPr>
                <p:cNvPr id="9" name="TextBox 8">
                  <a:extLst>
                    <a:ext uri="{FF2B5EF4-FFF2-40B4-BE49-F238E27FC236}">
                      <a16:creationId xmlns:a16="http://schemas.microsoft.com/office/drawing/2014/main" id="{2F89D321-21B4-3A4B-8CD7-20DB19D4471E}"/>
                    </a:ext>
                  </a:extLst>
                </p:cNvPr>
                <p:cNvSpPr txBox="1">
                  <a:spLocks noRot="1" noChangeAspect="1" noMove="1" noResize="1" noEditPoints="1" noAdjustHandles="1" noChangeArrowheads="1" noChangeShapeType="1" noTextEdit="1"/>
                </p:cNvSpPr>
                <p:nvPr/>
              </p:nvSpPr>
              <p:spPr>
                <a:xfrm>
                  <a:off x="7947861" y="3401365"/>
                  <a:ext cx="2034339" cy="461665"/>
                </a:xfrm>
                <a:prstGeom prst="rect">
                  <a:avLst/>
                </a:prstGeom>
                <a:blipFill>
                  <a:blip r:embed="rId8"/>
                  <a:stretch>
                    <a:fillRect b="-13158"/>
                  </a:stretch>
                </a:blipFill>
                <a:ln>
                  <a:solidFill>
                    <a:srgbClr val="FF0000"/>
                  </a:solidFill>
                </a:ln>
              </p:spPr>
              <p:txBody>
                <a:bodyPr/>
                <a:lstStyle/>
                <a:p>
                  <a:r>
                    <a:rPr lang="en-US">
                      <a:noFill/>
                    </a:rPr>
                    <a:t> </a:t>
                  </a:r>
                </a:p>
              </p:txBody>
            </p:sp>
          </mc:Fallback>
        </mc:AlternateContent>
      </p:grpSp>
      <p:sp>
        <p:nvSpPr>
          <p:cNvPr id="3" name="Rectangle 2">
            <a:extLst>
              <a:ext uri="{FF2B5EF4-FFF2-40B4-BE49-F238E27FC236}">
                <a16:creationId xmlns:a16="http://schemas.microsoft.com/office/drawing/2014/main" id="{6C6B52B6-AF93-C548-A080-3256871B408F}"/>
              </a:ext>
            </a:extLst>
          </p:cNvPr>
          <p:cNvSpPr/>
          <p:nvPr/>
        </p:nvSpPr>
        <p:spPr>
          <a:xfrm>
            <a:off x="0" y="6474023"/>
            <a:ext cx="11963400" cy="307777"/>
          </a:xfrm>
          <a:prstGeom prst="rect">
            <a:avLst/>
          </a:prstGeom>
        </p:spPr>
        <p:txBody>
          <a:bodyPr wrap="square">
            <a:spAutoFit/>
          </a:bodyPr>
          <a:lstStyle/>
          <a:p>
            <a:pPr lvl="1" algn="ctr"/>
            <a:r>
              <a:rPr lang="en-US" sz="1400" dirty="0"/>
              <a:t>Figure source: P. </a:t>
            </a:r>
            <a:r>
              <a:rPr lang="en-US" sz="1400" dirty="0" err="1"/>
              <a:t>Debevec</a:t>
            </a:r>
            <a:r>
              <a:rPr lang="en-US" sz="1400" dirty="0"/>
              <a:t> and J. Malik. </a:t>
            </a:r>
            <a:r>
              <a:rPr lang="en-US" sz="1400" dirty="0">
                <a:hlinkClick r:id="rId9"/>
              </a:rPr>
              <a:t>Recovering High Dynamic Range Radiance Maps from Photographs</a:t>
            </a:r>
            <a:r>
              <a:rPr lang="en-US" sz="1400" dirty="0"/>
              <a:t>. SIGGRAPH 1997</a:t>
            </a:r>
          </a:p>
        </p:txBody>
      </p:sp>
      <p:sp>
        <p:nvSpPr>
          <p:cNvPr id="4" name="TextBox 3">
            <a:extLst>
              <a:ext uri="{FF2B5EF4-FFF2-40B4-BE49-F238E27FC236}">
                <a16:creationId xmlns:a16="http://schemas.microsoft.com/office/drawing/2014/main" id="{F2FB0854-0410-A766-EB5B-18CD4F816B4D}"/>
              </a:ext>
            </a:extLst>
          </p:cNvPr>
          <p:cNvSpPr txBox="1"/>
          <p:nvPr/>
        </p:nvSpPr>
        <p:spPr>
          <a:xfrm>
            <a:off x="7878579" y="44161"/>
            <a:ext cx="4207242" cy="830997"/>
          </a:xfrm>
          <a:prstGeom prst="rect">
            <a:avLst/>
          </a:prstGeom>
          <a:noFill/>
        </p:spPr>
        <p:txBody>
          <a:bodyPr wrap="none" rtlCol="0">
            <a:spAutoFit/>
          </a:bodyPr>
          <a:lstStyle/>
          <a:p>
            <a:r>
              <a:rPr lang="en-US" dirty="0"/>
              <a:t>A more complicated model is </a:t>
            </a:r>
          </a:p>
          <a:p>
            <a:r>
              <a:rPr lang="en-US" dirty="0"/>
              <a:t>Sometimes appropriate here</a:t>
            </a:r>
          </a:p>
        </p:txBody>
      </p:sp>
      <p:cxnSp>
        <p:nvCxnSpPr>
          <p:cNvPr id="12" name="Straight Arrow Connector 11">
            <a:extLst>
              <a:ext uri="{FF2B5EF4-FFF2-40B4-BE49-F238E27FC236}">
                <a16:creationId xmlns:a16="http://schemas.microsoft.com/office/drawing/2014/main" id="{6DC148E1-1C8E-503C-E450-8CE28918FB7A}"/>
              </a:ext>
            </a:extLst>
          </p:cNvPr>
          <p:cNvCxnSpPr>
            <a:cxnSpLocks/>
            <a:stCxn id="4" idx="1"/>
          </p:cNvCxnSpPr>
          <p:nvPr/>
        </p:nvCxnSpPr>
        <p:spPr bwMode="auto">
          <a:xfrm flipH="1">
            <a:off x="6344151" y="459660"/>
            <a:ext cx="1534428" cy="100499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93571">
                                            <p:txEl>
                                              <p:pRg st="0" end="0"/>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93571">
                                            <p:txEl>
                                              <p:pRg st="1" end="1"/>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9357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3571"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FF22F-9957-0D4E-8DD1-4CC6323AC01F}"/>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445D35F3-11FD-0841-9E80-163D537DF12C}"/>
              </a:ext>
            </a:extLst>
          </p:cNvPr>
          <p:cNvSpPr>
            <a:spLocks noGrp="1"/>
          </p:cNvSpPr>
          <p:nvPr>
            <p:ph idx="1"/>
          </p:nvPr>
        </p:nvSpPr>
        <p:spPr/>
        <p:txBody>
          <a:bodyPr/>
          <a:lstStyle/>
          <a:p>
            <a:pPr marL="457200" indent="-457200">
              <a:buFont typeface="Arial" panose="020B0604020202020204" pitchFamily="34" charset="0"/>
              <a:buChar char="•"/>
            </a:pPr>
            <a:r>
              <a:rPr lang="en-US" dirty="0">
                <a:solidFill>
                  <a:schemeClr val="bg1">
                    <a:lumMod val="50000"/>
                  </a:schemeClr>
                </a:solidFill>
              </a:rPr>
              <a:t>Small taste of radiometry</a:t>
            </a:r>
          </a:p>
          <a:p>
            <a:pPr marL="457200" indent="-457200">
              <a:buFont typeface="Arial" panose="020B0604020202020204" pitchFamily="34" charset="0"/>
              <a:buChar char="•"/>
            </a:pPr>
            <a:r>
              <a:rPr lang="en-US" dirty="0">
                <a:solidFill>
                  <a:schemeClr val="bg1">
                    <a:lumMod val="50000"/>
                  </a:schemeClr>
                </a:solidFill>
              </a:rPr>
              <a:t>In-camera transformation of light</a:t>
            </a:r>
          </a:p>
          <a:p>
            <a:pPr marL="457200" indent="-457200">
              <a:buFont typeface="Arial" panose="020B0604020202020204" pitchFamily="34" charset="0"/>
              <a:buChar char="•"/>
            </a:pPr>
            <a:r>
              <a:rPr lang="en-US" dirty="0"/>
              <a:t>Reflectance properties of surfaces</a:t>
            </a:r>
          </a:p>
          <a:p>
            <a:pPr marL="457200" indent="-457200">
              <a:buFont typeface="Arial" panose="020B0604020202020204" pitchFamily="34" charset="0"/>
              <a:buChar char="•"/>
            </a:pPr>
            <a:endParaRPr lang="en-US" dirty="0"/>
          </a:p>
        </p:txBody>
      </p:sp>
    </p:spTree>
    <p:extLst>
      <p:ext uri="{BB962C8B-B14F-4D97-AF65-F5344CB8AC3E}">
        <p14:creationId xmlns:p14="http://schemas.microsoft.com/office/powerpoint/2010/main" val="2063092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r>
              <a:rPr lang="en-US" dirty="0"/>
              <a:t>Recall: Image formation</a:t>
            </a:r>
          </a:p>
        </p:txBody>
      </p:sp>
      <p:sp>
        <p:nvSpPr>
          <p:cNvPr id="18435" name="Rectangle 3"/>
          <p:cNvSpPr>
            <a:spLocks noGrp="1" noChangeArrowheads="1"/>
          </p:cNvSpPr>
          <p:nvPr>
            <p:ph idx="1"/>
          </p:nvPr>
        </p:nvSpPr>
        <p:spPr/>
        <p:txBody>
          <a:bodyPr/>
          <a:lstStyle/>
          <a:p>
            <a:pPr marL="457200" indent="-457200">
              <a:buFont typeface="Arial" panose="020B0604020202020204" pitchFamily="34" charset="0"/>
              <a:buChar char="•"/>
            </a:pPr>
            <a:r>
              <a:rPr lang="en-US" dirty="0"/>
              <a:t>What determines the brightness of an image pixel?</a:t>
            </a:r>
          </a:p>
        </p:txBody>
      </p:sp>
      <p:pic>
        <p:nvPicPr>
          <p:cNvPr id="18436" name="Picture 4"/>
          <p:cNvPicPr>
            <a:picLocks noChangeAspect="1" noChangeArrowheads="1"/>
          </p:cNvPicPr>
          <p:nvPr/>
        </p:nvPicPr>
        <p:blipFill>
          <a:blip r:embed="rId3" cstate="print"/>
          <a:srcRect/>
          <a:stretch>
            <a:fillRect/>
          </a:stretch>
        </p:blipFill>
        <p:spPr bwMode="auto">
          <a:xfrm>
            <a:off x="2667000" y="1898650"/>
            <a:ext cx="7086600" cy="4578350"/>
          </a:xfrm>
          <a:prstGeom prst="rect">
            <a:avLst/>
          </a:prstGeom>
          <a:noFill/>
          <a:ln w="9525">
            <a:noFill/>
            <a:miter lim="800000"/>
            <a:headEnd/>
            <a:tailEnd/>
          </a:ln>
        </p:spPr>
      </p:pic>
      <p:sp>
        <p:nvSpPr>
          <p:cNvPr id="457733" name="Text Box 5"/>
          <p:cNvSpPr txBox="1">
            <a:spLocks noChangeArrowheads="1"/>
          </p:cNvSpPr>
          <p:nvPr/>
        </p:nvSpPr>
        <p:spPr bwMode="auto">
          <a:xfrm>
            <a:off x="3505201" y="1524001"/>
            <a:ext cx="3536441" cy="1200329"/>
          </a:xfrm>
          <a:prstGeom prst="rect">
            <a:avLst/>
          </a:prstGeom>
          <a:noFill/>
          <a:ln w="9525">
            <a:noFill/>
            <a:miter lim="800000"/>
            <a:headEnd/>
            <a:tailEnd/>
          </a:ln>
        </p:spPr>
        <p:txBody>
          <a:bodyPr wrap="square">
            <a:spAutoFit/>
          </a:bodyPr>
          <a:lstStyle/>
          <a:p>
            <a:pPr algn="ctr"/>
            <a:r>
              <a:rPr lang="en-US" dirty="0">
                <a:solidFill>
                  <a:srgbClr val="FF0000"/>
                </a:solidFill>
              </a:rPr>
              <a:t>Distribution and properties of light sources</a:t>
            </a:r>
          </a:p>
        </p:txBody>
      </p:sp>
      <p:sp>
        <p:nvSpPr>
          <p:cNvPr id="457735" name="Text Box 7"/>
          <p:cNvSpPr txBox="1">
            <a:spLocks noChangeArrowheads="1"/>
          </p:cNvSpPr>
          <p:nvPr/>
        </p:nvSpPr>
        <p:spPr bwMode="auto">
          <a:xfrm>
            <a:off x="8058150" y="5143500"/>
            <a:ext cx="2971800" cy="1200150"/>
          </a:xfrm>
          <a:prstGeom prst="rect">
            <a:avLst/>
          </a:prstGeom>
          <a:noFill/>
          <a:ln w="9525">
            <a:noFill/>
            <a:miter lim="800000"/>
            <a:headEnd/>
            <a:tailEnd/>
          </a:ln>
        </p:spPr>
        <p:txBody>
          <a:bodyPr>
            <a:spAutoFit/>
          </a:bodyPr>
          <a:lstStyle/>
          <a:p>
            <a:pPr algn="ctr"/>
            <a:r>
              <a:rPr lang="en-US" dirty="0">
                <a:solidFill>
                  <a:srgbClr val="008000"/>
                </a:solidFill>
              </a:rPr>
              <a:t>Surface </a:t>
            </a:r>
            <a:br>
              <a:rPr lang="en-US" dirty="0">
                <a:solidFill>
                  <a:srgbClr val="008000"/>
                </a:solidFill>
              </a:rPr>
            </a:br>
            <a:r>
              <a:rPr lang="en-US" dirty="0">
                <a:solidFill>
                  <a:srgbClr val="008000"/>
                </a:solidFill>
              </a:rPr>
              <a:t>shape and orientation</a:t>
            </a:r>
          </a:p>
        </p:txBody>
      </p:sp>
      <p:sp>
        <p:nvSpPr>
          <p:cNvPr id="457736" name="Text Box 8"/>
          <p:cNvSpPr txBox="1">
            <a:spLocks noChangeArrowheads="1"/>
          </p:cNvSpPr>
          <p:nvPr/>
        </p:nvSpPr>
        <p:spPr bwMode="auto">
          <a:xfrm>
            <a:off x="8686800" y="2902804"/>
            <a:ext cx="2209800" cy="1200329"/>
          </a:xfrm>
          <a:prstGeom prst="rect">
            <a:avLst/>
          </a:prstGeom>
          <a:noFill/>
          <a:ln w="9525">
            <a:noFill/>
            <a:miter lim="800000"/>
            <a:headEnd/>
            <a:tailEnd/>
          </a:ln>
        </p:spPr>
        <p:txBody>
          <a:bodyPr wrap="square">
            <a:spAutoFit/>
          </a:bodyPr>
          <a:lstStyle/>
          <a:p>
            <a:pPr algn="ctr"/>
            <a:r>
              <a:rPr lang="en-US" dirty="0">
                <a:solidFill>
                  <a:srgbClr val="9900CC"/>
                </a:solidFill>
              </a:rPr>
              <a:t>Surface reflectance</a:t>
            </a:r>
            <a:br>
              <a:rPr lang="en-US" dirty="0">
                <a:solidFill>
                  <a:srgbClr val="9900CC"/>
                </a:solidFill>
              </a:rPr>
            </a:br>
            <a:r>
              <a:rPr lang="en-US" dirty="0">
                <a:solidFill>
                  <a:srgbClr val="9900CC"/>
                </a:solidFill>
              </a:rPr>
              <a:t>properties</a:t>
            </a:r>
          </a:p>
        </p:txBody>
      </p:sp>
      <p:sp>
        <p:nvSpPr>
          <p:cNvPr id="457737" name="Text Box 9"/>
          <p:cNvSpPr txBox="1">
            <a:spLocks noChangeArrowheads="1"/>
          </p:cNvSpPr>
          <p:nvPr/>
        </p:nvSpPr>
        <p:spPr bwMode="auto">
          <a:xfrm>
            <a:off x="5581650" y="6019800"/>
            <a:ext cx="1047750" cy="457200"/>
          </a:xfrm>
          <a:prstGeom prst="rect">
            <a:avLst/>
          </a:prstGeom>
          <a:noFill/>
          <a:ln w="9525">
            <a:noFill/>
            <a:miter lim="800000"/>
            <a:headEnd/>
            <a:tailEnd/>
          </a:ln>
        </p:spPr>
        <p:txBody>
          <a:bodyPr wrap="none">
            <a:spAutoFit/>
          </a:bodyPr>
          <a:lstStyle/>
          <a:p>
            <a:r>
              <a:rPr lang="en-US" dirty="0">
                <a:solidFill>
                  <a:srgbClr val="CC00CC"/>
                </a:solidFill>
              </a:rPr>
              <a:t>Optics</a:t>
            </a:r>
          </a:p>
        </p:txBody>
      </p:sp>
      <p:sp>
        <p:nvSpPr>
          <p:cNvPr id="457738" name="Text Box 10"/>
          <p:cNvSpPr txBox="1">
            <a:spLocks noChangeArrowheads="1"/>
          </p:cNvSpPr>
          <p:nvPr/>
        </p:nvSpPr>
        <p:spPr bwMode="auto">
          <a:xfrm>
            <a:off x="2057400" y="3048001"/>
            <a:ext cx="2616422" cy="461665"/>
          </a:xfrm>
          <a:prstGeom prst="rect">
            <a:avLst/>
          </a:prstGeom>
          <a:noFill/>
          <a:ln w="9525">
            <a:noFill/>
            <a:miter lim="800000"/>
            <a:headEnd/>
            <a:tailEnd/>
          </a:ln>
        </p:spPr>
        <p:txBody>
          <a:bodyPr wrap="none">
            <a:spAutoFit/>
          </a:bodyPr>
          <a:lstStyle/>
          <a:p>
            <a:r>
              <a:rPr lang="en-US" dirty="0">
                <a:solidFill>
                  <a:schemeClr val="folHlink"/>
                </a:solidFill>
              </a:rPr>
              <a:t>Sensor properties</a:t>
            </a:r>
          </a:p>
        </p:txBody>
      </p:sp>
      <p:sp>
        <p:nvSpPr>
          <p:cNvPr id="18442" name="Text Box 11"/>
          <p:cNvSpPr txBox="1">
            <a:spLocks noChangeArrowheads="1"/>
          </p:cNvSpPr>
          <p:nvPr/>
        </p:nvSpPr>
        <p:spPr bwMode="auto">
          <a:xfrm>
            <a:off x="9067800" y="6583364"/>
            <a:ext cx="1409700" cy="274637"/>
          </a:xfrm>
          <a:prstGeom prst="rect">
            <a:avLst/>
          </a:prstGeom>
          <a:noFill/>
          <a:ln w="9525">
            <a:noFill/>
            <a:miter lim="800000"/>
            <a:headEnd/>
            <a:tailEnd/>
          </a:ln>
        </p:spPr>
        <p:txBody>
          <a:bodyPr wrap="none">
            <a:spAutoFit/>
          </a:bodyPr>
          <a:lstStyle/>
          <a:p>
            <a:r>
              <a:rPr lang="en-US" sz="1200"/>
              <a:t>Slide by L. Fei-Fei</a:t>
            </a:r>
          </a:p>
        </p:txBody>
      </p:sp>
      <p:sp>
        <p:nvSpPr>
          <p:cNvPr id="457740" name="Text Box 12"/>
          <p:cNvSpPr txBox="1">
            <a:spLocks noChangeArrowheads="1"/>
          </p:cNvSpPr>
          <p:nvPr/>
        </p:nvSpPr>
        <p:spPr bwMode="auto">
          <a:xfrm>
            <a:off x="4648200" y="3733800"/>
            <a:ext cx="1473200" cy="457200"/>
          </a:xfrm>
          <a:prstGeom prst="rect">
            <a:avLst/>
          </a:prstGeom>
          <a:noFill/>
          <a:ln w="9525">
            <a:noFill/>
            <a:miter lim="800000"/>
            <a:headEnd/>
            <a:tailEnd/>
          </a:ln>
        </p:spPr>
        <p:txBody>
          <a:bodyPr wrap="none">
            <a:spAutoFit/>
          </a:bodyPr>
          <a:lstStyle/>
          <a:p>
            <a:r>
              <a:rPr lang="en-US" dirty="0">
                <a:solidFill>
                  <a:srgbClr val="CC0000"/>
                </a:solidFill>
              </a:rPr>
              <a:t>Exposure</a:t>
            </a:r>
          </a:p>
        </p:txBody>
      </p:sp>
    </p:spTree>
    <p:extLst>
      <p:ext uri="{BB962C8B-B14F-4D97-AF65-F5344CB8AC3E}">
        <p14:creationId xmlns:p14="http://schemas.microsoft.com/office/powerpoint/2010/main" val="216314604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773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5774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577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5773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5773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577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7733" grpId="0"/>
      <p:bldP spid="457735" grpId="0"/>
      <p:bldP spid="457736" grpId="0"/>
      <p:bldP spid="457737" grpId="0"/>
      <p:bldP spid="457738" grpId="0"/>
      <p:bldP spid="45774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F7F33F-B101-CC40-AF83-8C4BBC9E75EB}"/>
              </a:ext>
            </a:extLst>
          </p:cNvPr>
          <p:cNvSpPr>
            <a:spLocks noGrp="1"/>
          </p:cNvSpPr>
          <p:nvPr>
            <p:ph type="title"/>
          </p:nvPr>
        </p:nvSpPr>
        <p:spPr/>
        <p:txBody>
          <a:bodyPr/>
          <a:lstStyle/>
          <a:p>
            <a:r>
              <a:rPr lang="en-US" dirty="0"/>
              <a:t>What can happen to light when it hits a surface?</a:t>
            </a:r>
          </a:p>
        </p:txBody>
      </p:sp>
      <p:cxnSp>
        <p:nvCxnSpPr>
          <p:cNvPr id="4" name="Straight Connector 3">
            <a:extLst>
              <a:ext uri="{FF2B5EF4-FFF2-40B4-BE49-F238E27FC236}">
                <a16:creationId xmlns:a16="http://schemas.microsoft.com/office/drawing/2014/main" id="{C2BA4EC0-EDBB-2A4E-9C2F-1E454789FDF2}"/>
              </a:ext>
            </a:extLst>
          </p:cNvPr>
          <p:cNvCxnSpPr/>
          <p:nvPr/>
        </p:nvCxnSpPr>
        <p:spPr>
          <a:xfrm>
            <a:off x="8281685" y="3352800"/>
            <a:ext cx="2500313"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5" name="Oval 4">
            <a:extLst>
              <a:ext uri="{FF2B5EF4-FFF2-40B4-BE49-F238E27FC236}">
                <a16:creationId xmlns:a16="http://schemas.microsoft.com/office/drawing/2014/main" id="{21364EA0-82DF-DC47-856F-5729DD8224E8}"/>
              </a:ext>
            </a:extLst>
          </p:cNvPr>
          <p:cNvSpPr/>
          <p:nvPr/>
        </p:nvSpPr>
        <p:spPr>
          <a:xfrm>
            <a:off x="10506822" y="1787858"/>
            <a:ext cx="476250" cy="476250"/>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TextBox 6">
            <a:extLst>
              <a:ext uri="{FF2B5EF4-FFF2-40B4-BE49-F238E27FC236}">
                <a16:creationId xmlns:a16="http://schemas.microsoft.com/office/drawing/2014/main" id="{1FDD07E6-FC6B-9744-BB46-771D21E044A6}"/>
              </a:ext>
            </a:extLst>
          </p:cNvPr>
          <p:cNvSpPr txBox="1"/>
          <p:nvPr/>
        </p:nvSpPr>
        <p:spPr>
          <a:xfrm>
            <a:off x="10404870" y="1301130"/>
            <a:ext cx="1440122" cy="646331"/>
          </a:xfrm>
          <a:prstGeom prst="rect">
            <a:avLst/>
          </a:prstGeom>
          <a:noFill/>
        </p:spPr>
        <p:txBody>
          <a:bodyPr wrap="square" rtlCol="0">
            <a:spAutoFit/>
          </a:bodyPr>
          <a:lstStyle/>
          <a:p>
            <a:pPr algn="r"/>
            <a:r>
              <a:rPr lang="en-US" sz="1800" dirty="0"/>
              <a:t>incoming light</a:t>
            </a:r>
          </a:p>
        </p:txBody>
      </p:sp>
      <p:sp>
        <p:nvSpPr>
          <p:cNvPr id="9" name="Explosion 1 8">
            <a:extLst>
              <a:ext uri="{FF2B5EF4-FFF2-40B4-BE49-F238E27FC236}">
                <a16:creationId xmlns:a16="http://schemas.microsoft.com/office/drawing/2014/main" id="{C8057D5E-A481-A34C-8D4D-216C3B6906D4}"/>
              </a:ext>
            </a:extLst>
          </p:cNvPr>
          <p:cNvSpPr/>
          <p:nvPr/>
        </p:nvSpPr>
        <p:spPr bwMode="auto">
          <a:xfrm>
            <a:off x="8835733" y="2562402"/>
            <a:ext cx="1585960" cy="1585960"/>
          </a:xfrm>
          <a:prstGeom prst="irregularSeal1">
            <a:avLst/>
          </a:prstGeom>
          <a:noFill/>
          <a:ln w="3810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cs typeface="Arial" charset="0"/>
            </a:endParaRPr>
          </a:p>
        </p:txBody>
      </p:sp>
      <p:cxnSp>
        <p:nvCxnSpPr>
          <p:cNvPr id="6" name="Straight Arrow Connector 5">
            <a:extLst>
              <a:ext uri="{FF2B5EF4-FFF2-40B4-BE49-F238E27FC236}">
                <a16:creationId xmlns:a16="http://schemas.microsoft.com/office/drawing/2014/main" id="{2A9B6D10-3AB1-FD4A-969C-23C33E99C3D6}"/>
              </a:ext>
            </a:extLst>
          </p:cNvPr>
          <p:cNvCxnSpPr>
            <a:stCxn id="5" idx="3"/>
          </p:cNvCxnSpPr>
          <p:nvPr/>
        </p:nvCxnSpPr>
        <p:spPr>
          <a:xfrm flipH="1">
            <a:off x="9710435" y="2194363"/>
            <a:ext cx="866133" cy="111016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48360F64-AB67-234E-99EA-476D255E76ED}"/>
              </a:ext>
            </a:extLst>
          </p:cNvPr>
          <p:cNvSpPr txBox="1"/>
          <p:nvPr/>
        </p:nvSpPr>
        <p:spPr>
          <a:xfrm>
            <a:off x="6832657" y="3119859"/>
            <a:ext cx="1440122" cy="369332"/>
          </a:xfrm>
          <a:prstGeom prst="rect">
            <a:avLst/>
          </a:prstGeom>
          <a:noFill/>
        </p:spPr>
        <p:txBody>
          <a:bodyPr wrap="square" rtlCol="0">
            <a:spAutoFit/>
          </a:bodyPr>
          <a:lstStyle/>
          <a:p>
            <a:pPr algn="r"/>
            <a:r>
              <a:rPr lang="en-US" sz="1800" dirty="0"/>
              <a:t>surface</a:t>
            </a:r>
          </a:p>
        </p:txBody>
      </p:sp>
    </p:spTree>
    <p:extLst>
      <p:ext uri="{BB962C8B-B14F-4D97-AF65-F5344CB8AC3E}">
        <p14:creationId xmlns:p14="http://schemas.microsoft.com/office/powerpoint/2010/main" val="14095164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Basic models of reflection</a:t>
            </a:r>
          </a:p>
        </p:txBody>
      </p:sp>
      <p:sp>
        <p:nvSpPr>
          <p:cNvPr id="3" name="Content Placeholder 2"/>
          <p:cNvSpPr>
            <a:spLocks noGrp="1"/>
          </p:cNvSpPr>
          <p:nvPr>
            <p:ph idx="1"/>
          </p:nvPr>
        </p:nvSpPr>
        <p:spPr/>
        <p:txBody>
          <a:bodyPr/>
          <a:lstStyle/>
          <a:p>
            <a:pPr marL="457200" indent="-457200">
              <a:buFont typeface="Arial" panose="020B0604020202020204" pitchFamily="34" charset="0"/>
              <a:buChar char="•"/>
            </a:pPr>
            <a:r>
              <a:rPr lang="en-US" b="1" dirty="0"/>
              <a:t>Specular reflection:</a:t>
            </a:r>
            <a:r>
              <a:rPr lang="en-US" dirty="0"/>
              <a:t> light is reflected</a:t>
            </a:r>
            <a:br>
              <a:rPr lang="en-US" dirty="0"/>
            </a:br>
            <a:r>
              <a:rPr lang="en-US" dirty="0"/>
              <a:t>about the surface normal</a:t>
            </a:r>
          </a:p>
          <a:p>
            <a:endParaRPr lang="en-US" dirty="0"/>
          </a:p>
          <a:p>
            <a:endParaRPr lang="en-US" dirty="0"/>
          </a:p>
          <a:p>
            <a:endParaRPr lang="en-US" dirty="0"/>
          </a:p>
          <a:p>
            <a:pPr marL="0" indent="0"/>
            <a:br>
              <a:rPr lang="en-US" sz="1800" b="1" dirty="0"/>
            </a:br>
            <a:endParaRPr lang="en-US" sz="1800" b="1" dirty="0"/>
          </a:p>
          <a:p>
            <a:pPr marL="457200" indent="-457200">
              <a:buFont typeface="Arial" panose="020B0604020202020204" pitchFamily="34" charset="0"/>
              <a:buChar char="•"/>
            </a:pPr>
            <a:r>
              <a:rPr lang="en-US" b="1" dirty="0"/>
              <a:t>Diffuse reflection:</a:t>
            </a:r>
            <a:r>
              <a:rPr lang="en-US" dirty="0"/>
              <a:t> light scatters </a:t>
            </a:r>
            <a:br>
              <a:rPr lang="en-US" dirty="0"/>
            </a:br>
            <a:r>
              <a:rPr lang="en-US" dirty="0"/>
              <a:t>equally in all directions</a:t>
            </a:r>
          </a:p>
        </p:txBody>
      </p:sp>
      <p:cxnSp>
        <p:nvCxnSpPr>
          <p:cNvPr id="5" name="Straight Connector 4"/>
          <p:cNvCxnSpPr/>
          <p:nvPr/>
        </p:nvCxnSpPr>
        <p:spPr>
          <a:xfrm>
            <a:off x="8281685" y="3352800"/>
            <a:ext cx="2500313"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10506822" y="1787858"/>
            <a:ext cx="476250" cy="476250"/>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7" name="Straight Arrow Connector 6"/>
          <p:cNvCxnSpPr>
            <a:stCxn id="6" idx="3"/>
          </p:cNvCxnSpPr>
          <p:nvPr/>
        </p:nvCxnSpPr>
        <p:spPr>
          <a:xfrm flipH="1">
            <a:off x="9710435" y="2194363"/>
            <a:ext cx="866133" cy="111016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0404870" y="1301130"/>
            <a:ext cx="1440122" cy="646331"/>
          </a:xfrm>
          <a:prstGeom prst="rect">
            <a:avLst/>
          </a:prstGeom>
          <a:noFill/>
        </p:spPr>
        <p:txBody>
          <a:bodyPr wrap="square" rtlCol="0">
            <a:spAutoFit/>
          </a:bodyPr>
          <a:lstStyle/>
          <a:p>
            <a:pPr algn="r"/>
            <a:r>
              <a:rPr lang="en-US" sz="1800" dirty="0"/>
              <a:t>incoming light</a:t>
            </a:r>
          </a:p>
        </p:txBody>
      </p:sp>
      <p:cxnSp>
        <p:nvCxnSpPr>
          <p:cNvPr id="10" name="Straight Arrow Connector 9"/>
          <p:cNvCxnSpPr>
            <a:cxnSpLocks/>
          </p:cNvCxnSpPr>
          <p:nvPr/>
        </p:nvCxnSpPr>
        <p:spPr>
          <a:xfrm flipH="1" flipV="1">
            <a:off x="8534400" y="2023966"/>
            <a:ext cx="1176036" cy="1254428"/>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8281684" y="6364872"/>
            <a:ext cx="2500313"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17" name="Oval 16"/>
          <p:cNvSpPr/>
          <p:nvPr/>
        </p:nvSpPr>
        <p:spPr>
          <a:xfrm>
            <a:off x="10634415" y="4756879"/>
            <a:ext cx="476250" cy="476250"/>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18" name="Straight Arrow Connector 17"/>
          <p:cNvCxnSpPr>
            <a:stCxn id="17" idx="3"/>
          </p:cNvCxnSpPr>
          <p:nvPr/>
        </p:nvCxnSpPr>
        <p:spPr>
          <a:xfrm flipH="1">
            <a:off x="9734552" y="5163384"/>
            <a:ext cx="969608" cy="1164214"/>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10331213" y="4343400"/>
            <a:ext cx="1515443" cy="646331"/>
          </a:xfrm>
          <a:prstGeom prst="rect">
            <a:avLst/>
          </a:prstGeom>
          <a:noFill/>
        </p:spPr>
        <p:txBody>
          <a:bodyPr wrap="square" rtlCol="0">
            <a:spAutoFit/>
          </a:bodyPr>
          <a:lstStyle/>
          <a:p>
            <a:pPr algn="r"/>
            <a:r>
              <a:rPr lang="en-US" sz="1800" dirty="0"/>
              <a:t>incoming light</a:t>
            </a:r>
          </a:p>
        </p:txBody>
      </p:sp>
      <p:cxnSp>
        <p:nvCxnSpPr>
          <p:cNvPr id="21" name="Straight Arrow Connector 20"/>
          <p:cNvCxnSpPr/>
          <p:nvPr/>
        </p:nvCxnSpPr>
        <p:spPr>
          <a:xfrm rot="16200000" flipV="1">
            <a:off x="9079705" y="5672755"/>
            <a:ext cx="714378" cy="595316"/>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rot="10800000">
            <a:off x="8782049" y="5970411"/>
            <a:ext cx="952500" cy="357188"/>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cxnSpLocks/>
          </p:cNvCxnSpPr>
          <p:nvPr/>
        </p:nvCxnSpPr>
        <p:spPr>
          <a:xfrm flipV="1">
            <a:off x="9753599" y="6101509"/>
            <a:ext cx="950561" cy="229065"/>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E4270CA7-6CF3-7746-9063-7FCE1253FF2E}"/>
              </a:ext>
            </a:extLst>
          </p:cNvPr>
          <p:cNvSpPr/>
          <p:nvPr/>
        </p:nvSpPr>
        <p:spPr>
          <a:xfrm>
            <a:off x="152400" y="6439226"/>
            <a:ext cx="2223362" cy="307777"/>
          </a:xfrm>
          <a:prstGeom prst="rect">
            <a:avLst/>
          </a:prstGeom>
        </p:spPr>
        <p:txBody>
          <a:bodyPr wrap="square">
            <a:spAutoFit/>
          </a:bodyPr>
          <a:lstStyle/>
          <a:p>
            <a:r>
              <a:rPr lang="en-US" sz="1400" dirty="0"/>
              <a:t>Slide from D. </a:t>
            </a:r>
            <a:r>
              <a:rPr lang="en-US" sz="1400" dirty="0" err="1"/>
              <a:t>Hoiem</a:t>
            </a:r>
            <a:endParaRPr lang="en-US" sz="1400" dirty="0"/>
          </a:p>
        </p:txBody>
      </p:sp>
      <p:cxnSp>
        <p:nvCxnSpPr>
          <p:cNvPr id="19" name="Straight Arrow Connector 18">
            <a:extLst>
              <a:ext uri="{FF2B5EF4-FFF2-40B4-BE49-F238E27FC236}">
                <a16:creationId xmlns:a16="http://schemas.microsoft.com/office/drawing/2014/main" id="{7E013E04-083C-AD4C-B2BF-492FAF0906E4}"/>
              </a:ext>
            </a:extLst>
          </p:cNvPr>
          <p:cNvCxnSpPr>
            <a:cxnSpLocks/>
          </p:cNvCxnSpPr>
          <p:nvPr/>
        </p:nvCxnSpPr>
        <p:spPr>
          <a:xfrm flipH="1" flipV="1">
            <a:off x="9555956" y="5475705"/>
            <a:ext cx="188117" cy="848924"/>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F7F5CF18-2FC9-BC40-A65F-E427F28416CA}"/>
              </a:ext>
            </a:extLst>
          </p:cNvPr>
          <p:cNvCxnSpPr>
            <a:cxnSpLocks/>
          </p:cNvCxnSpPr>
          <p:nvPr/>
        </p:nvCxnSpPr>
        <p:spPr>
          <a:xfrm flipV="1">
            <a:off x="9751660" y="5501838"/>
            <a:ext cx="230540" cy="822791"/>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3F7D1EF5-97C2-DE4C-BC9C-5A6AB5333770}"/>
              </a:ext>
            </a:extLst>
          </p:cNvPr>
          <p:cNvCxnSpPr>
            <a:cxnSpLocks/>
          </p:cNvCxnSpPr>
          <p:nvPr/>
        </p:nvCxnSpPr>
        <p:spPr>
          <a:xfrm flipV="1">
            <a:off x="9749721" y="5728370"/>
            <a:ext cx="664663" cy="596260"/>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pic>
        <p:nvPicPr>
          <p:cNvPr id="32" name="Picture 31">
            <a:extLst>
              <a:ext uri="{FF2B5EF4-FFF2-40B4-BE49-F238E27FC236}">
                <a16:creationId xmlns:a16="http://schemas.microsoft.com/office/drawing/2014/main" id="{40490AD6-42B3-044A-AF0A-65825D9453A6}"/>
              </a:ext>
            </a:extLst>
          </p:cNvPr>
          <p:cNvPicPr>
            <a:picLocks noChangeAspect="1"/>
          </p:cNvPicPr>
          <p:nvPr/>
        </p:nvPicPr>
        <p:blipFill rotWithShape="1">
          <a:blip r:embed="rId2"/>
          <a:srcRect t="32704" b="10887"/>
          <a:stretch/>
        </p:blipFill>
        <p:spPr>
          <a:xfrm>
            <a:off x="2743200" y="1947461"/>
            <a:ext cx="3178817" cy="1793129"/>
          </a:xfrm>
          <a:prstGeom prst="rect">
            <a:avLst/>
          </a:prstGeom>
        </p:spPr>
      </p:pic>
      <p:graphicFrame>
        <p:nvGraphicFramePr>
          <p:cNvPr id="33" name="Object 6">
            <a:extLst>
              <a:ext uri="{FF2B5EF4-FFF2-40B4-BE49-F238E27FC236}">
                <a16:creationId xmlns:a16="http://schemas.microsoft.com/office/drawing/2014/main" id="{241A37C1-D155-7F43-85C3-8BDC8EF0EF56}"/>
              </a:ext>
            </a:extLst>
          </p:cNvPr>
          <p:cNvGraphicFramePr>
            <a:graphicFrameLocks noChangeAspect="1"/>
          </p:cNvGraphicFramePr>
          <p:nvPr>
            <p:extLst>
              <p:ext uri="{D42A27DB-BD31-4B8C-83A1-F6EECF244321}">
                <p14:modId xmlns:p14="http://schemas.microsoft.com/office/powerpoint/2010/main" val="1460446223"/>
              </p:ext>
            </p:extLst>
          </p:nvPr>
        </p:nvGraphicFramePr>
        <p:xfrm>
          <a:off x="3505200" y="4943356"/>
          <a:ext cx="1502746" cy="1790759"/>
        </p:xfrm>
        <a:graphic>
          <a:graphicData uri="http://schemas.openxmlformats.org/presentationml/2006/ole">
            <mc:AlternateContent xmlns:mc="http://schemas.openxmlformats.org/markup-compatibility/2006">
              <mc:Choice xmlns:v="urn:schemas-microsoft-com:vml" Requires="v">
                <p:oleObj name="Image" r:id="rId3" imgW="4050794" imgH="4825397" progId="Photoshop.Image.10">
                  <p:embed/>
                </p:oleObj>
              </mc:Choice>
              <mc:Fallback>
                <p:oleObj name="Image" r:id="rId3" imgW="4050794" imgH="4825397" progId="Photoshop.Image.10">
                  <p:embed/>
                  <p:pic>
                    <p:nvPicPr>
                      <p:cNvPr id="28" name="Object 6">
                        <a:extLst>
                          <a:ext uri="{FF2B5EF4-FFF2-40B4-BE49-F238E27FC236}">
                            <a16:creationId xmlns:a16="http://schemas.microsoft.com/office/drawing/2014/main" id="{B924178E-A69A-0B40-93D7-AAF6C6AB0E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5200" y="4943356"/>
                        <a:ext cx="1502746" cy="179075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1167512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7" grpId="0" animBg="1"/>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 possible effects</a:t>
            </a:r>
          </a:p>
        </p:txBody>
      </p:sp>
      <p:cxnSp>
        <p:nvCxnSpPr>
          <p:cNvPr id="4" name="Straight Connector 3"/>
          <p:cNvCxnSpPr/>
          <p:nvPr/>
        </p:nvCxnSpPr>
        <p:spPr>
          <a:xfrm>
            <a:off x="2013107" y="5866713"/>
            <a:ext cx="2500313"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5" name="Oval 4"/>
          <p:cNvSpPr/>
          <p:nvPr/>
        </p:nvSpPr>
        <p:spPr>
          <a:xfrm>
            <a:off x="4870606" y="3530113"/>
            <a:ext cx="476250" cy="476250"/>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p:cNvCxnSpPr>
            <a:cxnSpLocks/>
            <a:stCxn id="5" idx="3"/>
          </p:cNvCxnSpPr>
          <p:nvPr/>
        </p:nvCxnSpPr>
        <p:spPr>
          <a:xfrm flipH="1">
            <a:off x="3406985" y="3936618"/>
            <a:ext cx="1533366" cy="18988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rot="5400000">
            <a:off x="2838675" y="5957541"/>
            <a:ext cx="595313" cy="476250"/>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838200" y="3218156"/>
            <a:ext cx="2533707" cy="461665"/>
          </a:xfrm>
          <a:prstGeom prst="rect">
            <a:avLst/>
          </a:prstGeom>
          <a:noFill/>
        </p:spPr>
        <p:txBody>
          <a:bodyPr wrap="none" rtlCol="0">
            <a:spAutoFit/>
          </a:bodyPr>
          <a:lstStyle/>
          <a:p>
            <a:pPr marL="342900" indent="-342900">
              <a:buFont typeface="Arial" panose="020B0604020202020204" pitchFamily="34" charset="0"/>
              <a:buChar char="•"/>
            </a:pPr>
            <a:r>
              <a:rPr lang="en-US" b="1" dirty="0"/>
              <a:t>Transparency</a:t>
            </a:r>
          </a:p>
        </p:txBody>
      </p:sp>
      <p:cxnSp>
        <p:nvCxnSpPr>
          <p:cNvPr id="11" name="Straight Connector 10"/>
          <p:cNvCxnSpPr/>
          <p:nvPr/>
        </p:nvCxnSpPr>
        <p:spPr>
          <a:xfrm>
            <a:off x="7144377" y="5860807"/>
            <a:ext cx="2500313"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12" name="Oval 11"/>
          <p:cNvSpPr/>
          <p:nvPr/>
        </p:nvSpPr>
        <p:spPr>
          <a:xfrm>
            <a:off x="10001876" y="3524207"/>
            <a:ext cx="476250" cy="476250"/>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a:cxnSpLocks/>
            <a:stCxn id="12" idx="3"/>
          </p:cNvCxnSpPr>
          <p:nvPr/>
        </p:nvCxnSpPr>
        <p:spPr>
          <a:xfrm flipH="1">
            <a:off x="8550481" y="3930712"/>
            <a:ext cx="1521140" cy="190470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rot="5400000">
            <a:off x="7776036" y="5970388"/>
            <a:ext cx="595313" cy="476250"/>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0800000" flipV="1">
            <a:off x="8321881" y="5821808"/>
            <a:ext cx="228600" cy="7620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7135563" y="3200400"/>
            <a:ext cx="2053767" cy="461665"/>
          </a:xfrm>
          <a:prstGeom prst="rect">
            <a:avLst/>
          </a:prstGeom>
          <a:noFill/>
        </p:spPr>
        <p:txBody>
          <a:bodyPr wrap="none" rtlCol="0">
            <a:spAutoFit/>
          </a:bodyPr>
          <a:lstStyle/>
          <a:p>
            <a:pPr marL="342900" indent="-342900">
              <a:buFont typeface="Arial" panose="020B0604020202020204" pitchFamily="34" charset="0"/>
              <a:buChar char="•"/>
            </a:pPr>
            <a:r>
              <a:rPr lang="en-US" b="1" dirty="0"/>
              <a:t>Refraction</a:t>
            </a:r>
          </a:p>
        </p:txBody>
      </p:sp>
      <p:pic>
        <p:nvPicPr>
          <p:cNvPr id="117762" name="Picture 2" descr="http://t0.gstatic.com/images?q=tbn:ANd9GcStfRcWs4Zd9-P14OXg9VBB2geITrlA6vOhh1LHGCrK-nL-FPgz"/>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1075121"/>
            <a:ext cx="2590800" cy="1762126"/>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a:extLst>
              <a:ext uri="{FF2B5EF4-FFF2-40B4-BE49-F238E27FC236}">
                <a16:creationId xmlns:a16="http://schemas.microsoft.com/office/drawing/2014/main" id="{52214611-7ED2-D34B-9CE8-7B7E99C1497F}"/>
              </a:ext>
            </a:extLst>
          </p:cNvPr>
          <p:cNvSpPr/>
          <p:nvPr/>
        </p:nvSpPr>
        <p:spPr>
          <a:xfrm>
            <a:off x="152400" y="6439226"/>
            <a:ext cx="2223362" cy="307777"/>
          </a:xfrm>
          <a:prstGeom prst="rect">
            <a:avLst/>
          </a:prstGeom>
        </p:spPr>
        <p:txBody>
          <a:bodyPr wrap="square">
            <a:spAutoFit/>
          </a:bodyPr>
          <a:lstStyle/>
          <a:p>
            <a:r>
              <a:rPr lang="en-US" sz="1400" dirty="0"/>
              <a:t>Slide from D. </a:t>
            </a:r>
            <a:r>
              <a:rPr lang="en-US" sz="1400" dirty="0" err="1"/>
              <a:t>Hoiem</a:t>
            </a:r>
            <a:endParaRPr lang="en-US" sz="1400" dirty="0"/>
          </a:p>
        </p:txBody>
      </p:sp>
    </p:spTree>
    <p:extLst>
      <p:ext uri="{BB962C8B-B14F-4D97-AF65-F5344CB8AC3E}">
        <p14:creationId xmlns:p14="http://schemas.microsoft.com/office/powerpoint/2010/main" val="33953636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856908" y="1071977"/>
            <a:ext cx="3748554" cy="461665"/>
          </a:xfrm>
          <a:prstGeom prst="rect">
            <a:avLst/>
          </a:prstGeom>
          <a:noFill/>
        </p:spPr>
        <p:txBody>
          <a:bodyPr wrap="square" rtlCol="0">
            <a:spAutoFit/>
          </a:bodyPr>
          <a:lstStyle/>
          <a:p>
            <a:pPr marL="342900" indent="-342900" algn="ctr">
              <a:buFont typeface="Arial" panose="020B0604020202020204" pitchFamily="34" charset="0"/>
              <a:buChar char="•"/>
            </a:pPr>
            <a:r>
              <a:rPr lang="en-US" b="1" dirty="0"/>
              <a:t>Subsurface scattering</a:t>
            </a:r>
          </a:p>
        </p:txBody>
      </p:sp>
      <p:sp>
        <p:nvSpPr>
          <p:cNvPr id="13" name="Title 1">
            <a:extLst>
              <a:ext uri="{FF2B5EF4-FFF2-40B4-BE49-F238E27FC236}">
                <a16:creationId xmlns:a16="http://schemas.microsoft.com/office/drawing/2014/main" id="{F823710C-0488-F04D-A6B4-8F44D3E3CF7C}"/>
              </a:ext>
            </a:extLst>
          </p:cNvPr>
          <p:cNvSpPr>
            <a:spLocks noGrp="1"/>
          </p:cNvSpPr>
          <p:nvPr>
            <p:ph type="title"/>
          </p:nvPr>
        </p:nvSpPr>
        <p:spPr/>
        <p:txBody>
          <a:bodyPr/>
          <a:lstStyle/>
          <a:p>
            <a:r>
              <a:rPr lang="en-US" dirty="0"/>
              <a:t>Other possible effects</a:t>
            </a:r>
          </a:p>
        </p:txBody>
      </p:sp>
      <p:pic>
        <p:nvPicPr>
          <p:cNvPr id="2" name="Picture 1">
            <a:extLst>
              <a:ext uri="{FF2B5EF4-FFF2-40B4-BE49-F238E27FC236}">
                <a16:creationId xmlns:a16="http://schemas.microsoft.com/office/drawing/2014/main" id="{3BDF36F7-A77F-3348-A804-80CBC5AB6249}"/>
              </a:ext>
            </a:extLst>
          </p:cNvPr>
          <p:cNvPicPr>
            <a:picLocks noChangeAspect="1"/>
          </p:cNvPicPr>
          <p:nvPr/>
        </p:nvPicPr>
        <p:blipFill>
          <a:blip r:embed="rId2"/>
          <a:stretch>
            <a:fillRect/>
          </a:stretch>
        </p:blipFill>
        <p:spPr>
          <a:xfrm>
            <a:off x="1112367" y="1812134"/>
            <a:ext cx="3493095" cy="2836319"/>
          </a:xfrm>
          <a:prstGeom prst="rect">
            <a:avLst/>
          </a:prstGeom>
        </p:spPr>
      </p:pic>
      <p:sp>
        <p:nvSpPr>
          <p:cNvPr id="14" name="TextBox 13">
            <a:extLst>
              <a:ext uri="{FF2B5EF4-FFF2-40B4-BE49-F238E27FC236}">
                <a16:creationId xmlns:a16="http://schemas.microsoft.com/office/drawing/2014/main" id="{C28BA9B6-3ED0-2341-9544-D35E90C5560B}"/>
              </a:ext>
            </a:extLst>
          </p:cNvPr>
          <p:cNvSpPr txBox="1"/>
          <p:nvPr/>
        </p:nvSpPr>
        <p:spPr>
          <a:xfrm>
            <a:off x="229113" y="6419909"/>
            <a:ext cx="1268296" cy="307777"/>
          </a:xfrm>
          <a:prstGeom prst="rect">
            <a:avLst/>
          </a:prstGeom>
          <a:noFill/>
        </p:spPr>
        <p:txBody>
          <a:bodyPr wrap="none" rtlCol="0">
            <a:spAutoFit/>
          </a:bodyPr>
          <a:lstStyle/>
          <a:p>
            <a:r>
              <a:rPr lang="en-US" sz="1400" dirty="0">
                <a:hlinkClick r:id="rId3"/>
              </a:rPr>
              <a:t>Image source</a:t>
            </a:r>
            <a:endParaRPr lang="en-US" sz="1400" dirty="0"/>
          </a:p>
        </p:txBody>
      </p:sp>
      <p:sp>
        <p:nvSpPr>
          <p:cNvPr id="15" name="Rectangle 14">
            <a:extLst>
              <a:ext uri="{FF2B5EF4-FFF2-40B4-BE49-F238E27FC236}">
                <a16:creationId xmlns:a16="http://schemas.microsoft.com/office/drawing/2014/main" id="{A3571060-ED4D-2944-8661-7AE56AF77A29}"/>
              </a:ext>
            </a:extLst>
          </p:cNvPr>
          <p:cNvSpPr/>
          <p:nvPr/>
        </p:nvSpPr>
        <p:spPr>
          <a:xfrm>
            <a:off x="216522" y="6141417"/>
            <a:ext cx="2223362" cy="307777"/>
          </a:xfrm>
          <a:prstGeom prst="rect">
            <a:avLst/>
          </a:prstGeom>
        </p:spPr>
        <p:txBody>
          <a:bodyPr wrap="square">
            <a:spAutoFit/>
          </a:bodyPr>
          <a:lstStyle/>
          <a:p>
            <a:r>
              <a:rPr lang="en-US" sz="1400" dirty="0"/>
              <a:t>Slide from D. </a:t>
            </a:r>
            <a:r>
              <a:rPr lang="en-US" sz="1400" dirty="0" err="1"/>
              <a:t>Hoiem</a:t>
            </a:r>
            <a:endParaRPr lang="en-US" sz="1400" dirty="0"/>
          </a:p>
        </p:txBody>
      </p:sp>
      <p:pic>
        <p:nvPicPr>
          <p:cNvPr id="3" name="Image" descr="Image">
            <a:extLst>
              <a:ext uri="{FF2B5EF4-FFF2-40B4-BE49-F238E27FC236}">
                <a16:creationId xmlns:a16="http://schemas.microsoft.com/office/drawing/2014/main" id="{D5248C36-1B2C-F0E5-E157-7FA2C7E1E52F}"/>
              </a:ext>
            </a:extLst>
          </p:cNvPr>
          <p:cNvPicPr>
            <a:picLocks noChangeAspect="1"/>
          </p:cNvPicPr>
          <p:nvPr/>
        </p:nvPicPr>
        <p:blipFill>
          <a:blip r:embed="rId4"/>
          <a:stretch>
            <a:fillRect/>
          </a:stretch>
        </p:blipFill>
        <p:spPr>
          <a:xfrm>
            <a:off x="6096000" y="1295400"/>
            <a:ext cx="5359400" cy="5021813"/>
          </a:xfrm>
          <a:prstGeom prst="rect">
            <a:avLst/>
          </a:prstGeom>
          <a:ln w="12700">
            <a:miter lim="400000"/>
          </a:ln>
        </p:spPr>
      </p:pic>
    </p:spTree>
    <p:extLst>
      <p:ext uri="{BB962C8B-B14F-4D97-AF65-F5344CB8AC3E}">
        <p14:creationId xmlns:p14="http://schemas.microsoft.com/office/powerpoint/2010/main" val="12852924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surface scattering in skin (not rendered!)">
            <a:extLst>
              <a:ext uri="{FF2B5EF4-FFF2-40B4-BE49-F238E27FC236}">
                <a16:creationId xmlns:a16="http://schemas.microsoft.com/office/drawing/2014/main" id="{AD12B5B5-ADD3-37BC-1793-62B6F93CC916}"/>
              </a:ext>
            </a:extLst>
          </p:cNvPr>
          <p:cNvSpPr/>
          <p:nvPr/>
        </p:nvSpPr>
        <p:spPr>
          <a:xfrm>
            <a:off x="2672711" y="5705227"/>
            <a:ext cx="7292281" cy="8382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p>
            <a:r>
              <a:t>subsurface scattering in skin (not rendered!)</a:t>
            </a:r>
          </a:p>
        </p:txBody>
      </p:sp>
      <p:pic>
        <p:nvPicPr>
          <p:cNvPr id="5" name="ja_istock-spider-vein_0.jpg.jp2" descr="ja_istock-spider-vein_0.jpg.jp2">
            <a:extLst>
              <a:ext uri="{FF2B5EF4-FFF2-40B4-BE49-F238E27FC236}">
                <a16:creationId xmlns:a16="http://schemas.microsoft.com/office/drawing/2014/main" id="{9B1E0CCD-02A5-829E-4BA1-A431EF6EF98A}"/>
              </a:ext>
            </a:extLst>
          </p:cNvPr>
          <p:cNvPicPr>
            <a:picLocks noChangeAspect="1"/>
          </p:cNvPicPr>
          <p:nvPr/>
        </p:nvPicPr>
        <p:blipFill>
          <a:blip r:embed="rId2"/>
          <a:stretch>
            <a:fillRect/>
          </a:stretch>
        </p:blipFill>
        <p:spPr>
          <a:xfrm>
            <a:off x="5976100" y="1371600"/>
            <a:ext cx="5715001" cy="3797301"/>
          </a:xfrm>
          <a:prstGeom prst="rect">
            <a:avLst/>
          </a:prstGeom>
          <a:ln w="12700">
            <a:miter lim="400000"/>
          </a:ln>
        </p:spPr>
      </p:pic>
      <p:pic>
        <p:nvPicPr>
          <p:cNvPr id="6" name="nejmicm0909444_f1.jpeg" descr="nejmicm0909444_f1.jpeg">
            <a:extLst>
              <a:ext uri="{FF2B5EF4-FFF2-40B4-BE49-F238E27FC236}">
                <a16:creationId xmlns:a16="http://schemas.microsoft.com/office/drawing/2014/main" id="{4DA2917D-893A-CF1E-E45B-F24E9B7B36FF}"/>
              </a:ext>
            </a:extLst>
          </p:cNvPr>
          <p:cNvPicPr>
            <a:picLocks noChangeAspect="1"/>
          </p:cNvPicPr>
          <p:nvPr/>
        </p:nvPicPr>
        <p:blipFill>
          <a:blip r:embed="rId3"/>
          <a:stretch>
            <a:fillRect/>
          </a:stretch>
        </p:blipFill>
        <p:spPr>
          <a:xfrm>
            <a:off x="609600" y="1371600"/>
            <a:ext cx="5063069" cy="3797301"/>
          </a:xfrm>
          <a:prstGeom prst="rect">
            <a:avLst/>
          </a:prstGeom>
          <a:ln w="12700">
            <a:miter lim="400000"/>
          </a:ln>
        </p:spPr>
      </p:pic>
    </p:spTree>
    <p:extLst>
      <p:ext uri="{BB962C8B-B14F-4D97-AF65-F5344CB8AC3E}">
        <p14:creationId xmlns:p14="http://schemas.microsoft.com/office/powerpoint/2010/main" val="30268186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2196162" y="6299000"/>
            <a:ext cx="2500313"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5" name="Oval 4"/>
          <p:cNvSpPr/>
          <p:nvPr/>
        </p:nvSpPr>
        <p:spPr>
          <a:xfrm>
            <a:off x="5016959" y="4006264"/>
            <a:ext cx="476250" cy="476250"/>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p:cNvCxnSpPr>
            <a:stCxn id="5" idx="3"/>
          </p:cNvCxnSpPr>
          <p:nvPr/>
        </p:nvCxnSpPr>
        <p:spPr>
          <a:xfrm rot="5400000">
            <a:off x="3409618" y="4591363"/>
            <a:ext cx="1855683" cy="149849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 name="TextBox 6"/>
              <p:cNvSpPr txBox="1"/>
              <p:nvPr/>
            </p:nvSpPr>
            <p:spPr>
              <a:xfrm>
                <a:off x="4309956" y="4363453"/>
                <a:ext cx="542136"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l-GR" i="1" dirty="0" smtClean="0">
                          <a:latin typeface="Cambria Math" panose="02040503050406030204" pitchFamily="18" charset="0"/>
                        </a:rPr>
                        <m:t>𝜆</m:t>
                      </m:r>
                      <m:r>
                        <a:rPr lang="en-US" i="1" baseline="-25000" dirty="0">
                          <a:latin typeface="Cambria Math" panose="02040503050406030204" pitchFamily="18" charset="0"/>
                        </a:rPr>
                        <m:t>1</m:t>
                      </m:r>
                    </m:oMath>
                  </m:oMathPara>
                </a14:m>
                <a:endParaRPr lang="en-US" dirty="0"/>
              </a:p>
            </p:txBody>
          </p:sp>
        </mc:Choice>
        <mc:Fallback xmlns="">
          <p:sp>
            <p:nvSpPr>
              <p:cNvPr id="7" name="TextBox 6"/>
              <p:cNvSpPr txBox="1">
                <a:spLocks noRot="1" noChangeAspect="1" noMove="1" noResize="1" noEditPoints="1" noAdjustHandles="1" noChangeArrowheads="1" noChangeShapeType="1" noTextEdit="1"/>
              </p:cNvSpPr>
              <p:nvPr/>
            </p:nvSpPr>
            <p:spPr>
              <a:xfrm>
                <a:off x="4309956" y="4363453"/>
                <a:ext cx="542136" cy="461665"/>
              </a:xfrm>
              <a:prstGeom prst="rect">
                <a:avLst/>
              </a:prstGeom>
              <a:blipFill>
                <a:blip r:embed="rId3"/>
                <a:stretch>
                  <a:fillRect b="-2703"/>
                </a:stretch>
              </a:blipFill>
            </p:spPr>
            <p:txBody>
              <a:bodyPr/>
              <a:lstStyle/>
              <a:p>
                <a:r>
                  <a:rPr lang="en-US">
                    <a:noFill/>
                  </a:rPr>
                  <a:t> </a:t>
                </a:r>
              </a:p>
            </p:txBody>
          </p:sp>
        </mc:Fallback>
      </mc:AlternateContent>
      <p:cxnSp>
        <p:nvCxnSpPr>
          <p:cNvPr id="9" name="Straight Arrow Connector 8"/>
          <p:cNvCxnSpPr/>
          <p:nvPr/>
        </p:nvCxnSpPr>
        <p:spPr>
          <a:xfrm rot="16200000" flipV="1">
            <a:off x="2933365" y="5613608"/>
            <a:ext cx="714378" cy="595316"/>
          </a:xfrm>
          <a:prstGeom prst="straightConnector1">
            <a:avLst/>
          </a:prstGeom>
          <a:ln>
            <a:solidFill>
              <a:srgbClr val="FF0000"/>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rot="10800000">
            <a:off x="2635709" y="5911264"/>
            <a:ext cx="952500" cy="357188"/>
          </a:xfrm>
          <a:prstGeom prst="straightConnector1">
            <a:avLst/>
          </a:prstGeom>
          <a:ln>
            <a:solidFill>
              <a:srgbClr val="FF0000"/>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3585510" y="5923555"/>
            <a:ext cx="952500" cy="357188"/>
          </a:xfrm>
          <a:prstGeom prst="straightConnector1">
            <a:avLst/>
          </a:prstGeom>
          <a:ln>
            <a:solidFill>
              <a:srgbClr val="FF0000"/>
            </a:solidFill>
            <a:prstDash val="dash"/>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 name="TextBox 11"/>
              <p:cNvSpPr txBox="1"/>
              <p:nvPr/>
            </p:nvSpPr>
            <p:spPr>
              <a:xfrm>
                <a:off x="2748418" y="4913817"/>
                <a:ext cx="542136"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l-GR" i="1" dirty="0" smtClean="0">
                          <a:latin typeface="Cambria Math" panose="02040503050406030204" pitchFamily="18" charset="0"/>
                        </a:rPr>
                        <m:t>𝜆</m:t>
                      </m:r>
                      <m:r>
                        <a:rPr lang="en-US" i="1" baseline="-25000" dirty="0">
                          <a:latin typeface="Cambria Math" panose="02040503050406030204" pitchFamily="18" charset="0"/>
                        </a:rPr>
                        <m:t>2</m:t>
                      </m:r>
                    </m:oMath>
                  </m:oMathPara>
                </a14:m>
                <a:endParaRPr lang="en-US" dirty="0"/>
              </a:p>
            </p:txBody>
          </p:sp>
        </mc:Choice>
        <mc:Fallback xmlns="">
          <p:sp>
            <p:nvSpPr>
              <p:cNvPr id="12" name="TextBox 11"/>
              <p:cNvSpPr txBox="1">
                <a:spLocks noRot="1" noChangeAspect="1" noMove="1" noResize="1" noEditPoints="1" noAdjustHandles="1" noChangeArrowheads="1" noChangeShapeType="1" noTextEdit="1"/>
              </p:cNvSpPr>
              <p:nvPr/>
            </p:nvSpPr>
            <p:spPr>
              <a:xfrm>
                <a:off x="2748418" y="4913817"/>
                <a:ext cx="542136" cy="461665"/>
              </a:xfrm>
              <a:prstGeom prst="rect">
                <a:avLst/>
              </a:prstGeom>
              <a:blipFill>
                <a:blip r:embed="rId4"/>
                <a:stretch>
                  <a:fillRect b="-2703"/>
                </a:stretch>
              </a:blipFill>
            </p:spPr>
            <p:txBody>
              <a:bodyPr/>
              <a:lstStyle/>
              <a:p>
                <a:r>
                  <a:rPr lang="en-US">
                    <a:noFill/>
                  </a:rPr>
                  <a:t> </a:t>
                </a:r>
              </a:p>
            </p:txBody>
          </p:sp>
        </mc:Fallback>
      </mc:AlternateContent>
      <p:sp>
        <p:nvSpPr>
          <p:cNvPr id="13" name="TextBox 12"/>
          <p:cNvSpPr txBox="1"/>
          <p:nvPr/>
        </p:nvSpPr>
        <p:spPr>
          <a:xfrm>
            <a:off x="1600200" y="1066800"/>
            <a:ext cx="3073020" cy="461665"/>
          </a:xfrm>
          <a:prstGeom prst="rect">
            <a:avLst/>
          </a:prstGeom>
          <a:noFill/>
        </p:spPr>
        <p:txBody>
          <a:bodyPr wrap="square" rtlCol="0">
            <a:spAutoFit/>
          </a:bodyPr>
          <a:lstStyle/>
          <a:p>
            <a:pPr marL="342900" indent="-342900">
              <a:buFont typeface="Arial" panose="020B0604020202020204" pitchFamily="34" charset="0"/>
              <a:buChar char="•"/>
            </a:pPr>
            <a:r>
              <a:rPr lang="en-US" b="1" dirty="0"/>
              <a:t>Fluorescence</a:t>
            </a:r>
          </a:p>
        </p:txBody>
      </p:sp>
      <p:cxnSp>
        <p:nvCxnSpPr>
          <p:cNvPr id="14" name="Straight Connector 13"/>
          <p:cNvCxnSpPr/>
          <p:nvPr/>
        </p:nvCxnSpPr>
        <p:spPr>
          <a:xfrm>
            <a:off x="6772546" y="6346625"/>
            <a:ext cx="2500313"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15" name="Oval 14"/>
          <p:cNvSpPr/>
          <p:nvPr/>
        </p:nvSpPr>
        <p:spPr>
          <a:xfrm>
            <a:off x="9630045" y="4010025"/>
            <a:ext cx="476250" cy="476250"/>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Arrow Connector 15"/>
          <p:cNvCxnSpPr>
            <a:cxnSpLocks/>
            <a:stCxn id="15" idx="3"/>
          </p:cNvCxnSpPr>
          <p:nvPr/>
        </p:nvCxnSpPr>
        <p:spPr>
          <a:xfrm flipH="1">
            <a:off x="8160863" y="4416530"/>
            <a:ext cx="1538927" cy="189018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7" name="TextBox 16"/>
              <p:cNvSpPr txBox="1"/>
              <p:nvPr/>
            </p:nvSpPr>
            <p:spPr>
              <a:xfrm>
                <a:off x="9122677" y="4991049"/>
                <a:ext cx="969048"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rPr>
                        <m:t>𝑡</m:t>
                      </m:r>
                      <m:r>
                        <a:rPr lang="en-US" i="1" dirty="0" smtClean="0">
                          <a:latin typeface="Cambria Math" panose="02040503050406030204" pitchFamily="18" charset="0"/>
                        </a:rPr>
                        <m:t>=1</m:t>
                      </m:r>
                    </m:oMath>
                  </m:oMathPara>
                </a14:m>
                <a:endParaRPr lang="en-US" dirty="0"/>
              </a:p>
            </p:txBody>
          </p:sp>
        </mc:Choice>
        <mc:Fallback xmlns="">
          <p:sp>
            <p:nvSpPr>
              <p:cNvPr id="17" name="TextBox 16"/>
              <p:cNvSpPr txBox="1">
                <a:spLocks noRot="1" noChangeAspect="1" noMove="1" noResize="1" noEditPoints="1" noAdjustHandles="1" noChangeArrowheads="1" noChangeShapeType="1" noTextEdit="1"/>
              </p:cNvSpPr>
              <p:nvPr/>
            </p:nvSpPr>
            <p:spPr>
              <a:xfrm>
                <a:off x="9122677" y="4991049"/>
                <a:ext cx="969048" cy="461665"/>
              </a:xfrm>
              <a:prstGeom prst="rect">
                <a:avLst/>
              </a:prstGeom>
              <a:blipFill>
                <a:blip r:embed="rId5"/>
                <a:stretch>
                  <a:fillRect/>
                </a:stretch>
              </a:blipFill>
            </p:spPr>
            <p:txBody>
              <a:bodyPr/>
              <a:lstStyle/>
              <a:p>
                <a:r>
                  <a:rPr lang="en-US">
                    <a:noFill/>
                  </a:rPr>
                  <a:t> </a:t>
                </a:r>
              </a:p>
            </p:txBody>
          </p:sp>
        </mc:Fallback>
      </mc:AlternateContent>
      <p:cxnSp>
        <p:nvCxnSpPr>
          <p:cNvPr id="19" name="Straight Arrow Connector 18"/>
          <p:cNvCxnSpPr/>
          <p:nvPr/>
        </p:nvCxnSpPr>
        <p:spPr>
          <a:xfrm rot="16200000" flipV="1">
            <a:off x="7503321" y="5651873"/>
            <a:ext cx="714378" cy="595316"/>
          </a:xfrm>
          <a:prstGeom prst="straightConnector1">
            <a:avLst/>
          </a:prstGeom>
          <a:ln>
            <a:solidFill>
              <a:srgbClr val="C00000"/>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rot="10800000">
            <a:off x="7205665" y="5949529"/>
            <a:ext cx="952500" cy="357188"/>
          </a:xfrm>
          <a:prstGeom prst="straightConnector1">
            <a:avLst/>
          </a:prstGeom>
          <a:ln>
            <a:solidFill>
              <a:srgbClr val="C00000"/>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8152771" y="5949529"/>
            <a:ext cx="952500" cy="357188"/>
          </a:xfrm>
          <a:prstGeom prst="straightConnector1">
            <a:avLst/>
          </a:prstGeom>
          <a:ln>
            <a:solidFill>
              <a:srgbClr val="C00000"/>
            </a:solidFill>
            <a:prstDash val="dash"/>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2" name="TextBox 21"/>
              <p:cNvSpPr txBox="1"/>
              <p:nvPr/>
            </p:nvSpPr>
            <p:spPr>
              <a:xfrm>
                <a:off x="7230648" y="5078438"/>
                <a:ext cx="970650"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rPr>
                        <m:t>𝑡</m:t>
                      </m:r>
                      <m:r>
                        <a:rPr lang="en-US" i="1" dirty="0" smtClean="0">
                          <a:latin typeface="Cambria Math" panose="02040503050406030204" pitchFamily="18" charset="0"/>
                        </a:rPr>
                        <m:t>&gt;1</m:t>
                      </m:r>
                    </m:oMath>
                  </m:oMathPara>
                </a14:m>
                <a:endParaRPr lang="en-US" dirty="0"/>
              </a:p>
            </p:txBody>
          </p:sp>
        </mc:Choice>
        <mc:Fallback xmlns="">
          <p:sp>
            <p:nvSpPr>
              <p:cNvPr id="22" name="TextBox 21"/>
              <p:cNvSpPr txBox="1">
                <a:spLocks noRot="1" noChangeAspect="1" noMove="1" noResize="1" noEditPoints="1" noAdjustHandles="1" noChangeArrowheads="1" noChangeShapeType="1" noTextEdit="1"/>
              </p:cNvSpPr>
              <p:nvPr/>
            </p:nvSpPr>
            <p:spPr>
              <a:xfrm>
                <a:off x="7230648" y="5078438"/>
                <a:ext cx="970650" cy="461665"/>
              </a:xfrm>
              <a:prstGeom prst="rect">
                <a:avLst/>
              </a:prstGeom>
              <a:blipFill>
                <a:blip r:embed="rId6"/>
                <a:stretch>
                  <a:fillRect/>
                </a:stretch>
              </a:blipFill>
            </p:spPr>
            <p:txBody>
              <a:bodyPr/>
              <a:lstStyle/>
              <a:p>
                <a:r>
                  <a:rPr lang="en-US">
                    <a:noFill/>
                  </a:rPr>
                  <a:t> </a:t>
                </a:r>
              </a:p>
            </p:txBody>
          </p:sp>
        </mc:Fallback>
      </mc:AlternateContent>
      <p:sp>
        <p:nvSpPr>
          <p:cNvPr id="23" name="TextBox 22"/>
          <p:cNvSpPr txBox="1"/>
          <p:nvPr/>
        </p:nvSpPr>
        <p:spPr>
          <a:xfrm>
            <a:off x="6355195" y="1063080"/>
            <a:ext cx="3344598" cy="461665"/>
          </a:xfrm>
          <a:prstGeom prst="rect">
            <a:avLst/>
          </a:prstGeom>
          <a:noFill/>
        </p:spPr>
        <p:txBody>
          <a:bodyPr wrap="square" rtlCol="0">
            <a:spAutoFit/>
          </a:bodyPr>
          <a:lstStyle/>
          <a:p>
            <a:pPr marL="342900" indent="-342900">
              <a:buFont typeface="Arial" panose="020B0604020202020204" pitchFamily="34" charset="0"/>
              <a:buChar char="•"/>
            </a:pPr>
            <a:r>
              <a:rPr lang="en-US" b="1" dirty="0"/>
              <a:t>Phosphorescence</a:t>
            </a:r>
          </a:p>
        </p:txBody>
      </p:sp>
      <p:sp>
        <p:nvSpPr>
          <p:cNvPr id="24" name="Title 1">
            <a:extLst>
              <a:ext uri="{FF2B5EF4-FFF2-40B4-BE49-F238E27FC236}">
                <a16:creationId xmlns:a16="http://schemas.microsoft.com/office/drawing/2014/main" id="{D0027071-4CD8-FF48-8178-56EA48ED9E13}"/>
              </a:ext>
            </a:extLst>
          </p:cNvPr>
          <p:cNvSpPr>
            <a:spLocks noGrp="1"/>
          </p:cNvSpPr>
          <p:nvPr>
            <p:ph type="title"/>
          </p:nvPr>
        </p:nvSpPr>
        <p:spPr/>
        <p:txBody>
          <a:bodyPr/>
          <a:lstStyle/>
          <a:p>
            <a:r>
              <a:rPr lang="en-US" dirty="0"/>
              <a:t>Other possible effects</a:t>
            </a:r>
          </a:p>
        </p:txBody>
      </p:sp>
      <p:pic>
        <p:nvPicPr>
          <p:cNvPr id="3" name="Picture 2">
            <a:extLst>
              <a:ext uri="{FF2B5EF4-FFF2-40B4-BE49-F238E27FC236}">
                <a16:creationId xmlns:a16="http://schemas.microsoft.com/office/drawing/2014/main" id="{4649D5BF-7367-7445-B257-2402BE1F11C0}"/>
              </a:ext>
            </a:extLst>
          </p:cNvPr>
          <p:cNvPicPr>
            <a:picLocks noChangeAspect="1"/>
          </p:cNvPicPr>
          <p:nvPr/>
        </p:nvPicPr>
        <p:blipFill rotWithShape="1">
          <a:blip r:embed="rId7"/>
          <a:srcRect r="55902" b="30803"/>
          <a:stretch/>
        </p:blipFill>
        <p:spPr>
          <a:xfrm>
            <a:off x="2080420" y="1769671"/>
            <a:ext cx="1898357" cy="1920746"/>
          </a:xfrm>
          <a:prstGeom prst="rect">
            <a:avLst/>
          </a:prstGeom>
        </p:spPr>
      </p:pic>
      <p:sp>
        <p:nvSpPr>
          <p:cNvPr id="25" name="Rectangle 24">
            <a:extLst>
              <a:ext uri="{FF2B5EF4-FFF2-40B4-BE49-F238E27FC236}">
                <a16:creationId xmlns:a16="http://schemas.microsoft.com/office/drawing/2014/main" id="{C900E7AF-0B9F-7C4C-AE70-133A29AAFBEF}"/>
              </a:ext>
            </a:extLst>
          </p:cNvPr>
          <p:cNvSpPr/>
          <p:nvPr/>
        </p:nvSpPr>
        <p:spPr>
          <a:xfrm>
            <a:off x="247711" y="6525011"/>
            <a:ext cx="1505597" cy="307777"/>
          </a:xfrm>
          <a:prstGeom prst="rect">
            <a:avLst/>
          </a:prstGeom>
        </p:spPr>
        <p:txBody>
          <a:bodyPr wrap="square">
            <a:spAutoFit/>
          </a:bodyPr>
          <a:lstStyle/>
          <a:p>
            <a:r>
              <a:rPr lang="en-US" sz="1400" dirty="0">
                <a:hlinkClick r:id="rId8"/>
              </a:rPr>
              <a:t>Image source</a:t>
            </a:r>
            <a:endParaRPr lang="en-US" sz="1400" dirty="0"/>
          </a:p>
        </p:txBody>
      </p:sp>
      <p:pic>
        <p:nvPicPr>
          <p:cNvPr id="2" name="Picture 1">
            <a:extLst>
              <a:ext uri="{FF2B5EF4-FFF2-40B4-BE49-F238E27FC236}">
                <a16:creationId xmlns:a16="http://schemas.microsoft.com/office/drawing/2014/main" id="{A2ADD565-B8BF-CC40-A749-421F4099BAEA}"/>
              </a:ext>
            </a:extLst>
          </p:cNvPr>
          <p:cNvPicPr>
            <a:picLocks noChangeAspect="1"/>
          </p:cNvPicPr>
          <p:nvPr/>
        </p:nvPicPr>
        <p:blipFill rotWithShape="1">
          <a:blip r:embed="rId9"/>
          <a:srcRect l="1094" t="-20526" r="-1094" b="20526"/>
          <a:stretch/>
        </p:blipFill>
        <p:spPr>
          <a:xfrm>
            <a:off x="7086600" y="1289770"/>
            <a:ext cx="2082507" cy="2315258"/>
          </a:xfrm>
          <a:prstGeom prst="rect">
            <a:avLst/>
          </a:prstGeom>
        </p:spPr>
      </p:pic>
      <p:sp>
        <p:nvSpPr>
          <p:cNvPr id="28" name="Rectangle 27">
            <a:extLst>
              <a:ext uri="{FF2B5EF4-FFF2-40B4-BE49-F238E27FC236}">
                <a16:creationId xmlns:a16="http://schemas.microsoft.com/office/drawing/2014/main" id="{F7704CF0-E866-1E49-BBA4-DAD755CFAEBF}"/>
              </a:ext>
            </a:extLst>
          </p:cNvPr>
          <p:cNvSpPr/>
          <p:nvPr/>
        </p:nvSpPr>
        <p:spPr>
          <a:xfrm>
            <a:off x="247711" y="6226654"/>
            <a:ext cx="2223362" cy="307777"/>
          </a:xfrm>
          <a:prstGeom prst="rect">
            <a:avLst/>
          </a:prstGeom>
        </p:spPr>
        <p:txBody>
          <a:bodyPr wrap="square">
            <a:spAutoFit/>
          </a:bodyPr>
          <a:lstStyle/>
          <a:p>
            <a:r>
              <a:rPr lang="en-US" sz="1400" dirty="0"/>
              <a:t>Slide from D. </a:t>
            </a:r>
            <a:r>
              <a:rPr lang="en-US" sz="1400" dirty="0" err="1"/>
              <a:t>Hoiem</a:t>
            </a:r>
            <a:endParaRPr lang="en-US" sz="1400" dirty="0"/>
          </a:p>
        </p:txBody>
      </p:sp>
    </p:spTree>
    <p:extLst>
      <p:ext uri="{BB962C8B-B14F-4D97-AF65-F5344CB8AC3E}">
        <p14:creationId xmlns:p14="http://schemas.microsoft.com/office/powerpoint/2010/main" val="38339042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67B1B0-6F2A-E2F9-26B8-D9BD22FD0A13}"/>
              </a:ext>
            </a:extLst>
          </p:cNvPr>
          <p:cNvSpPr>
            <a:spLocks noGrp="1"/>
          </p:cNvSpPr>
          <p:nvPr>
            <p:ph type="title"/>
          </p:nvPr>
        </p:nvSpPr>
        <p:spPr/>
        <p:txBody>
          <a:bodyPr/>
          <a:lstStyle/>
          <a:p>
            <a:r>
              <a:rPr lang="en-US" dirty="0"/>
              <a:t>Fluorescence in nature</a:t>
            </a:r>
          </a:p>
        </p:txBody>
      </p:sp>
      <p:pic>
        <p:nvPicPr>
          <p:cNvPr id="3" name="uv_off.jpg" descr="uv_off.jpg">
            <a:extLst>
              <a:ext uri="{FF2B5EF4-FFF2-40B4-BE49-F238E27FC236}">
                <a16:creationId xmlns:a16="http://schemas.microsoft.com/office/drawing/2014/main" id="{860AD7BB-13EA-D980-52AD-08C1C1ED6FAB}"/>
              </a:ext>
            </a:extLst>
          </p:cNvPr>
          <p:cNvPicPr>
            <a:picLocks noChangeAspect="1"/>
          </p:cNvPicPr>
          <p:nvPr/>
        </p:nvPicPr>
        <p:blipFill>
          <a:blip r:embed="rId2"/>
          <a:stretch>
            <a:fillRect/>
          </a:stretch>
        </p:blipFill>
        <p:spPr>
          <a:xfrm>
            <a:off x="457200" y="2133600"/>
            <a:ext cx="5215455" cy="3911592"/>
          </a:xfrm>
          <a:prstGeom prst="rect">
            <a:avLst/>
          </a:prstGeom>
          <a:ln w="12700">
            <a:miter lim="400000"/>
          </a:ln>
        </p:spPr>
      </p:pic>
      <p:pic>
        <p:nvPicPr>
          <p:cNvPr id="4" name="uv_on.jpg" descr="uv_on.jpg">
            <a:extLst>
              <a:ext uri="{FF2B5EF4-FFF2-40B4-BE49-F238E27FC236}">
                <a16:creationId xmlns:a16="http://schemas.microsoft.com/office/drawing/2014/main" id="{33436858-7F14-7B90-EDE4-AF43165AD5CA}"/>
              </a:ext>
            </a:extLst>
          </p:cNvPr>
          <p:cNvPicPr>
            <a:picLocks noChangeAspect="1"/>
          </p:cNvPicPr>
          <p:nvPr/>
        </p:nvPicPr>
        <p:blipFill>
          <a:blip r:embed="rId3"/>
          <a:stretch>
            <a:fillRect/>
          </a:stretch>
        </p:blipFill>
        <p:spPr>
          <a:xfrm>
            <a:off x="6538220" y="2041522"/>
            <a:ext cx="5460998" cy="4095749"/>
          </a:xfrm>
          <a:prstGeom prst="rect">
            <a:avLst/>
          </a:prstGeom>
          <a:ln w="12700">
            <a:miter lim="400000"/>
          </a:ln>
        </p:spPr>
      </p:pic>
      <p:sp>
        <p:nvSpPr>
          <p:cNvPr id="5" name="TextBox 4">
            <a:extLst>
              <a:ext uri="{FF2B5EF4-FFF2-40B4-BE49-F238E27FC236}">
                <a16:creationId xmlns:a16="http://schemas.microsoft.com/office/drawing/2014/main" id="{3C11C3C4-C66F-A2AB-C42F-388B17BCCA10}"/>
              </a:ext>
            </a:extLst>
          </p:cNvPr>
          <p:cNvSpPr txBox="1"/>
          <p:nvPr/>
        </p:nvSpPr>
        <p:spPr>
          <a:xfrm>
            <a:off x="1956854" y="1062462"/>
            <a:ext cx="7337265" cy="830997"/>
          </a:xfrm>
          <a:prstGeom prst="rect">
            <a:avLst/>
          </a:prstGeom>
          <a:noFill/>
        </p:spPr>
        <p:txBody>
          <a:bodyPr wrap="none" rtlCol="0">
            <a:spAutoFit/>
          </a:bodyPr>
          <a:lstStyle/>
          <a:p>
            <a:r>
              <a:rPr lang="en-US" dirty="0"/>
              <a:t>Many examples, mostly obscure:</a:t>
            </a:r>
          </a:p>
          <a:p>
            <a:r>
              <a:rPr lang="en-US" dirty="0"/>
              <a:t>	scorpions, deep sea fish, teeth, nylon, chitons</a:t>
            </a:r>
          </a:p>
        </p:txBody>
      </p:sp>
    </p:spTree>
    <p:extLst>
      <p:ext uri="{BB962C8B-B14F-4D97-AF65-F5344CB8AC3E}">
        <p14:creationId xmlns:p14="http://schemas.microsoft.com/office/powerpoint/2010/main" val="15486917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171892" y="6324600"/>
            <a:ext cx="5895909" cy="369332"/>
          </a:xfrm>
          <a:prstGeom prst="rect">
            <a:avLst/>
          </a:prstGeom>
          <a:noFill/>
        </p:spPr>
        <p:txBody>
          <a:bodyPr wrap="none" rtlCol="0">
            <a:spAutoFit/>
          </a:bodyPr>
          <a:lstStyle/>
          <a:p>
            <a:r>
              <a:rPr lang="en-US" sz="1800" dirty="0"/>
              <a:t>P. </a:t>
            </a:r>
            <a:r>
              <a:rPr lang="en-US" sz="1800" dirty="0" err="1"/>
              <a:t>Claesz</a:t>
            </a:r>
            <a:r>
              <a:rPr lang="en-US" sz="1800" dirty="0"/>
              <a:t>, </a:t>
            </a:r>
            <a:r>
              <a:rPr lang="en-US" sz="1800" dirty="0">
                <a:hlinkClick r:id="rId3"/>
              </a:rPr>
              <a:t>Still Life with a Skull and a Writing Quill</a:t>
            </a:r>
            <a:r>
              <a:rPr lang="en-US" sz="1800" dirty="0"/>
              <a:t>, 1628</a:t>
            </a:r>
          </a:p>
        </p:txBody>
      </p:sp>
      <p:pic>
        <p:nvPicPr>
          <p:cNvPr id="5" name="Picture 4">
            <a:extLst>
              <a:ext uri="{FF2B5EF4-FFF2-40B4-BE49-F238E27FC236}">
                <a16:creationId xmlns:a16="http://schemas.microsoft.com/office/drawing/2014/main" id="{1D4DF45E-C729-2945-963D-A1A31D3C545F}"/>
              </a:ext>
            </a:extLst>
          </p:cNvPr>
          <p:cNvPicPr>
            <a:picLocks noChangeAspect="1"/>
          </p:cNvPicPr>
          <p:nvPr/>
        </p:nvPicPr>
        <p:blipFill>
          <a:blip r:embed="rId4"/>
          <a:stretch>
            <a:fillRect/>
          </a:stretch>
        </p:blipFill>
        <p:spPr>
          <a:xfrm>
            <a:off x="2133600" y="976923"/>
            <a:ext cx="7924800" cy="5289804"/>
          </a:xfrm>
          <a:prstGeom prst="rect">
            <a:avLst/>
          </a:prstGeom>
        </p:spPr>
      </p:pic>
      <p:sp>
        <p:nvSpPr>
          <p:cNvPr id="3" name="Title 2">
            <a:extLst>
              <a:ext uri="{FF2B5EF4-FFF2-40B4-BE49-F238E27FC236}">
                <a16:creationId xmlns:a16="http://schemas.microsoft.com/office/drawing/2014/main" id="{D33081C6-3056-B9B2-6233-1F0C67864B3E}"/>
              </a:ext>
            </a:extLst>
          </p:cNvPr>
          <p:cNvSpPr>
            <a:spLocks noGrp="1"/>
          </p:cNvSpPr>
          <p:nvPr>
            <p:ph type="title"/>
          </p:nvPr>
        </p:nvSpPr>
        <p:spPr/>
        <p:txBody>
          <a:bodyPr/>
          <a:lstStyle/>
          <a:p>
            <a:r>
              <a:rPr lang="en-US" dirty="0"/>
              <a:t>Some phenomena</a:t>
            </a:r>
          </a:p>
        </p:txBody>
      </p:sp>
      <p:cxnSp>
        <p:nvCxnSpPr>
          <p:cNvPr id="7" name="Straight Arrow Connector 6">
            <a:extLst>
              <a:ext uri="{FF2B5EF4-FFF2-40B4-BE49-F238E27FC236}">
                <a16:creationId xmlns:a16="http://schemas.microsoft.com/office/drawing/2014/main" id="{7848269B-5559-840C-CCAA-284C8B520C6D}"/>
              </a:ext>
            </a:extLst>
          </p:cNvPr>
          <p:cNvCxnSpPr>
            <a:cxnSpLocks/>
          </p:cNvCxnSpPr>
          <p:nvPr/>
        </p:nvCxnSpPr>
        <p:spPr bwMode="auto">
          <a:xfrm>
            <a:off x="725165" y="1324522"/>
            <a:ext cx="3338547" cy="1100387"/>
          </a:xfrm>
          <a:prstGeom prst="straightConnector1">
            <a:avLst/>
          </a:prstGeom>
          <a:ln>
            <a:headEnd type="none" w="med" len="med"/>
            <a:tailEnd type="triangle"/>
          </a:ln>
        </p:spPr>
        <p:style>
          <a:lnRef idx="2">
            <a:schemeClr val="accent5"/>
          </a:lnRef>
          <a:fillRef idx="0">
            <a:schemeClr val="accent5"/>
          </a:fillRef>
          <a:effectRef idx="1">
            <a:schemeClr val="accent5"/>
          </a:effectRef>
          <a:fontRef idx="minor">
            <a:schemeClr val="tx1"/>
          </a:fontRef>
        </p:style>
      </p:cxnSp>
      <p:cxnSp>
        <p:nvCxnSpPr>
          <p:cNvPr id="8" name="Straight Arrow Connector 7">
            <a:extLst>
              <a:ext uri="{FF2B5EF4-FFF2-40B4-BE49-F238E27FC236}">
                <a16:creationId xmlns:a16="http://schemas.microsoft.com/office/drawing/2014/main" id="{620C57DC-D2E9-940D-90FE-B3DD17BC691F}"/>
              </a:ext>
            </a:extLst>
          </p:cNvPr>
          <p:cNvCxnSpPr>
            <a:cxnSpLocks/>
          </p:cNvCxnSpPr>
          <p:nvPr/>
        </p:nvCxnSpPr>
        <p:spPr bwMode="auto">
          <a:xfrm flipV="1">
            <a:off x="0" y="4267992"/>
            <a:ext cx="2962208" cy="733064"/>
          </a:xfrm>
          <a:prstGeom prst="straightConnector1">
            <a:avLst/>
          </a:prstGeom>
          <a:ln>
            <a:headEnd type="none" w="med" len="med"/>
            <a:tailEnd type="triangle"/>
          </a:ln>
        </p:spPr>
        <p:style>
          <a:lnRef idx="2">
            <a:schemeClr val="accent5"/>
          </a:lnRef>
          <a:fillRef idx="0">
            <a:schemeClr val="accent5"/>
          </a:fillRef>
          <a:effectRef idx="1">
            <a:schemeClr val="accent5"/>
          </a:effectRef>
          <a:fontRef idx="minor">
            <a:schemeClr val="tx1"/>
          </a:fontRef>
        </p:style>
      </p:cxnSp>
      <p:cxnSp>
        <p:nvCxnSpPr>
          <p:cNvPr id="9" name="Straight Arrow Connector 8">
            <a:extLst>
              <a:ext uri="{FF2B5EF4-FFF2-40B4-BE49-F238E27FC236}">
                <a16:creationId xmlns:a16="http://schemas.microsoft.com/office/drawing/2014/main" id="{D2E4E2EC-0102-D259-2854-8F4D620E2C5C}"/>
              </a:ext>
            </a:extLst>
          </p:cNvPr>
          <p:cNvCxnSpPr>
            <a:cxnSpLocks/>
          </p:cNvCxnSpPr>
          <p:nvPr/>
        </p:nvCxnSpPr>
        <p:spPr bwMode="auto">
          <a:xfrm flipV="1">
            <a:off x="609600" y="5423877"/>
            <a:ext cx="5486400" cy="86155"/>
          </a:xfrm>
          <a:prstGeom prst="straightConnector1">
            <a:avLst/>
          </a:prstGeom>
          <a:ln>
            <a:headEnd type="none" w="med" len="med"/>
            <a:tailEnd type="triangle"/>
          </a:ln>
        </p:spPr>
        <p:style>
          <a:lnRef idx="2">
            <a:schemeClr val="accent5"/>
          </a:lnRef>
          <a:fillRef idx="0">
            <a:schemeClr val="accent5"/>
          </a:fillRef>
          <a:effectRef idx="1">
            <a:schemeClr val="accent5"/>
          </a:effectRef>
          <a:fontRef idx="minor">
            <a:schemeClr val="tx1"/>
          </a:fontRef>
        </p:style>
      </p:cxnSp>
      <p:cxnSp>
        <p:nvCxnSpPr>
          <p:cNvPr id="13" name="Straight Arrow Connector 12">
            <a:extLst>
              <a:ext uri="{FF2B5EF4-FFF2-40B4-BE49-F238E27FC236}">
                <a16:creationId xmlns:a16="http://schemas.microsoft.com/office/drawing/2014/main" id="{D51762B5-75B7-4811-8E9F-B5DCB94AE22C}"/>
              </a:ext>
            </a:extLst>
          </p:cNvPr>
          <p:cNvCxnSpPr>
            <a:cxnSpLocks/>
          </p:cNvCxnSpPr>
          <p:nvPr/>
        </p:nvCxnSpPr>
        <p:spPr bwMode="auto">
          <a:xfrm flipH="1">
            <a:off x="9372600" y="3200400"/>
            <a:ext cx="1600200" cy="1723664"/>
          </a:xfrm>
          <a:prstGeom prst="straightConnector1">
            <a:avLst/>
          </a:prstGeom>
          <a:ln>
            <a:headEnd type="none" w="med" len="med"/>
            <a:tailEnd type="triangle"/>
          </a:ln>
        </p:spPr>
        <p:style>
          <a:lnRef idx="2">
            <a:schemeClr val="accent5"/>
          </a:lnRef>
          <a:fillRef idx="0">
            <a:schemeClr val="accent5"/>
          </a:fillRef>
          <a:effectRef idx="1">
            <a:schemeClr val="accent5"/>
          </a:effectRef>
          <a:fontRef idx="minor">
            <a:schemeClr val="tx1"/>
          </a:fontRef>
        </p:style>
      </p:cxnSp>
      <p:cxnSp>
        <p:nvCxnSpPr>
          <p:cNvPr id="17" name="Straight Arrow Connector 16">
            <a:extLst>
              <a:ext uri="{FF2B5EF4-FFF2-40B4-BE49-F238E27FC236}">
                <a16:creationId xmlns:a16="http://schemas.microsoft.com/office/drawing/2014/main" id="{409D8478-0F3E-32EF-ABFE-5FFE29B5E565}"/>
              </a:ext>
            </a:extLst>
          </p:cNvPr>
          <p:cNvCxnSpPr>
            <a:cxnSpLocks/>
          </p:cNvCxnSpPr>
          <p:nvPr/>
        </p:nvCxnSpPr>
        <p:spPr bwMode="auto">
          <a:xfrm flipH="1">
            <a:off x="6775939" y="1583430"/>
            <a:ext cx="4583723" cy="669750"/>
          </a:xfrm>
          <a:prstGeom prst="straightConnector1">
            <a:avLst/>
          </a:prstGeom>
          <a:ln>
            <a:headEnd type="none" w="med" len="med"/>
            <a:tailEnd type="triangle"/>
          </a:ln>
        </p:spPr>
        <p:style>
          <a:lnRef idx="2">
            <a:schemeClr val="accent5"/>
          </a:lnRef>
          <a:fillRef idx="0">
            <a:schemeClr val="accent5"/>
          </a:fillRef>
          <a:effectRef idx="1">
            <a:schemeClr val="accent5"/>
          </a:effectRef>
          <a:fontRef idx="minor">
            <a:schemeClr val="tx1"/>
          </a:fontRef>
        </p:style>
      </p:cxnSp>
      <p:cxnSp>
        <p:nvCxnSpPr>
          <p:cNvPr id="24" name="Straight Arrow Connector 23">
            <a:extLst>
              <a:ext uri="{FF2B5EF4-FFF2-40B4-BE49-F238E27FC236}">
                <a16:creationId xmlns:a16="http://schemas.microsoft.com/office/drawing/2014/main" id="{686B3BAA-BB7A-9E12-EC90-635FD8DA50AA}"/>
              </a:ext>
            </a:extLst>
          </p:cNvPr>
          <p:cNvCxnSpPr>
            <a:cxnSpLocks/>
          </p:cNvCxnSpPr>
          <p:nvPr/>
        </p:nvCxnSpPr>
        <p:spPr bwMode="auto">
          <a:xfrm flipV="1">
            <a:off x="627185" y="3044266"/>
            <a:ext cx="2743200" cy="170380"/>
          </a:xfrm>
          <a:prstGeom prst="straightConnector1">
            <a:avLst/>
          </a:prstGeom>
          <a:ln>
            <a:headEnd type="none" w="med" len="med"/>
            <a:tailEnd type="triangle"/>
          </a:ln>
        </p:spPr>
        <p:style>
          <a:lnRef idx="2">
            <a:schemeClr val="accent5"/>
          </a:lnRef>
          <a:fillRef idx="0">
            <a:schemeClr val="accent5"/>
          </a:fillRef>
          <a:effectRef idx="1">
            <a:schemeClr val="accent5"/>
          </a:effectRef>
          <a:fontRef idx="minor">
            <a:schemeClr val="tx1"/>
          </a:fontRef>
        </p:style>
      </p:cxnSp>
      <p:cxnSp>
        <p:nvCxnSpPr>
          <p:cNvPr id="27" name="Straight Arrow Connector 26">
            <a:extLst>
              <a:ext uri="{FF2B5EF4-FFF2-40B4-BE49-F238E27FC236}">
                <a16:creationId xmlns:a16="http://schemas.microsoft.com/office/drawing/2014/main" id="{029CC5C5-EAD7-1FCD-49BC-31294AB9387A}"/>
              </a:ext>
            </a:extLst>
          </p:cNvPr>
          <p:cNvCxnSpPr>
            <a:cxnSpLocks/>
          </p:cNvCxnSpPr>
          <p:nvPr/>
        </p:nvCxnSpPr>
        <p:spPr bwMode="auto">
          <a:xfrm flipV="1">
            <a:off x="656493" y="3019696"/>
            <a:ext cx="3231373" cy="1036885"/>
          </a:xfrm>
          <a:prstGeom prst="straightConnector1">
            <a:avLst/>
          </a:prstGeom>
          <a:ln>
            <a:headEnd type="none" w="med" len="med"/>
            <a:tailEnd type="triangle"/>
          </a:ln>
        </p:spPr>
        <p:style>
          <a:lnRef idx="2">
            <a:schemeClr val="accent5"/>
          </a:lnRef>
          <a:fillRef idx="0">
            <a:schemeClr val="accent5"/>
          </a:fillRef>
          <a:effectRef idx="1">
            <a:schemeClr val="accent5"/>
          </a:effectRef>
          <a:fontRef idx="minor">
            <a:schemeClr val="tx1"/>
          </a:fontRef>
        </p:style>
      </p:cxnSp>
      <p:sp>
        <p:nvSpPr>
          <p:cNvPr id="29" name="TextBox 28">
            <a:extLst>
              <a:ext uri="{FF2B5EF4-FFF2-40B4-BE49-F238E27FC236}">
                <a16:creationId xmlns:a16="http://schemas.microsoft.com/office/drawing/2014/main" id="{1C6BA2FF-BB9E-6296-D618-B6A8637C7DC1}"/>
              </a:ext>
            </a:extLst>
          </p:cNvPr>
          <p:cNvSpPr txBox="1"/>
          <p:nvPr/>
        </p:nvSpPr>
        <p:spPr>
          <a:xfrm>
            <a:off x="609600" y="1526073"/>
            <a:ext cx="389850" cy="461665"/>
          </a:xfrm>
          <a:prstGeom prst="rect">
            <a:avLst/>
          </a:prstGeom>
          <a:noFill/>
        </p:spPr>
        <p:txBody>
          <a:bodyPr wrap="none" rtlCol="0">
            <a:spAutoFit/>
          </a:bodyPr>
          <a:lstStyle/>
          <a:p>
            <a:r>
              <a:rPr lang="en-US" dirty="0"/>
              <a:t>A</a:t>
            </a:r>
          </a:p>
        </p:txBody>
      </p:sp>
      <p:sp>
        <p:nvSpPr>
          <p:cNvPr id="30" name="TextBox 29">
            <a:extLst>
              <a:ext uri="{FF2B5EF4-FFF2-40B4-BE49-F238E27FC236}">
                <a16:creationId xmlns:a16="http://schemas.microsoft.com/office/drawing/2014/main" id="{169C7201-1DDF-6D18-8FAF-7086CF152FE7}"/>
              </a:ext>
            </a:extLst>
          </p:cNvPr>
          <p:cNvSpPr txBox="1"/>
          <p:nvPr/>
        </p:nvSpPr>
        <p:spPr>
          <a:xfrm>
            <a:off x="219750" y="2897032"/>
            <a:ext cx="407484" cy="461665"/>
          </a:xfrm>
          <a:prstGeom prst="rect">
            <a:avLst/>
          </a:prstGeom>
          <a:noFill/>
        </p:spPr>
        <p:txBody>
          <a:bodyPr wrap="none" rtlCol="0">
            <a:spAutoFit/>
          </a:bodyPr>
          <a:lstStyle/>
          <a:p>
            <a:r>
              <a:rPr lang="en-US" dirty="0"/>
              <a:t>D</a:t>
            </a:r>
          </a:p>
        </p:txBody>
      </p:sp>
      <p:sp>
        <p:nvSpPr>
          <p:cNvPr id="31" name="TextBox 30">
            <a:extLst>
              <a:ext uri="{FF2B5EF4-FFF2-40B4-BE49-F238E27FC236}">
                <a16:creationId xmlns:a16="http://schemas.microsoft.com/office/drawing/2014/main" id="{017CC15C-A45A-9AE7-CB93-DDAE09243C1D}"/>
              </a:ext>
            </a:extLst>
          </p:cNvPr>
          <p:cNvSpPr txBox="1"/>
          <p:nvPr/>
        </p:nvSpPr>
        <p:spPr>
          <a:xfrm>
            <a:off x="-43904" y="4539391"/>
            <a:ext cx="389850" cy="461665"/>
          </a:xfrm>
          <a:prstGeom prst="rect">
            <a:avLst/>
          </a:prstGeom>
          <a:noFill/>
        </p:spPr>
        <p:txBody>
          <a:bodyPr wrap="none" rtlCol="0">
            <a:spAutoFit/>
          </a:bodyPr>
          <a:lstStyle/>
          <a:p>
            <a:r>
              <a:rPr lang="en-US" dirty="0"/>
              <a:t>A</a:t>
            </a:r>
          </a:p>
        </p:txBody>
      </p:sp>
      <p:sp>
        <p:nvSpPr>
          <p:cNvPr id="33" name="TextBox 32">
            <a:extLst>
              <a:ext uri="{FF2B5EF4-FFF2-40B4-BE49-F238E27FC236}">
                <a16:creationId xmlns:a16="http://schemas.microsoft.com/office/drawing/2014/main" id="{0CDE1CE7-203F-8475-59DB-646E49A190A2}"/>
              </a:ext>
            </a:extLst>
          </p:cNvPr>
          <p:cNvSpPr txBox="1"/>
          <p:nvPr/>
        </p:nvSpPr>
        <p:spPr>
          <a:xfrm>
            <a:off x="10887750" y="2752981"/>
            <a:ext cx="389850" cy="461665"/>
          </a:xfrm>
          <a:prstGeom prst="rect">
            <a:avLst/>
          </a:prstGeom>
          <a:noFill/>
        </p:spPr>
        <p:txBody>
          <a:bodyPr wrap="none" rtlCol="0">
            <a:spAutoFit/>
          </a:bodyPr>
          <a:lstStyle/>
          <a:p>
            <a:r>
              <a:rPr lang="en-US" dirty="0"/>
              <a:t>A</a:t>
            </a:r>
          </a:p>
        </p:txBody>
      </p:sp>
      <p:sp>
        <p:nvSpPr>
          <p:cNvPr id="34" name="TextBox 33">
            <a:extLst>
              <a:ext uri="{FF2B5EF4-FFF2-40B4-BE49-F238E27FC236}">
                <a16:creationId xmlns:a16="http://schemas.microsoft.com/office/drawing/2014/main" id="{AEA9040A-4319-D2C5-F4F2-BFC7C817C19B}"/>
              </a:ext>
            </a:extLst>
          </p:cNvPr>
          <p:cNvSpPr txBox="1"/>
          <p:nvPr/>
        </p:nvSpPr>
        <p:spPr>
          <a:xfrm>
            <a:off x="11359662" y="1121765"/>
            <a:ext cx="389850" cy="461665"/>
          </a:xfrm>
          <a:prstGeom prst="rect">
            <a:avLst/>
          </a:prstGeom>
          <a:noFill/>
        </p:spPr>
        <p:txBody>
          <a:bodyPr wrap="none" rtlCol="0">
            <a:spAutoFit/>
          </a:bodyPr>
          <a:lstStyle/>
          <a:p>
            <a:r>
              <a:rPr lang="en-US" dirty="0"/>
              <a:t>B</a:t>
            </a:r>
          </a:p>
        </p:txBody>
      </p:sp>
      <p:sp>
        <p:nvSpPr>
          <p:cNvPr id="35" name="TextBox 34">
            <a:extLst>
              <a:ext uri="{FF2B5EF4-FFF2-40B4-BE49-F238E27FC236}">
                <a16:creationId xmlns:a16="http://schemas.microsoft.com/office/drawing/2014/main" id="{48755BBF-7EB3-D7E1-0A32-A72731DA9723}"/>
              </a:ext>
            </a:extLst>
          </p:cNvPr>
          <p:cNvSpPr txBox="1"/>
          <p:nvPr/>
        </p:nvSpPr>
        <p:spPr>
          <a:xfrm>
            <a:off x="249009" y="5212467"/>
            <a:ext cx="407484" cy="461665"/>
          </a:xfrm>
          <a:prstGeom prst="rect">
            <a:avLst/>
          </a:prstGeom>
          <a:noFill/>
        </p:spPr>
        <p:txBody>
          <a:bodyPr wrap="none" rtlCol="0">
            <a:spAutoFit/>
          </a:bodyPr>
          <a:lstStyle/>
          <a:p>
            <a:r>
              <a:rPr lang="en-US" dirty="0"/>
              <a:t>C</a:t>
            </a:r>
          </a:p>
        </p:txBody>
      </p:sp>
      <p:sp>
        <p:nvSpPr>
          <p:cNvPr id="36" name="TextBox 35">
            <a:extLst>
              <a:ext uri="{FF2B5EF4-FFF2-40B4-BE49-F238E27FC236}">
                <a16:creationId xmlns:a16="http://schemas.microsoft.com/office/drawing/2014/main" id="{ACD304AB-7703-9658-2D15-95946CE731C3}"/>
              </a:ext>
            </a:extLst>
          </p:cNvPr>
          <p:cNvSpPr txBox="1"/>
          <p:nvPr/>
        </p:nvSpPr>
        <p:spPr>
          <a:xfrm>
            <a:off x="404192" y="3886200"/>
            <a:ext cx="389850" cy="461665"/>
          </a:xfrm>
          <a:prstGeom prst="rect">
            <a:avLst/>
          </a:prstGeom>
          <a:noFill/>
        </p:spPr>
        <p:txBody>
          <a:bodyPr wrap="none" rtlCol="0">
            <a:spAutoFit/>
          </a:bodyPr>
          <a:lstStyle/>
          <a:p>
            <a:r>
              <a:rPr lang="en-US" dirty="0"/>
              <a:t>E</a:t>
            </a:r>
          </a:p>
        </p:txBody>
      </p:sp>
    </p:spTree>
    <p:extLst>
      <p:ext uri="{BB962C8B-B14F-4D97-AF65-F5344CB8AC3E}">
        <p14:creationId xmlns:p14="http://schemas.microsoft.com/office/powerpoint/2010/main" val="36021701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 name="Films on surfaces"/>
          <p:cNvSpPr txBox="1">
            <a:spLocks noGrp="1"/>
          </p:cNvSpPr>
          <p:nvPr>
            <p:ph type="title"/>
          </p:nvPr>
        </p:nvSpPr>
        <p:spPr>
          <a:xfrm>
            <a:off x="1190625" y="-450968"/>
            <a:ext cx="9810750" cy="1714500"/>
          </a:xfrm>
          <a:prstGeom prst="rect">
            <a:avLst/>
          </a:prstGeom>
        </p:spPr>
        <p:txBody>
          <a:bodyPr/>
          <a:lstStyle/>
          <a:p>
            <a:r>
              <a:rPr dirty="0"/>
              <a:t>Films on surfaces</a:t>
            </a:r>
          </a:p>
        </p:txBody>
      </p:sp>
      <p:sp>
        <p:nvSpPr>
          <p:cNvPr id="201" name="eg water…"/>
          <p:cNvSpPr txBox="1">
            <a:spLocks noGrp="1"/>
          </p:cNvSpPr>
          <p:nvPr>
            <p:ph type="body" idx="1"/>
          </p:nvPr>
        </p:nvSpPr>
        <p:spPr>
          <a:prstGeom prst="rect">
            <a:avLst/>
          </a:prstGeom>
        </p:spPr>
        <p:txBody>
          <a:bodyPr anchor="t"/>
          <a:lstStyle/>
          <a:p>
            <a:r>
              <a:t>eg water</a:t>
            </a:r>
          </a:p>
          <a:p>
            <a:r>
              <a:t>Assume:</a:t>
            </a:r>
          </a:p>
          <a:p>
            <a:pPr lvl="1"/>
            <a:r>
              <a:t>film is thin</a:t>
            </a:r>
          </a:p>
          <a:p>
            <a:r>
              <a:t>You see:</a:t>
            </a:r>
          </a:p>
          <a:p>
            <a:pPr lvl="1"/>
            <a:r>
              <a:t>specular reflection+diffuse term</a:t>
            </a:r>
          </a:p>
        </p:txBody>
      </p:sp>
      <p:pic>
        <p:nvPicPr>
          <p:cNvPr id="202" name="Image" descr="Image"/>
          <p:cNvPicPr>
            <a:picLocks noChangeAspect="1"/>
          </p:cNvPicPr>
          <p:nvPr/>
        </p:nvPicPr>
        <p:blipFill>
          <a:blip r:embed="rId2"/>
          <a:stretch>
            <a:fillRect/>
          </a:stretch>
        </p:blipFill>
        <p:spPr>
          <a:xfrm>
            <a:off x="6027460" y="3312952"/>
            <a:ext cx="4640959" cy="3453836"/>
          </a:xfrm>
          <a:prstGeom prst="rect">
            <a:avLst/>
          </a:prstGeom>
          <a:ln w="12700">
            <a:miter lim="400000"/>
          </a:ln>
        </p:spPr>
      </p:pic>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 name="Interference effects"/>
          <p:cNvSpPr txBox="1">
            <a:spLocks noGrp="1"/>
          </p:cNvSpPr>
          <p:nvPr>
            <p:ph type="title"/>
          </p:nvPr>
        </p:nvSpPr>
        <p:spPr>
          <a:xfrm>
            <a:off x="1203325" y="-304800"/>
            <a:ext cx="9810750" cy="1714500"/>
          </a:xfrm>
          <a:prstGeom prst="rect">
            <a:avLst/>
          </a:prstGeom>
        </p:spPr>
        <p:txBody>
          <a:bodyPr/>
          <a:lstStyle/>
          <a:p>
            <a:r>
              <a:rPr dirty="0"/>
              <a:t>Interference effects</a:t>
            </a:r>
          </a:p>
        </p:txBody>
      </p:sp>
      <p:sp>
        <p:nvSpPr>
          <p:cNvPr id="205" name="Sometimes seen on films…"/>
          <p:cNvSpPr txBox="1">
            <a:spLocks noGrp="1"/>
          </p:cNvSpPr>
          <p:nvPr>
            <p:ph type="body" idx="1"/>
          </p:nvPr>
        </p:nvSpPr>
        <p:spPr>
          <a:prstGeom prst="rect">
            <a:avLst/>
          </a:prstGeom>
        </p:spPr>
        <p:txBody>
          <a:bodyPr/>
          <a:lstStyle/>
          <a:p>
            <a:r>
              <a:t>Sometimes seen on films</a:t>
            </a:r>
          </a:p>
          <a:p>
            <a:pPr lvl="1"/>
            <a:r>
              <a:t>if the film is the right number of wavelengths thick</a:t>
            </a:r>
          </a:p>
          <a:p>
            <a:pPr lvl="2"/>
            <a:r>
              <a:t>waves will interfere destructively (resp constructively)</a:t>
            </a:r>
          </a:p>
          <a:p>
            <a:pPr lvl="2"/>
            <a:r>
              <a:t>can give rise to intense colors </a:t>
            </a:r>
          </a:p>
          <a:p>
            <a:pPr lvl="3"/>
            <a:r>
              <a:t>oil films on water often do this</a:t>
            </a: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 name="p17a.jpg" descr="p17a.jpg"/>
          <p:cNvPicPr>
            <a:picLocks noChangeAspect="1"/>
          </p:cNvPicPr>
          <p:nvPr/>
        </p:nvPicPr>
        <p:blipFill>
          <a:blip r:embed="rId2"/>
          <a:stretch>
            <a:fillRect/>
          </a:stretch>
        </p:blipFill>
        <p:spPr>
          <a:xfrm>
            <a:off x="1524000" y="0"/>
            <a:ext cx="5183291" cy="3937999"/>
          </a:xfrm>
          <a:prstGeom prst="rect">
            <a:avLst/>
          </a:prstGeom>
          <a:ln w="12700">
            <a:miter lim="400000"/>
          </a:ln>
        </p:spPr>
      </p:pic>
      <p:pic>
        <p:nvPicPr>
          <p:cNvPr id="208" name="p17b.jpg" descr="p17b.jpg"/>
          <p:cNvPicPr>
            <a:picLocks noChangeAspect="1"/>
          </p:cNvPicPr>
          <p:nvPr/>
        </p:nvPicPr>
        <p:blipFill>
          <a:blip r:embed="rId3"/>
          <a:stretch>
            <a:fillRect/>
          </a:stretch>
        </p:blipFill>
        <p:spPr>
          <a:xfrm>
            <a:off x="5944196" y="2920008"/>
            <a:ext cx="4726127" cy="3875482"/>
          </a:xfrm>
          <a:prstGeom prst="rect">
            <a:avLst/>
          </a:prstGeom>
          <a:ln w="12700">
            <a:miter lim="400000"/>
          </a:ln>
        </p:spPr>
      </p:pic>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 name="p16.jpg" descr="p16.jpg"/>
          <p:cNvPicPr>
            <a:picLocks noChangeAspect="1"/>
          </p:cNvPicPr>
          <p:nvPr/>
        </p:nvPicPr>
        <p:blipFill>
          <a:blip r:embed="rId2"/>
          <a:stretch>
            <a:fillRect/>
          </a:stretch>
        </p:blipFill>
        <p:spPr>
          <a:xfrm>
            <a:off x="5345907" y="1794867"/>
            <a:ext cx="4774401" cy="3580800"/>
          </a:xfrm>
          <a:prstGeom prst="rect">
            <a:avLst/>
          </a:prstGeom>
          <a:ln w="12700">
            <a:miter lim="400000"/>
          </a:ln>
        </p:spPr>
      </p:pic>
      <p:pic>
        <p:nvPicPr>
          <p:cNvPr id="211" name="p17c.jpg" descr="p17c.jpg"/>
          <p:cNvPicPr>
            <a:picLocks noChangeAspect="1"/>
          </p:cNvPicPr>
          <p:nvPr/>
        </p:nvPicPr>
        <p:blipFill>
          <a:blip r:embed="rId3"/>
          <a:stretch>
            <a:fillRect/>
          </a:stretch>
        </p:blipFill>
        <p:spPr>
          <a:xfrm>
            <a:off x="1791891" y="535781"/>
            <a:ext cx="3384356" cy="6112758"/>
          </a:xfrm>
          <a:prstGeom prst="rect">
            <a:avLst/>
          </a:prstGeom>
          <a:ln w="12700">
            <a:miter lim="400000"/>
          </a:ln>
        </p:spPr>
      </p:pic>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r>
              <a:rPr lang="en-US" dirty="0"/>
              <a:t>Bidirectional reflectance distribution function (BRDF)</a:t>
            </a:r>
          </a:p>
        </p:txBody>
      </p:sp>
      <p:sp>
        <p:nvSpPr>
          <p:cNvPr id="503811" name="Rectangle 3"/>
          <p:cNvSpPr>
            <a:spLocks noGrp="1" noChangeArrowheads="1"/>
          </p:cNvSpPr>
          <p:nvPr>
            <p:ph type="body" idx="1"/>
          </p:nvPr>
        </p:nvSpPr>
        <p:spPr>
          <a:xfrm>
            <a:off x="762000" y="914400"/>
            <a:ext cx="10515600" cy="5257800"/>
          </a:xfrm>
        </p:spPr>
        <p:txBody>
          <a:bodyPr/>
          <a:lstStyle/>
          <a:p>
            <a:pPr>
              <a:buFont typeface="Arial" panose="020B0604020202020204" pitchFamily="34" charset="0"/>
              <a:buChar char="•"/>
            </a:pPr>
            <a:r>
              <a:rPr lang="en-US" sz="2400" dirty="0"/>
              <a:t>How bright a surface appears when viewed from one direction when light falls on it from another</a:t>
            </a:r>
          </a:p>
          <a:p>
            <a:pPr>
              <a:buFont typeface="Arial" panose="020B0604020202020204" pitchFamily="34" charset="0"/>
              <a:buChar char="•"/>
            </a:pPr>
            <a:r>
              <a:rPr lang="en-US" sz="2400" dirty="0"/>
              <a:t>Definition: ratio of the radiance in the emitted direction to irradiance in the incident direction</a:t>
            </a:r>
          </a:p>
        </p:txBody>
      </p:sp>
      <p:sp>
        <p:nvSpPr>
          <p:cNvPr id="21508" name="Text Box 4"/>
          <p:cNvSpPr txBox="1">
            <a:spLocks noChangeArrowheads="1"/>
          </p:cNvSpPr>
          <p:nvPr/>
        </p:nvSpPr>
        <p:spPr bwMode="auto">
          <a:xfrm>
            <a:off x="9067800" y="6583364"/>
            <a:ext cx="1534394" cy="276999"/>
          </a:xfrm>
          <a:prstGeom prst="rect">
            <a:avLst/>
          </a:prstGeom>
          <a:noFill/>
          <a:ln w="9525">
            <a:noFill/>
            <a:miter lim="800000"/>
            <a:headEnd/>
            <a:tailEnd/>
          </a:ln>
        </p:spPr>
        <p:txBody>
          <a:bodyPr wrap="none">
            <a:spAutoFit/>
          </a:bodyPr>
          <a:lstStyle/>
          <a:p>
            <a:r>
              <a:rPr lang="en-US" sz="1200" dirty="0"/>
              <a:t>Source: Steve Seitz</a:t>
            </a:r>
          </a:p>
        </p:txBody>
      </p:sp>
      <p:graphicFrame>
        <p:nvGraphicFramePr>
          <p:cNvPr id="2" name="Object 1"/>
          <p:cNvGraphicFramePr>
            <a:graphicFrameLocks noChangeAspect="1"/>
          </p:cNvGraphicFramePr>
          <p:nvPr>
            <p:extLst>
              <p:ext uri="{D42A27DB-BD31-4B8C-83A1-F6EECF244321}">
                <p14:modId xmlns:p14="http://schemas.microsoft.com/office/powerpoint/2010/main" val="1597906333"/>
              </p:ext>
            </p:extLst>
          </p:nvPr>
        </p:nvGraphicFramePr>
        <p:xfrm>
          <a:off x="1676400" y="3200400"/>
          <a:ext cx="4924847" cy="3124200"/>
        </p:xfrm>
        <a:graphic>
          <a:graphicData uri="http://schemas.openxmlformats.org/presentationml/2006/ole">
            <mc:AlternateContent xmlns:mc="http://schemas.openxmlformats.org/markup-compatibility/2006">
              <mc:Choice xmlns:v="urn:schemas-microsoft-com:vml" Requires="v">
                <p:oleObj name="Photo Editor Photo" r:id="rId3" imgW="6563641" imgH="4371429" progId="">
                  <p:embed/>
                </p:oleObj>
              </mc:Choice>
              <mc:Fallback>
                <p:oleObj name="Photo Editor Photo" r:id="rId3" imgW="6563641" imgH="4371429" progId="">
                  <p:embed/>
                  <p:pic>
                    <p:nvPicPr>
                      <p:cNvPr id="0" name="Object 1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3200400"/>
                        <a:ext cx="4924847" cy="3124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260101D5-9248-2842-A05D-66CDAA499D93}"/>
                  </a:ext>
                </a:extLst>
              </p:cNvPr>
              <p:cNvSpPr/>
              <p:nvPr/>
            </p:nvSpPr>
            <p:spPr>
              <a:xfrm>
                <a:off x="6705600" y="3886200"/>
                <a:ext cx="3657600" cy="1200329"/>
              </a:xfrm>
              <a:prstGeom prst="rect">
                <a:avLst/>
              </a:prstGeom>
            </p:spPr>
            <p:txBody>
              <a:bodyPr wrap="square">
                <a:spAutoFit/>
              </a:bodyPr>
              <a:lstStyle/>
              <a:p>
                <a:r>
                  <a:rPr lang="en-US" dirty="0"/>
                  <a:t>Function of (at least) four parameters: incident and outgoing </a:t>
                </a:r>
                <a14:m>
                  <m:oMath xmlns:m="http://schemas.openxmlformats.org/officeDocument/2006/math">
                    <m:r>
                      <a:rPr lang="en-US" i="1">
                        <a:latin typeface="Cambria Math" panose="02040503050406030204" pitchFamily="18" charset="0"/>
                        <a:ea typeface="Cambria Math" panose="02040503050406030204" pitchFamily="18" charset="0"/>
                      </a:rPr>
                      <m:t>𝜃</m:t>
                    </m:r>
                    <m:r>
                      <a:rPr lang="en-US" i="1">
                        <a:latin typeface="Cambria Math" panose="02040503050406030204" pitchFamily="18" charset="0"/>
                        <a:ea typeface="Cambria Math" panose="02040503050406030204" pitchFamily="18" charset="0"/>
                      </a:rPr>
                      <m:t>, </m:t>
                    </m:r>
                    <m:r>
                      <a:rPr lang="en-US" i="1">
                        <a:latin typeface="Cambria Math" panose="02040503050406030204" pitchFamily="18" charset="0"/>
                        <a:ea typeface="Cambria Math" panose="02040503050406030204" pitchFamily="18" charset="0"/>
                      </a:rPr>
                      <m:t>𝜙</m:t>
                    </m:r>
                  </m:oMath>
                </a14:m>
                <a:endParaRPr lang="en-US" dirty="0"/>
              </a:p>
            </p:txBody>
          </p:sp>
        </mc:Choice>
        <mc:Fallback xmlns="">
          <p:sp>
            <p:nvSpPr>
              <p:cNvPr id="3" name="Rectangle 2">
                <a:extLst>
                  <a:ext uri="{FF2B5EF4-FFF2-40B4-BE49-F238E27FC236}">
                    <a16:creationId xmlns:a16="http://schemas.microsoft.com/office/drawing/2014/main" id="{260101D5-9248-2842-A05D-66CDAA499D93}"/>
                  </a:ext>
                </a:extLst>
              </p:cNvPr>
              <p:cNvSpPr>
                <a:spLocks noRot="1" noChangeAspect="1" noMove="1" noResize="1" noEditPoints="1" noAdjustHandles="1" noChangeArrowheads="1" noChangeShapeType="1" noTextEdit="1"/>
              </p:cNvSpPr>
              <p:nvPr/>
            </p:nvSpPr>
            <p:spPr>
              <a:xfrm>
                <a:off x="6705600" y="3886200"/>
                <a:ext cx="3657600" cy="1200329"/>
              </a:xfrm>
              <a:prstGeom prst="rect">
                <a:avLst/>
              </a:prstGeom>
              <a:blipFill>
                <a:blip r:embed="rId6"/>
                <a:stretch>
                  <a:fillRect l="-2778" t="-4167" r="-2431" b="-9375"/>
                </a:stretch>
              </a:blipFill>
            </p:spPr>
            <p:txBody>
              <a:bodyPr/>
              <a:lstStyle/>
              <a:p>
                <a:r>
                  <a:rPr lang="en-US">
                    <a:noFill/>
                  </a:rPr>
                  <a:t> </a:t>
                </a:r>
              </a:p>
            </p:txBody>
          </p:sp>
        </mc:Fallback>
      </mc:AlternateContent>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r>
              <a:rPr lang="en-US" dirty="0"/>
              <a:t>Bidirectional reflectance distribution function (BRDF)</a:t>
            </a:r>
          </a:p>
        </p:txBody>
      </p:sp>
      <p:sp>
        <p:nvSpPr>
          <p:cNvPr id="503811" name="Rectangle 3"/>
          <p:cNvSpPr>
            <a:spLocks noGrp="1" noChangeArrowheads="1"/>
          </p:cNvSpPr>
          <p:nvPr>
            <p:ph type="body" idx="1"/>
          </p:nvPr>
        </p:nvSpPr>
        <p:spPr>
          <a:xfrm>
            <a:off x="762000" y="914400"/>
            <a:ext cx="10515600" cy="5257800"/>
          </a:xfrm>
        </p:spPr>
        <p:txBody>
          <a:bodyPr/>
          <a:lstStyle/>
          <a:p>
            <a:pPr>
              <a:buFont typeface="Arial" panose="020B0604020202020204" pitchFamily="34" charset="0"/>
              <a:buChar char="•"/>
            </a:pPr>
            <a:r>
              <a:rPr lang="en-US" sz="2400" dirty="0"/>
              <a:t>Table of what goes out vs what went in</a:t>
            </a:r>
          </a:p>
          <a:p>
            <a:pPr>
              <a:buFont typeface="Arial" panose="020B0604020202020204" pitchFamily="34" charset="0"/>
              <a:buChar char="•"/>
            </a:pPr>
            <a:r>
              <a:rPr lang="en-US" sz="2400" dirty="0"/>
              <a:t>Definition: </a:t>
            </a:r>
          </a:p>
          <a:p>
            <a:pPr lvl="1">
              <a:buFont typeface="Arial" panose="020B0604020202020204" pitchFamily="34" charset="0"/>
              <a:buChar char="•"/>
            </a:pPr>
            <a:r>
              <a:rPr lang="en-US" sz="1600" dirty="0"/>
              <a:t>ratio of the radiance in the emitted direction to irradiance in the incident direction</a:t>
            </a:r>
          </a:p>
          <a:p>
            <a:pPr>
              <a:buFont typeface="Arial" panose="020B0604020202020204" pitchFamily="34" charset="0"/>
              <a:buChar char="•"/>
            </a:pPr>
            <a:r>
              <a:rPr lang="en-US" sz="2400" dirty="0"/>
              <a:t>Can be measured (goniometry), but measurement is expensive</a:t>
            </a:r>
          </a:p>
          <a:p>
            <a:pPr>
              <a:buFont typeface="Arial" panose="020B0604020202020204" pitchFamily="34" charset="0"/>
              <a:buChar char="•"/>
            </a:pPr>
            <a:r>
              <a:rPr lang="en-US" sz="2400" dirty="0"/>
              <a:t>Can be incredibly complicated and is often wildly unstable!</a:t>
            </a:r>
          </a:p>
        </p:txBody>
      </p:sp>
      <p:pic>
        <p:nvPicPr>
          <p:cNvPr id="7" name="Picture 4">
            <a:extLst>
              <a:ext uri="{FF2B5EF4-FFF2-40B4-BE49-F238E27FC236}">
                <a16:creationId xmlns:a16="http://schemas.microsoft.com/office/drawing/2014/main" id="{4C4453D0-FD8D-7D44-93A6-8366D86CFC34}"/>
              </a:ext>
            </a:extLst>
          </p:cNvPr>
          <p:cNvPicPr>
            <a:picLocks noChangeAspect="1" noChangeArrowheads="1"/>
          </p:cNvPicPr>
          <p:nvPr/>
        </p:nvPicPr>
        <p:blipFill>
          <a:blip r:embed="rId3" cstate="print"/>
          <a:srcRect/>
          <a:stretch>
            <a:fillRect/>
          </a:stretch>
        </p:blipFill>
        <p:spPr bwMode="auto">
          <a:xfrm>
            <a:off x="6109389" y="3124200"/>
            <a:ext cx="2326770" cy="3479799"/>
          </a:xfrm>
          <a:prstGeom prst="rect">
            <a:avLst/>
          </a:prstGeom>
          <a:noFill/>
          <a:ln w="9525">
            <a:noFill/>
            <a:miter lim="800000"/>
            <a:headEnd/>
            <a:tailEnd/>
          </a:ln>
        </p:spPr>
      </p:pic>
      <p:pic>
        <p:nvPicPr>
          <p:cNvPr id="8" name="Picture 7">
            <a:extLst>
              <a:ext uri="{FF2B5EF4-FFF2-40B4-BE49-F238E27FC236}">
                <a16:creationId xmlns:a16="http://schemas.microsoft.com/office/drawing/2014/main" id="{259996B9-3E46-474D-9907-189362249BFE}"/>
              </a:ext>
            </a:extLst>
          </p:cNvPr>
          <p:cNvPicPr>
            <a:picLocks noChangeAspect="1" noChangeArrowheads="1"/>
          </p:cNvPicPr>
          <p:nvPr/>
        </p:nvPicPr>
        <p:blipFill>
          <a:blip r:embed="rId4" cstate="print"/>
          <a:srcRect/>
          <a:stretch>
            <a:fillRect/>
          </a:stretch>
        </p:blipFill>
        <p:spPr bwMode="auto">
          <a:xfrm>
            <a:off x="3687468" y="4851400"/>
            <a:ext cx="2334904" cy="1752600"/>
          </a:xfrm>
          <a:prstGeom prst="rect">
            <a:avLst/>
          </a:prstGeom>
          <a:noFill/>
          <a:ln w="9525">
            <a:noFill/>
            <a:miter lim="800000"/>
            <a:headEnd/>
            <a:tailEnd/>
          </a:ln>
        </p:spPr>
      </p:pic>
      <p:pic>
        <p:nvPicPr>
          <p:cNvPr id="9" name="Picture 12" descr="glossy_leaves">
            <a:extLst>
              <a:ext uri="{FF2B5EF4-FFF2-40B4-BE49-F238E27FC236}">
                <a16:creationId xmlns:a16="http://schemas.microsoft.com/office/drawing/2014/main" id="{55FAEE21-5067-4B4F-A392-8BBC3418701E}"/>
              </a:ext>
            </a:extLst>
          </p:cNvPr>
          <p:cNvPicPr>
            <a:picLocks noChangeAspect="1" noChangeArrowheads="1"/>
          </p:cNvPicPr>
          <p:nvPr/>
        </p:nvPicPr>
        <p:blipFill>
          <a:blip r:embed="rId5" cstate="print"/>
          <a:srcRect b="2527"/>
          <a:stretch>
            <a:fillRect/>
          </a:stretch>
        </p:blipFill>
        <p:spPr bwMode="auto">
          <a:xfrm>
            <a:off x="3326796" y="3124201"/>
            <a:ext cx="2695575" cy="1660525"/>
          </a:xfrm>
          <a:prstGeom prst="rect">
            <a:avLst/>
          </a:prstGeom>
          <a:noFill/>
          <a:ln w="9525">
            <a:noFill/>
            <a:miter lim="800000"/>
            <a:headEnd/>
            <a:tailEnd/>
          </a:ln>
        </p:spPr>
      </p:pic>
      <p:pic>
        <p:nvPicPr>
          <p:cNvPr id="10" name="Picture 16">
            <a:extLst>
              <a:ext uri="{FF2B5EF4-FFF2-40B4-BE49-F238E27FC236}">
                <a16:creationId xmlns:a16="http://schemas.microsoft.com/office/drawing/2014/main" id="{1DB9F809-DBA2-3448-83C3-2DB5D33EE50E}"/>
              </a:ext>
            </a:extLst>
          </p:cNvPr>
          <p:cNvPicPr>
            <a:picLocks noChangeAspect="1" noChangeArrowheads="1"/>
          </p:cNvPicPr>
          <p:nvPr/>
        </p:nvPicPr>
        <p:blipFill>
          <a:blip r:embed="rId6" cstate="print"/>
          <a:srcRect/>
          <a:stretch>
            <a:fillRect/>
          </a:stretch>
        </p:blipFill>
        <p:spPr bwMode="auto">
          <a:xfrm>
            <a:off x="1600200" y="3124201"/>
            <a:ext cx="1640874" cy="1660525"/>
          </a:xfrm>
          <a:prstGeom prst="rect">
            <a:avLst/>
          </a:prstGeom>
          <a:noFill/>
          <a:ln w="9525">
            <a:noFill/>
            <a:miter lim="800000"/>
            <a:headEnd/>
            <a:tailEnd/>
          </a:ln>
        </p:spPr>
      </p:pic>
      <p:pic>
        <p:nvPicPr>
          <p:cNvPr id="11" name="Picture 18">
            <a:extLst>
              <a:ext uri="{FF2B5EF4-FFF2-40B4-BE49-F238E27FC236}">
                <a16:creationId xmlns:a16="http://schemas.microsoft.com/office/drawing/2014/main" id="{912E85D2-F60E-D346-8116-BB5BF62055A2}"/>
              </a:ext>
            </a:extLst>
          </p:cNvPr>
          <p:cNvPicPr>
            <a:picLocks noChangeAspect="1" noChangeArrowheads="1"/>
          </p:cNvPicPr>
          <p:nvPr/>
        </p:nvPicPr>
        <p:blipFill>
          <a:blip r:embed="rId7" cstate="print"/>
          <a:srcRect l="41785"/>
          <a:stretch>
            <a:fillRect/>
          </a:stretch>
        </p:blipFill>
        <p:spPr bwMode="auto">
          <a:xfrm>
            <a:off x="1600200" y="4851400"/>
            <a:ext cx="2000250" cy="1752600"/>
          </a:xfrm>
          <a:prstGeom prst="rect">
            <a:avLst/>
          </a:prstGeom>
          <a:noFill/>
          <a:ln w="9525">
            <a:noFill/>
            <a:miter lim="800000"/>
            <a:headEnd/>
            <a:tailEnd/>
          </a:ln>
        </p:spPr>
      </p:pic>
      <p:pic>
        <p:nvPicPr>
          <p:cNvPr id="13" name="Picture 11" descr="shiny_head">
            <a:extLst>
              <a:ext uri="{FF2B5EF4-FFF2-40B4-BE49-F238E27FC236}">
                <a16:creationId xmlns:a16="http://schemas.microsoft.com/office/drawing/2014/main" id="{4F9AA8F5-8CE6-3A44-850F-A1BE8D250496}"/>
              </a:ext>
            </a:extLst>
          </p:cNvPr>
          <p:cNvPicPr>
            <a:picLocks noChangeAspect="1" noChangeArrowheads="1"/>
          </p:cNvPicPr>
          <p:nvPr/>
        </p:nvPicPr>
        <p:blipFill>
          <a:blip r:embed="rId8" cstate="print"/>
          <a:srcRect/>
          <a:stretch>
            <a:fillRect/>
          </a:stretch>
        </p:blipFill>
        <p:spPr bwMode="auto">
          <a:xfrm>
            <a:off x="8523176" y="4566778"/>
            <a:ext cx="2102938" cy="2037221"/>
          </a:xfrm>
          <a:prstGeom prst="rect">
            <a:avLst/>
          </a:prstGeom>
          <a:noFill/>
          <a:ln w="9525">
            <a:noFill/>
            <a:miter lim="800000"/>
            <a:headEnd/>
            <a:tailEnd/>
          </a:ln>
        </p:spPr>
      </p:pic>
      <p:pic>
        <p:nvPicPr>
          <p:cNvPr id="4" name="Picture 3">
            <a:extLst>
              <a:ext uri="{FF2B5EF4-FFF2-40B4-BE49-F238E27FC236}">
                <a16:creationId xmlns:a16="http://schemas.microsoft.com/office/drawing/2014/main" id="{8EB5CA5E-2D76-8240-9E31-60CF52394107}"/>
              </a:ext>
            </a:extLst>
          </p:cNvPr>
          <p:cNvPicPr>
            <a:picLocks noChangeAspect="1"/>
          </p:cNvPicPr>
          <p:nvPr/>
        </p:nvPicPr>
        <p:blipFill rotWithShape="1">
          <a:blip r:embed="rId9"/>
          <a:srcRect l="15995"/>
          <a:stretch/>
        </p:blipFill>
        <p:spPr>
          <a:xfrm>
            <a:off x="8531310" y="3124200"/>
            <a:ext cx="2094804" cy="1402750"/>
          </a:xfrm>
          <a:prstGeom prst="rect">
            <a:avLst/>
          </a:prstGeom>
        </p:spPr>
      </p:pic>
    </p:spTree>
    <p:extLst>
      <p:ext uri="{BB962C8B-B14F-4D97-AF65-F5344CB8AC3E}">
        <p14:creationId xmlns:p14="http://schemas.microsoft.com/office/powerpoint/2010/main" val="23832428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Basic models of reflection in detail</a:t>
            </a:r>
          </a:p>
        </p:txBody>
      </p:sp>
      <p:sp>
        <p:nvSpPr>
          <p:cNvPr id="3" name="Content Placeholder 2"/>
          <p:cNvSpPr>
            <a:spLocks noGrp="1"/>
          </p:cNvSpPr>
          <p:nvPr>
            <p:ph idx="1"/>
          </p:nvPr>
        </p:nvSpPr>
        <p:spPr/>
        <p:txBody>
          <a:bodyPr/>
          <a:lstStyle/>
          <a:p>
            <a:pPr marL="457200" indent="-457200">
              <a:buFont typeface="Arial" panose="020B0604020202020204" pitchFamily="34" charset="0"/>
              <a:buChar char="•"/>
            </a:pPr>
            <a:r>
              <a:rPr lang="en-US" b="1" dirty="0"/>
              <a:t>Specular reflection:</a:t>
            </a:r>
            <a:r>
              <a:rPr lang="en-US" dirty="0"/>
              <a:t> light is reflected</a:t>
            </a:r>
            <a:br>
              <a:rPr lang="en-US" dirty="0"/>
            </a:br>
            <a:r>
              <a:rPr lang="en-US" dirty="0"/>
              <a:t>about the surface normal</a:t>
            </a:r>
          </a:p>
          <a:p>
            <a:endParaRPr lang="en-US" dirty="0"/>
          </a:p>
          <a:p>
            <a:endParaRPr lang="en-US" dirty="0"/>
          </a:p>
          <a:p>
            <a:endParaRPr lang="en-US" dirty="0"/>
          </a:p>
          <a:p>
            <a:pPr marL="0" indent="0"/>
            <a:br>
              <a:rPr lang="en-US" sz="1800" b="1" dirty="0"/>
            </a:br>
            <a:endParaRPr lang="en-US" sz="1800" b="1" dirty="0"/>
          </a:p>
          <a:p>
            <a:pPr marL="457200" indent="-457200">
              <a:buFont typeface="Arial" panose="020B0604020202020204" pitchFamily="34" charset="0"/>
              <a:buChar char="•"/>
            </a:pPr>
            <a:r>
              <a:rPr lang="en-US" b="1" dirty="0"/>
              <a:t>Diffuse reflection:</a:t>
            </a:r>
            <a:r>
              <a:rPr lang="en-US" dirty="0"/>
              <a:t> light scatters </a:t>
            </a:r>
            <a:br>
              <a:rPr lang="en-US" dirty="0"/>
            </a:br>
            <a:r>
              <a:rPr lang="en-US" dirty="0"/>
              <a:t>equally in all directions</a:t>
            </a:r>
          </a:p>
        </p:txBody>
      </p:sp>
      <p:cxnSp>
        <p:nvCxnSpPr>
          <p:cNvPr id="5" name="Straight Connector 4"/>
          <p:cNvCxnSpPr/>
          <p:nvPr/>
        </p:nvCxnSpPr>
        <p:spPr>
          <a:xfrm>
            <a:off x="8281685" y="3352800"/>
            <a:ext cx="2500313"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10506822" y="1787858"/>
            <a:ext cx="476250" cy="476250"/>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7" name="Straight Arrow Connector 6"/>
          <p:cNvCxnSpPr>
            <a:stCxn id="6" idx="3"/>
          </p:cNvCxnSpPr>
          <p:nvPr/>
        </p:nvCxnSpPr>
        <p:spPr>
          <a:xfrm flipH="1">
            <a:off x="9710435" y="2194363"/>
            <a:ext cx="866133" cy="111016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0404870" y="1301130"/>
            <a:ext cx="1440122" cy="646331"/>
          </a:xfrm>
          <a:prstGeom prst="rect">
            <a:avLst/>
          </a:prstGeom>
          <a:noFill/>
        </p:spPr>
        <p:txBody>
          <a:bodyPr wrap="square" rtlCol="0">
            <a:spAutoFit/>
          </a:bodyPr>
          <a:lstStyle/>
          <a:p>
            <a:pPr algn="r"/>
            <a:r>
              <a:rPr lang="en-US" sz="1800" dirty="0"/>
              <a:t>incoming light</a:t>
            </a:r>
          </a:p>
        </p:txBody>
      </p:sp>
      <p:cxnSp>
        <p:nvCxnSpPr>
          <p:cNvPr id="10" name="Straight Arrow Connector 9"/>
          <p:cNvCxnSpPr>
            <a:cxnSpLocks/>
          </p:cNvCxnSpPr>
          <p:nvPr/>
        </p:nvCxnSpPr>
        <p:spPr>
          <a:xfrm flipH="1" flipV="1">
            <a:off x="8534400" y="2023966"/>
            <a:ext cx="1176036" cy="1254428"/>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8281684" y="6364872"/>
            <a:ext cx="2500313"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17" name="Oval 16"/>
          <p:cNvSpPr/>
          <p:nvPr/>
        </p:nvSpPr>
        <p:spPr>
          <a:xfrm>
            <a:off x="10634415" y="4756879"/>
            <a:ext cx="476250" cy="476250"/>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18" name="Straight Arrow Connector 17"/>
          <p:cNvCxnSpPr>
            <a:stCxn id="17" idx="3"/>
          </p:cNvCxnSpPr>
          <p:nvPr/>
        </p:nvCxnSpPr>
        <p:spPr>
          <a:xfrm flipH="1">
            <a:off x="9734552" y="5163384"/>
            <a:ext cx="969608" cy="1164214"/>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10331213" y="4343400"/>
            <a:ext cx="1515443" cy="646331"/>
          </a:xfrm>
          <a:prstGeom prst="rect">
            <a:avLst/>
          </a:prstGeom>
          <a:noFill/>
        </p:spPr>
        <p:txBody>
          <a:bodyPr wrap="square" rtlCol="0">
            <a:spAutoFit/>
          </a:bodyPr>
          <a:lstStyle/>
          <a:p>
            <a:pPr algn="r"/>
            <a:r>
              <a:rPr lang="en-US" sz="1800" dirty="0"/>
              <a:t>incoming light</a:t>
            </a:r>
          </a:p>
        </p:txBody>
      </p:sp>
      <p:cxnSp>
        <p:nvCxnSpPr>
          <p:cNvPr id="21" name="Straight Arrow Connector 20"/>
          <p:cNvCxnSpPr/>
          <p:nvPr/>
        </p:nvCxnSpPr>
        <p:spPr>
          <a:xfrm rot="16200000" flipV="1">
            <a:off x="9079705" y="5672755"/>
            <a:ext cx="714378" cy="595316"/>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rot="10800000">
            <a:off x="8782049" y="5970411"/>
            <a:ext cx="952500" cy="357188"/>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cxnSpLocks/>
          </p:cNvCxnSpPr>
          <p:nvPr/>
        </p:nvCxnSpPr>
        <p:spPr>
          <a:xfrm flipV="1">
            <a:off x="9753599" y="6101509"/>
            <a:ext cx="950561" cy="229065"/>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E4270CA7-6CF3-7746-9063-7FCE1253FF2E}"/>
              </a:ext>
            </a:extLst>
          </p:cNvPr>
          <p:cNvSpPr/>
          <p:nvPr/>
        </p:nvSpPr>
        <p:spPr>
          <a:xfrm>
            <a:off x="152400" y="6439226"/>
            <a:ext cx="2223362" cy="307777"/>
          </a:xfrm>
          <a:prstGeom prst="rect">
            <a:avLst/>
          </a:prstGeom>
        </p:spPr>
        <p:txBody>
          <a:bodyPr wrap="square">
            <a:spAutoFit/>
          </a:bodyPr>
          <a:lstStyle/>
          <a:p>
            <a:r>
              <a:rPr lang="en-US" sz="1400" dirty="0"/>
              <a:t>Slide from D. </a:t>
            </a:r>
            <a:r>
              <a:rPr lang="en-US" sz="1400" dirty="0" err="1"/>
              <a:t>Hoiem</a:t>
            </a:r>
            <a:endParaRPr lang="en-US" sz="1400" dirty="0"/>
          </a:p>
        </p:txBody>
      </p:sp>
      <p:cxnSp>
        <p:nvCxnSpPr>
          <p:cNvPr id="19" name="Straight Arrow Connector 18">
            <a:extLst>
              <a:ext uri="{FF2B5EF4-FFF2-40B4-BE49-F238E27FC236}">
                <a16:creationId xmlns:a16="http://schemas.microsoft.com/office/drawing/2014/main" id="{7E013E04-083C-AD4C-B2BF-492FAF0906E4}"/>
              </a:ext>
            </a:extLst>
          </p:cNvPr>
          <p:cNvCxnSpPr>
            <a:cxnSpLocks/>
          </p:cNvCxnSpPr>
          <p:nvPr/>
        </p:nvCxnSpPr>
        <p:spPr>
          <a:xfrm flipH="1" flipV="1">
            <a:off x="9555956" y="5475705"/>
            <a:ext cx="188117" cy="848924"/>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F7F5CF18-2FC9-BC40-A65F-E427F28416CA}"/>
              </a:ext>
            </a:extLst>
          </p:cNvPr>
          <p:cNvCxnSpPr>
            <a:cxnSpLocks/>
          </p:cNvCxnSpPr>
          <p:nvPr/>
        </p:nvCxnSpPr>
        <p:spPr>
          <a:xfrm flipV="1">
            <a:off x="9751660" y="5501838"/>
            <a:ext cx="230540" cy="822791"/>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3F7D1EF5-97C2-DE4C-BC9C-5A6AB5333770}"/>
              </a:ext>
            </a:extLst>
          </p:cNvPr>
          <p:cNvCxnSpPr>
            <a:cxnSpLocks/>
          </p:cNvCxnSpPr>
          <p:nvPr/>
        </p:nvCxnSpPr>
        <p:spPr>
          <a:xfrm flipV="1">
            <a:off x="9749721" y="5728370"/>
            <a:ext cx="664663" cy="596260"/>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pic>
        <p:nvPicPr>
          <p:cNvPr id="32" name="Picture 31">
            <a:extLst>
              <a:ext uri="{FF2B5EF4-FFF2-40B4-BE49-F238E27FC236}">
                <a16:creationId xmlns:a16="http://schemas.microsoft.com/office/drawing/2014/main" id="{40490AD6-42B3-044A-AF0A-65825D9453A6}"/>
              </a:ext>
            </a:extLst>
          </p:cNvPr>
          <p:cNvPicPr>
            <a:picLocks noChangeAspect="1"/>
          </p:cNvPicPr>
          <p:nvPr/>
        </p:nvPicPr>
        <p:blipFill rotWithShape="1">
          <a:blip r:embed="rId2"/>
          <a:srcRect t="32704" b="10887"/>
          <a:stretch/>
        </p:blipFill>
        <p:spPr>
          <a:xfrm>
            <a:off x="2743200" y="1947461"/>
            <a:ext cx="3178817" cy="1793129"/>
          </a:xfrm>
          <a:prstGeom prst="rect">
            <a:avLst/>
          </a:prstGeom>
        </p:spPr>
      </p:pic>
      <p:graphicFrame>
        <p:nvGraphicFramePr>
          <p:cNvPr id="33" name="Object 6">
            <a:extLst>
              <a:ext uri="{FF2B5EF4-FFF2-40B4-BE49-F238E27FC236}">
                <a16:creationId xmlns:a16="http://schemas.microsoft.com/office/drawing/2014/main" id="{241A37C1-D155-7F43-85C3-8BDC8EF0EF56}"/>
              </a:ext>
            </a:extLst>
          </p:cNvPr>
          <p:cNvGraphicFramePr>
            <a:graphicFrameLocks noChangeAspect="1"/>
          </p:cNvGraphicFramePr>
          <p:nvPr/>
        </p:nvGraphicFramePr>
        <p:xfrm>
          <a:off x="3505200" y="4943356"/>
          <a:ext cx="1502746" cy="1790759"/>
        </p:xfrm>
        <a:graphic>
          <a:graphicData uri="http://schemas.openxmlformats.org/presentationml/2006/ole">
            <mc:AlternateContent xmlns:mc="http://schemas.openxmlformats.org/markup-compatibility/2006">
              <mc:Choice xmlns:v="urn:schemas-microsoft-com:vml" Requires="v">
                <p:oleObj name="Image" r:id="rId3" imgW="4050794" imgH="4825397" progId="Photoshop.Image.10">
                  <p:embed/>
                </p:oleObj>
              </mc:Choice>
              <mc:Fallback>
                <p:oleObj name="Image" r:id="rId3" imgW="4050794" imgH="4825397" progId="Photoshop.Image.10">
                  <p:embed/>
                  <p:pic>
                    <p:nvPicPr>
                      <p:cNvPr id="33" name="Object 6">
                        <a:extLst>
                          <a:ext uri="{FF2B5EF4-FFF2-40B4-BE49-F238E27FC236}">
                            <a16:creationId xmlns:a16="http://schemas.microsoft.com/office/drawing/2014/main" id="{241A37C1-D155-7F43-85C3-8BDC8EF0EF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5200" y="4943356"/>
                        <a:ext cx="1502746" cy="179075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20912868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
          <p:cNvSpPr>
            <a:spLocks noGrp="1" noChangeArrowheads="1"/>
          </p:cNvSpPr>
          <p:nvPr>
            <p:ph type="title"/>
          </p:nvPr>
        </p:nvSpPr>
        <p:spPr/>
        <p:txBody>
          <a:bodyPr/>
          <a:lstStyle/>
          <a:p>
            <a:r>
              <a:rPr lang="en-US"/>
              <a:t>Specular reflection</a:t>
            </a:r>
          </a:p>
        </p:txBody>
      </p:sp>
      <p:sp>
        <p:nvSpPr>
          <p:cNvPr id="11268" name="Rectangle 3"/>
          <p:cNvSpPr>
            <a:spLocks noGrp="1" noChangeArrowheads="1"/>
          </p:cNvSpPr>
          <p:nvPr>
            <p:ph type="body" idx="4294967295"/>
          </p:nvPr>
        </p:nvSpPr>
        <p:spPr>
          <a:xfrm>
            <a:off x="838199" y="914400"/>
            <a:ext cx="7640215" cy="5486400"/>
          </a:xfrm>
        </p:spPr>
        <p:txBody>
          <a:bodyPr/>
          <a:lstStyle/>
          <a:p>
            <a:pPr>
              <a:buFontTx/>
              <a:buChar char="•"/>
            </a:pPr>
            <a:r>
              <a:rPr lang="en-US" dirty="0"/>
              <a:t>Radiation arriving along a source direction leaves along the </a:t>
            </a:r>
            <a:r>
              <a:rPr lang="en-US" b="1" dirty="0"/>
              <a:t>specular direction</a:t>
            </a:r>
            <a:r>
              <a:rPr lang="en-US" dirty="0"/>
              <a:t> (source direction reflected about normal)</a:t>
            </a:r>
          </a:p>
          <a:p>
            <a:pPr>
              <a:buFontTx/>
              <a:buChar char="•"/>
            </a:pPr>
            <a:endParaRPr lang="en-US" dirty="0"/>
          </a:p>
          <a:p>
            <a:pPr>
              <a:buFontTx/>
              <a:buChar char="•"/>
            </a:pPr>
            <a:r>
              <a:rPr lang="en-US" dirty="0"/>
              <a:t>Classic case:  Mirror</a:t>
            </a:r>
          </a:p>
          <a:p>
            <a:pPr>
              <a:buFontTx/>
              <a:buChar char="•"/>
            </a:pPr>
            <a:endParaRPr lang="en-US" dirty="0"/>
          </a:p>
          <a:p>
            <a:pPr>
              <a:buFontTx/>
              <a:buChar char="•"/>
            </a:pPr>
            <a:r>
              <a:rPr lang="en-US" dirty="0"/>
              <a:t>Diagnosis</a:t>
            </a:r>
          </a:p>
          <a:p>
            <a:pPr lvl="1"/>
            <a:r>
              <a:rPr lang="en-US" dirty="0"/>
              <a:t>When you look at a specular surface from different directions, appearance changes</a:t>
            </a:r>
          </a:p>
          <a:p>
            <a:pPr lvl="1"/>
            <a:r>
              <a:rPr lang="en-US" dirty="0"/>
              <a:t>True specular surfaces are “really like” mirrors</a:t>
            </a:r>
          </a:p>
          <a:p>
            <a:pPr lvl="2"/>
            <a:r>
              <a:rPr lang="en-US" dirty="0"/>
              <a:t>Form a clear image</a:t>
            </a:r>
          </a:p>
          <a:p>
            <a:pPr>
              <a:buFontTx/>
              <a:buChar char="•"/>
            </a:pPr>
            <a:r>
              <a:rPr lang="en-US" dirty="0"/>
              <a:t>Q: </a:t>
            </a:r>
          </a:p>
          <a:p>
            <a:pPr lvl="1"/>
            <a:r>
              <a:rPr lang="en-US" dirty="0"/>
              <a:t>Why do mirrors reverse left and right, but not up and down?</a:t>
            </a:r>
          </a:p>
        </p:txBody>
      </p:sp>
      <p:cxnSp>
        <p:nvCxnSpPr>
          <p:cNvPr id="13" name="Straight Connector 12">
            <a:extLst>
              <a:ext uri="{FF2B5EF4-FFF2-40B4-BE49-F238E27FC236}">
                <a16:creationId xmlns:a16="http://schemas.microsoft.com/office/drawing/2014/main" id="{EEED099E-4A09-394A-A332-101AFBDC0B67}"/>
              </a:ext>
            </a:extLst>
          </p:cNvPr>
          <p:cNvCxnSpPr/>
          <p:nvPr/>
        </p:nvCxnSpPr>
        <p:spPr>
          <a:xfrm>
            <a:off x="8305800" y="2620502"/>
            <a:ext cx="2500313"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D613DECD-0B85-AB42-8B35-307338EADE42}"/>
              </a:ext>
            </a:extLst>
          </p:cNvPr>
          <p:cNvSpPr/>
          <p:nvPr/>
        </p:nvSpPr>
        <p:spPr>
          <a:xfrm>
            <a:off x="10530937" y="1055560"/>
            <a:ext cx="476250" cy="476250"/>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15" name="Straight Arrow Connector 14">
            <a:extLst>
              <a:ext uri="{FF2B5EF4-FFF2-40B4-BE49-F238E27FC236}">
                <a16:creationId xmlns:a16="http://schemas.microsoft.com/office/drawing/2014/main" id="{59619776-17C6-954E-A2DC-F69200F7812D}"/>
              </a:ext>
            </a:extLst>
          </p:cNvPr>
          <p:cNvCxnSpPr>
            <a:stCxn id="14" idx="3"/>
          </p:cNvCxnSpPr>
          <p:nvPr/>
        </p:nvCxnSpPr>
        <p:spPr>
          <a:xfrm flipH="1">
            <a:off x="9734550" y="1462065"/>
            <a:ext cx="866133" cy="1110162"/>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45DE3B50-8114-FA4E-9EE1-51E262F85F25}"/>
              </a:ext>
            </a:extLst>
          </p:cNvPr>
          <p:cNvCxnSpPr>
            <a:cxnSpLocks/>
          </p:cNvCxnSpPr>
          <p:nvPr/>
        </p:nvCxnSpPr>
        <p:spPr>
          <a:xfrm flipH="1" flipV="1">
            <a:off x="8597454" y="1293685"/>
            <a:ext cx="1123952" cy="1289614"/>
          </a:xfrm>
          <a:prstGeom prst="straightConnector1">
            <a:avLst/>
          </a:prstGeom>
          <a:ln>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EDA572BC-F19B-E847-92CA-F588488026FE}"/>
              </a:ext>
            </a:extLst>
          </p:cNvPr>
          <p:cNvCxnSpPr>
            <a:cxnSpLocks/>
          </p:cNvCxnSpPr>
          <p:nvPr/>
        </p:nvCxnSpPr>
        <p:spPr>
          <a:xfrm flipV="1">
            <a:off x="9734550" y="1676400"/>
            <a:ext cx="1" cy="895827"/>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6" name="Arc 5">
            <a:extLst>
              <a:ext uri="{FF2B5EF4-FFF2-40B4-BE49-F238E27FC236}">
                <a16:creationId xmlns:a16="http://schemas.microsoft.com/office/drawing/2014/main" id="{41CF3469-78A8-804C-B0F7-E01A9B02A23E}"/>
              </a:ext>
            </a:extLst>
          </p:cNvPr>
          <p:cNvSpPr/>
          <p:nvPr/>
        </p:nvSpPr>
        <p:spPr bwMode="auto">
          <a:xfrm>
            <a:off x="9344547" y="2182225"/>
            <a:ext cx="780004" cy="780004"/>
          </a:xfrm>
          <a:prstGeom prst="arc">
            <a:avLst>
              <a:gd name="adj1" fmla="val 13498946"/>
              <a:gd name="adj2" fmla="val 18421990"/>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39185195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
          <p:cNvSpPr>
            <a:spLocks noGrp="1" noChangeArrowheads="1"/>
          </p:cNvSpPr>
          <p:nvPr>
            <p:ph type="title"/>
          </p:nvPr>
        </p:nvSpPr>
        <p:spPr/>
        <p:txBody>
          <a:bodyPr/>
          <a:lstStyle/>
          <a:p>
            <a:r>
              <a:rPr lang="en-US" dirty="0" err="1"/>
              <a:t>Specularities</a:t>
            </a:r>
            <a:endParaRPr lang="en-US" dirty="0"/>
          </a:p>
        </p:txBody>
      </p:sp>
      <p:sp>
        <p:nvSpPr>
          <p:cNvPr id="11268" name="Rectangle 3"/>
          <p:cNvSpPr>
            <a:spLocks noGrp="1" noChangeArrowheads="1"/>
          </p:cNvSpPr>
          <p:nvPr>
            <p:ph type="body" idx="4294967295"/>
          </p:nvPr>
        </p:nvSpPr>
        <p:spPr>
          <a:xfrm>
            <a:off x="838200" y="914400"/>
            <a:ext cx="6949722" cy="5486400"/>
          </a:xfrm>
        </p:spPr>
        <p:txBody>
          <a:bodyPr/>
          <a:lstStyle/>
          <a:p>
            <a:pPr>
              <a:buFontTx/>
              <a:buChar char="•"/>
            </a:pPr>
            <a:r>
              <a:rPr lang="en-US" dirty="0"/>
              <a:t>On real surfaces, energy usually goes into a “lobe” of directions</a:t>
            </a:r>
          </a:p>
          <a:p>
            <a:pPr lvl="1"/>
            <a:r>
              <a:rPr lang="en-US" dirty="0"/>
              <a:t>So image is blurred</a:t>
            </a:r>
          </a:p>
          <a:p>
            <a:pPr lvl="1"/>
            <a:r>
              <a:rPr lang="en-US" dirty="0"/>
              <a:t>More usually, you see only the source</a:t>
            </a:r>
          </a:p>
          <a:p>
            <a:endParaRPr lang="en-US" dirty="0"/>
          </a:p>
          <a:p>
            <a:r>
              <a:rPr lang="en-US" dirty="0" err="1"/>
              <a:t>Specularities</a:t>
            </a:r>
            <a:r>
              <a:rPr lang="en-US" dirty="0"/>
              <a:t>:  narrow bright patches</a:t>
            </a:r>
          </a:p>
          <a:p>
            <a:pPr marL="857250" lvl="1" indent="-457200">
              <a:buFont typeface="Arial" panose="020B0604020202020204" pitchFamily="34" charset="0"/>
              <a:buChar char="•"/>
            </a:pPr>
            <a:r>
              <a:rPr lang="en-US" dirty="0"/>
              <a:t>On metals: color of the metal</a:t>
            </a:r>
          </a:p>
          <a:p>
            <a:pPr marL="857250" lvl="1" indent="-457200">
              <a:buFont typeface="Arial" panose="020B0604020202020204" pitchFamily="34" charset="0"/>
              <a:buChar char="•"/>
            </a:pPr>
            <a:r>
              <a:rPr lang="en-US" dirty="0"/>
              <a:t>Others: color of the light source</a:t>
            </a:r>
          </a:p>
          <a:p>
            <a:endParaRPr lang="en-US" dirty="0"/>
          </a:p>
          <a:p>
            <a:pPr>
              <a:buFontTx/>
              <a:buChar char="•"/>
            </a:pPr>
            <a:endParaRPr lang="en-US" dirty="0"/>
          </a:p>
        </p:txBody>
      </p:sp>
      <p:cxnSp>
        <p:nvCxnSpPr>
          <p:cNvPr id="13" name="Straight Connector 12">
            <a:extLst>
              <a:ext uri="{FF2B5EF4-FFF2-40B4-BE49-F238E27FC236}">
                <a16:creationId xmlns:a16="http://schemas.microsoft.com/office/drawing/2014/main" id="{EEED099E-4A09-394A-A332-101AFBDC0B67}"/>
              </a:ext>
            </a:extLst>
          </p:cNvPr>
          <p:cNvCxnSpPr/>
          <p:nvPr/>
        </p:nvCxnSpPr>
        <p:spPr>
          <a:xfrm>
            <a:off x="8376916" y="2583299"/>
            <a:ext cx="2500313"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D613DECD-0B85-AB42-8B35-307338EADE42}"/>
              </a:ext>
            </a:extLst>
          </p:cNvPr>
          <p:cNvSpPr/>
          <p:nvPr/>
        </p:nvSpPr>
        <p:spPr>
          <a:xfrm>
            <a:off x="10530937" y="1055560"/>
            <a:ext cx="476250" cy="476250"/>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15" name="Straight Arrow Connector 14">
            <a:extLst>
              <a:ext uri="{FF2B5EF4-FFF2-40B4-BE49-F238E27FC236}">
                <a16:creationId xmlns:a16="http://schemas.microsoft.com/office/drawing/2014/main" id="{59619776-17C6-954E-A2DC-F69200F7812D}"/>
              </a:ext>
            </a:extLst>
          </p:cNvPr>
          <p:cNvCxnSpPr>
            <a:stCxn id="14" idx="3"/>
          </p:cNvCxnSpPr>
          <p:nvPr/>
        </p:nvCxnSpPr>
        <p:spPr>
          <a:xfrm flipH="1">
            <a:off x="9734550" y="1462065"/>
            <a:ext cx="866133" cy="1110162"/>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45DE3B50-8114-FA4E-9EE1-51E262F85F25}"/>
              </a:ext>
            </a:extLst>
          </p:cNvPr>
          <p:cNvCxnSpPr>
            <a:cxnSpLocks/>
          </p:cNvCxnSpPr>
          <p:nvPr/>
        </p:nvCxnSpPr>
        <p:spPr>
          <a:xfrm flipH="1" flipV="1">
            <a:off x="8597454" y="1293685"/>
            <a:ext cx="1123952" cy="1289614"/>
          </a:xfrm>
          <a:prstGeom prst="straightConnector1">
            <a:avLst/>
          </a:prstGeom>
          <a:ln>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EDA572BC-F19B-E847-92CA-F588488026FE}"/>
              </a:ext>
            </a:extLst>
          </p:cNvPr>
          <p:cNvCxnSpPr>
            <a:cxnSpLocks/>
          </p:cNvCxnSpPr>
          <p:nvPr/>
        </p:nvCxnSpPr>
        <p:spPr>
          <a:xfrm flipV="1">
            <a:off x="9734550" y="1676400"/>
            <a:ext cx="1" cy="895827"/>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6" name="Arc 5">
            <a:extLst>
              <a:ext uri="{FF2B5EF4-FFF2-40B4-BE49-F238E27FC236}">
                <a16:creationId xmlns:a16="http://schemas.microsoft.com/office/drawing/2014/main" id="{41CF3469-78A8-804C-B0F7-E01A9B02A23E}"/>
              </a:ext>
            </a:extLst>
          </p:cNvPr>
          <p:cNvSpPr/>
          <p:nvPr/>
        </p:nvSpPr>
        <p:spPr bwMode="auto">
          <a:xfrm>
            <a:off x="9344547" y="2182225"/>
            <a:ext cx="780004" cy="780004"/>
          </a:xfrm>
          <a:prstGeom prst="arc">
            <a:avLst>
              <a:gd name="adj1" fmla="val 13498946"/>
              <a:gd name="adj2" fmla="val 18421990"/>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cs typeface="Arial" charset="0"/>
            </a:endParaRPr>
          </a:p>
        </p:txBody>
      </p:sp>
      <p:cxnSp>
        <p:nvCxnSpPr>
          <p:cNvPr id="18" name="Straight Connector 17">
            <a:extLst>
              <a:ext uri="{FF2B5EF4-FFF2-40B4-BE49-F238E27FC236}">
                <a16:creationId xmlns:a16="http://schemas.microsoft.com/office/drawing/2014/main" id="{A447A437-40B2-B14B-B3BB-2EE0DFD6B8C6}"/>
              </a:ext>
            </a:extLst>
          </p:cNvPr>
          <p:cNvCxnSpPr/>
          <p:nvPr/>
        </p:nvCxnSpPr>
        <p:spPr>
          <a:xfrm>
            <a:off x="8359710" y="4631128"/>
            <a:ext cx="2500313"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8174D54F-FFD5-0040-B65A-8492FAF38041}"/>
              </a:ext>
            </a:extLst>
          </p:cNvPr>
          <p:cNvSpPr/>
          <p:nvPr/>
        </p:nvSpPr>
        <p:spPr>
          <a:xfrm>
            <a:off x="10530937" y="3103389"/>
            <a:ext cx="476250" cy="476250"/>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22" name="Straight Arrow Connector 21">
            <a:extLst>
              <a:ext uri="{FF2B5EF4-FFF2-40B4-BE49-F238E27FC236}">
                <a16:creationId xmlns:a16="http://schemas.microsoft.com/office/drawing/2014/main" id="{049D329F-91DE-6E4B-94D2-1E128D1A0E6B}"/>
              </a:ext>
            </a:extLst>
          </p:cNvPr>
          <p:cNvCxnSpPr>
            <a:stCxn id="20" idx="3"/>
          </p:cNvCxnSpPr>
          <p:nvPr/>
        </p:nvCxnSpPr>
        <p:spPr>
          <a:xfrm flipH="1">
            <a:off x="9734550" y="3509894"/>
            <a:ext cx="866133" cy="1110162"/>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364BE1E7-4D5F-D941-B1A9-F13B81141A58}"/>
              </a:ext>
            </a:extLst>
          </p:cNvPr>
          <p:cNvCxnSpPr>
            <a:cxnSpLocks/>
          </p:cNvCxnSpPr>
          <p:nvPr/>
        </p:nvCxnSpPr>
        <p:spPr>
          <a:xfrm flipH="1" flipV="1">
            <a:off x="8597454" y="3341514"/>
            <a:ext cx="1123952" cy="1289614"/>
          </a:xfrm>
          <a:prstGeom prst="straightConnector1">
            <a:avLst/>
          </a:prstGeom>
          <a:ln>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2E20AB67-1549-2C42-BCA9-7BD221D75113}"/>
              </a:ext>
            </a:extLst>
          </p:cNvPr>
          <p:cNvCxnSpPr>
            <a:cxnSpLocks/>
          </p:cNvCxnSpPr>
          <p:nvPr/>
        </p:nvCxnSpPr>
        <p:spPr>
          <a:xfrm flipV="1">
            <a:off x="9734550" y="3724229"/>
            <a:ext cx="1" cy="895827"/>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9B8E4972-A03B-AA46-96C7-E1C467F6A722}"/>
              </a:ext>
            </a:extLst>
          </p:cNvPr>
          <p:cNvCxnSpPr>
            <a:cxnSpLocks/>
          </p:cNvCxnSpPr>
          <p:nvPr/>
        </p:nvCxnSpPr>
        <p:spPr>
          <a:xfrm flipH="1" flipV="1">
            <a:off x="8947903" y="3460767"/>
            <a:ext cx="786647" cy="1159289"/>
          </a:xfrm>
          <a:prstGeom prst="straightConnector1">
            <a:avLst/>
          </a:prstGeom>
          <a:ln>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6BE18B1D-AC4E-BC4F-AEA2-0BA37A6CA7E6}"/>
              </a:ext>
            </a:extLst>
          </p:cNvPr>
          <p:cNvCxnSpPr>
            <a:cxnSpLocks/>
          </p:cNvCxnSpPr>
          <p:nvPr/>
        </p:nvCxnSpPr>
        <p:spPr>
          <a:xfrm flipH="1" flipV="1">
            <a:off x="9199386" y="3682389"/>
            <a:ext cx="535163" cy="948739"/>
          </a:xfrm>
          <a:prstGeom prst="straightConnector1">
            <a:avLst/>
          </a:prstGeom>
          <a:ln>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F39031EC-59C1-CC4F-BE8C-EA46699AD2CF}"/>
              </a:ext>
            </a:extLst>
          </p:cNvPr>
          <p:cNvCxnSpPr>
            <a:cxnSpLocks/>
          </p:cNvCxnSpPr>
          <p:nvPr/>
        </p:nvCxnSpPr>
        <p:spPr>
          <a:xfrm flipH="1" flipV="1">
            <a:off x="8597453" y="3660919"/>
            <a:ext cx="1137096" cy="970209"/>
          </a:xfrm>
          <a:prstGeom prst="straightConnector1">
            <a:avLst/>
          </a:prstGeom>
          <a:ln>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615FFBE2-E875-6649-BC91-1B1085DEFABF}"/>
              </a:ext>
            </a:extLst>
          </p:cNvPr>
          <p:cNvCxnSpPr>
            <a:cxnSpLocks/>
          </p:cNvCxnSpPr>
          <p:nvPr/>
        </p:nvCxnSpPr>
        <p:spPr>
          <a:xfrm flipH="1" flipV="1">
            <a:off x="8766107" y="3962401"/>
            <a:ext cx="968442" cy="668727"/>
          </a:xfrm>
          <a:prstGeom prst="straightConnector1">
            <a:avLst/>
          </a:prstGeom>
          <a:ln>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cxnSp>
      <p:pic>
        <p:nvPicPr>
          <p:cNvPr id="33" name="Picture 32">
            <a:extLst>
              <a:ext uri="{FF2B5EF4-FFF2-40B4-BE49-F238E27FC236}">
                <a16:creationId xmlns:a16="http://schemas.microsoft.com/office/drawing/2014/main" id="{2FD3CB4E-DFBD-9043-9E93-DB33EE6B20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48148" y="4739309"/>
            <a:ext cx="2969225" cy="20784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cap="flat">
                <a:solidFill>
                  <a:schemeClr val="tx1"/>
                </a:solidFill>
                <a:miter lim="800000"/>
                <a:headEnd/>
                <a:tailEnd/>
              </a14:hiddenLine>
            </a:ext>
          </a:extLst>
        </p:spPr>
      </p:pic>
    </p:spTree>
    <p:extLst>
      <p:ext uri="{BB962C8B-B14F-4D97-AF65-F5344CB8AC3E}">
        <p14:creationId xmlns:p14="http://schemas.microsoft.com/office/powerpoint/2010/main" val="9484425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5" name="Straight Connector 34">
            <a:extLst>
              <a:ext uri="{FF2B5EF4-FFF2-40B4-BE49-F238E27FC236}">
                <a16:creationId xmlns:a16="http://schemas.microsoft.com/office/drawing/2014/main" id="{E5D5C4F2-94C5-4343-A2FC-D2635834DE21}"/>
              </a:ext>
            </a:extLst>
          </p:cNvPr>
          <p:cNvCxnSpPr/>
          <p:nvPr/>
        </p:nvCxnSpPr>
        <p:spPr>
          <a:xfrm>
            <a:off x="8359710" y="4631128"/>
            <a:ext cx="2500313"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11267" name="Rectangle 2"/>
          <p:cNvSpPr>
            <a:spLocks noGrp="1" noChangeArrowheads="1"/>
          </p:cNvSpPr>
          <p:nvPr>
            <p:ph type="title"/>
          </p:nvPr>
        </p:nvSpPr>
        <p:spPr/>
        <p:txBody>
          <a:bodyPr/>
          <a:lstStyle/>
          <a:p>
            <a:r>
              <a:rPr lang="en-US" dirty="0"/>
              <a:t>Specular reflection</a:t>
            </a:r>
          </a:p>
        </p:txBody>
      </p:sp>
      <mc:AlternateContent xmlns:mc="http://schemas.openxmlformats.org/markup-compatibility/2006">
        <mc:Choice xmlns:a14="http://schemas.microsoft.com/office/drawing/2010/main" Requires="a14">
          <p:sp>
            <p:nvSpPr>
              <p:cNvPr id="11268" name="Rectangle 3"/>
              <p:cNvSpPr>
                <a:spLocks noGrp="1" noChangeArrowheads="1"/>
              </p:cNvSpPr>
              <p:nvPr>
                <p:ph type="body" idx="4294967295"/>
              </p:nvPr>
            </p:nvSpPr>
            <p:spPr>
              <a:xfrm>
                <a:off x="838200" y="914400"/>
                <a:ext cx="6949722" cy="5486400"/>
              </a:xfrm>
            </p:spPr>
            <p:txBody>
              <a:bodyPr/>
              <a:lstStyle/>
              <a:p>
                <a:pPr>
                  <a:buFontTx/>
                  <a:buChar char="•"/>
                </a:pPr>
                <a:r>
                  <a:rPr lang="en-US" b="1" dirty="0" err="1"/>
                  <a:t>Phong</a:t>
                </a:r>
                <a:r>
                  <a:rPr lang="en-US" b="1" dirty="0"/>
                  <a:t> model:</a:t>
                </a:r>
                <a:r>
                  <a:rPr lang="en-US" dirty="0"/>
                  <a:t> reflected energy falls of with </a:t>
                </a:r>
                <a14:m>
                  <m:oMath xmlns:m="http://schemas.openxmlformats.org/officeDocument/2006/math">
                    <m:sSup>
                      <m:sSupPr>
                        <m:ctrlPr>
                          <a:rPr lang="en-US" i="1">
                            <a:solidFill>
                              <a:srgbClr val="9900CC"/>
                            </a:solidFill>
                            <a:latin typeface="Cambria Math" panose="02040503050406030204" pitchFamily="18" charset="0"/>
                          </a:rPr>
                        </m:ctrlPr>
                      </m:sSupPr>
                      <m:e>
                        <m:r>
                          <m:rPr>
                            <m:sty m:val="p"/>
                          </m:rPr>
                          <a:rPr lang="en-US">
                            <a:solidFill>
                              <a:srgbClr val="9900CC"/>
                            </a:solidFill>
                            <a:latin typeface="Cambria Math" panose="02040503050406030204" pitchFamily="18" charset="0"/>
                          </a:rPr>
                          <m:t>cos</m:t>
                        </m:r>
                      </m:e>
                      <m:sup>
                        <m:r>
                          <a:rPr lang="en-US" i="1">
                            <a:solidFill>
                              <a:srgbClr val="9900CC"/>
                            </a:solidFill>
                            <a:latin typeface="Cambria Math" panose="02040503050406030204" pitchFamily="18" charset="0"/>
                          </a:rPr>
                          <m:t>𝑛</m:t>
                        </m:r>
                      </m:sup>
                    </m:sSup>
                    <m:r>
                      <a:rPr lang="en-US" i="1">
                        <a:solidFill>
                          <a:srgbClr val="9900CC"/>
                        </a:solidFill>
                        <a:latin typeface="Cambria Math" panose="02040503050406030204" pitchFamily="18" charset="0"/>
                      </a:rPr>
                      <m:t>(</m:t>
                    </m:r>
                    <m:r>
                      <a:rPr lang="en-US" i="1">
                        <a:solidFill>
                          <a:srgbClr val="9900CC"/>
                        </a:solidFill>
                        <a:latin typeface="Cambria Math" panose="02040503050406030204" pitchFamily="18" charset="0"/>
                        <a:ea typeface="Cambria Math" panose="02040503050406030204" pitchFamily="18" charset="0"/>
                      </a:rPr>
                      <m:t>𝛿𝜃</m:t>
                    </m:r>
                    <m:r>
                      <a:rPr lang="en-US" i="1">
                        <a:solidFill>
                          <a:srgbClr val="9900CC"/>
                        </a:solidFill>
                        <a:latin typeface="Cambria Math" panose="02040503050406030204" pitchFamily="18" charset="0"/>
                        <a:ea typeface="Cambria Math" panose="02040503050406030204" pitchFamily="18" charset="0"/>
                      </a:rPr>
                      <m:t>)</m:t>
                    </m:r>
                  </m:oMath>
                </a14:m>
                <a:endParaRPr lang="en-US" dirty="0"/>
              </a:p>
              <a:p>
                <a:pPr>
                  <a:buFontTx/>
                  <a:buChar char="•"/>
                </a:pPr>
                <a:endParaRPr lang="en-US" dirty="0"/>
              </a:p>
            </p:txBody>
          </p:sp>
        </mc:Choice>
        <mc:Fallback>
          <p:sp>
            <p:nvSpPr>
              <p:cNvPr id="11268" name="Rectangle 3"/>
              <p:cNvSpPr>
                <a:spLocks noGrp="1" noRot="1" noChangeAspect="1" noMove="1" noResize="1" noEditPoints="1" noAdjustHandles="1" noChangeArrowheads="1" noChangeShapeType="1" noTextEdit="1"/>
              </p:cNvSpPr>
              <p:nvPr>
                <p:ph type="body" idx="4294967295"/>
              </p:nvPr>
            </p:nvSpPr>
            <p:spPr>
              <a:xfrm>
                <a:off x="838200" y="914400"/>
                <a:ext cx="6949722" cy="5486400"/>
              </a:xfrm>
              <a:blipFill>
                <a:blip r:embed="rId3"/>
                <a:stretch>
                  <a:fillRect l="-1642" t="-1386"/>
                </a:stretch>
              </a:blipFill>
            </p:spPr>
            <p:txBody>
              <a:bodyPr/>
              <a:lstStyle/>
              <a:p>
                <a:r>
                  <a:rPr lang="en-US">
                    <a:noFill/>
                  </a:rPr>
                  <a:t> </a:t>
                </a:r>
              </a:p>
            </p:txBody>
          </p:sp>
        </mc:Fallback>
      </mc:AlternateContent>
      <p:cxnSp>
        <p:nvCxnSpPr>
          <p:cNvPr id="13" name="Straight Connector 12">
            <a:extLst>
              <a:ext uri="{FF2B5EF4-FFF2-40B4-BE49-F238E27FC236}">
                <a16:creationId xmlns:a16="http://schemas.microsoft.com/office/drawing/2014/main" id="{EEED099E-4A09-394A-A332-101AFBDC0B67}"/>
              </a:ext>
            </a:extLst>
          </p:cNvPr>
          <p:cNvCxnSpPr/>
          <p:nvPr/>
        </p:nvCxnSpPr>
        <p:spPr>
          <a:xfrm>
            <a:off x="8305800" y="2620502"/>
            <a:ext cx="2500313"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D613DECD-0B85-AB42-8B35-307338EADE42}"/>
              </a:ext>
            </a:extLst>
          </p:cNvPr>
          <p:cNvSpPr/>
          <p:nvPr/>
        </p:nvSpPr>
        <p:spPr>
          <a:xfrm>
            <a:off x="10530937" y="1055560"/>
            <a:ext cx="476250" cy="476250"/>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15" name="Straight Arrow Connector 14">
            <a:extLst>
              <a:ext uri="{FF2B5EF4-FFF2-40B4-BE49-F238E27FC236}">
                <a16:creationId xmlns:a16="http://schemas.microsoft.com/office/drawing/2014/main" id="{59619776-17C6-954E-A2DC-F69200F7812D}"/>
              </a:ext>
            </a:extLst>
          </p:cNvPr>
          <p:cNvCxnSpPr>
            <a:stCxn id="14" idx="3"/>
          </p:cNvCxnSpPr>
          <p:nvPr/>
        </p:nvCxnSpPr>
        <p:spPr>
          <a:xfrm flipH="1">
            <a:off x="9734550" y="1462065"/>
            <a:ext cx="866133" cy="1110162"/>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45DE3B50-8114-FA4E-9EE1-51E262F85F25}"/>
              </a:ext>
            </a:extLst>
          </p:cNvPr>
          <p:cNvCxnSpPr>
            <a:cxnSpLocks/>
          </p:cNvCxnSpPr>
          <p:nvPr/>
        </p:nvCxnSpPr>
        <p:spPr>
          <a:xfrm flipH="1" flipV="1">
            <a:off x="8597454" y="1293685"/>
            <a:ext cx="1123952" cy="1289614"/>
          </a:xfrm>
          <a:prstGeom prst="straightConnector1">
            <a:avLst/>
          </a:prstGeom>
          <a:ln>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EDA572BC-F19B-E847-92CA-F588488026FE}"/>
              </a:ext>
            </a:extLst>
          </p:cNvPr>
          <p:cNvCxnSpPr>
            <a:cxnSpLocks/>
          </p:cNvCxnSpPr>
          <p:nvPr/>
        </p:nvCxnSpPr>
        <p:spPr>
          <a:xfrm flipV="1">
            <a:off x="9734550" y="1676400"/>
            <a:ext cx="1" cy="895827"/>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6" name="Arc 5">
            <a:extLst>
              <a:ext uri="{FF2B5EF4-FFF2-40B4-BE49-F238E27FC236}">
                <a16:creationId xmlns:a16="http://schemas.microsoft.com/office/drawing/2014/main" id="{41CF3469-78A8-804C-B0F7-E01A9B02A23E}"/>
              </a:ext>
            </a:extLst>
          </p:cNvPr>
          <p:cNvSpPr/>
          <p:nvPr/>
        </p:nvSpPr>
        <p:spPr bwMode="auto">
          <a:xfrm>
            <a:off x="9344547" y="2182225"/>
            <a:ext cx="780004" cy="780004"/>
          </a:xfrm>
          <a:prstGeom prst="arc">
            <a:avLst>
              <a:gd name="adj1" fmla="val 13498946"/>
              <a:gd name="adj2" fmla="val 18421990"/>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cs typeface="Arial" charset="0"/>
            </a:endParaRPr>
          </a:p>
        </p:txBody>
      </p:sp>
      <p:sp>
        <p:nvSpPr>
          <p:cNvPr id="20" name="Oval 19">
            <a:extLst>
              <a:ext uri="{FF2B5EF4-FFF2-40B4-BE49-F238E27FC236}">
                <a16:creationId xmlns:a16="http://schemas.microsoft.com/office/drawing/2014/main" id="{8174D54F-FFD5-0040-B65A-8492FAF38041}"/>
              </a:ext>
            </a:extLst>
          </p:cNvPr>
          <p:cNvSpPr/>
          <p:nvPr/>
        </p:nvSpPr>
        <p:spPr>
          <a:xfrm>
            <a:off x="10530937" y="3103389"/>
            <a:ext cx="476250" cy="476250"/>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22" name="Straight Arrow Connector 21">
            <a:extLst>
              <a:ext uri="{FF2B5EF4-FFF2-40B4-BE49-F238E27FC236}">
                <a16:creationId xmlns:a16="http://schemas.microsoft.com/office/drawing/2014/main" id="{049D329F-91DE-6E4B-94D2-1E128D1A0E6B}"/>
              </a:ext>
            </a:extLst>
          </p:cNvPr>
          <p:cNvCxnSpPr>
            <a:stCxn id="20" idx="3"/>
          </p:cNvCxnSpPr>
          <p:nvPr/>
        </p:nvCxnSpPr>
        <p:spPr>
          <a:xfrm flipH="1">
            <a:off x="9734550" y="3509894"/>
            <a:ext cx="866133" cy="1110162"/>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364BE1E7-4D5F-D941-B1A9-F13B81141A58}"/>
              </a:ext>
            </a:extLst>
          </p:cNvPr>
          <p:cNvCxnSpPr>
            <a:cxnSpLocks/>
          </p:cNvCxnSpPr>
          <p:nvPr/>
        </p:nvCxnSpPr>
        <p:spPr>
          <a:xfrm flipH="1" flipV="1">
            <a:off x="8597454" y="3341514"/>
            <a:ext cx="1123952" cy="1289614"/>
          </a:xfrm>
          <a:prstGeom prst="straightConnector1">
            <a:avLst/>
          </a:prstGeom>
          <a:ln>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2E20AB67-1549-2C42-BCA9-7BD221D75113}"/>
              </a:ext>
            </a:extLst>
          </p:cNvPr>
          <p:cNvCxnSpPr>
            <a:cxnSpLocks/>
          </p:cNvCxnSpPr>
          <p:nvPr/>
        </p:nvCxnSpPr>
        <p:spPr>
          <a:xfrm flipV="1">
            <a:off x="9734550" y="3724229"/>
            <a:ext cx="1" cy="895827"/>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6BE18B1D-AC4E-BC4F-AEA2-0BA37A6CA7E6}"/>
              </a:ext>
            </a:extLst>
          </p:cNvPr>
          <p:cNvCxnSpPr>
            <a:cxnSpLocks/>
          </p:cNvCxnSpPr>
          <p:nvPr/>
        </p:nvCxnSpPr>
        <p:spPr>
          <a:xfrm flipH="1" flipV="1">
            <a:off x="9199386" y="3682389"/>
            <a:ext cx="535163" cy="948739"/>
          </a:xfrm>
          <a:prstGeom prst="straightConnector1">
            <a:avLst/>
          </a:prstGeom>
          <a:ln>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1" name="Rectangle 20">
                <a:extLst>
                  <a:ext uri="{FF2B5EF4-FFF2-40B4-BE49-F238E27FC236}">
                    <a16:creationId xmlns:a16="http://schemas.microsoft.com/office/drawing/2014/main" id="{DED24D39-F0BE-AF47-8850-32D50C263B76}"/>
                  </a:ext>
                </a:extLst>
              </p:cNvPr>
              <p:cNvSpPr/>
              <p:nvPr/>
            </p:nvSpPr>
            <p:spPr>
              <a:xfrm>
                <a:off x="8711146" y="3190625"/>
                <a:ext cx="616900"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a:solidFill>
                            <a:srgbClr val="9900CC"/>
                          </a:solidFill>
                          <a:latin typeface="Cambria Math" panose="02040503050406030204" pitchFamily="18" charset="0"/>
                          <a:ea typeface="Cambria Math" panose="02040503050406030204" pitchFamily="18" charset="0"/>
                        </a:rPr>
                        <m:t>𝛿𝜃</m:t>
                      </m:r>
                    </m:oMath>
                  </m:oMathPara>
                </a14:m>
                <a:endParaRPr lang="en-US" dirty="0"/>
              </a:p>
            </p:txBody>
          </p:sp>
        </mc:Choice>
        <mc:Fallback xmlns="">
          <p:sp>
            <p:nvSpPr>
              <p:cNvPr id="21" name="Rectangle 20">
                <a:extLst>
                  <a:ext uri="{FF2B5EF4-FFF2-40B4-BE49-F238E27FC236}">
                    <a16:creationId xmlns:a16="http://schemas.microsoft.com/office/drawing/2014/main" id="{DED24D39-F0BE-AF47-8850-32D50C263B76}"/>
                  </a:ext>
                </a:extLst>
              </p:cNvPr>
              <p:cNvSpPr>
                <a:spLocks noRot="1" noChangeAspect="1" noMove="1" noResize="1" noEditPoints="1" noAdjustHandles="1" noChangeArrowheads="1" noChangeShapeType="1" noTextEdit="1"/>
              </p:cNvSpPr>
              <p:nvPr/>
            </p:nvSpPr>
            <p:spPr>
              <a:xfrm>
                <a:off x="8711146" y="3190625"/>
                <a:ext cx="616900" cy="461665"/>
              </a:xfrm>
              <a:prstGeom prst="rect">
                <a:avLst/>
              </a:prstGeom>
              <a:blipFill>
                <a:blip r:embed="rId4"/>
                <a:stretch>
                  <a:fillRect/>
                </a:stretch>
              </a:blipFill>
            </p:spPr>
            <p:txBody>
              <a:bodyPr/>
              <a:lstStyle/>
              <a:p>
                <a:r>
                  <a:rPr lang="en-US">
                    <a:noFill/>
                  </a:rPr>
                  <a:t> </a:t>
                </a:r>
              </a:p>
            </p:txBody>
          </p:sp>
        </mc:Fallback>
      </mc:AlternateContent>
      <p:sp>
        <p:nvSpPr>
          <p:cNvPr id="28" name="Arc 27">
            <a:extLst>
              <a:ext uri="{FF2B5EF4-FFF2-40B4-BE49-F238E27FC236}">
                <a16:creationId xmlns:a16="http://schemas.microsoft.com/office/drawing/2014/main" id="{6706AB53-3BDB-374C-B97D-FBAAF0A85BF2}"/>
              </a:ext>
            </a:extLst>
          </p:cNvPr>
          <p:cNvSpPr/>
          <p:nvPr/>
        </p:nvSpPr>
        <p:spPr bwMode="auto">
          <a:xfrm>
            <a:off x="8984466" y="3839299"/>
            <a:ext cx="780004" cy="780004"/>
          </a:xfrm>
          <a:prstGeom prst="arc">
            <a:avLst>
              <a:gd name="adj1" fmla="val 13778956"/>
              <a:gd name="adj2" fmla="val 15385471"/>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cs typeface="Arial" charset="0"/>
            </a:endParaRPr>
          </a:p>
        </p:txBody>
      </p:sp>
      <p:sp>
        <p:nvSpPr>
          <p:cNvPr id="29" name="Rectangle 5">
            <a:extLst>
              <a:ext uri="{FF2B5EF4-FFF2-40B4-BE49-F238E27FC236}">
                <a16:creationId xmlns:a16="http://schemas.microsoft.com/office/drawing/2014/main" id="{7EA7C456-3FF8-7145-B987-8085987ABB51}"/>
              </a:ext>
            </a:extLst>
          </p:cNvPr>
          <p:cNvSpPr>
            <a:spLocks noChangeArrowheads="1"/>
          </p:cNvSpPr>
          <p:nvPr/>
        </p:nvSpPr>
        <p:spPr bwMode="auto">
          <a:xfrm>
            <a:off x="6771751" y="5034388"/>
            <a:ext cx="3429000" cy="388337"/>
          </a:xfrm>
          <a:prstGeom prst="rect">
            <a:avLst/>
          </a:prstGeom>
          <a:noFill/>
          <a:ln w="12700">
            <a:noFill/>
            <a:miter lim="800000"/>
            <a:headEnd/>
            <a:tailEnd/>
          </a:ln>
        </p:spPr>
        <p:txBody>
          <a:bodyPr lIns="80962" tIns="39688" rIns="80962" bIns="39688"/>
          <a:lstStyle/>
          <a:p>
            <a:pPr marL="342900" indent="-342900">
              <a:spcBef>
                <a:spcPct val="20000"/>
              </a:spcBef>
            </a:pPr>
            <a:r>
              <a:rPr lang="en-US" dirty="0"/>
              <a:t>Moving the light source</a:t>
            </a:r>
          </a:p>
        </p:txBody>
      </p:sp>
      <p:sp>
        <p:nvSpPr>
          <p:cNvPr id="31" name="Rectangle 30">
            <a:extLst>
              <a:ext uri="{FF2B5EF4-FFF2-40B4-BE49-F238E27FC236}">
                <a16:creationId xmlns:a16="http://schemas.microsoft.com/office/drawing/2014/main" id="{47916324-489B-3D48-A655-FEEE89FD233B}"/>
              </a:ext>
            </a:extLst>
          </p:cNvPr>
          <p:cNvSpPr>
            <a:spLocks noChangeArrowheads="1"/>
          </p:cNvSpPr>
          <p:nvPr/>
        </p:nvSpPr>
        <p:spPr bwMode="auto">
          <a:xfrm>
            <a:off x="2059935" y="5029003"/>
            <a:ext cx="3429000" cy="388337"/>
          </a:xfrm>
          <a:prstGeom prst="rect">
            <a:avLst/>
          </a:prstGeom>
          <a:noFill/>
          <a:ln w="12700">
            <a:noFill/>
            <a:miter lim="800000"/>
            <a:headEnd/>
            <a:tailEnd/>
          </a:ln>
        </p:spPr>
        <p:txBody>
          <a:bodyPr lIns="80962" tIns="39688" rIns="80962" bIns="39688"/>
          <a:lstStyle/>
          <a:p>
            <a:pPr marL="342900" indent="-342900">
              <a:spcBef>
                <a:spcPct val="20000"/>
              </a:spcBef>
            </a:pPr>
            <a:r>
              <a:rPr lang="en-US" dirty="0"/>
              <a:t>Changing the exponent</a:t>
            </a:r>
          </a:p>
        </p:txBody>
      </p:sp>
      <p:pic>
        <p:nvPicPr>
          <p:cNvPr id="32" name="Picture 7" descr="spec1">
            <a:extLst>
              <a:ext uri="{FF2B5EF4-FFF2-40B4-BE49-F238E27FC236}">
                <a16:creationId xmlns:a16="http://schemas.microsoft.com/office/drawing/2014/main" id="{33355FE9-0DB6-9748-BB9F-FE7F6C4347EA}"/>
              </a:ext>
            </a:extLst>
          </p:cNvPr>
          <p:cNvPicPr>
            <a:picLocks noChangeAspect="1" noChangeArrowheads="1"/>
          </p:cNvPicPr>
          <p:nvPr/>
        </p:nvPicPr>
        <p:blipFill>
          <a:blip r:embed="rId5" cstate="print"/>
          <a:srcRect/>
          <a:stretch>
            <a:fillRect/>
          </a:stretch>
        </p:blipFill>
        <p:spPr bwMode="auto">
          <a:xfrm>
            <a:off x="6771751" y="5574549"/>
            <a:ext cx="3352800" cy="906172"/>
          </a:xfrm>
          <a:prstGeom prst="rect">
            <a:avLst/>
          </a:prstGeom>
          <a:noFill/>
          <a:ln w="9525">
            <a:noFill/>
            <a:miter lim="800000"/>
            <a:headEnd/>
            <a:tailEnd/>
          </a:ln>
        </p:spPr>
      </p:pic>
      <p:pic>
        <p:nvPicPr>
          <p:cNvPr id="34" name="Picture 9" descr="spec2">
            <a:extLst>
              <a:ext uri="{FF2B5EF4-FFF2-40B4-BE49-F238E27FC236}">
                <a16:creationId xmlns:a16="http://schemas.microsoft.com/office/drawing/2014/main" id="{62D9EB3E-F8E8-284C-9B91-2F75480E864D}"/>
              </a:ext>
            </a:extLst>
          </p:cNvPr>
          <p:cNvPicPr>
            <a:picLocks noChangeAspect="1" noChangeArrowheads="1"/>
          </p:cNvPicPr>
          <p:nvPr/>
        </p:nvPicPr>
        <p:blipFill>
          <a:blip r:embed="rId6" cstate="print"/>
          <a:srcRect/>
          <a:stretch>
            <a:fillRect/>
          </a:stretch>
        </p:blipFill>
        <p:spPr bwMode="auto">
          <a:xfrm>
            <a:off x="2043112" y="5559268"/>
            <a:ext cx="3352800" cy="906172"/>
          </a:xfrm>
          <a:prstGeom prst="rect">
            <a:avLst/>
          </a:prstGeom>
          <a:noFill/>
          <a:ln w="9525">
            <a:noFill/>
            <a:miter lim="800000"/>
            <a:headEnd/>
            <a:tailEnd/>
          </a:ln>
        </p:spPr>
      </p:pic>
    </p:spTree>
    <p:extLst>
      <p:ext uri="{BB962C8B-B14F-4D97-AF65-F5344CB8AC3E}">
        <p14:creationId xmlns:p14="http://schemas.microsoft.com/office/powerpoint/2010/main" val="226672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53DF43-AAEC-DEBB-ECF0-E8635733CDCD}"/>
              </a:ext>
            </a:extLst>
          </p:cNvPr>
          <p:cNvSpPr>
            <a:spLocks noGrp="1"/>
          </p:cNvSpPr>
          <p:nvPr>
            <p:ph type="title"/>
          </p:nvPr>
        </p:nvSpPr>
        <p:spPr/>
        <p:txBody>
          <a:bodyPr/>
          <a:lstStyle/>
          <a:p>
            <a:r>
              <a:rPr lang="en-US" dirty="0"/>
              <a:t>Artist physics can’t be trusted!</a:t>
            </a:r>
          </a:p>
        </p:txBody>
      </p:sp>
      <p:pic>
        <p:nvPicPr>
          <p:cNvPr id="4" name="Picture 3" descr="A child with a pearl earring&#10;&#10;Description automatically generated">
            <a:extLst>
              <a:ext uri="{FF2B5EF4-FFF2-40B4-BE49-F238E27FC236}">
                <a16:creationId xmlns:a16="http://schemas.microsoft.com/office/drawing/2014/main" id="{063656DB-3C0A-D6FB-22EC-07CBE16BC0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1295400"/>
            <a:ext cx="3962400" cy="4903114"/>
          </a:xfrm>
          <a:prstGeom prst="rect">
            <a:avLst/>
          </a:prstGeom>
        </p:spPr>
      </p:pic>
      <p:pic>
        <p:nvPicPr>
          <p:cNvPr id="6" name="Picture 5" descr="A person sewing on a sewing machine&#10;&#10;Description automatically generated">
            <a:extLst>
              <a:ext uri="{FF2B5EF4-FFF2-40B4-BE49-F238E27FC236}">
                <a16:creationId xmlns:a16="http://schemas.microsoft.com/office/drawing/2014/main" id="{3C33CB03-CFA3-3A5F-9C28-27B6071BCB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39000" y="1239445"/>
            <a:ext cx="4377928" cy="4959069"/>
          </a:xfrm>
          <a:prstGeom prst="rect">
            <a:avLst/>
          </a:prstGeom>
        </p:spPr>
      </p:pic>
      <p:cxnSp>
        <p:nvCxnSpPr>
          <p:cNvPr id="7" name="Straight Arrow Connector 6">
            <a:extLst>
              <a:ext uri="{FF2B5EF4-FFF2-40B4-BE49-F238E27FC236}">
                <a16:creationId xmlns:a16="http://schemas.microsoft.com/office/drawing/2014/main" id="{D1F9AF5F-425F-5803-8CA3-BCC7E2A23632}"/>
              </a:ext>
            </a:extLst>
          </p:cNvPr>
          <p:cNvCxnSpPr>
            <a:cxnSpLocks/>
          </p:cNvCxnSpPr>
          <p:nvPr/>
        </p:nvCxnSpPr>
        <p:spPr bwMode="auto">
          <a:xfrm>
            <a:off x="5867400" y="1905000"/>
            <a:ext cx="2195547" cy="795587"/>
          </a:xfrm>
          <a:prstGeom prst="straightConnector1">
            <a:avLst/>
          </a:prstGeom>
          <a:ln>
            <a:headEnd type="none" w="med" len="med"/>
            <a:tailEnd type="triangle"/>
          </a:ln>
        </p:spPr>
        <p:style>
          <a:lnRef idx="2">
            <a:schemeClr val="accent5"/>
          </a:lnRef>
          <a:fillRef idx="0">
            <a:schemeClr val="accent5"/>
          </a:fillRef>
          <a:effectRef idx="1">
            <a:schemeClr val="accent5"/>
          </a:effectRef>
          <a:fontRef idx="minor">
            <a:schemeClr val="tx1"/>
          </a:fontRef>
        </p:style>
      </p:cxnSp>
      <p:cxnSp>
        <p:nvCxnSpPr>
          <p:cNvPr id="9" name="Straight Arrow Connector 8">
            <a:extLst>
              <a:ext uri="{FF2B5EF4-FFF2-40B4-BE49-F238E27FC236}">
                <a16:creationId xmlns:a16="http://schemas.microsoft.com/office/drawing/2014/main" id="{9903A822-3BA9-8DE8-D34D-511B6ADFECBE}"/>
              </a:ext>
            </a:extLst>
          </p:cNvPr>
          <p:cNvCxnSpPr>
            <a:cxnSpLocks/>
          </p:cNvCxnSpPr>
          <p:nvPr/>
        </p:nvCxnSpPr>
        <p:spPr bwMode="auto">
          <a:xfrm flipH="1">
            <a:off x="9906000" y="2302793"/>
            <a:ext cx="1981200" cy="897607"/>
          </a:xfrm>
          <a:prstGeom prst="straightConnector1">
            <a:avLst/>
          </a:prstGeom>
          <a:ln>
            <a:headEnd type="none" w="med" len="med"/>
            <a:tailEnd type="triangle"/>
          </a:ln>
        </p:spPr>
        <p:style>
          <a:lnRef idx="2">
            <a:schemeClr val="accent5"/>
          </a:lnRef>
          <a:fillRef idx="0">
            <a:schemeClr val="accent5"/>
          </a:fillRef>
          <a:effectRef idx="1">
            <a:schemeClr val="accent5"/>
          </a:effectRef>
          <a:fontRef idx="minor">
            <a:schemeClr val="tx1"/>
          </a:fontRef>
        </p:style>
      </p:cxnSp>
      <p:cxnSp>
        <p:nvCxnSpPr>
          <p:cNvPr id="12" name="Straight Arrow Connector 11">
            <a:extLst>
              <a:ext uri="{FF2B5EF4-FFF2-40B4-BE49-F238E27FC236}">
                <a16:creationId xmlns:a16="http://schemas.microsoft.com/office/drawing/2014/main" id="{C5CE4633-1E27-493B-D6AC-951BF1AEC7D4}"/>
              </a:ext>
            </a:extLst>
          </p:cNvPr>
          <p:cNvCxnSpPr>
            <a:cxnSpLocks/>
          </p:cNvCxnSpPr>
          <p:nvPr/>
        </p:nvCxnSpPr>
        <p:spPr bwMode="auto">
          <a:xfrm flipH="1" flipV="1">
            <a:off x="2590800" y="5257800"/>
            <a:ext cx="3200400" cy="609600"/>
          </a:xfrm>
          <a:prstGeom prst="straightConnector1">
            <a:avLst/>
          </a:prstGeom>
          <a:ln>
            <a:headEnd type="none" w="med" len="med"/>
            <a:tailEnd type="triangle"/>
          </a:ln>
        </p:spPr>
        <p:style>
          <a:lnRef idx="2">
            <a:schemeClr val="accent5"/>
          </a:lnRef>
          <a:fillRef idx="0">
            <a:schemeClr val="accent5"/>
          </a:fillRef>
          <a:effectRef idx="1">
            <a:schemeClr val="accent5"/>
          </a:effectRef>
          <a:fontRef idx="minor">
            <a:schemeClr val="tx1"/>
          </a:fontRef>
        </p:style>
      </p:cxnSp>
      <p:sp>
        <p:nvSpPr>
          <p:cNvPr id="15" name="TextBox 14">
            <a:extLst>
              <a:ext uri="{FF2B5EF4-FFF2-40B4-BE49-F238E27FC236}">
                <a16:creationId xmlns:a16="http://schemas.microsoft.com/office/drawing/2014/main" id="{461F79AF-8F9E-E46C-2863-54562CE91B42}"/>
              </a:ext>
            </a:extLst>
          </p:cNvPr>
          <p:cNvSpPr txBox="1"/>
          <p:nvPr/>
        </p:nvSpPr>
        <p:spPr>
          <a:xfrm>
            <a:off x="6019800" y="5943600"/>
            <a:ext cx="389850" cy="461665"/>
          </a:xfrm>
          <a:prstGeom prst="rect">
            <a:avLst/>
          </a:prstGeom>
          <a:noFill/>
        </p:spPr>
        <p:txBody>
          <a:bodyPr wrap="none" rtlCol="0">
            <a:spAutoFit/>
          </a:bodyPr>
          <a:lstStyle/>
          <a:p>
            <a:r>
              <a:rPr lang="en-US" dirty="0"/>
              <a:t>A</a:t>
            </a:r>
          </a:p>
        </p:txBody>
      </p:sp>
      <p:sp>
        <p:nvSpPr>
          <p:cNvPr id="16" name="TextBox 15">
            <a:extLst>
              <a:ext uri="{FF2B5EF4-FFF2-40B4-BE49-F238E27FC236}">
                <a16:creationId xmlns:a16="http://schemas.microsoft.com/office/drawing/2014/main" id="{68E7213B-57AC-8825-55F8-A7F336DCBE0B}"/>
              </a:ext>
            </a:extLst>
          </p:cNvPr>
          <p:cNvSpPr txBox="1"/>
          <p:nvPr/>
        </p:nvSpPr>
        <p:spPr>
          <a:xfrm>
            <a:off x="5638800" y="1600200"/>
            <a:ext cx="389850" cy="461665"/>
          </a:xfrm>
          <a:prstGeom prst="rect">
            <a:avLst/>
          </a:prstGeom>
          <a:noFill/>
        </p:spPr>
        <p:txBody>
          <a:bodyPr wrap="none" rtlCol="0">
            <a:spAutoFit/>
          </a:bodyPr>
          <a:lstStyle/>
          <a:p>
            <a:r>
              <a:rPr lang="en-US" dirty="0"/>
              <a:t>B</a:t>
            </a:r>
          </a:p>
        </p:txBody>
      </p:sp>
      <p:sp>
        <p:nvSpPr>
          <p:cNvPr id="17" name="TextBox 16">
            <a:extLst>
              <a:ext uri="{FF2B5EF4-FFF2-40B4-BE49-F238E27FC236}">
                <a16:creationId xmlns:a16="http://schemas.microsoft.com/office/drawing/2014/main" id="{559BEC52-DB71-BECE-BE26-30B5F6B211AC}"/>
              </a:ext>
            </a:extLst>
          </p:cNvPr>
          <p:cNvSpPr txBox="1"/>
          <p:nvPr/>
        </p:nvSpPr>
        <p:spPr>
          <a:xfrm>
            <a:off x="11734800" y="1905000"/>
            <a:ext cx="407484" cy="461665"/>
          </a:xfrm>
          <a:prstGeom prst="rect">
            <a:avLst/>
          </a:prstGeom>
          <a:noFill/>
        </p:spPr>
        <p:txBody>
          <a:bodyPr wrap="none" rtlCol="0">
            <a:spAutoFit/>
          </a:bodyPr>
          <a:lstStyle/>
          <a:p>
            <a:r>
              <a:rPr lang="en-US" dirty="0"/>
              <a:t>C</a:t>
            </a:r>
          </a:p>
        </p:txBody>
      </p:sp>
      <p:sp>
        <p:nvSpPr>
          <p:cNvPr id="18" name="TextBox 17">
            <a:extLst>
              <a:ext uri="{FF2B5EF4-FFF2-40B4-BE49-F238E27FC236}">
                <a16:creationId xmlns:a16="http://schemas.microsoft.com/office/drawing/2014/main" id="{1EFFD34F-A8F8-E4B1-E156-563F82BBDC51}"/>
              </a:ext>
            </a:extLst>
          </p:cNvPr>
          <p:cNvSpPr txBox="1"/>
          <p:nvPr/>
        </p:nvSpPr>
        <p:spPr>
          <a:xfrm>
            <a:off x="5181600" y="3733800"/>
            <a:ext cx="1521570" cy="830997"/>
          </a:xfrm>
          <a:prstGeom prst="rect">
            <a:avLst/>
          </a:prstGeom>
          <a:noFill/>
        </p:spPr>
        <p:txBody>
          <a:bodyPr wrap="none" rtlCol="0">
            <a:spAutoFit/>
          </a:bodyPr>
          <a:lstStyle/>
          <a:p>
            <a:r>
              <a:rPr lang="en-US" dirty="0"/>
              <a:t>Johannes</a:t>
            </a:r>
          </a:p>
          <a:p>
            <a:r>
              <a:rPr lang="en-US" dirty="0"/>
              <a:t>Vermeer</a:t>
            </a:r>
          </a:p>
        </p:txBody>
      </p:sp>
    </p:spTree>
    <p:extLst>
      <p:ext uri="{BB962C8B-B14F-4D97-AF65-F5344CB8AC3E}">
        <p14:creationId xmlns:p14="http://schemas.microsoft.com/office/powerpoint/2010/main" val="6854648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Diffuse reflection</a:t>
            </a:r>
          </a:p>
        </p:txBody>
      </p:sp>
      <p:sp>
        <p:nvSpPr>
          <p:cNvPr id="3" name="Content Placeholder 2"/>
          <p:cNvSpPr>
            <a:spLocks noGrp="1"/>
          </p:cNvSpPr>
          <p:nvPr>
            <p:ph idx="1"/>
          </p:nvPr>
        </p:nvSpPr>
        <p:spPr/>
        <p:txBody>
          <a:bodyPr/>
          <a:lstStyle/>
          <a:p>
            <a:pPr marL="457200" indent="-457200">
              <a:buFont typeface="Arial" panose="020B0604020202020204" pitchFamily="34" charset="0"/>
              <a:buChar char="•"/>
            </a:pPr>
            <a:r>
              <a:rPr lang="en-US" dirty="0"/>
              <a:t>Light scatters equally in all directions</a:t>
            </a:r>
          </a:p>
          <a:p>
            <a:pPr lvl="1"/>
            <a:r>
              <a:rPr lang="en-US" sz="2400" dirty="0"/>
              <a:t>E.g., brick, matte plastic, rough wood</a:t>
            </a:r>
          </a:p>
          <a:p>
            <a:pPr lvl="1"/>
            <a:endParaRPr lang="en-US" sz="2400" dirty="0"/>
          </a:p>
          <a:p>
            <a:pPr lvl="1"/>
            <a:endParaRPr lang="en-US" sz="2400" dirty="0"/>
          </a:p>
          <a:p>
            <a:pPr marL="457200" lvl="1" indent="0">
              <a:buNone/>
            </a:pPr>
            <a:endParaRPr lang="en-US" sz="2400" dirty="0"/>
          </a:p>
        </p:txBody>
      </p:sp>
      <p:cxnSp>
        <p:nvCxnSpPr>
          <p:cNvPr id="16" name="Straight Connector 15"/>
          <p:cNvCxnSpPr/>
          <p:nvPr/>
        </p:nvCxnSpPr>
        <p:spPr>
          <a:xfrm>
            <a:off x="8001000" y="2971800"/>
            <a:ext cx="2500313"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17" name="Oval 16"/>
          <p:cNvSpPr/>
          <p:nvPr/>
        </p:nvSpPr>
        <p:spPr>
          <a:xfrm>
            <a:off x="10151023" y="1327879"/>
            <a:ext cx="476250" cy="476250"/>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18" name="Straight Arrow Connector 17"/>
          <p:cNvCxnSpPr>
            <a:stCxn id="17" idx="3"/>
          </p:cNvCxnSpPr>
          <p:nvPr/>
        </p:nvCxnSpPr>
        <p:spPr>
          <a:xfrm flipH="1">
            <a:off x="9251160" y="1734384"/>
            <a:ext cx="969608" cy="1164214"/>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rot="16200000" flipV="1">
            <a:off x="8596313" y="2243755"/>
            <a:ext cx="714378" cy="595316"/>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rot="10800000">
            <a:off x="8298657" y="2541411"/>
            <a:ext cx="952500" cy="357188"/>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cxnSpLocks/>
          </p:cNvCxnSpPr>
          <p:nvPr/>
        </p:nvCxnSpPr>
        <p:spPr>
          <a:xfrm flipV="1">
            <a:off x="9270207" y="2672509"/>
            <a:ext cx="950561" cy="229065"/>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7E013E04-083C-AD4C-B2BF-492FAF0906E4}"/>
              </a:ext>
            </a:extLst>
          </p:cNvPr>
          <p:cNvCxnSpPr>
            <a:cxnSpLocks/>
          </p:cNvCxnSpPr>
          <p:nvPr/>
        </p:nvCxnSpPr>
        <p:spPr>
          <a:xfrm flipH="1" flipV="1">
            <a:off x="9072564" y="2046705"/>
            <a:ext cx="188117" cy="848924"/>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F7F5CF18-2FC9-BC40-A65F-E427F28416CA}"/>
              </a:ext>
            </a:extLst>
          </p:cNvPr>
          <p:cNvCxnSpPr>
            <a:cxnSpLocks/>
          </p:cNvCxnSpPr>
          <p:nvPr/>
        </p:nvCxnSpPr>
        <p:spPr>
          <a:xfrm flipV="1">
            <a:off x="9268268" y="2072838"/>
            <a:ext cx="230540" cy="822791"/>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3F7D1EF5-97C2-DE4C-BC9C-5A6AB5333770}"/>
              </a:ext>
            </a:extLst>
          </p:cNvPr>
          <p:cNvCxnSpPr>
            <a:cxnSpLocks/>
          </p:cNvCxnSpPr>
          <p:nvPr/>
        </p:nvCxnSpPr>
        <p:spPr>
          <a:xfrm flipV="1">
            <a:off x="9266329" y="2299370"/>
            <a:ext cx="664663" cy="596260"/>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57799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Diffuse reflection</a:t>
            </a:r>
          </a:p>
        </p:txBody>
      </p:sp>
      <p:sp>
        <p:nvSpPr>
          <p:cNvPr id="3" name="Content Placeholder 2"/>
          <p:cNvSpPr>
            <a:spLocks noGrp="1"/>
          </p:cNvSpPr>
          <p:nvPr>
            <p:ph idx="1"/>
          </p:nvPr>
        </p:nvSpPr>
        <p:spPr/>
        <p:txBody>
          <a:bodyPr/>
          <a:lstStyle/>
          <a:p>
            <a:pPr marL="457200" indent="-457200">
              <a:buFont typeface="Arial" panose="020B0604020202020204" pitchFamily="34" charset="0"/>
              <a:buChar char="•"/>
            </a:pPr>
            <a:r>
              <a:rPr lang="en-US" dirty="0"/>
              <a:t>Light scatters equally in all directions</a:t>
            </a:r>
          </a:p>
          <a:p>
            <a:pPr lvl="1"/>
            <a:r>
              <a:rPr lang="en-US" sz="2400" dirty="0"/>
              <a:t>E.g., brick, matte plastic, rough wood</a:t>
            </a:r>
          </a:p>
          <a:p>
            <a:pPr lvl="1"/>
            <a:endParaRPr lang="en-US" sz="2400" dirty="0"/>
          </a:p>
          <a:p>
            <a:pPr lvl="1"/>
            <a:endParaRPr lang="en-US" sz="2400" dirty="0"/>
          </a:p>
          <a:p>
            <a:pPr marL="457200" lvl="1" indent="0">
              <a:buNone/>
            </a:pPr>
            <a:endParaRPr lang="en-US" sz="2400" dirty="0"/>
          </a:p>
          <a:p>
            <a:pPr marL="457200" indent="-457200">
              <a:buFont typeface="Arial" panose="020B0604020202020204" pitchFamily="34" charset="0"/>
              <a:buChar char="•"/>
            </a:pPr>
            <a:r>
              <a:rPr lang="en-US" dirty="0"/>
              <a:t>One cause: </a:t>
            </a:r>
            <a:r>
              <a:rPr lang="en-US" i="1" dirty="0"/>
              <a:t>microfacets</a:t>
            </a:r>
            <a:r>
              <a:rPr lang="en-US" dirty="0"/>
              <a:t> </a:t>
            </a:r>
            <a:br>
              <a:rPr lang="en-US" dirty="0"/>
            </a:br>
            <a:r>
              <a:rPr lang="en-US" dirty="0"/>
              <a:t>that scatter incoming light randomly</a:t>
            </a:r>
          </a:p>
        </p:txBody>
      </p:sp>
      <p:cxnSp>
        <p:nvCxnSpPr>
          <p:cNvPr id="16" name="Straight Connector 15"/>
          <p:cNvCxnSpPr/>
          <p:nvPr/>
        </p:nvCxnSpPr>
        <p:spPr>
          <a:xfrm>
            <a:off x="8001000" y="2971800"/>
            <a:ext cx="2500313"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17" name="Oval 16"/>
          <p:cNvSpPr/>
          <p:nvPr/>
        </p:nvSpPr>
        <p:spPr>
          <a:xfrm>
            <a:off x="10151023" y="1327879"/>
            <a:ext cx="476250" cy="476250"/>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18" name="Straight Arrow Connector 17"/>
          <p:cNvCxnSpPr>
            <a:stCxn id="17" idx="3"/>
          </p:cNvCxnSpPr>
          <p:nvPr/>
        </p:nvCxnSpPr>
        <p:spPr>
          <a:xfrm flipH="1">
            <a:off x="9251160" y="1734384"/>
            <a:ext cx="969608" cy="1164214"/>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rot="16200000" flipV="1">
            <a:off x="8596313" y="2243755"/>
            <a:ext cx="714378" cy="595316"/>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rot="10800000">
            <a:off x="8298657" y="2541411"/>
            <a:ext cx="952500" cy="357188"/>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cxnSpLocks/>
          </p:cNvCxnSpPr>
          <p:nvPr/>
        </p:nvCxnSpPr>
        <p:spPr>
          <a:xfrm flipV="1">
            <a:off x="9270207" y="2672509"/>
            <a:ext cx="950561" cy="229065"/>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E4270CA7-6CF3-7746-9063-7FCE1253FF2E}"/>
              </a:ext>
            </a:extLst>
          </p:cNvPr>
          <p:cNvSpPr/>
          <p:nvPr/>
        </p:nvSpPr>
        <p:spPr>
          <a:xfrm>
            <a:off x="152400" y="6439226"/>
            <a:ext cx="2223362" cy="307777"/>
          </a:xfrm>
          <a:prstGeom prst="rect">
            <a:avLst/>
          </a:prstGeom>
        </p:spPr>
        <p:txBody>
          <a:bodyPr wrap="square">
            <a:spAutoFit/>
          </a:bodyPr>
          <a:lstStyle/>
          <a:p>
            <a:pPr algn="ctr"/>
            <a:r>
              <a:rPr lang="en-US" sz="1400" dirty="0">
                <a:hlinkClick r:id="rId2"/>
              </a:rPr>
              <a:t>Image source</a:t>
            </a:r>
            <a:endParaRPr lang="en-US" sz="1400" dirty="0"/>
          </a:p>
        </p:txBody>
      </p:sp>
      <p:cxnSp>
        <p:nvCxnSpPr>
          <p:cNvPr id="19" name="Straight Arrow Connector 18">
            <a:extLst>
              <a:ext uri="{FF2B5EF4-FFF2-40B4-BE49-F238E27FC236}">
                <a16:creationId xmlns:a16="http://schemas.microsoft.com/office/drawing/2014/main" id="{7E013E04-083C-AD4C-B2BF-492FAF0906E4}"/>
              </a:ext>
            </a:extLst>
          </p:cNvPr>
          <p:cNvCxnSpPr>
            <a:cxnSpLocks/>
          </p:cNvCxnSpPr>
          <p:nvPr/>
        </p:nvCxnSpPr>
        <p:spPr>
          <a:xfrm flipH="1" flipV="1">
            <a:off x="9072564" y="2046705"/>
            <a:ext cx="188117" cy="848924"/>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F7F5CF18-2FC9-BC40-A65F-E427F28416CA}"/>
              </a:ext>
            </a:extLst>
          </p:cNvPr>
          <p:cNvCxnSpPr>
            <a:cxnSpLocks/>
          </p:cNvCxnSpPr>
          <p:nvPr/>
        </p:nvCxnSpPr>
        <p:spPr>
          <a:xfrm flipV="1">
            <a:off x="9268268" y="2072838"/>
            <a:ext cx="230540" cy="822791"/>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3F7D1EF5-97C2-DE4C-BC9C-5A6AB5333770}"/>
              </a:ext>
            </a:extLst>
          </p:cNvPr>
          <p:cNvCxnSpPr>
            <a:cxnSpLocks/>
          </p:cNvCxnSpPr>
          <p:nvPr/>
        </p:nvCxnSpPr>
        <p:spPr>
          <a:xfrm flipV="1">
            <a:off x="9266329" y="2299370"/>
            <a:ext cx="664663" cy="596260"/>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graphicFrame>
        <p:nvGraphicFramePr>
          <p:cNvPr id="28" name="Object 6">
            <a:extLst>
              <a:ext uri="{FF2B5EF4-FFF2-40B4-BE49-F238E27FC236}">
                <a16:creationId xmlns:a16="http://schemas.microsoft.com/office/drawing/2014/main" id="{B924178E-A69A-0B40-93D7-AAF6C6AB0E9B}"/>
              </a:ext>
            </a:extLst>
          </p:cNvPr>
          <p:cNvGraphicFramePr>
            <a:graphicFrameLocks noChangeAspect="1"/>
          </p:cNvGraphicFramePr>
          <p:nvPr>
            <p:extLst>
              <p:ext uri="{D42A27DB-BD31-4B8C-83A1-F6EECF244321}">
                <p14:modId xmlns:p14="http://schemas.microsoft.com/office/powerpoint/2010/main" val="3978612337"/>
              </p:ext>
            </p:extLst>
          </p:nvPr>
        </p:nvGraphicFramePr>
        <p:xfrm>
          <a:off x="8729892" y="3931116"/>
          <a:ext cx="2012144" cy="2397788"/>
        </p:xfrm>
        <a:graphic>
          <a:graphicData uri="http://schemas.openxmlformats.org/presentationml/2006/ole">
            <mc:AlternateContent xmlns:mc="http://schemas.openxmlformats.org/markup-compatibility/2006">
              <mc:Choice xmlns:v="urn:schemas-microsoft-com:vml" Requires="v">
                <p:oleObj name="Image" r:id="rId3" imgW="4050794" imgH="4825397" progId="Photoshop.Image.10">
                  <p:embed/>
                </p:oleObj>
              </mc:Choice>
              <mc:Fallback>
                <p:oleObj name="Image" r:id="rId3" imgW="4050794" imgH="4825397" progId="Photoshop.Image.10">
                  <p:embed/>
                  <p:pic>
                    <p:nvPicPr>
                      <p:cNvPr id="28" name="Object 6">
                        <a:extLst>
                          <a:ext uri="{FF2B5EF4-FFF2-40B4-BE49-F238E27FC236}">
                            <a16:creationId xmlns:a16="http://schemas.microsoft.com/office/drawing/2014/main" id="{B924178E-A69A-0B40-93D7-AAF6C6AB0E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29892" y="3931116"/>
                        <a:ext cx="2012144" cy="23977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4" name="Picture 3">
            <a:extLst>
              <a:ext uri="{FF2B5EF4-FFF2-40B4-BE49-F238E27FC236}">
                <a16:creationId xmlns:a16="http://schemas.microsoft.com/office/drawing/2014/main" id="{F4449CA4-339D-4940-ADB2-E2158645D63B}"/>
              </a:ext>
            </a:extLst>
          </p:cNvPr>
          <p:cNvPicPr>
            <a:picLocks noChangeAspect="1"/>
          </p:cNvPicPr>
          <p:nvPr/>
        </p:nvPicPr>
        <p:blipFill rotWithShape="1">
          <a:blip r:embed="rId5"/>
          <a:srcRect t="14648" b="21231"/>
          <a:stretch/>
        </p:blipFill>
        <p:spPr>
          <a:xfrm>
            <a:off x="2514600" y="4324542"/>
            <a:ext cx="3854450" cy="1981171"/>
          </a:xfrm>
          <a:prstGeom prst="rect">
            <a:avLst/>
          </a:prstGeom>
        </p:spPr>
      </p:pic>
    </p:spTree>
    <p:extLst>
      <p:ext uri="{BB962C8B-B14F-4D97-AF65-F5344CB8AC3E}">
        <p14:creationId xmlns:p14="http://schemas.microsoft.com/office/powerpoint/2010/main" val="13300956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Diffuse reflection</a:t>
            </a:r>
          </a:p>
        </p:txBody>
      </p:sp>
      <p:sp>
        <p:nvSpPr>
          <p:cNvPr id="3" name="Content Placeholder 2"/>
          <p:cNvSpPr>
            <a:spLocks noGrp="1"/>
          </p:cNvSpPr>
          <p:nvPr>
            <p:ph idx="1"/>
          </p:nvPr>
        </p:nvSpPr>
        <p:spPr/>
        <p:txBody>
          <a:bodyPr/>
          <a:lstStyle/>
          <a:p>
            <a:pPr marL="457200" indent="-457200">
              <a:buFont typeface="Arial" panose="020B0604020202020204" pitchFamily="34" charset="0"/>
              <a:buChar char="•"/>
            </a:pPr>
            <a:r>
              <a:rPr lang="en-US" dirty="0"/>
              <a:t>Light scatters equally in all directions</a:t>
            </a:r>
          </a:p>
          <a:p>
            <a:pPr lvl="1"/>
            <a:r>
              <a:rPr lang="en-US" sz="2400" dirty="0"/>
              <a:t>E.g., brick, matte plastic, rough wood</a:t>
            </a:r>
          </a:p>
          <a:p>
            <a:pPr lvl="1"/>
            <a:endParaRPr lang="en-US" sz="2400" dirty="0"/>
          </a:p>
          <a:p>
            <a:pPr lvl="1"/>
            <a:endParaRPr lang="en-US" sz="2400" dirty="0"/>
          </a:p>
          <a:p>
            <a:pPr marL="457200" lvl="1" indent="0">
              <a:buNone/>
            </a:pPr>
            <a:endParaRPr lang="en-US" sz="2400" dirty="0"/>
          </a:p>
          <a:p>
            <a:pPr marL="457200" indent="-457200">
              <a:buFont typeface="Arial" panose="020B0604020202020204" pitchFamily="34" charset="0"/>
              <a:buChar char="•"/>
            </a:pPr>
            <a:r>
              <a:rPr lang="en-US" dirty="0"/>
              <a:t>Diagnosis:</a:t>
            </a:r>
          </a:p>
          <a:p>
            <a:pPr marL="857250" lvl="1" indent="-457200">
              <a:buFont typeface="Arial" panose="020B0604020202020204" pitchFamily="34" charset="0"/>
              <a:buChar char="•"/>
            </a:pPr>
            <a:r>
              <a:rPr lang="en-US" dirty="0"/>
              <a:t>Surface has the same brightness when looked at from different directions	</a:t>
            </a:r>
          </a:p>
          <a:p>
            <a:pPr marL="1257300" lvl="2" indent="-457200">
              <a:buFont typeface="Arial" panose="020B0604020202020204" pitchFamily="34" charset="0"/>
              <a:buChar char="•"/>
            </a:pPr>
            <a:r>
              <a:rPr lang="en-US" dirty="0"/>
              <a:t>(under fixed illumination)</a:t>
            </a:r>
          </a:p>
          <a:p>
            <a:pPr marL="457200" indent="-457200">
              <a:buFont typeface="Arial" panose="020B0604020202020204" pitchFamily="34" charset="0"/>
              <a:buChar char="•"/>
            </a:pPr>
            <a:r>
              <a:rPr lang="en-US" dirty="0"/>
              <a:t>Extremely common </a:t>
            </a:r>
          </a:p>
          <a:p>
            <a:pPr marL="857250" lvl="1" indent="-457200">
              <a:buFont typeface="Arial" panose="020B0604020202020204" pitchFamily="34" charset="0"/>
              <a:buChar char="•"/>
            </a:pPr>
            <a:r>
              <a:rPr lang="en-US" dirty="0"/>
              <a:t>Very often surfaces are “largely” diffuse</a:t>
            </a:r>
          </a:p>
        </p:txBody>
      </p:sp>
      <p:cxnSp>
        <p:nvCxnSpPr>
          <p:cNvPr id="16" name="Straight Connector 15"/>
          <p:cNvCxnSpPr/>
          <p:nvPr/>
        </p:nvCxnSpPr>
        <p:spPr>
          <a:xfrm>
            <a:off x="8001000" y="2971800"/>
            <a:ext cx="2500313"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17" name="Oval 16"/>
          <p:cNvSpPr/>
          <p:nvPr/>
        </p:nvSpPr>
        <p:spPr>
          <a:xfrm>
            <a:off x="10151023" y="1327879"/>
            <a:ext cx="476250" cy="476250"/>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18" name="Straight Arrow Connector 17"/>
          <p:cNvCxnSpPr>
            <a:stCxn id="17" idx="3"/>
          </p:cNvCxnSpPr>
          <p:nvPr/>
        </p:nvCxnSpPr>
        <p:spPr>
          <a:xfrm flipH="1">
            <a:off x="9251160" y="1734384"/>
            <a:ext cx="969608" cy="1164214"/>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rot="16200000" flipV="1">
            <a:off x="8596313" y="2243755"/>
            <a:ext cx="714378" cy="595316"/>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rot="10800000">
            <a:off x="8298657" y="2541411"/>
            <a:ext cx="952500" cy="357188"/>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cxnSpLocks/>
          </p:cNvCxnSpPr>
          <p:nvPr/>
        </p:nvCxnSpPr>
        <p:spPr>
          <a:xfrm flipV="1">
            <a:off x="9270207" y="2672509"/>
            <a:ext cx="950561" cy="229065"/>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E4270CA7-6CF3-7746-9063-7FCE1253FF2E}"/>
              </a:ext>
            </a:extLst>
          </p:cNvPr>
          <p:cNvSpPr/>
          <p:nvPr/>
        </p:nvSpPr>
        <p:spPr>
          <a:xfrm>
            <a:off x="152400" y="6439226"/>
            <a:ext cx="2223362" cy="307777"/>
          </a:xfrm>
          <a:prstGeom prst="rect">
            <a:avLst/>
          </a:prstGeom>
        </p:spPr>
        <p:txBody>
          <a:bodyPr wrap="square">
            <a:spAutoFit/>
          </a:bodyPr>
          <a:lstStyle/>
          <a:p>
            <a:pPr algn="ctr"/>
            <a:r>
              <a:rPr lang="en-US" sz="1400" dirty="0">
                <a:hlinkClick r:id="rId2"/>
              </a:rPr>
              <a:t>Image source</a:t>
            </a:r>
            <a:endParaRPr lang="en-US" sz="1400" dirty="0"/>
          </a:p>
        </p:txBody>
      </p:sp>
      <p:cxnSp>
        <p:nvCxnSpPr>
          <p:cNvPr id="19" name="Straight Arrow Connector 18">
            <a:extLst>
              <a:ext uri="{FF2B5EF4-FFF2-40B4-BE49-F238E27FC236}">
                <a16:creationId xmlns:a16="http://schemas.microsoft.com/office/drawing/2014/main" id="{7E013E04-083C-AD4C-B2BF-492FAF0906E4}"/>
              </a:ext>
            </a:extLst>
          </p:cNvPr>
          <p:cNvCxnSpPr>
            <a:cxnSpLocks/>
          </p:cNvCxnSpPr>
          <p:nvPr/>
        </p:nvCxnSpPr>
        <p:spPr>
          <a:xfrm flipH="1" flipV="1">
            <a:off x="9072564" y="2046705"/>
            <a:ext cx="188117" cy="848924"/>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F7F5CF18-2FC9-BC40-A65F-E427F28416CA}"/>
              </a:ext>
            </a:extLst>
          </p:cNvPr>
          <p:cNvCxnSpPr>
            <a:cxnSpLocks/>
          </p:cNvCxnSpPr>
          <p:nvPr/>
        </p:nvCxnSpPr>
        <p:spPr>
          <a:xfrm flipV="1">
            <a:off x="9268268" y="2072838"/>
            <a:ext cx="230540" cy="822791"/>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3F7D1EF5-97C2-DE4C-BC9C-5A6AB5333770}"/>
              </a:ext>
            </a:extLst>
          </p:cNvPr>
          <p:cNvCxnSpPr>
            <a:cxnSpLocks/>
          </p:cNvCxnSpPr>
          <p:nvPr/>
        </p:nvCxnSpPr>
        <p:spPr>
          <a:xfrm flipV="1">
            <a:off x="9266329" y="2299370"/>
            <a:ext cx="664663" cy="596260"/>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08982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Diffuse reflection</a:t>
            </a:r>
          </a:p>
        </p:txBody>
      </p:sp>
      <p:sp>
        <p:nvSpPr>
          <p:cNvPr id="3" name="Content Placeholder 2"/>
          <p:cNvSpPr>
            <a:spLocks noGrp="1"/>
          </p:cNvSpPr>
          <p:nvPr>
            <p:ph idx="1"/>
          </p:nvPr>
        </p:nvSpPr>
        <p:spPr/>
        <p:txBody>
          <a:bodyPr/>
          <a:lstStyle/>
          <a:p>
            <a:pPr marL="457200" indent="-457200">
              <a:buFont typeface="Arial" panose="020B0604020202020204" pitchFamily="34" charset="0"/>
              <a:buChar char="•"/>
            </a:pPr>
            <a:r>
              <a:rPr lang="en-US" dirty="0"/>
              <a:t>Light scatters equally in all directions</a:t>
            </a:r>
          </a:p>
          <a:p>
            <a:pPr marL="857250" lvl="1" indent="-457200">
              <a:buFont typeface="Arial" panose="020B0604020202020204" pitchFamily="34" charset="0"/>
              <a:buChar char="•"/>
            </a:pPr>
            <a:r>
              <a:rPr lang="en-US" sz="2400" dirty="0"/>
              <a:t>For a fixed incidence angle, BRDF is constant</a:t>
            </a:r>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endParaRPr lang="en-US" sz="2000" dirty="0"/>
          </a:p>
          <a:p>
            <a:pPr marL="457200" indent="-457200">
              <a:buFont typeface="Arial" panose="020B0604020202020204" pitchFamily="34" charset="0"/>
              <a:buChar char="•"/>
            </a:pPr>
            <a:r>
              <a:rPr lang="en-US" dirty="0"/>
              <a:t>What if we change the incidence angle?</a:t>
            </a:r>
          </a:p>
          <a:p>
            <a:pPr lvl="1"/>
            <a:endParaRPr lang="en-US" sz="2400" dirty="0"/>
          </a:p>
          <a:p>
            <a:pPr lvl="1"/>
            <a:endParaRPr lang="en-US" sz="2400" dirty="0"/>
          </a:p>
          <a:p>
            <a:pPr marL="457200" lvl="1" indent="0">
              <a:buNone/>
            </a:pPr>
            <a:endParaRPr lang="en-US" sz="2400" dirty="0"/>
          </a:p>
        </p:txBody>
      </p:sp>
      <p:cxnSp>
        <p:nvCxnSpPr>
          <p:cNvPr id="16" name="Straight Connector 15"/>
          <p:cNvCxnSpPr/>
          <p:nvPr/>
        </p:nvCxnSpPr>
        <p:spPr>
          <a:xfrm>
            <a:off x="8001000" y="2971800"/>
            <a:ext cx="2500313"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17" name="Oval 16"/>
          <p:cNvSpPr/>
          <p:nvPr/>
        </p:nvSpPr>
        <p:spPr>
          <a:xfrm>
            <a:off x="10151023" y="1327879"/>
            <a:ext cx="476250" cy="476250"/>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18" name="Straight Arrow Connector 17"/>
          <p:cNvCxnSpPr>
            <a:stCxn id="17" idx="3"/>
          </p:cNvCxnSpPr>
          <p:nvPr/>
        </p:nvCxnSpPr>
        <p:spPr>
          <a:xfrm flipH="1">
            <a:off x="9251160" y="1734384"/>
            <a:ext cx="969608" cy="1164214"/>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rot="16200000" flipV="1">
            <a:off x="8596313" y="2243755"/>
            <a:ext cx="714378" cy="595316"/>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rot="10800000">
            <a:off x="8298657" y="2541411"/>
            <a:ext cx="952500" cy="357188"/>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cxnSpLocks/>
          </p:cNvCxnSpPr>
          <p:nvPr/>
        </p:nvCxnSpPr>
        <p:spPr>
          <a:xfrm flipV="1">
            <a:off x="9270207" y="2672509"/>
            <a:ext cx="950561" cy="229065"/>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7E013E04-083C-AD4C-B2BF-492FAF0906E4}"/>
              </a:ext>
            </a:extLst>
          </p:cNvPr>
          <p:cNvCxnSpPr>
            <a:cxnSpLocks/>
          </p:cNvCxnSpPr>
          <p:nvPr/>
        </p:nvCxnSpPr>
        <p:spPr>
          <a:xfrm flipH="1" flipV="1">
            <a:off x="9072564" y="2046705"/>
            <a:ext cx="188117" cy="848924"/>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F7F5CF18-2FC9-BC40-A65F-E427F28416CA}"/>
              </a:ext>
            </a:extLst>
          </p:cNvPr>
          <p:cNvCxnSpPr>
            <a:cxnSpLocks/>
          </p:cNvCxnSpPr>
          <p:nvPr/>
        </p:nvCxnSpPr>
        <p:spPr>
          <a:xfrm flipV="1">
            <a:off x="9268268" y="2072838"/>
            <a:ext cx="230540" cy="822791"/>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3F7D1EF5-97C2-DE4C-BC9C-5A6AB5333770}"/>
              </a:ext>
            </a:extLst>
          </p:cNvPr>
          <p:cNvCxnSpPr>
            <a:cxnSpLocks/>
          </p:cNvCxnSpPr>
          <p:nvPr/>
        </p:nvCxnSpPr>
        <p:spPr>
          <a:xfrm flipV="1">
            <a:off x="9266329" y="2299370"/>
            <a:ext cx="664663" cy="596260"/>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F40906A-2337-C447-91F9-8F964059A6EA}"/>
              </a:ext>
            </a:extLst>
          </p:cNvPr>
          <p:cNvCxnSpPr/>
          <p:nvPr/>
        </p:nvCxnSpPr>
        <p:spPr>
          <a:xfrm>
            <a:off x="2687550" y="6241945"/>
            <a:ext cx="2500313"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402C7297-6CFB-274A-99FE-2EDA1EAFA123}"/>
              </a:ext>
            </a:extLst>
          </p:cNvPr>
          <p:cNvSpPr/>
          <p:nvPr/>
        </p:nvSpPr>
        <p:spPr>
          <a:xfrm>
            <a:off x="3732109" y="4045068"/>
            <a:ext cx="476250" cy="476250"/>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25" name="Straight Arrow Connector 24">
            <a:extLst>
              <a:ext uri="{FF2B5EF4-FFF2-40B4-BE49-F238E27FC236}">
                <a16:creationId xmlns:a16="http://schemas.microsoft.com/office/drawing/2014/main" id="{831E6ABE-2147-9240-9291-AE550E1225E5}"/>
              </a:ext>
            </a:extLst>
          </p:cNvPr>
          <p:cNvCxnSpPr>
            <a:cxnSpLocks/>
          </p:cNvCxnSpPr>
          <p:nvPr/>
        </p:nvCxnSpPr>
        <p:spPr>
          <a:xfrm flipH="1">
            <a:off x="3962400" y="4522419"/>
            <a:ext cx="7834" cy="1649781"/>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26" name="Group 25">
            <a:extLst>
              <a:ext uri="{FF2B5EF4-FFF2-40B4-BE49-F238E27FC236}">
                <a16:creationId xmlns:a16="http://schemas.microsoft.com/office/drawing/2014/main" id="{CB93B509-F8B7-7144-A1AA-180319E8EE2E}"/>
              </a:ext>
            </a:extLst>
          </p:cNvPr>
          <p:cNvGrpSpPr/>
          <p:nvPr/>
        </p:nvGrpSpPr>
        <p:grpSpPr>
          <a:xfrm>
            <a:off x="2291601" y="4724569"/>
            <a:ext cx="3333300" cy="1482503"/>
            <a:chOff x="7386346" y="4192066"/>
            <a:chExt cx="1922111" cy="854869"/>
          </a:xfrm>
        </p:grpSpPr>
        <p:cxnSp>
          <p:nvCxnSpPr>
            <p:cNvPr id="28" name="Straight Arrow Connector 27">
              <a:extLst>
                <a:ext uri="{FF2B5EF4-FFF2-40B4-BE49-F238E27FC236}">
                  <a16:creationId xmlns:a16="http://schemas.microsoft.com/office/drawing/2014/main" id="{BA4037C5-4B63-3846-9645-20E269F4DC57}"/>
                </a:ext>
              </a:extLst>
            </p:cNvPr>
            <p:cNvCxnSpPr/>
            <p:nvPr/>
          </p:nvCxnSpPr>
          <p:spPr>
            <a:xfrm rot="16200000" flipV="1">
              <a:off x="7684002" y="4389116"/>
              <a:ext cx="714378" cy="595316"/>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22C50EB6-8823-7742-81DD-FBB2BEAD98A6}"/>
                </a:ext>
              </a:extLst>
            </p:cNvPr>
            <p:cNvCxnSpPr/>
            <p:nvPr/>
          </p:nvCxnSpPr>
          <p:spPr>
            <a:xfrm rot="10800000">
              <a:off x="7386346" y="4686772"/>
              <a:ext cx="952500" cy="357188"/>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3B1258BD-D993-8C44-8EBA-DEF5C4A209C0}"/>
                </a:ext>
              </a:extLst>
            </p:cNvPr>
            <p:cNvCxnSpPr>
              <a:cxnSpLocks/>
            </p:cNvCxnSpPr>
            <p:nvPr/>
          </p:nvCxnSpPr>
          <p:spPr>
            <a:xfrm flipV="1">
              <a:off x="8357896" y="4817870"/>
              <a:ext cx="950561" cy="229065"/>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13E72FF9-2539-9B41-8F77-085EE6AF15FD}"/>
                </a:ext>
              </a:extLst>
            </p:cNvPr>
            <p:cNvCxnSpPr>
              <a:cxnSpLocks/>
            </p:cNvCxnSpPr>
            <p:nvPr/>
          </p:nvCxnSpPr>
          <p:spPr>
            <a:xfrm flipH="1" flipV="1">
              <a:off x="8160253" y="4192066"/>
              <a:ext cx="188117" cy="848924"/>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76EB311A-55EC-974B-B266-53CF2DBAF16F}"/>
                </a:ext>
              </a:extLst>
            </p:cNvPr>
            <p:cNvCxnSpPr>
              <a:cxnSpLocks/>
            </p:cNvCxnSpPr>
            <p:nvPr/>
          </p:nvCxnSpPr>
          <p:spPr>
            <a:xfrm flipV="1">
              <a:off x="8355957" y="4218199"/>
              <a:ext cx="230540" cy="822791"/>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BA49551D-A952-434C-AD9D-E2E2E85C62E4}"/>
                </a:ext>
              </a:extLst>
            </p:cNvPr>
            <p:cNvCxnSpPr>
              <a:cxnSpLocks/>
            </p:cNvCxnSpPr>
            <p:nvPr/>
          </p:nvCxnSpPr>
          <p:spPr>
            <a:xfrm flipV="1">
              <a:off x="8354018" y="4444731"/>
              <a:ext cx="664663" cy="596260"/>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grpSp>
      <p:cxnSp>
        <p:nvCxnSpPr>
          <p:cNvPr id="34" name="Straight Connector 33">
            <a:extLst>
              <a:ext uri="{FF2B5EF4-FFF2-40B4-BE49-F238E27FC236}">
                <a16:creationId xmlns:a16="http://schemas.microsoft.com/office/drawing/2014/main" id="{F106D4F8-30FC-CC4D-B883-FBE5CE22F43F}"/>
              </a:ext>
            </a:extLst>
          </p:cNvPr>
          <p:cNvCxnSpPr/>
          <p:nvPr/>
        </p:nvCxnSpPr>
        <p:spPr>
          <a:xfrm>
            <a:off x="6876123" y="6241945"/>
            <a:ext cx="2500313"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BAB5A8BA-A5BE-0E4C-9F7D-779F19DAE729}"/>
              </a:ext>
            </a:extLst>
          </p:cNvPr>
          <p:cNvCxnSpPr>
            <a:cxnSpLocks/>
          </p:cNvCxnSpPr>
          <p:nvPr/>
        </p:nvCxnSpPr>
        <p:spPr>
          <a:xfrm flipH="1">
            <a:off x="8224984" y="5405504"/>
            <a:ext cx="1651896" cy="720109"/>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36" name="Group 35">
            <a:extLst>
              <a:ext uri="{FF2B5EF4-FFF2-40B4-BE49-F238E27FC236}">
                <a16:creationId xmlns:a16="http://schemas.microsoft.com/office/drawing/2014/main" id="{BB2B3E48-A7C7-D44D-979B-9AF0EA6409A9}"/>
              </a:ext>
            </a:extLst>
          </p:cNvPr>
          <p:cNvGrpSpPr/>
          <p:nvPr/>
        </p:nvGrpSpPr>
        <p:grpSpPr>
          <a:xfrm>
            <a:off x="7308010" y="5431948"/>
            <a:ext cx="1666878" cy="741353"/>
            <a:chOff x="7386346" y="4192066"/>
            <a:chExt cx="1922111" cy="854869"/>
          </a:xfrm>
        </p:grpSpPr>
        <p:cxnSp>
          <p:nvCxnSpPr>
            <p:cNvPr id="37" name="Straight Arrow Connector 36">
              <a:extLst>
                <a:ext uri="{FF2B5EF4-FFF2-40B4-BE49-F238E27FC236}">
                  <a16:creationId xmlns:a16="http://schemas.microsoft.com/office/drawing/2014/main" id="{F4291B3A-228D-F442-BC8E-E23F473AAFCE}"/>
                </a:ext>
              </a:extLst>
            </p:cNvPr>
            <p:cNvCxnSpPr/>
            <p:nvPr/>
          </p:nvCxnSpPr>
          <p:spPr>
            <a:xfrm rot="16200000" flipV="1">
              <a:off x="7684002" y="4389116"/>
              <a:ext cx="714378" cy="595316"/>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CD77C540-DA9F-CD40-9D15-2682D2A13FEE}"/>
                </a:ext>
              </a:extLst>
            </p:cNvPr>
            <p:cNvCxnSpPr/>
            <p:nvPr/>
          </p:nvCxnSpPr>
          <p:spPr>
            <a:xfrm rot="10800000">
              <a:off x="7386346" y="4686772"/>
              <a:ext cx="952500" cy="357188"/>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696248F3-261F-DC47-B0D5-1A679CBCC5DB}"/>
                </a:ext>
              </a:extLst>
            </p:cNvPr>
            <p:cNvCxnSpPr>
              <a:cxnSpLocks/>
            </p:cNvCxnSpPr>
            <p:nvPr/>
          </p:nvCxnSpPr>
          <p:spPr>
            <a:xfrm flipV="1">
              <a:off x="8357896" y="4817870"/>
              <a:ext cx="950561" cy="229065"/>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B11AB77C-59DC-F045-9F29-F9EFA274A109}"/>
                </a:ext>
              </a:extLst>
            </p:cNvPr>
            <p:cNvCxnSpPr>
              <a:cxnSpLocks/>
            </p:cNvCxnSpPr>
            <p:nvPr/>
          </p:nvCxnSpPr>
          <p:spPr>
            <a:xfrm flipH="1" flipV="1">
              <a:off x="8160253" y="4192066"/>
              <a:ext cx="188117" cy="848924"/>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014588B5-F76D-2741-BEF6-B598791B3044}"/>
                </a:ext>
              </a:extLst>
            </p:cNvPr>
            <p:cNvCxnSpPr>
              <a:cxnSpLocks/>
            </p:cNvCxnSpPr>
            <p:nvPr/>
          </p:nvCxnSpPr>
          <p:spPr>
            <a:xfrm flipV="1">
              <a:off x="8355957" y="4218199"/>
              <a:ext cx="230540" cy="822791"/>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E78175C8-B060-F24D-B252-DBA037641906}"/>
                </a:ext>
              </a:extLst>
            </p:cNvPr>
            <p:cNvCxnSpPr>
              <a:cxnSpLocks/>
            </p:cNvCxnSpPr>
            <p:nvPr/>
          </p:nvCxnSpPr>
          <p:spPr>
            <a:xfrm flipV="1">
              <a:off x="8354018" y="4444731"/>
              <a:ext cx="664663" cy="596260"/>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grpSp>
      <p:sp>
        <p:nvSpPr>
          <p:cNvPr id="43" name="Oval 42">
            <a:extLst>
              <a:ext uri="{FF2B5EF4-FFF2-40B4-BE49-F238E27FC236}">
                <a16:creationId xmlns:a16="http://schemas.microsoft.com/office/drawing/2014/main" id="{1D2AA9B7-6BCD-3542-84B0-281A47165E18}"/>
              </a:ext>
            </a:extLst>
          </p:cNvPr>
          <p:cNvSpPr/>
          <p:nvPr/>
        </p:nvSpPr>
        <p:spPr>
          <a:xfrm>
            <a:off x="9567123" y="5169657"/>
            <a:ext cx="476250" cy="476250"/>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765739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5" grpId="0" animBg="1"/>
      <p:bldP spid="4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Diffuse reflection</a:t>
            </a:r>
          </a:p>
        </p:txBody>
      </p:sp>
      <p:sp>
        <p:nvSpPr>
          <p:cNvPr id="3" name="Content Placeholder 2"/>
          <p:cNvSpPr>
            <a:spLocks noGrp="1"/>
          </p:cNvSpPr>
          <p:nvPr>
            <p:ph idx="1"/>
          </p:nvPr>
        </p:nvSpPr>
        <p:spPr/>
        <p:txBody>
          <a:bodyPr/>
          <a:lstStyle/>
          <a:p>
            <a:pPr marL="457200" indent="-457200">
              <a:buFont typeface="Arial" panose="020B0604020202020204" pitchFamily="34" charset="0"/>
              <a:buChar char="•"/>
            </a:pPr>
            <a:r>
              <a:rPr lang="en-US" dirty="0"/>
              <a:t>Light scatters equally in all directions</a:t>
            </a:r>
          </a:p>
          <a:p>
            <a:pPr marL="857250" lvl="1" indent="-457200">
              <a:buFont typeface="Arial" panose="020B0604020202020204" pitchFamily="34" charset="0"/>
              <a:buChar char="•"/>
            </a:pPr>
            <a:r>
              <a:rPr lang="en-US" sz="2400" dirty="0"/>
              <a:t>For a fixed incidence angle, BRDF is constant</a:t>
            </a:r>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endParaRPr lang="en-US" sz="2000" dirty="0"/>
          </a:p>
          <a:p>
            <a:pPr marL="457200" indent="-457200">
              <a:buFont typeface="Arial" panose="020B0604020202020204" pitchFamily="34" charset="0"/>
              <a:buChar char="•"/>
            </a:pPr>
            <a:r>
              <a:rPr lang="en-US" dirty="0"/>
              <a:t>What if we change the incidence angle?</a:t>
            </a:r>
          </a:p>
          <a:p>
            <a:pPr lvl="1"/>
            <a:endParaRPr lang="en-US" sz="2400" dirty="0"/>
          </a:p>
          <a:p>
            <a:pPr lvl="1"/>
            <a:endParaRPr lang="en-US" sz="2400" dirty="0"/>
          </a:p>
          <a:p>
            <a:pPr marL="457200" lvl="1" indent="0">
              <a:buNone/>
            </a:pPr>
            <a:endParaRPr lang="en-US" sz="2400" dirty="0"/>
          </a:p>
        </p:txBody>
      </p:sp>
      <p:cxnSp>
        <p:nvCxnSpPr>
          <p:cNvPr id="16" name="Straight Connector 15"/>
          <p:cNvCxnSpPr/>
          <p:nvPr/>
        </p:nvCxnSpPr>
        <p:spPr>
          <a:xfrm>
            <a:off x="8001000" y="2971800"/>
            <a:ext cx="2500313"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17" name="Oval 16"/>
          <p:cNvSpPr/>
          <p:nvPr/>
        </p:nvSpPr>
        <p:spPr>
          <a:xfrm>
            <a:off x="10151023" y="1327879"/>
            <a:ext cx="476250" cy="476250"/>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18" name="Straight Arrow Connector 17"/>
          <p:cNvCxnSpPr>
            <a:stCxn id="17" idx="3"/>
          </p:cNvCxnSpPr>
          <p:nvPr/>
        </p:nvCxnSpPr>
        <p:spPr>
          <a:xfrm flipH="1">
            <a:off x="9251160" y="1734384"/>
            <a:ext cx="969608" cy="1164214"/>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rot="16200000" flipV="1">
            <a:off x="8596313" y="2243755"/>
            <a:ext cx="714378" cy="595316"/>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rot="10800000">
            <a:off x="8298657" y="2541411"/>
            <a:ext cx="952500" cy="357188"/>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cxnSpLocks/>
          </p:cNvCxnSpPr>
          <p:nvPr/>
        </p:nvCxnSpPr>
        <p:spPr>
          <a:xfrm flipV="1">
            <a:off x="9270207" y="2672509"/>
            <a:ext cx="950561" cy="229065"/>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7E013E04-083C-AD4C-B2BF-492FAF0906E4}"/>
              </a:ext>
            </a:extLst>
          </p:cNvPr>
          <p:cNvCxnSpPr>
            <a:cxnSpLocks/>
          </p:cNvCxnSpPr>
          <p:nvPr/>
        </p:nvCxnSpPr>
        <p:spPr>
          <a:xfrm flipH="1" flipV="1">
            <a:off x="9072564" y="2046705"/>
            <a:ext cx="188117" cy="848924"/>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F7F5CF18-2FC9-BC40-A65F-E427F28416CA}"/>
              </a:ext>
            </a:extLst>
          </p:cNvPr>
          <p:cNvCxnSpPr>
            <a:cxnSpLocks/>
          </p:cNvCxnSpPr>
          <p:nvPr/>
        </p:nvCxnSpPr>
        <p:spPr>
          <a:xfrm flipV="1">
            <a:off x="9268268" y="2072838"/>
            <a:ext cx="230540" cy="822791"/>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3F7D1EF5-97C2-DE4C-BC9C-5A6AB5333770}"/>
              </a:ext>
            </a:extLst>
          </p:cNvPr>
          <p:cNvCxnSpPr>
            <a:cxnSpLocks/>
          </p:cNvCxnSpPr>
          <p:nvPr/>
        </p:nvCxnSpPr>
        <p:spPr>
          <a:xfrm flipV="1">
            <a:off x="9266329" y="2299370"/>
            <a:ext cx="664663" cy="596260"/>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61B4A37D-83FE-0040-B5A6-DDA8B799262F}"/>
              </a:ext>
            </a:extLst>
          </p:cNvPr>
          <p:cNvCxnSpPr/>
          <p:nvPr/>
        </p:nvCxnSpPr>
        <p:spPr bwMode="auto">
          <a:xfrm flipV="1">
            <a:off x="4330926" y="4191000"/>
            <a:ext cx="0" cy="1829726"/>
          </a:xfrm>
          <a:prstGeom prst="line">
            <a:avLst/>
          </a:prstGeom>
          <a:solidFill>
            <a:schemeClr val="accent1"/>
          </a:solidFill>
          <a:ln w="25400" cap="flat" cmpd="sng" algn="ctr">
            <a:solidFill>
              <a:srgbClr val="CC66FF"/>
            </a:solidFill>
            <a:prstDash val="solid"/>
            <a:round/>
            <a:headEnd type="none" w="med" len="med"/>
            <a:tailEnd type="none" w="med" len="med"/>
          </a:ln>
          <a:effectLst/>
        </p:spPr>
      </p:cxnSp>
      <p:grpSp>
        <p:nvGrpSpPr>
          <p:cNvPr id="45" name="Group 44">
            <a:extLst>
              <a:ext uri="{FF2B5EF4-FFF2-40B4-BE49-F238E27FC236}">
                <a16:creationId xmlns:a16="http://schemas.microsoft.com/office/drawing/2014/main" id="{A4DE6B94-2122-8144-8A1D-A4AB96560B54}"/>
              </a:ext>
            </a:extLst>
          </p:cNvPr>
          <p:cNvGrpSpPr/>
          <p:nvPr/>
        </p:nvGrpSpPr>
        <p:grpSpPr>
          <a:xfrm rot="16200000">
            <a:off x="3016137" y="4394089"/>
            <a:ext cx="1143000" cy="1384074"/>
            <a:chOff x="4267200" y="4724400"/>
            <a:chExt cx="1143000" cy="990600"/>
          </a:xfrm>
        </p:grpSpPr>
        <p:cxnSp>
          <p:nvCxnSpPr>
            <p:cNvPr id="46" name="Straight Arrow Connector 45">
              <a:extLst>
                <a:ext uri="{FF2B5EF4-FFF2-40B4-BE49-F238E27FC236}">
                  <a16:creationId xmlns:a16="http://schemas.microsoft.com/office/drawing/2014/main" id="{A46C8B6A-90BD-8940-99D0-25F922324C07}"/>
                </a:ext>
              </a:extLst>
            </p:cNvPr>
            <p:cNvCxnSpPr/>
            <p:nvPr/>
          </p:nvCxnSpPr>
          <p:spPr bwMode="auto">
            <a:xfrm>
              <a:off x="4267200" y="4724400"/>
              <a:ext cx="0" cy="990600"/>
            </a:xfrm>
            <a:prstGeom prst="straightConnector1">
              <a:avLst/>
            </a:prstGeom>
            <a:solidFill>
              <a:schemeClr val="accent1"/>
            </a:solidFill>
            <a:ln w="19050" cap="flat" cmpd="sng" algn="ctr">
              <a:solidFill>
                <a:srgbClr val="FFC000"/>
              </a:solidFill>
              <a:prstDash val="solid"/>
              <a:round/>
              <a:headEnd type="none" w="med" len="med"/>
              <a:tailEnd type="arrow"/>
            </a:ln>
            <a:effectLst/>
          </p:spPr>
        </p:cxnSp>
        <p:cxnSp>
          <p:nvCxnSpPr>
            <p:cNvPr id="47" name="Straight Arrow Connector 46">
              <a:extLst>
                <a:ext uri="{FF2B5EF4-FFF2-40B4-BE49-F238E27FC236}">
                  <a16:creationId xmlns:a16="http://schemas.microsoft.com/office/drawing/2014/main" id="{90D06EEF-E51C-8645-97CE-FE8E88B1F7B5}"/>
                </a:ext>
              </a:extLst>
            </p:cNvPr>
            <p:cNvCxnSpPr/>
            <p:nvPr/>
          </p:nvCxnSpPr>
          <p:spPr bwMode="auto">
            <a:xfrm>
              <a:off x="4495800" y="4724400"/>
              <a:ext cx="0" cy="990600"/>
            </a:xfrm>
            <a:prstGeom prst="straightConnector1">
              <a:avLst/>
            </a:prstGeom>
            <a:solidFill>
              <a:schemeClr val="accent1"/>
            </a:solidFill>
            <a:ln w="19050" cap="flat" cmpd="sng" algn="ctr">
              <a:solidFill>
                <a:srgbClr val="FFC000"/>
              </a:solidFill>
              <a:prstDash val="solid"/>
              <a:round/>
              <a:headEnd type="none" w="med" len="med"/>
              <a:tailEnd type="arrow"/>
            </a:ln>
            <a:effectLst/>
          </p:spPr>
        </p:cxnSp>
        <p:cxnSp>
          <p:nvCxnSpPr>
            <p:cNvPr id="48" name="Straight Arrow Connector 47">
              <a:extLst>
                <a:ext uri="{FF2B5EF4-FFF2-40B4-BE49-F238E27FC236}">
                  <a16:creationId xmlns:a16="http://schemas.microsoft.com/office/drawing/2014/main" id="{1AA96F94-38C2-D548-AD37-6B2D5A3746E2}"/>
                </a:ext>
              </a:extLst>
            </p:cNvPr>
            <p:cNvCxnSpPr/>
            <p:nvPr/>
          </p:nvCxnSpPr>
          <p:spPr bwMode="auto">
            <a:xfrm>
              <a:off x="4724400" y="4724400"/>
              <a:ext cx="0" cy="990600"/>
            </a:xfrm>
            <a:prstGeom prst="straightConnector1">
              <a:avLst/>
            </a:prstGeom>
            <a:solidFill>
              <a:schemeClr val="accent1"/>
            </a:solidFill>
            <a:ln w="19050" cap="flat" cmpd="sng" algn="ctr">
              <a:solidFill>
                <a:srgbClr val="FFC000"/>
              </a:solidFill>
              <a:prstDash val="solid"/>
              <a:round/>
              <a:headEnd type="none" w="med" len="med"/>
              <a:tailEnd type="arrow"/>
            </a:ln>
            <a:effectLst/>
          </p:spPr>
        </p:cxnSp>
        <p:cxnSp>
          <p:nvCxnSpPr>
            <p:cNvPr id="49" name="Straight Arrow Connector 48">
              <a:extLst>
                <a:ext uri="{FF2B5EF4-FFF2-40B4-BE49-F238E27FC236}">
                  <a16:creationId xmlns:a16="http://schemas.microsoft.com/office/drawing/2014/main" id="{028A74D6-7AD2-DF45-986C-AA841DA5854F}"/>
                </a:ext>
              </a:extLst>
            </p:cNvPr>
            <p:cNvCxnSpPr/>
            <p:nvPr/>
          </p:nvCxnSpPr>
          <p:spPr bwMode="auto">
            <a:xfrm>
              <a:off x="4953000" y="4724400"/>
              <a:ext cx="0" cy="990600"/>
            </a:xfrm>
            <a:prstGeom prst="straightConnector1">
              <a:avLst/>
            </a:prstGeom>
            <a:solidFill>
              <a:schemeClr val="accent1"/>
            </a:solidFill>
            <a:ln w="19050" cap="flat" cmpd="sng" algn="ctr">
              <a:solidFill>
                <a:srgbClr val="FFC000"/>
              </a:solidFill>
              <a:prstDash val="solid"/>
              <a:round/>
              <a:headEnd type="none" w="med" len="med"/>
              <a:tailEnd type="arrow"/>
            </a:ln>
            <a:effectLst/>
          </p:spPr>
        </p:cxnSp>
        <p:cxnSp>
          <p:nvCxnSpPr>
            <p:cNvPr id="50" name="Straight Arrow Connector 49">
              <a:extLst>
                <a:ext uri="{FF2B5EF4-FFF2-40B4-BE49-F238E27FC236}">
                  <a16:creationId xmlns:a16="http://schemas.microsoft.com/office/drawing/2014/main" id="{E87D9FCB-7791-4E4E-BE39-FB35206F8888}"/>
                </a:ext>
              </a:extLst>
            </p:cNvPr>
            <p:cNvCxnSpPr/>
            <p:nvPr/>
          </p:nvCxnSpPr>
          <p:spPr bwMode="auto">
            <a:xfrm>
              <a:off x="5181600" y="4724400"/>
              <a:ext cx="0" cy="990600"/>
            </a:xfrm>
            <a:prstGeom prst="straightConnector1">
              <a:avLst/>
            </a:prstGeom>
            <a:solidFill>
              <a:schemeClr val="accent1"/>
            </a:solidFill>
            <a:ln w="19050" cap="flat" cmpd="sng" algn="ctr">
              <a:solidFill>
                <a:srgbClr val="FFC000"/>
              </a:solidFill>
              <a:prstDash val="solid"/>
              <a:round/>
              <a:headEnd type="none" w="med" len="med"/>
              <a:tailEnd type="arrow"/>
            </a:ln>
            <a:effectLst/>
          </p:spPr>
        </p:cxnSp>
        <p:cxnSp>
          <p:nvCxnSpPr>
            <p:cNvPr id="51" name="Straight Arrow Connector 50">
              <a:extLst>
                <a:ext uri="{FF2B5EF4-FFF2-40B4-BE49-F238E27FC236}">
                  <a16:creationId xmlns:a16="http://schemas.microsoft.com/office/drawing/2014/main" id="{FF8E2974-54FE-0A47-AA1C-CB3172A7AE8F}"/>
                </a:ext>
              </a:extLst>
            </p:cNvPr>
            <p:cNvCxnSpPr/>
            <p:nvPr/>
          </p:nvCxnSpPr>
          <p:spPr bwMode="auto">
            <a:xfrm>
              <a:off x="5410200" y="4724400"/>
              <a:ext cx="0" cy="990600"/>
            </a:xfrm>
            <a:prstGeom prst="straightConnector1">
              <a:avLst/>
            </a:prstGeom>
            <a:solidFill>
              <a:schemeClr val="accent1"/>
            </a:solidFill>
            <a:ln w="19050" cap="flat" cmpd="sng" algn="ctr">
              <a:solidFill>
                <a:srgbClr val="FFC000"/>
              </a:solidFill>
              <a:prstDash val="solid"/>
              <a:round/>
              <a:headEnd type="none" w="med" len="med"/>
              <a:tailEnd type="arrow"/>
            </a:ln>
            <a:effectLst/>
          </p:spPr>
        </p:cxnSp>
      </p:grpSp>
      <p:cxnSp>
        <p:nvCxnSpPr>
          <p:cNvPr id="52" name="Straight Connector 51">
            <a:extLst>
              <a:ext uri="{FF2B5EF4-FFF2-40B4-BE49-F238E27FC236}">
                <a16:creationId xmlns:a16="http://schemas.microsoft.com/office/drawing/2014/main" id="{49999259-759E-4841-AAC4-DB8319F793D7}"/>
              </a:ext>
            </a:extLst>
          </p:cNvPr>
          <p:cNvCxnSpPr/>
          <p:nvPr/>
        </p:nvCxnSpPr>
        <p:spPr bwMode="auto">
          <a:xfrm flipV="1">
            <a:off x="7750174" y="4772535"/>
            <a:ext cx="1524000" cy="914401"/>
          </a:xfrm>
          <a:prstGeom prst="line">
            <a:avLst/>
          </a:prstGeom>
          <a:solidFill>
            <a:schemeClr val="accent1"/>
          </a:solidFill>
          <a:ln w="25400" cap="flat" cmpd="sng" algn="ctr">
            <a:solidFill>
              <a:srgbClr val="660066"/>
            </a:solidFill>
            <a:prstDash val="solid"/>
            <a:round/>
            <a:headEnd type="none" w="med" len="med"/>
            <a:tailEnd type="none" w="med" len="med"/>
          </a:ln>
          <a:effectLst/>
        </p:spPr>
      </p:cxnSp>
      <p:cxnSp>
        <p:nvCxnSpPr>
          <p:cNvPr id="53" name="Straight Arrow Connector 52">
            <a:extLst>
              <a:ext uri="{FF2B5EF4-FFF2-40B4-BE49-F238E27FC236}">
                <a16:creationId xmlns:a16="http://schemas.microsoft.com/office/drawing/2014/main" id="{E4BA90BA-5881-7543-85E0-FDAE2B8E8A4E}"/>
              </a:ext>
            </a:extLst>
          </p:cNvPr>
          <p:cNvCxnSpPr/>
          <p:nvPr/>
        </p:nvCxnSpPr>
        <p:spPr bwMode="auto">
          <a:xfrm rot="16200000">
            <a:off x="7286737" y="4719090"/>
            <a:ext cx="0" cy="1384074"/>
          </a:xfrm>
          <a:prstGeom prst="straightConnector1">
            <a:avLst/>
          </a:prstGeom>
          <a:solidFill>
            <a:schemeClr val="accent1"/>
          </a:solidFill>
          <a:ln w="19050" cap="flat" cmpd="sng" algn="ctr">
            <a:solidFill>
              <a:srgbClr val="FFC000"/>
            </a:solidFill>
            <a:prstDash val="solid"/>
            <a:round/>
            <a:headEnd type="none" w="med" len="med"/>
            <a:tailEnd type="arrow"/>
          </a:ln>
          <a:effectLst/>
        </p:spPr>
      </p:cxnSp>
      <p:cxnSp>
        <p:nvCxnSpPr>
          <p:cNvPr id="54" name="Straight Arrow Connector 53">
            <a:extLst>
              <a:ext uri="{FF2B5EF4-FFF2-40B4-BE49-F238E27FC236}">
                <a16:creationId xmlns:a16="http://schemas.microsoft.com/office/drawing/2014/main" id="{D2BF253D-FD44-CF40-BC1C-E64FE4727516}"/>
              </a:ext>
            </a:extLst>
          </p:cNvPr>
          <p:cNvCxnSpPr/>
          <p:nvPr/>
        </p:nvCxnSpPr>
        <p:spPr bwMode="auto">
          <a:xfrm flipV="1">
            <a:off x="6594700" y="5182063"/>
            <a:ext cx="1765074" cy="464"/>
          </a:xfrm>
          <a:prstGeom prst="straightConnector1">
            <a:avLst/>
          </a:prstGeom>
          <a:solidFill>
            <a:schemeClr val="accent1"/>
          </a:solidFill>
          <a:ln w="19050" cap="flat" cmpd="sng" algn="ctr">
            <a:solidFill>
              <a:srgbClr val="FFC000"/>
            </a:solidFill>
            <a:prstDash val="solid"/>
            <a:round/>
            <a:headEnd type="none" w="med" len="med"/>
            <a:tailEnd type="arrow"/>
          </a:ln>
          <a:effectLst/>
        </p:spPr>
      </p:cxnSp>
      <p:cxnSp>
        <p:nvCxnSpPr>
          <p:cNvPr id="55" name="Straight Arrow Connector 54">
            <a:extLst>
              <a:ext uri="{FF2B5EF4-FFF2-40B4-BE49-F238E27FC236}">
                <a16:creationId xmlns:a16="http://schemas.microsoft.com/office/drawing/2014/main" id="{06CAD7BA-CF88-1144-88E0-B0F8A6592FA7}"/>
              </a:ext>
            </a:extLst>
          </p:cNvPr>
          <p:cNvCxnSpPr/>
          <p:nvPr/>
        </p:nvCxnSpPr>
        <p:spPr bwMode="auto">
          <a:xfrm>
            <a:off x="6594700" y="4953927"/>
            <a:ext cx="2222274" cy="0"/>
          </a:xfrm>
          <a:prstGeom prst="straightConnector1">
            <a:avLst/>
          </a:prstGeom>
          <a:solidFill>
            <a:schemeClr val="accent1"/>
          </a:solidFill>
          <a:ln w="19050" cap="flat" cmpd="sng" algn="ctr">
            <a:solidFill>
              <a:srgbClr val="FFC000"/>
            </a:solidFill>
            <a:prstDash val="solid"/>
            <a:round/>
            <a:headEnd type="none" w="med" len="med"/>
            <a:tailEnd type="arrow"/>
          </a:ln>
          <a:effectLst/>
        </p:spPr>
      </p:cxnSp>
      <p:sp>
        <p:nvSpPr>
          <p:cNvPr id="56" name="TextBox 55">
            <a:extLst>
              <a:ext uri="{FF2B5EF4-FFF2-40B4-BE49-F238E27FC236}">
                <a16:creationId xmlns:a16="http://schemas.microsoft.com/office/drawing/2014/main" id="{181074B8-CC62-BF47-B5F2-F68DF3DE5C1A}"/>
              </a:ext>
            </a:extLst>
          </p:cNvPr>
          <p:cNvSpPr txBox="1"/>
          <p:nvPr/>
        </p:nvSpPr>
        <p:spPr>
          <a:xfrm>
            <a:off x="3082889" y="6096927"/>
            <a:ext cx="1229824" cy="461665"/>
          </a:xfrm>
          <a:prstGeom prst="rect">
            <a:avLst/>
          </a:prstGeom>
          <a:noFill/>
        </p:spPr>
        <p:txBody>
          <a:bodyPr wrap="none" rtlCol="0">
            <a:spAutoFit/>
          </a:bodyPr>
          <a:lstStyle/>
          <a:p>
            <a:r>
              <a:rPr lang="en-US" dirty="0"/>
              <a:t>brighter</a:t>
            </a:r>
          </a:p>
        </p:txBody>
      </p:sp>
      <p:sp>
        <p:nvSpPr>
          <p:cNvPr id="57" name="TextBox 56">
            <a:extLst>
              <a:ext uri="{FF2B5EF4-FFF2-40B4-BE49-F238E27FC236}">
                <a16:creationId xmlns:a16="http://schemas.microsoft.com/office/drawing/2014/main" id="{FDC86CF5-457D-124E-A7DA-E41EF32B7B24}"/>
              </a:ext>
            </a:extLst>
          </p:cNvPr>
          <p:cNvSpPr txBox="1"/>
          <p:nvPr/>
        </p:nvSpPr>
        <p:spPr>
          <a:xfrm>
            <a:off x="7480264" y="6096001"/>
            <a:ext cx="1058303" cy="461665"/>
          </a:xfrm>
          <a:prstGeom prst="rect">
            <a:avLst/>
          </a:prstGeom>
          <a:noFill/>
        </p:spPr>
        <p:txBody>
          <a:bodyPr wrap="none" rtlCol="0">
            <a:spAutoFit/>
          </a:bodyPr>
          <a:lstStyle/>
          <a:p>
            <a:r>
              <a:rPr lang="en-US" dirty="0"/>
              <a:t>darker</a:t>
            </a:r>
          </a:p>
        </p:txBody>
      </p:sp>
      <p:graphicFrame>
        <p:nvGraphicFramePr>
          <p:cNvPr id="58" name="Object 57">
            <a:extLst>
              <a:ext uri="{FF2B5EF4-FFF2-40B4-BE49-F238E27FC236}">
                <a16:creationId xmlns:a16="http://schemas.microsoft.com/office/drawing/2014/main" id="{A4E7415A-B331-7048-956B-EF9DD7990B36}"/>
              </a:ext>
            </a:extLst>
          </p:cNvPr>
          <p:cNvGraphicFramePr>
            <a:graphicFrameLocks noGrp="1" noChangeAspect="1"/>
          </p:cNvGraphicFramePr>
          <p:nvPr/>
        </p:nvGraphicFramePr>
        <p:xfrm>
          <a:off x="2286001" y="4876801"/>
          <a:ext cx="434975" cy="422275"/>
        </p:xfrm>
        <a:graphic>
          <a:graphicData uri="http://schemas.openxmlformats.org/presentationml/2006/ole">
            <mc:AlternateContent xmlns:mc="http://schemas.openxmlformats.org/markup-compatibility/2006">
              <mc:Choice xmlns:v="urn:schemas-microsoft-com:vml" Requires="v">
                <p:oleObj name="Image" r:id="rId2" imgW="2539683" imgH="2514286" progId="Photoshop.Image.10">
                  <p:embed/>
                </p:oleObj>
              </mc:Choice>
              <mc:Fallback>
                <p:oleObj name="Image" r:id="rId2" imgW="2539683" imgH="2514286" progId="Photoshop.Image.10">
                  <p:embed/>
                  <p:pic>
                    <p:nvPicPr>
                      <p:cNvPr id="9222" name="Object 9221"/>
                      <p:cNvPicPr>
                        <a:picLocks noGrp="1"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1" y="4876801"/>
                        <a:ext cx="434975" cy="4222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9" name="Object 58">
            <a:extLst>
              <a:ext uri="{FF2B5EF4-FFF2-40B4-BE49-F238E27FC236}">
                <a16:creationId xmlns:a16="http://schemas.microsoft.com/office/drawing/2014/main" id="{66172180-5F76-3843-83D9-348F08C9BC1F}"/>
              </a:ext>
            </a:extLst>
          </p:cNvPr>
          <p:cNvGraphicFramePr>
            <a:graphicFrameLocks noGrp="1" noChangeAspect="1"/>
          </p:cNvGraphicFramePr>
          <p:nvPr>
            <p:extLst>
              <p:ext uri="{D42A27DB-BD31-4B8C-83A1-F6EECF244321}">
                <p14:modId xmlns:p14="http://schemas.microsoft.com/office/powerpoint/2010/main" val="3003798708"/>
              </p:ext>
            </p:extLst>
          </p:nvPr>
        </p:nvGraphicFramePr>
        <p:xfrm>
          <a:off x="6096000" y="4876801"/>
          <a:ext cx="434975" cy="422275"/>
        </p:xfrm>
        <a:graphic>
          <a:graphicData uri="http://schemas.openxmlformats.org/presentationml/2006/ole">
            <mc:AlternateContent xmlns:mc="http://schemas.openxmlformats.org/markup-compatibility/2006">
              <mc:Choice xmlns:v="urn:schemas-microsoft-com:vml" Requires="v">
                <p:oleObj name="Image" r:id="rId4" imgW="2539683" imgH="2514286" progId="Photoshop.Image.10">
                  <p:embed/>
                </p:oleObj>
              </mc:Choice>
              <mc:Fallback>
                <p:oleObj name="Image" r:id="rId4" imgW="2539683" imgH="2514286" progId="Photoshop.Image.10">
                  <p:embed/>
                  <p:pic>
                    <p:nvPicPr>
                      <p:cNvPr id="9223" name="Object 9222"/>
                      <p:cNvPicPr>
                        <a:picLocks noGrp="1"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4876801"/>
                        <a:ext cx="434975" cy="4222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2471263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5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5" name="Rectangle 3"/>
          <p:cNvSpPr>
            <a:spLocks noGrp="1" noChangeArrowheads="1"/>
          </p:cNvSpPr>
          <p:nvPr>
            <p:ph type="title"/>
          </p:nvPr>
        </p:nvSpPr>
        <p:spPr/>
        <p:txBody>
          <a:bodyPr/>
          <a:lstStyle/>
          <a:p>
            <a:r>
              <a:rPr lang="en-US"/>
              <a:t>Diffuse reflection: Lambert’s law</a:t>
            </a:r>
          </a:p>
        </p:txBody>
      </p:sp>
      <p:sp>
        <p:nvSpPr>
          <p:cNvPr id="10247" name="Oval 36"/>
          <p:cNvSpPr>
            <a:spLocks noChangeArrowheads="1"/>
          </p:cNvSpPr>
          <p:nvPr/>
        </p:nvSpPr>
        <p:spPr bwMode="auto">
          <a:xfrm>
            <a:off x="1143000" y="2692400"/>
            <a:ext cx="1082675" cy="279400"/>
          </a:xfrm>
          <a:prstGeom prst="ellipse">
            <a:avLst/>
          </a:prstGeom>
          <a:solidFill>
            <a:schemeClr val="bg1"/>
          </a:solidFill>
          <a:ln w="25400">
            <a:solidFill>
              <a:schemeClr val="tx1"/>
            </a:solidFill>
            <a:round/>
            <a:headEnd/>
            <a:tailEnd/>
          </a:ln>
        </p:spPr>
        <p:txBody>
          <a:bodyPr wrap="none" anchor="ctr"/>
          <a:lstStyle/>
          <a:p>
            <a:endParaRPr lang="en-US"/>
          </a:p>
        </p:txBody>
      </p:sp>
      <p:graphicFrame>
        <p:nvGraphicFramePr>
          <p:cNvPr id="10243" name="Object 40"/>
          <p:cNvGraphicFramePr>
            <a:graphicFrameLocks noGrp="1" noChangeAspect="1"/>
          </p:cNvGraphicFramePr>
          <p:nvPr>
            <p:ph sz="quarter" idx="4294967295"/>
            <p:extLst>
              <p:ext uri="{D42A27DB-BD31-4B8C-83A1-F6EECF244321}">
                <p14:modId xmlns:p14="http://schemas.microsoft.com/office/powerpoint/2010/main" val="2002460796"/>
              </p:ext>
            </p:extLst>
          </p:nvPr>
        </p:nvGraphicFramePr>
        <p:xfrm>
          <a:off x="2536825" y="1316038"/>
          <a:ext cx="434975" cy="422275"/>
        </p:xfrm>
        <a:graphic>
          <a:graphicData uri="http://schemas.openxmlformats.org/presentationml/2006/ole">
            <mc:AlternateContent xmlns:mc="http://schemas.openxmlformats.org/markup-compatibility/2006">
              <mc:Choice xmlns:v="urn:schemas-microsoft-com:vml" Requires="v">
                <p:oleObj name="Image" r:id="rId3" imgW="2539683" imgH="2514286" progId="Photoshop.Image.10">
                  <p:embed/>
                </p:oleObj>
              </mc:Choice>
              <mc:Fallback>
                <p:oleObj name="Image" r:id="rId3" imgW="2539683" imgH="2514286" progId="Photoshop.Image.10">
                  <p:embed/>
                  <p:pic>
                    <p:nvPicPr>
                      <p:cNvPr id="10243" name="Object 4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36825" y="1316038"/>
                        <a:ext cx="434975" cy="4222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mc:AlternateContent xmlns:mc="http://schemas.openxmlformats.org/markup-compatibility/2006" xmlns:a14="http://schemas.microsoft.com/office/drawing/2010/main">
        <mc:Choice Requires="a14">
          <p:sp>
            <p:nvSpPr>
              <p:cNvPr id="10250" name="Text Box 44"/>
              <p:cNvSpPr txBox="1">
                <a:spLocks noChangeArrowheads="1"/>
              </p:cNvSpPr>
              <p:nvPr/>
            </p:nvSpPr>
            <p:spPr bwMode="auto">
              <a:xfrm>
                <a:off x="1447799" y="1433513"/>
                <a:ext cx="495136" cy="461665"/>
              </a:xfrm>
              <a:prstGeom prst="rect">
                <a:avLst/>
              </a:prstGeom>
              <a:noFill/>
              <a:ln w="9525">
                <a:noFill/>
                <a:miter lim="800000"/>
                <a:headEnd/>
                <a:tailEnd/>
              </a:ln>
            </p:spPr>
            <p:txBody>
              <a:bodyPr wrap="none">
                <a:spAutoFit/>
              </a:bodyPr>
              <a:lstStyle/>
              <a:p>
                <a:pPr/>
                <a14:m>
                  <m:oMathPara xmlns:m="http://schemas.openxmlformats.org/officeDocument/2006/math">
                    <m:oMathParaPr>
                      <m:jc m:val="centerGroup"/>
                    </m:oMathParaPr>
                    <m:oMath xmlns:m="http://schemas.openxmlformats.org/officeDocument/2006/math">
                      <m:r>
                        <a:rPr lang="en-US" i="1" dirty="0" smtClean="0">
                          <a:solidFill>
                            <a:srgbClr val="9900CC"/>
                          </a:solidFill>
                          <a:latin typeface="Cambria Math" panose="02040503050406030204" pitchFamily="18" charset="0"/>
                        </a:rPr>
                        <m:t>𝑁</m:t>
                      </m:r>
                    </m:oMath>
                  </m:oMathPara>
                </a14:m>
                <a:endParaRPr lang="en-US" dirty="0">
                  <a:solidFill>
                    <a:srgbClr val="9900CC"/>
                  </a:solidFill>
                  <a:latin typeface="Times New Roman" pitchFamily="18" charset="0"/>
                </a:endParaRPr>
              </a:p>
            </p:txBody>
          </p:sp>
        </mc:Choice>
        <mc:Fallback xmlns="">
          <p:sp>
            <p:nvSpPr>
              <p:cNvPr id="10250" name="Text Box 44"/>
              <p:cNvSpPr txBox="1">
                <a:spLocks noRot="1" noChangeAspect="1" noMove="1" noResize="1" noEditPoints="1" noAdjustHandles="1" noChangeArrowheads="1" noChangeShapeType="1" noTextEdit="1"/>
              </p:cNvSpPr>
              <p:nvPr/>
            </p:nvSpPr>
            <p:spPr bwMode="auto">
              <a:xfrm>
                <a:off x="1447799" y="1433513"/>
                <a:ext cx="495136" cy="461665"/>
              </a:xfrm>
              <a:prstGeom prst="rect">
                <a:avLst/>
              </a:prstGeom>
              <a:blipFill>
                <a:blip r:embed="rId6"/>
                <a:stretch>
                  <a:fillRect/>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251" name="Text Box 47"/>
              <p:cNvSpPr txBox="1">
                <a:spLocks noChangeArrowheads="1"/>
              </p:cNvSpPr>
              <p:nvPr/>
            </p:nvSpPr>
            <p:spPr bwMode="auto">
              <a:xfrm>
                <a:off x="2590799" y="1738312"/>
                <a:ext cx="381000" cy="457200"/>
              </a:xfrm>
              <a:prstGeom prst="rect">
                <a:avLst/>
              </a:prstGeom>
              <a:noFill/>
              <a:ln w="9525">
                <a:noFill/>
                <a:miter lim="800000"/>
                <a:headEnd/>
                <a:tailEnd/>
              </a:ln>
            </p:spPr>
            <p:txBody>
              <a:bodyPr>
                <a:spAutoFit/>
              </a:bodyPr>
              <a:lstStyle/>
              <a:p>
                <a:pPr/>
                <a14:m>
                  <m:oMathPara xmlns:m="http://schemas.openxmlformats.org/officeDocument/2006/math">
                    <m:oMathParaPr>
                      <m:jc m:val="centerGroup"/>
                    </m:oMathParaPr>
                    <m:oMath xmlns:m="http://schemas.openxmlformats.org/officeDocument/2006/math">
                      <m:r>
                        <a:rPr lang="en-US" i="1" dirty="0" smtClean="0">
                          <a:solidFill>
                            <a:srgbClr val="9900CC"/>
                          </a:solidFill>
                          <a:latin typeface="Cambria Math" panose="02040503050406030204" pitchFamily="18" charset="0"/>
                        </a:rPr>
                        <m:t>𝑆</m:t>
                      </m:r>
                    </m:oMath>
                  </m:oMathPara>
                </a14:m>
                <a:endParaRPr lang="en-US" dirty="0">
                  <a:solidFill>
                    <a:srgbClr val="9900CC"/>
                  </a:solidFill>
                  <a:latin typeface="Times New Roman" pitchFamily="18" charset="0"/>
                </a:endParaRPr>
              </a:p>
            </p:txBody>
          </p:sp>
        </mc:Choice>
        <mc:Fallback xmlns="">
          <p:sp>
            <p:nvSpPr>
              <p:cNvPr id="10251" name="Text Box 47"/>
              <p:cNvSpPr txBox="1">
                <a:spLocks noRot="1" noChangeAspect="1" noMove="1" noResize="1" noEditPoints="1" noAdjustHandles="1" noChangeArrowheads="1" noChangeShapeType="1" noTextEdit="1"/>
              </p:cNvSpPr>
              <p:nvPr/>
            </p:nvSpPr>
            <p:spPr bwMode="auto">
              <a:xfrm>
                <a:off x="2590799" y="1738312"/>
                <a:ext cx="381000" cy="457200"/>
              </a:xfrm>
              <a:prstGeom prst="rect">
                <a:avLst/>
              </a:prstGeom>
              <a:blipFill>
                <a:blip r:embed="rId7"/>
                <a:stretch>
                  <a:fillRect/>
                </a:stretch>
              </a:blipFill>
              <a:ln w="9525">
                <a:noFill/>
                <a:miter lim="800000"/>
                <a:headEnd/>
                <a:tailEnd/>
              </a:ln>
            </p:spPr>
            <p:txBody>
              <a:bodyPr/>
              <a:lstStyle/>
              <a:p>
                <a:r>
                  <a:rPr lang="en-US">
                    <a:noFill/>
                  </a:rPr>
                  <a:t> </a:t>
                </a:r>
              </a:p>
            </p:txBody>
          </p:sp>
        </mc:Fallback>
      </mc:AlternateContent>
      <p:pic>
        <p:nvPicPr>
          <p:cNvPr id="10253" name="Picture 50"/>
          <p:cNvPicPr>
            <a:picLocks noChangeAspect="1" noChangeArrowheads="1"/>
          </p:cNvPicPr>
          <p:nvPr/>
        </p:nvPicPr>
        <p:blipFill>
          <a:blip r:embed="rId8" cstate="print"/>
          <a:srcRect l="11998" r="11998"/>
          <a:stretch>
            <a:fillRect/>
          </a:stretch>
        </p:blipFill>
        <p:spPr bwMode="auto">
          <a:xfrm>
            <a:off x="9193143" y="1381307"/>
            <a:ext cx="1670050" cy="1647825"/>
          </a:xfrm>
          <a:prstGeom prst="rect">
            <a:avLst/>
          </a:prstGeom>
          <a:noFill/>
          <a:ln w="9525">
            <a:noFill/>
            <a:miter lim="800000"/>
            <a:headEnd/>
            <a:tailEnd/>
          </a:ln>
        </p:spPr>
      </p:pic>
      <p:sp>
        <p:nvSpPr>
          <p:cNvPr id="17" name="Text Box 44"/>
          <p:cNvSpPr txBox="1">
            <a:spLocks noChangeArrowheads="1"/>
          </p:cNvSpPr>
          <p:nvPr/>
        </p:nvSpPr>
        <p:spPr bwMode="auto">
          <a:xfrm>
            <a:off x="1775261" y="1920081"/>
            <a:ext cx="335348" cy="461665"/>
          </a:xfrm>
          <a:prstGeom prst="rect">
            <a:avLst/>
          </a:prstGeom>
          <a:noFill/>
          <a:ln w="9525">
            <a:noFill/>
            <a:miter lim="800000"/>
            <a:headEnd/>
            <a:tailEnd/>
          </a:ln>
        </p:spPr>
        <p:txBody>
          <a:bodyPr wrap="none">
            <a:spAutoFit/>
          </a:bodyPr>
          <a:lstStyle/>
          <a:p>
            <a:r>
              <a:rPr lang="el-GR" i="1" dirty="0">
                <a:solidFill>
                  <a:srgbClr val="9900CC"/>
                </a:solidFill>
                <a:latin typeface="Times New Roman" pitchFamily="18" charset="0"/>
              </a:rPr>
              <a:t>θ</a:t>
            </a:r>
            <a:endParaRPr lang="en-US" i="1" dirty="0">
              <a:solidFill>
                <a:srgbClr val="9900CC"/>
              </a:solidFill>
              <a:latin typeface="Times New Roman" pitchFamily="18" charset="0"/>
            </a:endParaRPr>
          </a:p>
        </p:txBody>
      </p:sp>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38017AFF-EDE2-2D44-B62B-4242253771DD}"/>
                  </a:ext>
                </a:extLst>
              </p:cNvPr>
              <p:cNvSpPr/>
              <p:nvPr/>
            </p:nvSpPr>
            <p:spPr>
              <a:xfrm>
                <a:off x="4194716" y="1591483"/>
                <a:ext cx="3341620" cy="156966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200" i="1" smtClean="0">
                          <a:solidFill>
                            <a:srgbClr val="9900CC"/>
                          </a:solidFill>
                          <a:latin typeface="Cambria Math"/>
                        </a:rPr>
                        <m:t>𝐼</m:t>
                      </m:r>
                      <m:r>
                        <a:rPr lang="en-US" sz="3200" i="1">
                          <a:solidFill>
                            <a:srgbClr val="9900CC"/>
                          </a:solidFill>
                          <a:latin typeface="Cambria Math"/>
                        </a:rPr>
                        <m:t>=</m:t>
                      </m:r>
                      <m:r>
                        <a:rPr lang="en-US" sz="3200" i="1">
                          <a:solidFill>
                            <a:srgbClr val="9900CC"/>
                          </a:solidFill>
                          <a:latin typeface="Cambria Math"/>
                        </a:rPr>
                        <m:t>𝜌</m:t>
                      </m:r>
                      <m:r>
                        <a:rPr lang="en-US" sz="3200" b="0" i="1" smtClean="0">
                          <a:solidFill>
                            <a:srgbClr val="9900CC"/>
                          </a:solidFill>
                          <a:latin typeface="Cambria Math" panose="02040503050406030204" pitchFamily="18" charset="0"/>
                        </a:rPr>
                        <m:t> </m:t>
                      </m:r>
                      <m:d>
                        <m:dPr>
                          <m:ctrlPr>
                            <a:rPr lang="en-US" sz="3200" i="1">
                              <a:solidFill>
                                <a:srgbClr val="9900CC"/>
                              </a:solidFill>
                              <a:latin typeface="Cambria Math" panose="02040503050406030204" pitchFamily="18" charset="0"/>
                            </a:rPr>
                          </m:ctrlPr>
                        </m:dPr>
                        <m:e>
                          <m:r>
                            <a:rPr lang="en-US" sz="3200" b="0" i="1">
                              <a:solidFill>
                                <a:srgbClr val="9900CC"/>
                              </a:solidFill>
                              <a:latin typeface="Cambria Math"/>
                            </a:rPr>
                            <m:t>𝑆</m:t>
                          </m:r>
                          <m:r>
                            <a:rPr lang="en-US" sz="3200" b="1" i="1">
                              <a:solidFill>
                                <a:srgbClr val="9900CC"/>
                              </a:solidFill>
                              <a:latin typeface="Cambria Math"/>
                            </a:rPr>
                            <m:t>⋅</m:t>
                          </m:r>
                          <m:r>
                            <a:rPr lang="en-US" sz="3200" b="0" i="1">
                              <a:solidFill>
                                <a:srgbClr val="9900CC"/>
                              </a:solidFill>
                              <a:latin typeface="Cambria Math"/>
                            </a:rPr>
                            <m:t>𝑁</m:t>
                          </m:r>
                        </m:e>
                      </m:d>
                    </m:oMath>
                  </m:oMathPara>
                </a14:m>
                <a:endParaRPr lang="en-US" sz="3200" dirty="0">
                  <a:solidFill>
                    <a:srgbClr val="9900CC"/>
                  </a:solidFill>
                </a:endParaRPr>
              </a:p>
              <a:p>
                <a:pPr/>
                <a14:m>
                  <m:oMathPara xmlns:m="http://schemas.openxmlformats.org/officeDocument/2006/math">
                    <m:oMathParaPr>
                      <m:jc m:val="centerGroup"/>
                    </m:oMathParaPr>
                    <m:oMath xmlns:m="http://schemas.openxmlformats.org/officeDocument/2006/math">
                      <m:r>
                        <a:rPr lang="en-US" sz="3200" b="0" i="1" smtClean="0">
                          <a:solidFill>
                            <a:srgbClr val="9900CC"/>
                          </a:solidFill>
                          <a:latin typeface="Cambria Math" panose="02040503050406030204" pitchFamily="18" charset="0"/>
                        </a:rPr>
                        <m:t>       =</m:t>
                      </m:r>
                      <m:r>
                        <a:rPr lang="en-US" sz="3200" i="1">
                          <a:solidFill>
                            <a:srgbClr val="9900CC"/>
                          </a:solidFill>
                          <a:latin typeface="Cambria Math"/>
                        </a:rPr>
                        <m:t>𝜌</m:t>
                      </m:r>
                      <m:d>
                        <m:dPr>
                          <m:begChr m:val="‖"/>
                          <m:endChr m:val="‖"/>
                          <m:ctrlPr>
                            <a:rPr lang="en-US" sz="3200" i="1" smtClean="0">
                              <a:solidFill>
                                <a:srgbClr val="9900CC"/>
                              </a:solidFill>
                              <a:latin typeface="Cambria Math" panose="02040503050406030204" pitchFamily="18" charset="0"/>
                            </a:rPr>
                          </m:ctrlPr>
                        </m:dPr>
                        <m:e>
                          <m:r>
                            <a:rPr lang="en-US" sz="3200" b="0" i="1" smtClean="0">
                              <a:solidFill>
                                <a:srgbClr val="9900CC"/>
                              </a:solidFill>
                              <a:latin typeface="Cambria Math" panose="02040503050406030204" pitchFamily="18" charset="0"/>
                            </a:rPr>
                            <m:t>𝑆</m:t>
                          </m:r>
                        </m:e>
                      </m:d>
                      <m:func>
                        <m:funcPr>
                          <m:ctrlPr>
                            <a:rPr lang="en-US" sz="3200" b="0" i="1" smtClean="0">
                              <a:solidFill>
                                <a:srgbClr val="9900CC"/>
                              </a:solidFill>
                              <a:latin typeface="Cambria Math" panose="02040503050406030204" pitchFamily="18" charset="0"/>
                            </a:rPr>
                          </m:ctrlPr>
                        </m:funcPr>
                        <m:fName>
                          <m:r>
                            <m:rPr>
                              <m:sty m:val="p"/>
                            </m:rPr>
                            <a:rPr lang="en-US" sz="3200" b="0" i="0" smtClean="0">
                              <a:solidFill>
                                <a:srgbClr val="9900CC"/>
                              </a:solidFill>
                              <a:latin typeface="Cambria Math" panose="02040503050406030204" pitchFamily="18" charset="0"/>
                            </a:rPr>
                            <m:t>cos</m:t>
                          </m:r>
                        </m:fName>
                        <m:e>
                          <m:r>
                            <a:rPr lang="en-US" sz="3200" i="1">
                              <a:solidFill>
                                <a:srgbClr val="9900CC"/>
                              </a:solidFill>
                              <a:latin typeface="Cambria Math" panose="02040503050406030204" pitchFamily="18" charset="0"/>
                              <a:ea typeface="Cambria Math" panose="02040503050406030204" pitchFamily="18" charset="0"/>
                            </a:rPr>
                            <m:t>𝜃</m:t>
                          </m:r>
                        </m:e>
                      </m:func>
                    </m:oMath>
                  </m:oMathPara>
                </a14:m>
                <a:endParaRPr lang="en-US" sz="3200" dirty="0">
                  <a:solidFill>
                    <a:srgbClr val="9900CC"/>
                  </a:solidFill>
                </a:endParaRPr>
              </a:p>
              <a:p>
                <a:endParaRPr lang="en-US" sz="3200" dirty="0">
                  <a:solidFill>
                    <a:srgbClr val="660066"/>
                  </a:solidFill>
                </a:endParaRPr>
              </a:p>
            </p:txBody>
          </p:sp>
        </mc:Choice>
        <mc:Fallback xmlns="">
          <p:sp>
            <p:nvSpPr>
              <p:cNvPr id="4" name="Rectangle 3">
                <a:extLst>
                  <a:ext uri="{FF2B5EF4-FFF2-40B4-BE49-F238E27FC236}">
                    <a16:creationId xmlns:a16="http://schemas.microsoft.com/office/drawing/2014/main" id="{38017AFF-EDE2-2D44-B62B-4242253771DD}"/>
                  </a:ext>
                </a:extLst>
              </p:cNvPr>
              <p:cNvSpPr>
                <a:spLocks noRot="1" noChangeAspect="1" noMove="1" noResize="1" noEditPoints="1" noAdjustHandles="1" noChangeArrowheads="1" noChangeShapeType="1" noTextEdit="1"/>
              </p:cNvSpPr>
              <p:nvPr/>
            </p:nvSpPr>
            <p:spPr>
              <a:xfrm>
                <a:off x="4194716" y="1591483"/>
                <a:ext cx="3341620" cy="1569660"/>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Rectangle 1">
                <a:extLst>
                  <a:ext uri="{FF2B5EF4-FFF2-40B4-BE49-F238E27FC236}">
                    <a16:creationId xmlns:a16="http://schemas.microsoft.com/office/drawing/2014/main" id="{25FEED5A-4FBF-1E49-9EAE-460A67E089CF}"/>
                  </a:ext>
                </a:extLst>
              </p:cNvPr>
              <p:cNvSpPr/>
              <p:nvPr/>
            </p:nvSpPr>
            <p:spPr>
              <a:xfrm>
                <a:off x="914400" y="3429000"/>
                <a:ext cx="10547125" cy="3139321"/>
              </a:xfrm>
              <a:prstGeom prst="rect">
                <a:avLst/>
              </a:prstGeom>
            </p:spPr>
            <p:txBody>
              <a:bodyPr wrap="square">
                <a:spAutoFit/>
              </a:bodyPr>
              <a:lstStyle/>
              <a:p>
                <a:pPr marL="457200" indent="-548640">
                  <a:spcAft>
                    <a:spcPts val="1200"/>
                  </a:spcAft>
                </a:pPr>
                <a14:m>
                  <m:oMath xmlns:m="http://schemas.openxmlformats.org/officeDocument/2006/math">
                    <m:r>
                      <a:rPr lang="en-US" sz="2800" i="1" smtClean="0">
                        <a:solidFill>
                          <a:srgbClr val="9900CC"/>
                        </a:solidFill>
                        <a:latin typeface="Cambria Math"/>
                      </a:rPr>
                      <m:t>𝐼</m:t>
                    </m:r>
                    <m:r>
                      <m:rPr>
                        <m:nor/>
                      </m:rPr>
                      <a:rPr lang="en-US" sz="2800" b="0" i="0" dirty="0" smtClean="0"/>
                      <m:t>: </m:t>
                    </m:r>
                    <m:r>
                      <m:rPr>
                        <m:nor/>
                      </m:rPr>
                      <a:rPr lang="en-US" sz="2800" dirty="0"/>
                      <m:t>reflected</m:t>
                    </m:r>
                    <m:r>
                      <m:rPr>
                        <m:nor/>
                      </m:rPr>
                      <a:rPr lang="en-US" sz="2800" dirty="0"/>
                      <m:t> </m:t>
                    </m:r>
                    <m:r>
                      <m:rPr>
                        <m:nor/>
                      </m:rPr>
                      <a:rPr lang="en-US" sz="2800" dirty="0"/>
                      <m:t>intensity</m:t>
                    </m:r>
                  </m:oMath>
                </a14:m>
                <a:r>
                  <a:rPr lang="en-US" sz="2800" dirty="0"/>
                  <a:t> (technically: </a:t>
                </a:r>
                <a:r>
                  <a:rPr lang="en-US" sz="2800" i="1" dirty="0"/>
                  <a:t>radiosity</a:t>
                </a:r>
                <a:r>
                  <a:rPr lang="en-US" sz="2800" dirty="0"/>
                  <a:t>, or total power leaving the surface per unit area)</a:t>
                </a:r>
              </a:p>
              <a:p>
                <a:pPr marL="457200" indent="-548640">
                  <a:spcAft>
                    <a:spcPts val="1200"/>
                  </a:spcAft>
                </a:pPr>
                <a14:m>
                  <m:oMath xmlns:m="http://schemas.openxmlformats.org/officeDocument/2006/math">
                    <m:r>
                      <a:rPr lang="en-US" sz="2800" i="1" smtClean="0">
                        <a:solidFill>
                          <a:srgbClr val="9900CC"/>
                        </a:solidFill>
                        <a:latin typeface="Cambria Math"/>
                      </a:rPr>
                      <m:t>𝜌</m:t>
                    </m:r>
                  </m:oMath>
                </a14:m>
                <a:r>
                  <a:rPr lang="en-US" sz="2800" dirty="0"/>
                  <a:t>: albedo </a:t>
                </a:r>
                <a:r>
                  <a:rPr lang="en-US" sz="2800" dirty="0">
                    <a:cs typeface="Times New Roman" pitchFamily="18" charset="0"/>
                  </a:rPr>
                  <a:t>(fraction of incident irradiance reflected by the surface)</a:t>
                </a:r>
                <a:endParaRPr lang="en-US" sz="2800" dirty="0"/>
              </a:p>
              <a:p>
                <a:pPr marL="457200" indent="-548640">
                  <a:spcAft>
                    <a:spcPts val="1200"/>
                  </a:spcAft>
                </a:pPr>
                <a14:m>
                  <m:oMath xmlns:m="http://schemas.openxmlformats.org/officeDocument/2006/math">
                    <m:r>
                      <a:rPr lang="en-US" sz="2800" b="0" i="1" smtClean="0">
                        <a:solidFill>
                          <a:srgbClr val="9900CC"/>
                        </a:solidFill>
                        <a:latin typeface="Cambria Math"/>
                      </a:rPr>
                      <m:t>𝑆</m:t>
                    </m:r>
                  </m:oMath>
                </a14:m>
                <a:r>
                  <a:rPr lang="en-US" sz="2800" dirty="0"/>
                  <a:t>: direction of light source (magnitude proportional to intensity of the source)</a:t>
                </a:r>
              </a:p>
              <a:p>
                <a:pPr marL="457200" indent="-548640">
                  <a:spcAft>
                    <a:spcPts val="1200"/>
                  </a:spcAft>
                </a:pPr>
                <a14:m>
                  <m:oMath xmlns:m="http://schemas.openxmlformats.org/officeDocument/2006/math">
                    <m:r>
                      <a:rPr lang="en-US" sz="2800" b="0" i="1" smtClean="0">
                        <a:solidFill>
                          <a:srgbClr val="9900CC"/>
                        </a:solidFill>
                        <a:latin typeface="Cambria Math"/>
                      </a:rPr>
                      <m:t>𝑁</m:t>
                    </m:r>
                  </m:oMath>
                </a14:m>
                <a:r>
                  <a:rPr lang="en-US" sz="2800" dirty="0"/>
                  <a:t>: unit surface normal</a:t>
                </a:r>
              </a:p>
            </p:txBody>
          </p:sp>
        </mc:Choice>
        <mc:Fallback xmlns="">
          <p:sp>
            <p:nvSpPr>
              <p:cNvPr id="2" name="Rectangle 1">
                <a:extLst>
                  <a:ext uri="{FF2B5EF4-FFF2-40B4-BE49-F238E27FC236}">
                    <a16:creationId xmlns:a16="http://schemas.microsoft.com/office/drawing/2014/main" id="{25FEED5A-4FBF-1E49-9EAE-460A67E089CF}"/>
                  </a:ext>
                </a:extLst>
              </p:cNvPr>
              <p:cNvSpPr>
                <a:spLocks noRot="1" noChangeAspect="1" noMove="1" noResize="1" noEditPoints="1" noAdjustHandles="1" noChangeArrowheads="1" noChangeShapeType="1" noTextEdit="1"/>
              </p:cNvSpPr>
              <p:nvPr/>
            </p:nvSpPr>
            <p:spPr>
              <a:xfrm>
                <a:off x="914400" y="3429000"/>
                <a:ext cx="10547125" cy="3139321"/>
              </a:xfrm>
              <a:prstGeom prst="rect">
                <a:avLst/>
              </a:prstGeom>
              <a:blipFill>
                <a:blip r:embed="rId10"/>
                <a:stretch>
                  <a:fillRect l="-361" t="-2016" b="-4435"/>
                </a:stretch>
              </a:blipFill>
            </p:spPr>
            <p:txBody>
              <a:bodyPr/>
              <a:lstStyle/>
              <a:p>
                <a:r>
                  <a:rPr lang="en-US">
                    <a:noFill/>
                  </a:rPr>
                  <a:t> </a:t>
                </a:r>
              </a:p>
            </p:txBody>
          </p:sp>
        </mc:Fallback>
      </mc:AlternateContent>
      <p:sp>
        <p:nvSpPr>
          <p:cNvPr id="14" name="Rectangle 13">
            <a:extLst>
              <a:ext uri="{FF2B5EF4-FFF2-40B4-BE49-F238E27FC236}">
                <a16:creationId xmlns:a16="http://schemas.microsoft.com/office/drawing/2014/main" id="{C855845B-C37F-8B4B-AACC-5E84E19A82B7}"/>
              </a:ext>
            </a:extLst>
          </p:cNvPr>
          <p:cNvSpPr/>
          <p:nvPr/>
        </p:nvSpPr>
        <p:spPr bwMode="auto">
          <a:xfrm>
            <a:off x="3889916" y="1396086"/>
            <a:ext cx="4274362" cy="1476553"/>
          </a:xfrm>
          <a:prstGeom prst="rect">
            <a:avLst/>
          </a:prstGeom>
          <a:noFill/>
          <a:ln w="317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cs typeface="Arial" charset="0"/>
            </a:endParaRPr>
          </a:p>
        </p:txBody>
      </p:sp>
      <p:sp>
        <p:nvSpPr>
          <p:cNvPr id="15" name="Arc 14">
            <a:extLst>
              <a:ext uri="{FF2B5EF4-FFF2-40B4-BE49-F238E27FC236}">
                <a16:creationId xmlns:a16="http://schemas.microsoft.com/office/drawing/2014/main" id="{E4D097C8-4410-AE46-AF86-3540E037DB66}"/>
              </a:ext>
            </a:extLst>
          </p:cNvPr>
          <p:cNvSpPr/>
          <p:nvPr/>
        </p:nvSpPr>
        <p:spPr bwMode="auto">
          <a:xfrm>
            <a:off x="1264410" y="2277457"/>
            <a:ext cx="744399" cy="510425"/>
          </a:xfrm>
          <a:prstGeom prst="arc">
            <a:avLst>
              <a:gd name="adj1" fmla="val 16456071"/>
              <a:gd name="adj2" fmla="val 20749213"/>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cs typeface="Arial" charset="0"/>
            </a:endParaRPr>
          </a:p>
        </p:txBody>
      </p:sp>
      <p:sp>
        <p:nvSpPr>
          <p:cNvPr id="10249" name="Line 39"/>
          <p:cNvSpPr>
            <a:spLocks noChangeShapeType="1"/>
          </p:cNvSpPr>
          <p:nvPr/>
        </p:nvSpPr>
        <p:spPr bwMode="auto">
          <a:xfrm flipV="1">
            <a:off x="1655763" y="1738313"/>
            <a:ext cx="935037" cy="1120775"/>
          </a:xfrm>
          <a:prstGeom prst="line">
            <a:avLst/>
          </a:prstGeom>
          <a:noFill/>
          <a:ln w="25400">
            <a:solidFill>
              <a:srgbClr val="FFC000"/>
            </a:solidFill>
            <a:round/>
            <a:headEnd/>
            <a:tailEnd type="triangle" w="med" len="med"/>
          </a:ln>
        </p:spPr>
        <p:txBody>
          <a:bodyPr/>
          <a:lstStyle/>
          <a:p>
            <a:endParaRPr lang="en-US"/>
          </a:p>
        </p:txBody>
      </p:sp>
      <p:sp>
        <p:nvSpPr>
          <p:cNvPr id="10248" name="Freeform 37"/>
          <p:cNvSpPr>
            <a:spLocks/>
          </p:cNvSpPr>
          <p:nvPr/>
        </p:nvSpPr>
        <p:spPr bwMode="auto">
          <a:xfrm>
            <a:off x="1651000" y="1927225"/>
            <a:ext cx="4763" cy="931862"/>
          </a:xfrm>
          <a:custGeom>
            <a:avLst/>
            <a:gdLst>
              <a:gd name="T0" fmla="*/ 7562057 w 3"/>
              <a:gd name="T1" fmla="*/ 1479329913 h 587"/>
              <a:gd name="T2" fmla="*/ 0 w 3"/>
              <a:gd name="T3" fmla="*/ 0 h 587"/>
              <a:gd name="T4" fmla="*/ 0 60000 65536"/>
              <a:gd name="T5" fmla="*/ 0 60000 65536"/>
              <a:gd name="T6" fmla="*/ 0 w 3"/>
              <a:gd name="T7" fmla="*/ 0 h 587"/>
              <a:gd name="T8" fmla="*/ 3 w 3"/>
              <a:gd name="T9" fmla="*/ 587 h 587"/>
            </a:gdLst>
            <a:ahLst/>
            <a:cxnLst>
              <a:cxn ang="T4">
                <a:pos x="T0" y="T1"/>
              </a:cxn>
              <a:cxn ang="T5">
                <a:pos x="T2" y="T3"/>
              </a:cxn>
            </a:cxnLst>
            <a:rect l="T6" t="T7" r="T8" b="T9"/>
            <a:pathLst>
              <a:path w="3" h="587">
                <a:moveTo>
                  <a:pt x="3" y="587"/>
                </a:moveTo>
                <a:lnTo>
                  <a:pt x="0" y="0"/>
                </a:lnTo>
              </a:path>
            </a:pathLst>
          </a:custGeom>
          <a:noFill/>
          <a:ln w="19050">
            <a:solidFill>
              <a:schemeClr val="tx1"/>
            </a:solidFill>
            <a:round/>
            <a:headEnd/>
            <a:tailEnd type="triangle" w="med" len="med"/>
          </a:ln>
        </p:spPr>
        <p:txBody>
          <a:bodyPr/>
          <a:lstStyle/>
          <a:p>
            <a:endParaRPr lang="en-US"/>
          </a:p>
        </p:txBody>
      </p:sp>
    </p:spTree>
    <p:extLst>
      <p:ext uri="{BB962C8B-B14F-4D97-AF65-F5344CB8AC3E}">
        <p14:creationId xmlns:p14="http://schemas.microsoft.com/office/powerpoint/2010/main" val="35385659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71E5C3-2596-244D-A7D8-3E7FBBE2A24C}"/>
              </a:ext>
            </a:extLst>
          </p:cNvPr>
          <p:cNvSpPr>
            <a:spLocks noGrp="1"/>
          </p:cNvSpPr>
          <p:nvPr>
            <p:ph type="title"/>
          </p:nvPr>
        </p:nvSpPr>
        <p:spPr>
          <a:xfrm>
            <a:off x="762000" y="0"/>
            <a:ext cx="10896600" cy="838200"/>
          </a:xfrm>
        </p:spPr>
        <p:txBody>
          <a:bodyPr/>
          <a:lstStyle/>
          <a:p>
            <a:r>
              <a:rPr lang="en-US" dirty="0"/>
              <a:t>Diffuse vs. specular: Significance for vision applications</a:t>
            </a:r>
          </a:p>
        </p:txBody>
      </p:sp>
      <p:pic>
        <p:nvPicPr>
          <p:cNvPr id="5" name="Picture 4">
            <a:extLst>
              <a:ext uri="{FF2B5EF4-FFF2-40B4-BE49-F238E27FC236}">
                <a16:creationId xmlns:a16="http://schemas.microsoft.com/office/drawing/2014/main" id="{09C302E0-DB04-4A49-9F93-F9F24778FD36}"/>
              </a:ext>
            </a:extLst>
          </p:cNvPr>
          <p:cNvPicPr>
            <a:picLocks noChangeAspect="1"/>
          </p:cNvPicPr>
          <p:nvPr/>
        </p:nvPicPr>
        <p:blipFill rotWithShape="1">
          <a:blip r:embed="rId2">
            <a:extLst>
              <a:ext uri="{28A0092B-C50C-407E-A947-70E740481C1C}">
                <a14:useLocalDpi xmlns:a14="http://schemas.microsoft.com/office/drawing/2010/main" val="0"/>
              </a:ext>
            </a:extLst>
          </a:blip>
          <a:srcRect l="45741" t="58132" r="32319" b="19063"/>
          <a:stretch/>
        </p:blipFill>
        <p:spPr>
          <a:xfrm>
            <a:off x="7279298" y="4274674"/>
            <a:ext cx="2639218" cy="2057400"/>
          </a:xfrm>
          <a:prstGeom prst="rect">
            <a:avLst/>
          </a:prstGeom>
          <a:ln>
            <a:solidFill>
              <a:schemeClr val="tx1"/>
            </a:solidFill>
          </a:ln>
        </p:spPr>
      </p:pic>
      <p:pic>
        <p:nvPicPr>
          <p:cNvPr id="6" name="Picture 5">
            <a:extLst>
              <a:ext uri="{FF2B5EF4-FFF2-40B4-BE49-F238E27FC236}">
                <a16:creationId xmlns:a16="http://schemas.microsoft.com/office/drawing/2014/main" id="{53F84F87-0D94-AC4C-BCC4-ACA53C301DAD}"/>
              </a:ext>
            </a:extLst>
          </p:cNvPr>
          <p:cNvPicPr>
            <a:picLocks noChangeAspect="1"/>
          </p:cNvPicPr>
          <p:nvPr/>
        </p:nvPicPr>
        <p:blipFill rotWithShape="1">
          <a:blip r:embed="rId3">
            <a:extLst>
              <a:ext uri="{28A0092B-C50C-407E-A947-70E740481C1C}">
                <a14:useLocalDpi xmlns:a14="http://schemas.microsoft.com/office/drawing/2010/main" val="0"/>
              </a:ext>
            </a:extLst>
          </a:blip>
          <a:srcRect l="55173" t="50793" r="26165" b="29809"/>
          <a:stretch/>
        </p:blipFill>
        <p:spPr>
          <a:xfrm>
            <a:off x="7279298" y="1898443"/>
            <a:ext cx="2639218" cy="2057400"/>
          </a:xfrm>
          <a:prstGeom prst="rect">
            <a:avLst/>
          </a:prstGeom>
          <a:ln>
            <a:solidFill>
              <a:schemeClr val="tx1"/>
            </a:solidFill>
          </a:ln>
        </p:spPr>
      </p:pic>
      <p:pic>
        <p:nvPicPr>
          <p:cNvPr id="7" name="Picture 6">
            <a:extLst>
              <a:ext uri="{FF2B5EF4-FFF2-40B4-BE49-F238E27FC236}">
                <a16:creationId xmlns:a16="http://schemas.microsoft.com/office/drawing/2014/main" id="{305635D3-D84F-784C-84E8-783ED0D27729}"/>
              </a:ext>
            </a:extLst>
          </p:cNvPr>
          <p:cNvPicPr>
            <a:picLocks noChangeAspect="1"/>
          </p:cNvPicPr>
          <p:nvPr/>
        </p:nvPicPr>
        <p:blipFill rotWithShape="1">
          <a:blip r:embed="rId2">
            <a:extLst>
              <a:ext uri="{28A0092B-C50C-407E-A947-70E740481C1C}">
                <a14:useLocalDpi xmlns:a14="http://schemas.microsoft.com/office/drawing/2010/main" val="0"/>
              </a:ext>
            </a:extLst>
          </a:blip>
          <a:srcRect l="30177" t="3305" r="42890" b="43484"/>
          <a:stretch/>
        </p:blipFill>
        <p:spPr>
          <a:xfrm>
            <a:off x="5643726" y="4274674"/>
            <a:ext cx="1388492" cy="2057400"/>
          </a:xfrm>
          <a:prstGeom prst="rect">
            <a:avLst/>
          </a:prstGeom>
          <a:ln>
            <a:solidFill>
              <a:schemeClr val="tx1"/>
            </a:solidFill>
          </a:ln>
        </p:spPr>
      </p:pic>
      <p:pic>
        <p:nvPicPr>
          <p:cNvPr id="8" name="Picture 7">
            <a:extLst>
              <a:ext uri="{FF2B5EF4-FFF2-40B4-BE49-F238E27FC236}">
                <a16:creationId xmlns:a16="http://schemas.microsoft.com/office/drawing/2014/main" id="{330FD89C-3069-104A-B6F7-E72D68B12BF2}"/>
              </a:ext>
            </a:extLst>
          </p:cNvPr>
          <p:cNvPicPr>
            <a:picLocks noChangeAspect="1"/>
          </p:cNvPicPr>
          <p:nvPr/>
        </p:nvPicPr>
        <p:blipFill rotWithShape="1">
          <a:blip r:embed="rId4">
            <a:extLst>
              <a:ext uri="{28A0092B-C50C-407E-A947-70E740481C1C}">
                <a14:useLocalDpi xmlns:a14="http://schemas.microsoft.com/office/drawing/2010/main" val="0"/>
              </a:ext>
            </a:extLst>
          </a:blip>
          <a:srcRect l="21357" t="3307" r="50782" b="41648"/>
          <a:stretch/>
        </p:blipFill>
        <p:spPr>
          <a:xfrm>
            <a:off x="5643726" y="1898443"/>
            <a:ext cx="1388492" cy="2057400"/>
          </a:xfrm>
          <a:prstGeom prst="rect">
            <a:avLst/>
          </a:prstGeom>
          <a:ln>
            <a:solidFill>
              <a:schemeClr val="tx1"/>
            </a:solidFill>
          </a:ln>
        </p:spPr>
      </p:pic>
      <p:pic>
        <p:nvPicPr>
          <p:cNvPr id="9" name="Picture 8">
            <a:extLst>
              <a:ext uri="{FF2B5EF4-FFF2-40B4-BE49-F238E27FC236}">
                <a16:creationId xmlns:a16="http://schemas.microsoft.com/office/drawing/2014/main" id="{1B3D4F2C-9D79-0B4A-971A-CB8075D5AA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0167" y="1898443"/>
            <a:ext cx="2743200" cy="2057400"/>
          </a:xfrm>
          <a:prstGeom prst="rect">
            <a:avLst/>
          </a:prstGeom>
          <a:ln>
            <a:solidFill>
              <a:schemeClr val="tx1"/>
            </a:solidFill>
          </a:ln>
        </p:spPr>
      </p:pic>
      <p:pic>
        <p:nvPicPr>
          <p:cNvPr id="10" name="Picture 9">
            <a:extLst>
              <a:ext uri="{FF2B5EF4-FFF2-40B4-BE49-F238E27FC236}">
                <a16:creationId xmlns:a16="http://schemas.microsoft.com/office/drawing/2014/main" id="{3C2C2EE9-B8F9-6E4D-8E63-C17D45745E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73485" y="4274674"/>
            <a:ext cx="2743201" cy="2057400"/>
          </a:xfrm>
          <a:prstGeom prst="rect">
            <a:avLst/>
          </a:prstGeom>
          <a:ln>
            <a:solidFill>
              <a:schemeClr val="tx1"/>
            </a:solidFill>
          </a:ln>
        </p:spPr>
      </p:pic>
      <p:cxnSp>
        <p:nvCxnSpPr>
          <p:cNvPr id="11" name="Straight Arrow Connector 10">
            <a:extLst>
              <a:ext uri="{FF2B5EF4-FFF2-40B4-BE49-F238E27FC236}">
                <a16:creationId xmlns:a16="http://schemas.microsoft.com/office/drawing/2014/main" id="{3A7DD145-2850-5D48-904B-FDFCB5DD4546}"/>
              </a:ext>
            </a:extLst>
          </p:cNvPr>
          <p:cNvCxnSpPr/>
          <p:nvPr/>
        </p:nvCxnSpPr>
        <p:spPr>
          <a:xfrm flipH="1">
            <a:off x="6096000" y="3366515"/>
            <a:ext cx="218114" cy="2382474"/>
          </a:xfrm>
          <a:prstGeom prst="straightConnector1">
            <a:avLst/>
          </a:prstGeom>
          <a:ln w="76200">
            <a:solidFill>
              <a:srgbClr val="660066"/>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1CDC34D9-2638-0C4D-ABD7-DCB9E388836D}"/>
              </a:ext>
            </a:extLst>
          </p:cNvPr>
          <p:cNvSpPr txBox="1"/>
          <p:nvPr/>
        </p:nvSpPr>
        <p:spPr>
          <a:xfrm>
            <a:off x="5431623" y="3849866"/>
            <a:ext cx="1744910" cy="707886"/>
          </a:xfrm>
          <a:prstGeom prst="rect">
            <a:avLst/>
          </a:prstGeom>
          <a:solidFill>
            <a:schemeClr val="bg1"/>
          </a:solidFill>
          <a:ln w="38100">
            <a:solidFill>
              <a:srgbClr val="660066"/>
            </a:solidFill>
          </a:ln>
        </p:spPr>
        <p:txBody>
          <a:bodyPr wrap="square" rtlCol="0">
            <a:spAutoFit/>
          </a:bodyPr>
          <a:lstStyle/>
          <a:p>
            <a:pPr algn="ctr"/>
            <a:r>
              <a:rPr lang="en-US" sz="2000" dirty="0"/>
              <a:t>Same appearance</a:t>
            </a:r>
          </a:p>
        </p:txBody>
      </p:sp>
      <p:cxnSp>
        <p:nvCxnSpPr>
          <p:cNvPr id="13" name="Straight Arrow Connector 12">
            <a:extLst>
              <a:ext uri="{FF2B5EF4-FFF2-40B4-BE49-F238E27FC236}">
                <a16:creationId xmlns:a16="http://schemas.microsoft.com/office/drawing/2014/main" id="{3730AB47-794A-AC4C-A07C-71F8BDA1AC56}"/>
              </a:ext>
            </a:extLst>
          </p:cNvPr>
          <p:cNvCxnSpPr>
            <a:cxnSpLocks/>
          </p:cNvCxnSpPr>
          <p:nvPr/>
        </p:nvCxnSpPr>
        <p:spPr>
          <a:xfrm>
            <a:off x="9401263" y="2418560"/>
            <a:ext cx="47537" cy="2763040"/>
          </a:xfrm>
          <a:prstGeom prst="straightConnector1">
            <a:avLst/>
          </a:prstGeom>
          <a:ln w="76200">
            <a:solidFill>
              <a:srgbClr val="FF93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1685B0A8-767E-F848-99C5-312E62BA1D56}"/>
              </a:ext>
            </a:extLst>
          </p:cNvPr>
          <p:cNvSpPr txBox="1"/>
          <p:nvPr/>
        </p:nvSpPr>
        <p:spPr>
          <a:xfrm>
            <a:off x="8465890" y="3857485"/>
            <a:ext cx="1965820" cy="707886"/>
          </a:xfrm>
          <a:prstGeom prst="rect">
            <a:avLst/>
          </a:prstGeom>
          <a:solidFill>
            <a:schemeClr val="bg1"/>
          </a:solidFill>
          <a:ln w="38100">
            <a:solidFill>
              <a:srgbClr val="FF9300"/>
            </a:solidFill>
          </a:ln>
        </p:spPr>
        <p:txBody>
          <a:bodyPr wrap="square" rtlCol="0">
            <a:spAutoFit/>
          </a:bodyPr>
          <a:lstStyle/>
          <a:p>
            <a:pPr algn="ctr"/>
            <a:r>
              <a:rPr lang="en-US" sz="2000" dirty="0"/>
              <a:t>Totally different appearance</a:t>
            </a:r>
          </a:p>
        </p:txBody>
      </p:sp>
      <p:sp>
        <p:nvSpPr>
          <p:cNvPr id="15" name="TextBox 14">
            <a:extLst>
              <a:ext uri="{FF2B5EF4-FFF2-40B4-BE49-F238E27FC236}">
                <a16:creationId xmlns:a16="http://schemas.microsoft.com/office/drawing/2014/main" id="{C64A73DB-F587-DF46-9D0C-3834871DB6F3}"/>
              </a:ext>
            </a:extLst>
          </p:cNvPr>
          <p:cNvSpPr txBox="1"/>
          <p:nvPr/>
        </p:nvSpPr>
        <p:spPr>
          <a:xfrm>
            <a:off x="5410200" y="1447800"/>
            <a:ext cx="1857829" cy="400110"/>
          </a:xfrm>
          <a:prstGeom prst="rect">
            <a:avLst/>
          </a:prstGeom>
          <a:noFill/>
        </p:spPr>
        <p:txBody>
          <a:bodyPr wrap="square" rtlCol="0">
            <a:spAutoFit/>
          </a:bodyPr>
          <a:lstStyle/>
          <a:p>
            <a:pPr algn="ctr"/>
            <a:r>
              <a:rPr lang="en-US" sz="2000" dirty="0"/>
              <a:t>Diffuse</a:t>
            </a:r>
          </a:p>
        </p:txBody>
      </p:sp>
      <p:sp>
        <p:nvSpPr>
          <p:cNvPr id="16" name="TextBox 15">
            <a:extLst>
              <a:ext uri="{FF2B5EF4-FFF2-40B4-BE49-F238E27FC236}">
                <a16:creationId xmlns:a16="http://schemas.microsoft.com/office/drawing/2014/main" id="{4EEA6047-BEBA-7D4B-A65C-30A507AE24EA}"/>
              </a:ext>
            </a:extLst>
          </p:cNvPr>
          <p:cNvSpPr txBox="1"/>
          <p:nvPr/>
        </p:nvSpPr>
        <p:spPr>
          <a:xfrm>
            <a:off x="7618917" y="1447800"/>
            <a:ext cx="1857829" cy="400110"/>
          </a:xfrm>
          <a:prstGeom prst="rect">
            <a:avLst/>
          </a:prstGeom>
          <a:noFill/>
        </p:spPr>
        <p:txBody>
          <a:bodyPr wrap="square" rtlCol="0">
            <a:spAutoFit/>
          </a:bodyPr>
          <a:lstStyle/>
          <a:p>
            <a:pPr algn="ctr"/>
            <a:r>
              <a:rPr lang="en-US" sz="2000" dirty="0"/>
              <a:t>Specular</a:t>
            </a:r>
          </a:p>
        </p:txBody>
      </p:sp>
      <p:sp>
        <p:nvSpPr>
          <p:cNvPr id="17" name="TextBox 16">
            <a:extLst>
              <a:ext uri="{FF2B5EF4-FFF2-40B4-BE49-F238E27FC236}">
                <a16:creationId xmlns:a16="http://schemas.microsoft.com/office/drawing/2014/main" id="{6C3277D0-C054-DA4F-BBEE-EB4DEF35C73D}"/>
              </a:ext>
            </a:extLst>
          </p:cNvPr>
          <p:cNvSpPr txBox="1"/>
          <p:nvPr/>
        </p:nvSpPr>
        <p:spPr>
          <a:xfrm>
            <a:off x="228600" y="6477000"/>
            <a:ext cx="2940228" cy="307777"/>
          </a:xfrm>
          <a:prstGeom prst="rect">
            <a:avLst/>
          </a:prstGeom>
          <a:noFill/>
        </p:spPr>
        <p:txBody>
          <a:bodyPr wrap="none" rtlCol="0">
            <a:spAutoFit/>
          </a:bodyPr>
          <a:lstStyle/>
          <a:p>
            <a:r>
              <a:rPr lang="en-US" sz="1400" dirty="0"/>
              <a:t>Source: </a:t>
            </a:r>
            <a:r>
              <a:rPr lang="en-US" sz="1400" dirty="0">
                <a:hlinkClick r:id="rId5"/>
              </a:rPr>
              <a:t>J. Johnson and D. </a:t>
            </a:r>
            <a:r>
              <a:rPr lang="en-US" sz="1400" dirty="0" err="1">
                <a:hlinkClick r:id="rId5"/>
              </a:rPr>
              <a:t>Fouhey</a:t>
            </a:r>
            <a:endParaRPr lang="en-US" sz="1400" dirty="0"/>
          </a:p>
        </p:txBody>
      </p:sp>
      <p:sp>
        <p:nvSpPr>
          <p:cNvPr id="18" name="TextBox 17">
            <a:extLst>
              <a:ext uri="{FF2B5EF4-FFF2-40B4-BE49-F238E27FC236}">
                <a16:creationId xmlns:a16="http://schemas.microsoft.com/office/drawing/2014/main" id="{3B9865F2-DE82-B34B-905E-1AB7F5CB13BE}"/>
              </a:ext>
            </a:extLst>
          </p:cNvPr>
          <p:cNvSpPr txBox="1"/>
          <p:nvPr/>
        </p:nvSpPr>
        <p:spPr>
          <a:xfrm>
            <a:off x="1702881" y="862448"/>
            <a:ext cx="3877771" cy="1015663"/>
          </a:xfrm>
          <a:prstGeom prst="rect">
            <a:avLst/>
          </a:prstGeom>
          <a:noFill/>
        </p:spPr>
        <p:txBody>
          <a:bodyPr wrap="square" rtlCol="0">
            <a:spAutoFit/>
          </a:bodyPr>
          <a:lstStyle/>
          <a:p>
            <a:pPr algn="ctr"/>
            <a:r>
              <a:rPr lang="en-US" sz="2000" dirty="0"/>
              <a:t>Same lighting, as close as possible camera settings, but different </a:t>
            </a:r>
            <a:r>
              <a:rPr lang="en-US" sz="2000" b="1" dirty="0"/>
              <a:t>camera position</a:t>
            </a:r>
          </a:p>
        </p:txBody>
      </p:sp>
    </p:spTree>
    <p:extLst>
      <p:ext uri="{BB962C8B-B14F-4D97-AF65-F5344CB8AC3E}">
        <p14:creationId xmlns:p14="http://schemas.microsoft.com/office/powerpoint/2010/main" val="3414151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5" grpId="0"/>
      <p:bldP spid="1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FF22F-9957-0D4E-8DD1-4CC6323AC01F}"/>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445D35F3-11FD-0841-9E80-163D537DF12C}"/>
              </a:ext>
            </a:extLst>
          </p:cNvPr>
          <p:cNvSpPr>
            <a:spLocks noGrp="1"/>
          </p:cNvSpPr>
          <p:nvPr>
            <p:ph idx="1"/>
          </p:nvPr>
        </p:nvSpPr>
        <p:spPr/>
        <p:txBody>
          <a:bodyPr/>
          <a:lstStyle/>
          <a:p>
            <a:pPr marL="457200" indent="-457200">
              <a:buFont typeface="Arial" panose="020B0604020202020204" pitchFamily="34" charset="0"/>
              <a:buChar char="•"/>
            </a:pPr>
            <a:r>
              <a:rPr lang="en-US" dirty="0">
                <a:solidFill>
                  <a:schemeClr val="bg1">
                    <a:lumMod val="50000"/>
                  </a:schemeClr>
                </a:solidFill>
              </a:rPr>
              <a:t>Small taste of radiometry</a:t>
            </a:r>
          </a:p>
          <a:p>
            <a:pPr marL="457200" indent="-457200">
              <a:buFont typeface="Arial" panose="020B0604020202020204" pitchFamily="34" charset="0"/>
              <a:buChar char="•"/>
            </a:pPr>
            <a:r>
              <a:rPr lang="en-US" dirty="0">
                <a:solidFill>
                  <a:schemeClr val="bg1">
                    <a:lumMod val="50000"/>
                  </a:schemeClr>
                </a:solidFill>
              </a:rPr>
              <a:t>In-camera transformation of light</a:t>
            </a:r>
          </a:p>
          <a:p>
            <a:pPr marL="457200" indent="-457200">
              <a:buFont typeface="Arial" panose="020B0604020202020204" pitchFamily="34" charset="0"/>
              <a:buChar char="•"/>
            </a:pPr>
            <a:r>
              <a:rPr lang="en-US" dirty="0">
                <a:solidFill>
                  <a:schemeClr val="bg1">
                    <a:lumMod val="50000"/>
                  </a:schemeClr>
                </a:solidFill>
              </a:rPr>
              <a:t>Reflectance properties of surfaces</a:t>
            </a:r>
          </a:p>
          <a:p>
            <a:pPr marL="457200" indent="-457200">
              <a:buFont typeface="Arial" panose="020B0604020202020204" pitchFamily="34" charset="0"/>
              <a:buChar char="•"/>
            </a:pPr>
            <a:r>
              <a:rPr lang="en-US" dirty="0">
                <a:solidFill>
                  <a:schemeClr val="bg1">
                    <a:lumMod val="50000"/>
                  </a:schemeClr>
                </a:solidFill>
              </a:rPr>
              <a:t>Diffuse and specular reflection</a:t>
            </a:r>
          </a:p>
          <a:p>
            <a:pPr marL="457200" indent="-457200">
              <a:buFont typeface="Arial" panose="020B0604020202020204" pitchFamily="34" charset="0"/>
              <a:buChar char="•"/>
            </a:pPr>
            <a:r>
              <a:rPr lang="en-US" dirty="0"/>
              <a:t>Shape from shading</a:t>
            </a:r>
          </a:p>
        </p:txBody>
      </p:sp>
    </p:spTree>
    <p:extLst>
      <p:ext uri="{BB962C8B-B14F-4D97-AF65-F5344CB8AC3E}">
        <p14:creationId xmlns:p14="http://schemas.microsoft.com/office/powerpoint/2010/main" val="3068428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r>
              <a:rPr lang="en-US" dirty="0"/>
              <a:t>Photometric stereo, or shape from shading</a:t>
            </a:r>
          </a:p>
        </p:txBody>
      </p:sp>
      <p:sp>
        <p:nvSpPr>
          <p:cNvPr id="24579" name="Content Placeholder 2"/>
          <p:cNvSpPr>
            <a:spLocks noGrp="1"/>
          </p:cNvSpPr>
          <p:nvPr>
            <p:ph idx="1"/>
          </p:nvPr>
        </p:nvSpPr>
        <p:spPr/>
        <p:txBody>
          <a:bodyPr/>
          <a:lstStyle/>
          <a:p>
            <a:pPr>
              <a:buFontTx/>
              <a:buChar char="•"/>
            </a:pPr>
            <a:r>
              <a:rPr lang="en-US" dirty="0"/>
              <a:t>Can we reconstruct the shape of an object based on shading cues?</a:t>
            </a:r>
          </a:p>
        </p:txBody>
      </p:sp>
      <p:pic>
        <p:nvPicPr>
          <p:cNvPr id="24581" name="Picture 5"/>
          <p:cNvPicPr>
            <a:picLocks noChangeAspect="1" noChangeArrowheads="1"/>
          </p:cNvPicPr>
          <p:nvPr/>
        </p:nvPicPr>
        <p:blipFill>
          <a:blip r:embed="rId3" cstate="print"/>
          <a:srcRect/>
          <a:stretch>
            <a:fillRect/>
          </a:stretch>
        </p:blipFill>
        <p:spPr bwMode="auto">
          <a:xfrm>
            <a:off x="4114800" y="1981201"/>
            <a:ext cx="4191000" cy="4714875"/>
          </a:xfrm>
          <a:prstGeom prst="rect">
            <a:avLst/>
          </a:prstGeom>
          <a:noFill/>
          <a:ln w="9525">
            <a:noFill/>
            <a:miter lim="800000"/>
            <a:headEnd/>
            <a:tailEnd/>
          </a:ln>
        </p:spPr>
      </p:pic>
      <p:sp>
        <p:nvSpPr>
          <p:cNvPr id="7" name="TextBox 6"/>
          <p:cNvSpPr txBox="1"/>
          <p:nvPr/>
        </p:nvSpPr>
        <p:spPr>
          <a:xfrm>
            <a:off x="8382000" y="6096000"/>
            <a:ext cx="1667444" cy="523220"/>
          </a:xfrm>
          <a:prstGeom prst="rect">
            <a:avLst/>
          </a:prstGeom>
          <a:noFill/>
        </p:spPr>
        <p:txBody>
          <a:bodyPr wrap="none" rtlCol="0">
            <a:spAutoFit/>
          </a:bodyPr>
          <a:lstStyle/>
          <a:p>
            <a:r>
              <a:rPr lang="en-US" sz="1400" dirty="0"/>
              <a:t>Luca </a:t>
            </a:r>
            <a:r>
              <a:rPr lang="en-US" sz="1400" dirty="0" err="1"/>
              <a:t>della</a:t>
            </a:r>
            <a:r>
              <a:rPr lang="en-US" sz="1400" dirty="0"/>
              <a:t> </a:t>
            </a:r>
            <a:r>
              <a:rPr lang="en-US" sz="1400" dirty="0" err="1"/>
              <a:t>Robbia</a:t>
            </a:r>
            <a:r>
              <a:rPr lang="en-US" sz="1400" dirty="0"/>
              <a:t>,</a:t>
            </a:r>
            <a:br>
              <a:rPr lang="en-US" sz="1400" dirty="0"/>
            </a:br>
            <a:r>
              <a:rPr lang="en-US" sz="1400" i="1" dirty="0" err="1"/>
              <a:t>Cantoria</a:t>
            </a:r>
            <a:r>
              <a:rPr lang="en-US" sz="1400" dirty="0"/>
              <a:t>, 1438</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r>
              <a:rPr lang="en-US" dirty="0"/>
              <a:t>Photometric stereo, or shape from shading</a:t>
            </a:r>
          </a:p>
        </p:txBody>
      </p:sp>
      <mc:AlternateContent xmlns:mc="http://schemas.openxmlformats.org/markup-compatibility/2006" xmlns:a14="http://schemas.microsoft.com/office/drawing/2010/main">
        <mc:Choice Requires="a14">
          <p:sp>
            <p:nvSpPr>
              <p:cNvPr id="24579" name="Content Placeholder 2"/>
              <p:cNvSpPr>
                <a:spLocks noGrp="1"/>
              </p:cNvSpPr>
              <p:nvPr>
                <p:ph idx="1"/>
              </p:nvPr>
            </p:nvSpPr>
            <p:spPr/>
            <p:txBody>
              <a:bodyPr/>
              <a:lstStyle/>
              <a:p>
                <a:pPr>
                  <a:buFontTx/>
                  <a:buChar char="•"/>
                </a:pPr>
                <a:r>
                  <a:rPr lang="en-US" dirty="0"/>
                  <a:t>Can we reconstruct the shape of an object based on shading cues?</a:t>
                </a:r>
              </a:p>
              <a:p>
                <a:pPr>
                  <a:buFontTx/>
                  <a:buChar char="•"/>
                </a:pPr>
                <a:r>
                  <a:rPr lang="en-US" dirty="0"/>
                  <a:t>Assuming a Lambertian object, given the image intensity (</a:t>
                </a:r>
                <a14:m>
                  <m:oMath xmlns:m="http://schemas.openxmlformats.org/officeDocument/2006/math">
                    <m:r>
                      <a:rPr lang="en-US" i="1" dirty="0" smtClean="0">
                        <a:solidFill>
                          <a:srgbClr val="9900CC"/>
                        </a:solidFill>
                        <a:latin typeface="Cambria Math" panose="02040503050406030204" pitchFamily="18" charset="0"/>
                      </a:rPr>
                      <m:t>𝐼</m:t>
                    </m:r>
                  </m:oMath>
                </a14:m>
                <a:r>
                  <a:rPr lang="en-US" dirty="0"/>
                  <a:t>), can we recover the light source direction (</a:t>
                </a:r>
                <a14:m>
                  <m:oMath xmlns:m="http://schemas.openxmlformats.org/officeDocument/2006/math">
                    <m:r>
                      <a:rPr lang="en-US" i="1" dirty="0" smtClean="0">
                        <a:solidFill>
                          <a:srgbClr val="9900CC"/>
                        </a:solidFill>
                        <a:latin typeface="Cambria Math" panose="02040503050406030204" pitchFamily="18" charset="0"/>
                      </a:rPr>
                      <m:t>𝑆</m:t>
                    </m:r>
                  </m:oMath>
                </a14:m>
                <a:r>
                  <a:rPr lang="en-US" dirty="0"/>
                  <a:t>) and the surface normal (</a:t>
                </a:r>
                <a14:m>
                  <m:oMath xmlns:m="http://schemas.openxmlformats.org/officeDocument/2006/math">
                    <m:r>
                      <a:rPr lang="en-US" i="1" dirty="0" smtClean="0">
                        <a:solidFill>
                          <a:srgbClr val="9900CC"/>
                        </a:solidFill>
                        <a:latin typeface="Cambria Math" panose="02040503050406030204" pitchFamily="18" charset="0"/>
                      </a:rPr>
                      <m:t>𝑁</m:t>
                    </m:r>
                  </m:oMath>
                </a14:m>
                <a:r>
                  <a:rPr lang="en-US" dirty="0"/>
                  <a:t>)? </a:t>
                </a:r>
              </a:p>
              <a:p>
                <a:pPr>
                  <a:buFontTx/>
                  <a:buChar char="•"/>
                </a:pPr>
                <a:r>
                  <a:rPr lang="en-US" dirty="0"/>
                  <a:t>Can we do this from a single image?</a:t>
                </a:r>
              </a:p>
            </p:txBody>
          </p:sp>
        </mc:Choice>
        <mc:Fallback xmlns="">
          <p:sp>
            <p:nvSpPr>
              <p:cNvPr id="24579" name="Content Placeholder 2"/>
              <p:cNvSpPr>
                <a:spLocks noGrp="1" noRot="1" noChangeAspect="1" noMove="1" noResize="1" noEditPoints="1" noAdjustHandles="1" noChangeArrowheads="1" noChangeShapeType="1" noTextEdit="1"/>
              </p:cNvSpPr>
              <p:nvPr>
                <p:ph idx="1"/>
              </p:nvPr>
            </p:nvSpPr>
            <p:spPr>
              <a:blipFill>
                <a:blip r:embed="rId4"/>
                <a:stretch>
                  <a:fillRect l="-1103" t="-1449"/>
                </a:stretch>
              </a:blipFill>
            </p:spPr>
            <p:txBody>
              <a:bodyPr/>
              <a:lstStyle/>
              <a:p>
                <a:r>
                  <a:rPr lang="en-US">
                    <a:noFill/>
                  </a:rPr>
                  <a:t> </a:t>
                </a:r>
              </a:p>
            </p:txBody>
          </p:sp>
        </mc:Fallback>
      </mc:AlternateContent>
      <p:sp>
        <p:nvSpPr>
          <p:cNvPr id="6" name="Oval 36">
            <a:extLst>
              <a:ext uri="{FF2B5EF4-FFF2-40B4-BE49-F238E27FC236}">
                <a16:creationId xmlns:a16="http://schemas.microsoft.com/office/drawing/2014/main" id="{1DBACF49-410C-194C-86AC-B771D1538837}"/>
              </a:ext>
            </a:extLst>
          </p:cNvPr>
          <p:cNvSpPr>
            <a:spLocks noChangeArrowheads="1"/>
          </p:cNvSpPr>
          <p:nvPr/>
        </p:nvSpPr>
        <p:spPr bwMode="auto">
          <a:xfrm>
            <a:off x="3135381" y="5491162"/>
            <a:ext cx="1082675" cy="279400"/>
          </a:xfrm>
          <a:prstGeom prst="ellipse">
            <a:avLst/>
          </a:prstGeom>
          <a:solidFill>
            <a:schemeClr val="bg1"/>
          </a:solidFill>
          <a:ln w="25400">
            <a:solidFill>
              <a:srgbClr val="9900CC"/>
            </a:solidFill>
            <a:round/>
            <a:headEnd/>
            <a:tailEnd/>
          </a:ln>
        </p:spPr>
        <p:txBody>
          <a:bodyPr wrap="none" anchor="ctr"/>
          <a:lstStyle/>
          <a:p>
            <a:endParaRPr lang="en-US"/>
          </a:p>
        </p:txBody>
      </p:sp>
      <p:sp>
        <p:nvSpPr>
          <p:cNvPr id="8" name="Freeform 37">
            <a:extLst>
              <a:ext uri="{FF2B5EF4-FFF2-40B4-BE49-F238E27FC236}">
                <a16:creationId xmlns:a16="http://schemas.microsoft.com/office/drawing/2014/main" id="{53FED94B-2761-6547-9CFD-8646457AD653}"/>
              </a:ext>
            </a:extLst>
          </p:cNvPr>
          <p:cNvSpPr>
            <a:spLocks/>
          </p:cNvSpPr>
          <p:nvPr/>
        </p:nvSpPr>
        <p:spPr bwMode="auto">
          <a:xfrm>
            <a:off x="3643381" y="4725987"/>
            <a:ext cx="4763" cy="931862"/>
          </a:xfrm>
          <a:custGeom>
            <a:avLst/>
            <a:gdLst>
              <a:gd name="T0" fmla="*/ 7562057 w 3"/>
              <a:gd name="T1" fmla="*/ 1479329913 h 587"/>
              <a:gd name="T2" fmla="*/ 0 w 3"/>
              <a:gd name="T3" fmla="*/ 0 h 587"/>
              <a:gd name="T4" fmla="*/ 0 60000 65536"/>
              <a:gd name="T5" fmla="*/ 0 60000 65536"/>
              <a:gd name="T6" fmla="*/ 0 w 3"/>
              <a:gd name="T7" fmla="*/ 0 h 587"/>
              <a:gd name="T8" fmla="*/ 3 w 3"/>
              <a:gd name="T9" fmla="*/ 587 h 587"/>
            </a:gdLst>
            <a:ahLst/>
            <a:cxnLst>
              <a:cxn ang="T4">
                <a:pos x="T0" y="T1"/>
              </a:cxn>
              <a:cxn ang="T5">
                <a:pos x="T2" y="T3"/>
              </a:cxn>
            </a:cxnLst>
            <a:rect l="T6" t="T7" r="T8" b="T9"/>
            <a:pathLst>
              <a:path w="3" h="587">
                <a:moveTo>
                  <a:pt x="3" y="587"/>
                </a:moveTo>
                <a:lnTo>
                  <a:pt x="0" y="0"/>
                </a:lnTo>
              </a:path>
            </a:pathLst>
          </a:custGeom>
          <a:noFill/>
          <a:ln w="19050">
            <a:solidFill>
              <a:srgbClr val="9900CC"/>
            </a:solidFill>
            <a:round/>
            <a:headEnd/>
            <a:tailEnd type="triangle" w="med" len="med"/>
          </a:ln>
        </p:spPr>
        <p:txBody>
          <a:bodyPr/>
          <a:lstStyle/>
          <a:p>
            <a:endParaRPr lang="en-US"/>
          </a:p>
        </p:txBody>
      </p:sp>
      <p:sp>
        <p:nvSpPr>
          <p:cNvPr id="9" name="Line 39">
            <a:extLst>
              <a:ext uri="{FF2B5EF4-FFF2-40B4-BE49-F238E27FC236}">
                <a16:creationId xmlns:a16="http://schemas.microsoft.com/office/drawing/2014/main" id="{01D94DFE-327B-4D4E-ACC5-5AB5184ACF9B}"/>
              </a:ext>
            </a:extLst>
          </p:cNvPr>
          <p:cNvSpPr>
            <a:spLocks noChangeShapeType="1"/>
          </p:cNvSpPr>
          <p:nvPr/>
        </p:nvSpPr>
        <p:spPr bwMode="auto">
          <a:xfrm flipV="1">
            <a:off x="3648144" y="4537075"/>
            <a:ext cx="935037" cy="1120775"/>
          </a:xfrm>
          <a:prstGeom prst="line">
            <a:avLst/>
          </a:prstGeom>
          <a:noFill/>
          <a:ln w="19050">
            <a:solidFill>
              <a:srgbClr val="FFC000"/>
            </a:solidFill>
            <a:round/>
            <a:headEnd/>
            <a:tailEnd type="triangle" w="med" len="med"/>
          </a:ln>
        </p:spPr>
        <p:txBody>
          <a:bodyPr/>
          <a:lstStyle/>
          <a:p>
            <a:endParaRPr lang="en-US"/>
          </a:p>
        </p:txBody>
      </p:sp>
      <p:graphicFrame>
        <p:nvGraphicFramePr>
          <p:cNvPr id="10" name="Object 40">
            <a:extLst>
              <a:ext uri="{FF2B5EF4-FFF2-40B4-BE49-F238E27FC236}">
                <a16:creationId xmlns:a16="http://schemas.microsoft.com/office/drawing/2014/main" id="{4788AFBC-2DA7-6C42-B368-EA597F811482}"/>
              </a:ext>
            </a:extLst>
          </p:cNvPr>
          <p:cNvGraphicFramePr>
            <a:graphicFrameLocks noChangeAspect="1"/>
          </p:cNvGraphicFramePr>
          <p:nvPr>
            <p:extLst>
              <p:ext uri="{D42A27DB-BD31-4B8C-83A1-F6EECF244321}">
                <p14:modId xmlns:p14="http://schemas.microsoft.com/office/powerpoint/2010/main" val="192049013"/>
              </p:ext>
            </p:extLst>
          </p:nvPr>
        </p:nvGraphicFramePr>
        <p:xfrm>
          <a:off x="4529206" y="4114800"/>
          <a:ext cx="434975" cy="422275"/>
        </p:xfrm>
        <a:graphic>
          <a:graphicData uri="http://schemas.openxmlformats.org/presentationml/2006/ole">
            <mc:AlternateContent xmlns:mc="http://schemas.openxmlformats.org/markup-compatibility/2006">
              <mc:Choice xmlns:v="urn:schemas-microsoft-com:vml" Requires="v">
                <p:oleObj name="Image" r:id="rId5" imgW="2539683" imgH="2514286" progId="Photoshop.Image.10">
                  <p:embed/>
                </p:oleObj>
              </mc:Choice>
              <mc:Fallback>
                <p:oleObj name="Image" r:id="rId5" imgW="2539683" imgH="2514286" progId="Photoshop.Image.10">
                  <p:embed/>
                  <p:pic>
                    <p:nvPicPr>
                      <p:cNvPr id="10243" name="Object 4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29206" y="4114800"/>
                        <a:ext cx="434975" cy="4222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mc:AlternateContent xmlns:mc="http://schemas.openxmlformats.org/markup-compatibility/2006" xmlns:a14="http://schemas.microsoft.com/office/drawing/2010/main">
        <mc:Choice Requires="a14">
          <p:sp>
            <p:nvSpPr>
              <p:cNvPr id="11" name="Text Box 44">
                <a:extLst>
                  <a:ext uri="{FF2B5EF4-FFF2-40B4-BE49-F238E27FC236}">
                    <a16:creationId xmlns:a16="http://schemas.microsoft.com/office/drawing/2014/main" id="{539A7577-A25A-C940-8BF0-5D31605B1903}"/>
                  </a:ext>
                </a:extLst>
              </p:cNvPr>
              <p:cNvSpPr txBox="1">
                <a:spLocks noChangeArrowheads="1"/>
              </p:cNvSpPr>
              <p:nvPr/>
            </p:nvSpPr>
            <p:spPr bwMode="auto">
              <a:xfrm>
                <a:off x="3440180" y="4232275"/>
                <a:ext cx="495136" cy="461665"/>
              </a:xfrm>
              <a:prstGeom prst="rect">
                <a:avLst/>
              </a:prstGeom>
              <a:noFill/>
              <a:ln w="9525">
                <a:noFill/>
                <a:miter lim="800000"/>
                <a:headEnd/>
                <a:tailEnd/>
              </a:ln>
            </p:spPr>
            <p:txBody>
              <a:bodyPr wrap="none">
                <a:spAutoFit/>
              </a:bodyPr>
              <a:lstStyle/>
              <a:p>
                <a:pPr/>
                <a14:m>
                  <m:oMathPara xmlns:m="http://schemas.openxmlformats.org/officeDocument/2006/math">
                    <m:oMathParaPr>
                      <m:jc m:val="centerGroup"/>
                    </m:oMathParaPr>
                    <m:oMath xmlns:m="http://schemas.openxmlformats.org/officeDocument/2006/math">
                      <m:r>
                        <a:rPr lang="en-US" i="1" dirty="0" smtClean="0">
                          <a:solidFill>
                            <a:srgbClr val="9900CC"/>
                          </a:solidFill>
                          <a:latin typeface="Cambria Math" panose="02040503050406030204" pitchFamily="18" charset="0"/>
                        </a:rPr>
                        <m:t>𝑁</m:t>
                      </m:r>
                    </m:oMath>
                  </m:oMathPara>
                </a14:m>
                <a:endParaRPr lang="en-US" dirty="0">
                  <a:solidFill>
                    <a:srgbClr val="9900CC"/>
                  </a:solidFill>
                  <a:latin typeface="Times New Roman" pitchFamily="18" charset="0"/>
                </a:endParaRPr>
              </a:p>
            </p:txBody>
          </p:sp>
        </mc:Choice>
        <mc:Fallback xmlns="">
          <p:sp>
            <p:nvSpPr>
              <p:cNvPr id="11" name="Text Box 44">
                <a:extLst>
                  <a:ext uri="{FF2B5EF4-FFF2-40B4-BE49-F238E27FC236}">
                    <a16:creationId xmlns:a16="http://schemas.microsoft.com/office/drawing/2014/main" id="{539A7577-A25A-C940-8BF0-5D31605B1903}"/>
                  </a:ext>
                </a:extLst>
              </p:cNvPr>
              <p:cNvSpPr txBox="1">
                <a:spLocks noRot="1" noChangeAspect="1" noMove="1" noResize="1" noEditPoints="1" noAdjustHandles="1" noChangeArrowheads="1" noChangeShapeType="1" noTextEdit="1"/>
              </p:cNvSpPr>
              <p:nvPr/>
            </p:nvSpPr>
            <p:spPr bwMode="auto">
              <a:xfrm>
                <a:off x="3440180" y="4232275"/>
                <a:ext cx="495136" cy="461665"/>
              </a:xfrm>
              <a:prstGeom prst="rect">
                <a:avLst/>
              </a:prstGeom>
              <a:blipFill>
                <a:blip r:embed="rId7"/>
                <a:stretch>
                  <a:fillRect/>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 Box 47">
                <a:extLst>
                  <a:ext uri="{FF2B5EF4-FFF2-40B4-BE49-F238E27FC236}">
                    <a16:creationId xmlns:a16="http://schemas.microsoft.com/office/drawing/2014/main" id="{F9F1CB8D-9BC8-2F4B-8CB4-8CE2115EC1E0}"/>
                  </a:ext>
                </a:extLst>
              </p:cNvPr>
              <p:cNvSpPr txBox="1">
                <a:spLocks noChangeArrowheads="1"/>
              </p:cNvSpPr>
              <p:nvPr/>
            </p:nvSpPr>
            <p:spPr bwMode="auto">
              <a:xfrm>
                <a:off x="4583180" y="4537074"/>
                <a:ext cx="381000" cy="457200"/>
              </a:xfrm>
              <a:prstGeom prst="rect">
                <a:avLst/>
              </a:prstGeom>
              <a:noFill/>
              <a:ln w="9525">
                <a:noFill/>
                <a:miter lim="800000"/>
                <a:headEnd/>
                <a:tailEnd/>
              </a:ln>
            </p:spPr>
            <p:txBody>
              <a:bodyPr>
                <a:spAutoFit/>
              </a:bodyPr>
              <a:lstStyle/>
              <a:p>
                <a:pPr/>
                <a14:m>
                  <m:oMathPara xmlns:m="http://schemas.openxmlformats.org/officeDocument/2006/math">
                    <m:oMathParaPr>
                      <m:jc m:val="centerGroup"/>
                    </m:oMathParaPr>
                    <m:oMath xmlns:m="http://schemas.openxmlformats.org/officeDocument/2006/math">
                      <m:r>
                        <a:rPr lang="en-US" i="1" dirty="0" smtClean="0">
                          <a:solidFill>
                            <a:srgbClr val="9900CC"/>
                          </a:solidFill>
                          <a:latin typeface="Cambria Math" panose="02040503050406030204" pitchFamily="18" charset="0"/>
                        </a:rPr>
                        <m:t>𝑆</m:t>
                      </m:r>
                    </m:oMath>
                  </m:oMathPara>
                </a14:m>
                <a:endParaRPr lang="en-US" dirty="0">
                  <a:solidFill>
                    <a:srgbClr val="9900CC"/>
                  </a:solidFill>
                  <a:latin typeface="Times New Roman" pitchFamily="18" charset="0"/>
                </a:endParaRPr>
              </a:p>
            </p:txBody>
          </p:sp>
        </mc:Choice>
        <mc:Fallback xmlns="">
          <p:sp>
            <p:nvSpPr>
              <p:cNvPr id="12" name="Text Box 47">
                <a:extLst>
                  <a:ext uri="{FF2B5EF4-FFF2-40B4-BE49-F238E27FC236}">
                    <a16:creationId xmlns:a16="http://schemas.microsoft.com/office/drawing/2014/main" id="{F9F1CB8D-9BC8-2F4B-8CB4-8CE2115EC1E0}"/>
                  </a:ext>
                </a:extLst>
              </p:cNvPr>
              <p:cNvSpPr txBox="1">
                <a:spLocks noRot="1" noChangeAspect="1" noMove="1" noResize="1" noEditPoints="1" noAdjustHandles="1" noChangeArrowheads="1" noChangeShapeType="1" noTextEdit="1"/>
              </p:cNvSpPr>
              <p:nvPr/>
            </p:nvSpPr>
            <p:spPr bwMode="auto">
              <a:xfrm>
                <a:off x="4583180" y="4537074"/>
                <a:ext cx="381000" cy="457200"/>
              </a:xfrm>
              <a:prstGeom prst="rect">
                <a:avLst/>
              </a:prstGeom>
              <a:blipFill>
                <a:blip r:embed="rId8"/>
                <a:stretch>
                  <a:fillRect/>
                </a:stretch>
              </a:blipFill>
              <a:ln w="9525">
                <a:noFill/>
                <a:miter lim="800000"/>
                <a:headEnd/>
                <a:tailEnd/>
              </a:ln>
            </p:spPr>
            <p:txBody>
              <a:bodyPr/>
              <a:lstStyle/>
              <a:p>
                <a:r>
                  <a:rPr lang="en-US">
                    <a:noFill/>
                  </a:rPr>
                  <a:t> </a:t>
                </a:r>
              </a:p>
            </p:txBody>
          </p:sp>
        </mc:Fallback>
      </mc:AlternateContent>
      <p:sp>
        <p:nvSpPr>
          <p:cNvPr id="13" name="Text Box 44">
            <a:extLst>
              <a:ext uri="{FF2B5EF4-FFF2-40B4-BE49-F238E27FC236}">
                <a16:creationId xmlns:a16="http://schemas.microsoft.com/office/drawing/2014/main" id="{230A30AB-6620-7E4B-B9D1-547EB73CAB9D}"/>
              </a:ext>
            </a:extLst>
          </p:cNvPr>
          <p:cNvSpPr txBox="1">
            <a:spLocks noChangeArrowheads="1"/>
          </p:cNvSpPr>
          <p:nvPr/>
        </p:nvSpPr>
        <p:spPr bwMode="auto">
          <a:xfrm>
            <a:off x="3662430" y="4918075"/>
            <a:ext cx="335348" cy="461665"/>
          </a:xfrm>
          <a:prstGeom prst="rect">
            <a:avLst/>
          </a:prstGeom>
          <a:noFill/>
          <a:ln w="9525">
            <a:noFill/>
            <a:miter lim="800000"/>
            <a:headEnd/>
            <a:tailEnd/>
          </a:ln>
        </p:spPr>
        <p:txBody>
          <a:bodyPr wrap="none">
            <a:spAutoFit/>
          </a:bodyPr>
          <a:lstStyle/>
          <a:p>
            <a:r>
              <a:rPr lang="el-GR" i="1" dirty="0">
                <a:solidFill>
                  <a:srgbClr val="660066"/>
                </a:solidFill>
                <a:latin typeface="Times New Roman" pitchFamily="18" charset="0"/>
              </a:rPr>
              <a:t>θ</a:t>
            </a:r>
            <a:endParaRPr lang="en-US" i="1" dirty="0">
              <a:solidFill>
                <a:srgbClr val="660066"/>
              </a:solidFill>
              <a:latin typeface="Times New Roman" pitchFamily="18" charset="0"/>
            </a:endParaRPr>
          </a:p>
        </p:txBody>
      </p:sp>
      <mc:AlternateContent xmlns:mc="http://schemas.openxmlformats.org/markup-compatibility/2006" xmlns:a14="http://schemas.microsoft.com/office/drawing/2010/main">
        <mc:Choice Requires="a14">
          <p:sp>
            <p:nvSpPr>
              <p:cNvPr id="14" name="Rectangle 13">
                <a:extLst>
                  <a:ext uri="{FF2B5EF4-FFF2-40B4-BE49-F238E27FC236}">
                    <a16:creationId xmlns:a16="http://schemas.microsoft.com/office/drawing/2014/main" id="{5866E07A-43A7-FE41-B750-9FEFB5E6CD16}"/>
                  </a:ext>
                </a:extLst>
              </p:cNvPr>
              <p:cNvSpPr/>
              <p:nvPr/>
            </p:nvSpPr>
            <p:spPr>
              <a:xfrm>
                <a:off x="6030980" y="4221747"/>
                <a:ext cx="3341620" cy="156966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200" i="1" smtClean="0">
                          <a:solidFill>
                            <a:srgbClr val="9900CC"/>
                          </a:solidFill>
                          <a:latin typeface="Cambria Math"/>
                        </a:rPr>
                        <m:t>𝐼</m:t>
                      </m:r>
                      <m:r>
                        <a:rPr lang="en-US" sz="3200" i="1">
                          <a:solidFill>
                            <a:srgbClr val="9900CC"/>
                          </a:solidFill>
                          <a:latin typeface="Cambria Math"/>
                        </a:rPr>
                        <m:t>=</m:t>
                      </m:r>
                      <m:r>
                        <a:rPr lang="en-US" sz="3200" i="1">
                          <a:solidFill>
                            <a:srgbClr val="9900CC"/>
                          </a:solidFill>
                          <a:latin typeface="Cambria Math"/>
                        </a:rPr>
                        <m:t>𝜌</m:t>
                      </m:r>
                      <m:r>
                        <a:rPr lang="en-US" sz="3200" b="0" i="1" smtClean="0">
                          <a:solidFill>
                            <a:srgbClr val="9900CC"/>
                          </a:solidFill>
                          <a:latin typeface="Cambria Math" panose="02040503050406030204" pitchFamily="18" charset="0"/>
                        </a:rPr>
                        <m:t> </m:t>
                      </m:r>
                      <m:d>
                        <m:dPr>
                          <m:ctrlPr>
                            <a:rPr lang="en-US" sz="3200" i="1">
                              <a:solidFill>
                                <a:srgbClr val="9900CC"/>
                              </a:solidFill>
                              <a:latin typeface="Cambria Math" panose="02040503050406030204" pitchFamily="18" charset="0"/>
                            </a:rPr>
                          </m:ctrlPr>
                        </m:dPr>
                        <m:e>
                          <m:r>
                            <a:rPr lang="en-US" sz="3200" b="0" i="1">
                              <a:solidFill>
                                <a:srgbClr val="9900CC"/>
                              </a:solidFill>
                              <a:latin typeface="Cambria Math"/>
                            </a:rPr>
                            <m:t>𝑆</m:t>
                          </m:r>
                          <m:r>
                            <a:rPr lang="en-US" sz="3200" b="1" i="1">
                              <a:solidFill>
                                <a:srgbClr val="9900CC"/>
                              </a:solidFill>
                              <a:latin typeface="Cambria Math"/>
                            </a:rPr>
                            <m:t>⋅</m:t>
                          </m:r>
                          <m:r>
                            <a:rPr lang="en-US" sz="3200" b="0" i="1">
                              <a:solidFill>
                                <a:srgbClr val="9900CC"/>
                              </a:solidFill>
                              <a:latin typeface="Cambria Math"/>
                            </a:rPr>
                            <m:t>𝑁</m:t>
                          </m:r>
                        </m:e>
                      </m:d>
                    </m:oMath>
                  </m:oMathPara>
                </a14:m>
                <a:endParaRPr lang="en-US" sz="3200" dirty="0">
                  <a:solidFill>
                    <a:srgbClr val="9900CC"/>
                  </a:solidFill>
                </a:endParaRPr>
              </a:p>
              <a:p>
                <a:pPr/>
                <a14:m>
                  <m:oMathPara xmlns:m="http://schemas.openxmlformats.org/officeDocument/2006/math">
                    <m:oMathParaPr>
                      <m:jc m:val="centerGroup"/>
                    </m:oMathParaPr>
                    <m:oMath xmlns:m="http://schemas.openxmlformats.org/officeDocument/2006/math">
                      <m:r>
                        <a:rPr lang="en-US" sz="3200" b="0" i="1" smtClean="0">
                          <a:solidFill>
                            <a:srgbClr val="9900CC"/>
                          </a:solidFill>
                          <a:latin typeface="Cambria Math" panose="02040503050406030204" pitchFamily="18" charset="0"/>
                        </a:rPr>
                        <m:t>       =</m:t>
                      </m:r>
                      <m:r>
                        <a:rPr lang="en-US" sz="3200" i="1">
                          <a:solidFill>
                            <a:srgbClr val="9900CC"/>
                          </a:solidFill>
                          <a:latin typeface="Cambria Math"/>
                        </a:rPr>
                        <m:t>𝜌</m:t>
                      </m:r>
                      <m:d>
                        <m:dPr>
                          <m:begChr m:val="‖"/>
                          <m:endChr m:val="‖"/>
                          <m:ctrlPr>
                            <a:rPr lang="en-US" sz="3200" i="1" smtClean="0">
                              <a:solidFill>
                                <a:srgbClr val="9900CC"/>
                              </a:solidFill>
                              <a:latin typeface="Cambria Math" panose="02040503050406030204" pitchFamily="18" charset="0"/>
                            </a:rPr>
                          </m:ctrlPr>
                        </m:dPr>
                        <m:e>
                          <m:r>
                            <a:rPr lang="en-US" sz="3200" b="0" i="1" smtClean="0">
                              <a:solidFill>
                                <a:srgbClr val="9900CC"/>
                              </a:solidFill>
                              <a:latin typeface="Cambria Math" panose="02040503050406030204" pitchFamily="18" charset="0"/>
                            </a:rPr>
                            <m:t>𝑆</m:t>
                          </m:r>
                        </m:e>
                      </m:d>
                      <m:func>
                        <m:funcPr>
                          <m:ctrlPr>
                            <a:rPr lang="en-US" sz="3200" b="0" i="1" smtClean="0">
                              <a:solidFill>
                                <a:srgbClr val="9900CC"/>
                              </a:solidFill>
                              <a:latin typeface="Cambria Math" panose="02040503050406030204" pitchFamily="18" charset="0"/>
                            </a:rPr>
                          </m:ctrlPr>
                        </m:funcPr>
                        <m:fName>
                          <m:r>
                            <m:rPr>
                              <m:sty m:val="p"/>
                            </m:rPr>
                            <a:rPr lang="en-US" sz="3200" b="0" i="0" smtClean="0">
                              <a:solidFill>
                                <a:srgbClr val="9900CC"/>
                              </a:solidFill>
                              <a:latin typeface="Cambria Math" panose="02040503050406030204" pitchFamily="18" charset="0"/>
                            </a:rPr>
                            <m:t>cos</m:t>
                          </m:r>
                        </m:fName>
                        <m:e>
                          <m:r>
                            <a:rPr lang="en-US" sz="3200" i="1">
                              <a:solidFill>
                                <a:srgbClr val="9900CC"/>
                              </a:solidFill>
                              <a:latin typeface="Cambria Math" panose="02040503050406030204" pitchFamily="18" charset="0"/>
                              <a:ea typeface="Cambria Math" panose="02040503050406030204" pitchFamily="18" charset="0"/>
                            </a:rPr>
                            <m:t>𝜃</m:t>
                          </m:r>
                        </m:e>
                      </m:func>
                    </m:oMath>
                  </m:oMathPara>
                </a14:m>
                <a:endParaRPr lang="en-US" sz="3200" dirty="0">
                  <a:solidFill>
                    <a:srgbClr val="9900CC"/>
                  </a:solidFill>
                </a:endParaRPr>
              </a:p>
              <a:p>
                <a:endParaRPr lang="en-US" sz="3200" dirty="0">
                  <a:solidFill>
                    <a:srgbClr val="660066"/>
                  </a:solidFill>
                </a:endParaRPr>
              </a:p>
            </p:txBody>
          </p:sp>
        </mc:Choice>
        <mc:Fallback xmlns="">
          <p:sp>
            <p:nvSpPr>
              <p:cNvPr id="14" name="Rectangle 13">
                <a:extLst>
                  <a:ext uri="{FF2B5EF4-FFF2-40B4-BE49-F238E27FC236}">
                    <a16:creationId xmlns:a16="http://schemas.microsoft.com/office/drawing/2014/main" id="{5866E07A-43A7-FE41-B750-9FEFB5E6CD16}"/>
                  </a:ext>
                </a:extLst>
              </p:cNvPr>
              <p:cNvSpPr>
                <a:spLocks noRot="1" noChangeAspect="1" noMove="1" noResize="1" noEditPoints="1" noAdjustHandles="1" noChangeArrowheads="1" noChangeShapeType="1" noTextEdit="1"/>
              </p:cNvSpPr>
              <p:nvPr/>
            </p:nvSpPr>
            <p:spPr>
              <a:xfrm>
                <a:off x="6030980" y="4221747"/>
                <a:ext cx="3341620" cy="1569660"/>
              </a:xfrm>
              <a:prstGeom prst="rect">
                <a:avLst/>
              </a:prstGeom>
              <a:blipFill>
                <a:blip r:embed="rId9"/>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433579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57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28A6B-8EC0-F527-5AA8-7D6C0EDA998C}"/>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CFE44839-608B-28CC-F1C2-B75280564F2F}"/>
              </a:ext>
            </a:extLst>
          </p:cNvPr>
          <p:cNvPicPr>
            <a:picLocks noChangeAspect="1"/>
          </p:cNvPicPr>
          <p:nvPr/>
        </p:nvPicPr>
        <p:blipFill>
          <a:blip r:embed="rId2"/>
          <a:stretch>
            <a:fillRect/>
          </a:stretch>
        </p:blipFill>
        <p:spPr>
          <a:xfrm>
            <a:off x="685800" y="76200"/>
            <a:ext cx="9296400" cy="6637492"/>
          </a:xfrm>
          <a:prstGeom prst="rect">
            <a:avLst/>
          </a:prstGeom>
        </p:spPr>
      </p:pic>
      <p:sp>
        <p:nvSpPr>
          <p:cNvPr id="4" name="TextBox 3">
            <a:extLst>
              <a:ext uri="{FF2B5EF4-FFF2-40B4-BE49-F238E27FC236}">
                <a16:creationId xmlns:a16="http://schemas.microsoft.com/office/drawing/2014/main" id="{3106A1B7-1022-C7ED-483A-5304D4B460DC}"/>
              </a:ext>
            </a:extLst>
          </p:cNvPr>
          <p:cNvSpPr txBox="1"/>
          <p:nvPr/>
        </p:nvSpPr>
        <p:spPr>
          <a:xfrm>
            <a:off x="9412072" y="6252027"/>
            <a:ext cx="2779928" cy="461665"/>
          </a:xfrm>
          <a:prstGeom prst="rect">
            <a:avLst/>
          </a:prstGeom>
          <a:noFill/>
        </p:spPr>
        <p:txBody>
          <a:bodyPr wrap="none" rtlCol="0">
            <a:spAutoFit/>
          </a:bodyPr>
          <a:lstStyle/>
          <a:p>
            <a:r>
              <a:rPr lang="en-US" dirty="0" err="1"/>
              <a:t>Russell+Norvig</a:t>
            </a:r>
            <a:r>
              <a:rPr lang="en-US" dirty="0"/>
              <a:t>, 4e</a:t>
            </a:r>
          </a:p>
        </p:txBody>
      </p:sp>
    </p:spTree>
    <p:extLst>
      <p:ext uri="{BB962C8B-B14F-4D97-AF65-F5344CB8AC3E}">
        <p14:creationId xmlns:p14="http://schemas.microsoft.com/office/powerpoint/2010/main" val="330584648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E4C30C-32FE-C842-8011-DC65DCB30FAB}"/>
              </a:ext>
            </a:extLst>
          </p:cNvPr>
          <p:cNvSpPr>
            <a:spLocks noGrp="1"/>
          </p:cNvSpPr>
          <p:nvPr>
            <p:ph type="title"/>
          </p:nvPr>
        </p:nvSpPr>
        <p:spPr/>
        <p:txBody>
          <a:bodyPr/>
          <a:lstStyle/>
          <a:p>
            <a:r>
              <a:rPr lang="en-US" dirty="0"/>
              <a:t>Shape from shading ambiguity</a:t>
            </a:r>
          </a:p>
        </p:txBody>
      </p:sp>
      <p:pic>
        <p:nvPicPr>
          <p:cNvPr id="4" name="Picture 2" descr="https://upload.wikimedia.org/wikipedia/commons/thumb/0/0c/Barringer_Crater_aerial_photo_by_USGS.jpg/1280px-Barringer_Crater_aerial_photo_by_USGS.jpg">
            <a:extLst>
              <a:ext uri="{FF2B5EF4-FFF2-40B4-BE49-F238E27FC236}">
                <a16:creationId xmlns:a16="http://schemas.microsoft.com/office/drawing/2014/main" id="{46A914D1-D09C-A040-BCEA-3C9200B4F37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3642" t="53287" r="20620" b="11189"/>
          <a:stretch/>
        </p:blipFill>
        <p:spPr bwMode="auto">
          <a:xfrm rot="10800000">
            <a:off x="3739644" y="3825645"/>
            <a:ext cx="5042464" cy="214924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5" name="Picture 2" descr="https://upload.wikimedia.org/wikipedia/commons/thumb/0/0c/Barringer_Crater_aerial_photo_by_USGS.jpg/1280px-Barringer_Crater_aerial_photo_by_USGS.jpg">
            <a:extLst>
              <a:ext uri="{FF2B5EF4-FFF2-40B4-BE49-F238E27FC236}">
                <a16:creationId xmlns:a16="http://schemas.microsoft.com/office/drawing/2014/main" id="{6DC9D58F-70C0-EF42-BFF5-009FFCEB9C6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3642" t="53287" r="20620" b="11189"/>
          <a:stretch/>
        </p:blipFill>
        <p:spPr bwMode="auto">
          <a:xfrm>
            <a:off x="3739644" y="1295400"/>
            <a:ext cx="5042464" cy="214924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E931E918-7D6E-BC45-B6D4-9C1B6F11724D}"/>
              </a:ext>
            </a:extLst>
          </p:cNvPr>
          <p:cNvSpPr txBox="1"/>
          <p:nvPr/>
        </p:nvSpPr>
        <p:spPr>
          <a:xfrm>
            <a:off x="228600" y="6477000"/>
            <a:ext cx="2940228" cy="307777"/>
          </a:xfrm>
          <a:prstGeom prst="rect">
            <a:avLst/>
          </a:prstGeom>
          <a:noFill/>
        </p:spPr>
        <p:txBody>
          <a:bodyPr wrap="none" rtlCol="0">
            <a:spAutoFit/>
          </a:bodyPr>
          <a:lstStyle/>
          <a:p>
            <a:r>
              <a:rPr lang="en-US" sz="1400" dirty="0"/>
              <a:t>Source: </a:t>
            </a:r>
            <a:r>
              <a:rPr lang="en-US" sz="1400" dirty="0">
                <a:hlinkClick r:id="rId3"/>
              </a:rPr>
              <a:t>J. Johnson and D. </a:t>
            </a:r>
            <a:r>
              <a:rPr lang="en-US" sz="1400" dirty="0" err="1">
                <a:hlinkClick r:id="rId3"/>
              </a:rPr>
              <a:t>Fouhey</a:t>
            </a:r>
            <a:endParaRPr lang="en-US" sz="1400" dirty="0"/>
          </a:p>
        </p:txBody>
      </p:sp>
      <p:sp>
        <p:nvSpPr>
          <p:cNvPr id="8" name="TextBox 7">
            <a:extLst>
              <a:ext uri="{FF2B5EF4-FFF2-40B4-BE49-F238E27FC236}">
                <a16:creationId xmlns:a16="http://schemas.microsoft.com/office/drawing/2014/main" id="{EC6AD58F-0BFD-9240-8C1F-D25607A51C33}"/>
              </a:ext>
            </a:extLst>
          </p:cNvPr>
          <p:cNvSpPr txBox="1"/>
          <p:nvPr/>
        </p:nvSpPr>
        <p:spPr>
          <a:xfrm>
            <a:off x="10633888" y="6477000"/>
            <a:ext cx="1287423" cy="307777"/>
          </a:xfrm>
          <a:prstGeom prst="rect">
            <a:avLst/>
          </a:prstGeom>
          <a:noFill/>
        </p:spPr>
        <p:txBody>
          <a:bodyPr wrap="square" rtlCol="0">
            <a:spAutoFit/>
          </a:bodyPr>
          <a:lstStyle/>
          <a:p>
            <a:r>
              <a:rPr lang="en-US" sz="1400" dirty="0">
                <a:hlinkClick r:id="rId4"/>
              </a:rPr>
              <a:t>Image source</a:t>
            </a:r>
            <a:endParaRPr lang="en-US" sz="1400" dirty="0"/>
          </a:p>
        </p:txBody>
      </p:sp>
    </p:spTree>
    <p:extLst>
      <p:ext uri="{BB962C8B-B14F-4D97-AF65-F5344CB8AC3E}">
        <p14:creationId xmlns:p14="http://schemas.microsoft.com/office/powerpoint/2010/main" val="3554893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ADDA04-1E07-FC4C-BB51-417B9C78F08C}"/>
              </a:ext>
            </a:extLst>
          </p:cNvPr>
          <p:cNvSpPr>
            <a:spLocks noGrp="1"/>
          </p:cNvSpPr>
          <p:nvPr>
            <p:ph type="title"/>
          </p:nvPr>
        </p:nvSpPr>
        <p:spPr/>
        <p:txBody>
          <a:bodyPr/>
          <a:lstStyle/>
          <a:p>
            <a:r>
              <a:rPr lang="en-US" dirty="0"/>
              <a:t>Shape from shading ambiguity</a:t>
            </a:r>
          </a:p>
        </p:txBody>
      </p:sp>
      <p:sp>
        <p:nvSpPr>
          <p:cNvPr id="7" name="Content Placeholder 6">
            <a:extLst>
              <a:ext uri="{FF2B5EF4-FFF2-40B4-BE49-F238E27FC236}">
                <a16:creationId xmlns:a16="http://schemas.microsoft.com/office/drawing/2014/main" id="{DA967466-E2D2-FF4B-9F92-4C3C3D836CF0}"/>
              </a:ext>
            </a:extLst>
          </p:cNvPr>
          <p:cNvSpPr>
            <a:spLocks noGrp="1"/>
          </p:cNvSpPr>
          <p:nvPr>
            <p:ph idx="1"/>
          </p:nvPr>
        </p:nvSpPr>
        <p:spPr/>
        <p:txBody>
          <a:bodyPr/>
          <a:lstStyle/>
          <a:p>
            <a:pPr marL="457200" indent="-457200">
              <a:buFont typeface="Arial" panose="020B0604020202020204" pitchFamily="34" charset="0"/>
              <a:buChar char="•"/>
            </a:pPr>
            <a:r>
              <a:rPr lang="en-US" dirty="0"/>
              <a:t>Humans assume light from above (and the blueness also tells you distance)</a:t>
            </a:r>
          </a:p>
          <a:p>
            <a:pPr marL="457200" indent="-457200">
              <a:buFont typeface="Arial" panose="020B0604020202020204" pitchFamily="34" charset="0"/>
              <a:buChar char="•"/>
            </a:pPr>
            <a:endParaRPr lang="en-US" dirty="0"/>
          </a:p>
        </p:txBody>
      </p:sp>
      <p:pic>
        <p:nvPicPr>
          <p:cNvPr id="4" name="Picture 2" descr="https://upload.wikimedia.org/wikipedia/commons/thumb/0/0c/Barringer_Crater_aerial_photo_by_USGS.jpg/1280px-Barringer_Crater_aerial_photo_by_USGS.jpg">
            <a:extLst>
              <a:ext uri="{FF2B5EF4-FFF2-40B4-BE49-F238E27FC236}">
                <a16:creationId xmlns:a16="http://schemas.microsoft.com/office/drawing/2014/main" id="{ED42F06C-2BC5-8F4D-95BF-E4E58ABAC7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50356" y="2222560"/>
            <a:ext cx="5691291" cy="380605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1ACC9E3-73FF-D845-865A-9B5E2FC6D78F}"/>
              </a:ext>
            </a:extLst>
          </p:cNvPr>
          <p:cNvSpPr txBox="1"/>
          <p:nvPr/>
        </p:nvSpPr>
        <p:spPr>
          <a:xfrm>
            <a:off x="10633888" y="6477000"/>
            <a:ext cx="1287423" cy="307777"/>
          </a:xfrm>
          <a:prstGeom prst="rect">
            <a:avLst/>
          </a:prstGeom>
          <a:noFill/>
        </p:spPr>
        <p:txBody>
          <a:bodyPr wrap="square" rtlCol="0">
            <a:spAutoFit/>
          </a:bodyPr>
          <a:lstStyle/>
          <a:p>
            <a:r>
              <a:rPr lang="en-US" sz="1400" dirty="0">
                <a:hlinkClick r:id="rId3"/>
              </a:rPr>
              <a:t>Image source</a:t>
            </a:r>
            <a:endParaRPr lang="en-US" sz="1400" dirty="0"/>
          </a:p>
        </p:txBody>
      </p:sp>
      <p:sp>
        <p:nvSpPr>
          <p:cNvPr id="8" name="TextBox 7">
            <a:extLst>
              <a:ext uri="{FF2B5EF4-FFF2-40B4-BE49-F238E27FC236}">
                <a16:creationId xmlns:a16="http://schemas.microsoft.com/office/drawing/2014/main" id="{73248669-D810-F444-91F2-081D7438CE11}"/>
              </a:ext>
            </a:extLst>
          </p:cNvPr>
          <p:cNvSpPr txBox="1"/>
          <p:nvPr/>
        </p:nvSpPr>
        <p:spPr>
          <a:xfrm>
            <a:off x="228600" y="6477000"/>
            <a:ext cx="2940228" cy="307777"/>
          </a:xfrm>
          <a:prstGeom prst="rect">
            <a:avLst/>
          </a:prstGeom>
          <a:noFill/>
        </p:spPr>
        <p:txBody>
          <a:bodyPr wrap="none" rtlCol="0">
            <a:spAutoFit/>
          </a:bodyPr>
          <a:lstStyle/>
          <a:p>
            <a:r>
              <a:rPr lang="en-US" sz="1400" dirty="0"/>
              <a:t>Source: </a:t>
            </a:r>
            <a:r>
              <a:rPr lang="en-US" sz="1400" dirty="0">
                <a:hlinkClick r:id="rId4"/>
              </a:rPr>
              <a:t>J. Johnson and D. </a:t>
            </a:r>
            <a:r>
              <a:rPr lang="en-US" sz="1400" dirty="0" err="1">
                <a:hlinkClick r:id="rId4"/>
              </a:rPr>
              <a:t>Fouhey</a:t>
            </a:r>
            <a:endParaRPr lang="en-US" sz="1400" dirty="0"/>
          </a:p>
        </p:txBody>
      </p:sp>
    </p:spTree>
    <p:extLst>
      <p:ext uri="{BB962C8B-B14F-4D97-AF65-F5344CB8AC3E}">
        <p14:creationId xmlns:p14="http://schemas.microsoft.com/office/powerpoint/2010/main" val="4435596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3" name="Rectangle 2"/>
          <p:cNvSpPr>
            <a:spLocks noGrp="1" noChangeArrowheads="1"/>
          </p:cNvSpPr>
          <p:nvPr>
            <p:ph type="title"/>
          </p:nvPr>
        </p:nvSpPr>
        <p:spPr/>
        <p:txBody>
          <a:bodyPr/>
          <a:lstStyle/>
          <a:p>
            <a:r>
              <a:rPr lang="en-US"/>
              <a:t>Photometric stereo</a:t>
            </a:r>
          </a:p>
        </p:txBody>
      </p:sp>
      <p:sp>
        <p:nvSpPr>
          <p:cNvPr id="481283" name="Rectangle 3"/>
          <p:cNvSpPr>
            <a:spLocks noGrp="1" noChangeArrowheads="1"/>
          </p:cNvSpPr>
          <p:nvPr>
            <p:ph idx="1"/>
          </p:nvPr>
        </p:nvSpPr>
        <p:spPr/>
        <p:txBody>
          <a:bodyPr/>
          <a:lstStyle/>
          <a:p>
            <a:pPr marL="457200" indent="-457200">
              <a:buFont typeface="Arial" panose="020B0604020202020204" pitchFamily="34" charset="0"/>
              <a:buChar char="•"/>
            </a:pPr>
            <a:r>
              <a:rPr lang="en-US" dirty="0"/>
              <a:t>Assume:</a:t>
            </a:r>
          </a:p>
          <a:p>
            <a:pPr lvl="1"/>
            <a:r>
              <a:rPr lang="en-US" dirty="0"/>
              <a:t>A </a:t>
            </a:r>
            <a:r>
              <a:rPr lang="en-US" dirty="0" err="1"/>
              <a:t>Lambertian</a:t>
            </a:r>
            <a:r>
              <a:rPr lang="en-US" dirty="0"/>
              <a:t> object</a:t>
            </a:r>
          </a:p>
          <a:p>
            <a:pPr lvl="1"/>
            <a:r>
              <a:rPr lang="en-US" dirty="0"/>
              <a:t>A </a:t>
            </a:r>
            <a:r>
              <a:rPr lang="en-US" i="1" dirty="0"/>
              <a:t>local shading model</a:t>
            </a:r>
            <a:r>
              <a:rPr lang="en-US" dirty="0"/>
              <a:t> (each point on a surface receives light only from sources visible at that point)</a:t>
            </a:r>
          </a:p>
          <a:p>
            <a:pPr lvl="1"/>
            <a:r>
              <a:rPr lang="en-US" dirty="0"/>
              <a:t>A set of </a:t>
            </a:r>
            <a:r>
              <a:rPr lang="en-US" i="1" dirty="0"/>
              <a:t>known</a:t>
            </a:r>
            <a:r>
              <a:rPr lang="en-US" dirty="0"/>
              <a:t> light source directions</a:t>
            </a:r>
          </a:p>
          <a:p>
            <a:pPr lvl="1"/>
            <a:r>
              <a:rPr lang="en-US" dirty="0"/>
              <a:t>A set of pictures of an object, obtained in exactly the same camera/object configuration but using different sources</a:t>
            </a:r>
          </a:p>
          <a:p>
            <a:pPr lvl="1"/>
            <a:r>
              <a:rPr lang="en-US" dirty="0"/>
              <a:t>Orthographic projection</a:t>
            </a:r>
          </a:p>
          <a:p>
            <a:pPr marL="457200" indent="-457200">
              <a:buFont typeface="Arial" panose="020B0604020202020204" pitchFamily="34" charset="0"/>
              <a:buChar char="•"/>
            </a:pPr>
            <a:r>
              <a:rPr lang="en-US" dirty="0"/>
              <a:t>Goal: reconstruct object shape and albedo</a:t>
            </a:r>
          </a:p>
        </p:txBody>
      </p:sp>
      <p:grpSp>
        <p:nvGrpSpPr>
          <p:cNvPr id="12296" name="Group 27"/>
          <p:cNvGrpSpPr>
            <a:grpSpLocks/>
          </p:cNvGrpSpPr>
          <p:nvPr/>
        </p:nvGrpSpPr>
        <p:grpSpPr bwMode="auto">
          <a:xfrm>
            <a:off x="3733800" y="4419600"/>
            <a:ext cx="4783138" cy="2319338"/>
            <a:chOff x="1392" y="2784"/>
            <a:chExt cx="3013" cy="1461"/>
          </a:xfrm>
        </p:grpSpPr>
        <p:sp>
          <p:nvSpPr>
            <p:cNvPr id="12298" name="AutoShape 14"/>
            <p:cNvSpPr>
              <a:spLocks noChangeArrowheads="1"/>
            </p:cNvSpPr>
            <p:nvPr/>
          </p:nvSpPr>
          <p:spPr bwMode="auto">
            <a:xfrm flipV="1">
              <a:off x="2922" y="3114"/>
              <a:ext cx="280" cy="23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474 w 21600"/>
                <a:gd name="T13" fmla="*/ 4485 h 21600"/>
                <a:gd name="T14" fmla="*/ 17126 w 21600"/>
                <a:gd name="T15" fmla="*/ 17115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FFFF99"/>
            </a:solidFill>
            <a:ln w="9525">
              <a:solidFill>
                <a:schemeClr val="tx1"/>
              </a:solidFill>
              <a:miter lim="800000"/>
              <a:headEnd/>
              <a:tailEnd/>
            </a:ln>
          </p:spPr>
          <p:txBody>
            <a:bodyPr wrap="none" anchor="ctr"/>
            <a:lstStyle/>
            <a:p>
              <a:endParaRPr lang="en-US"/>
            </a:p>
          </p:txBody>
        </p:sp>
        <p:sp>
          <p:nvSpPr>
            <p:cNvPr id="12299" name="Line 6"/>
            <p:cNvSpPr>
              <a:spLocks noChangeShapeType="1"/>
            </p:cNvSpPr>
            <p:nvPr/>
          </p:nvSpPr>
          <p:spPr bwMode="auto">
            <a:xfrm flipH="1">
              <a:off x="3670" y="3491"/>
              <a:ext cx="328" cy="330"/>
            </a:xfrm>
            <a:prstGeom prst="line">
              <a:avLst/>
            </a:prstGeom>
            <a:noFill/>
            <a:ln w="9525">
              <a:solidFill>
                <a:schemeClr val="tx1"/>
              </a:solidFill>
              <a:round/>
              <a:headEnd/>
              <a:tailEnd type="triangle" w="med" len="med"/>
            </a:ln>
          </p:spPr>
          <p:txBody>
            <a:bodyPr/>
            <a:lstStyle/>
            <a:p>
              <a:endParaRPr lang="en-US"/>
            </a:p>
          </p:txBody>
        </p:sp>
        <mc:AlternateContent xmlns:mc="http://schemas.openxmlformats.org/markup-compatibility/2006" xmlns:a14="http://schemas.microsoft.com/office/drawing/2010/main">
          <mc:Choice Requires="a14">
            <p:graphicFrame>
              <p:nvGraphicFramePr>
                <p:cNvPr id="12290" name="Object 7"/>
                <p:cNvGraphicFramePr>
                  <a:graphicFrameLocks noChangeAspect="1"/>
                </p:cNvGraphicFramePr>
                <p:nvPr/>
              </p:nvGraphicFramePr>
              <p:xfrm>
                <a:off x="3998" y="3114"/>
                <a:ext cx="407" cy="399"/>
              </p:xfrm>
              <a:graphic>
                <a:graphicData uri="http://schemas.openxmlformats.org/presentationml/2006/ole">
                  <mc:AlternateContent>
                    <mc:Choice xmlns:v="urn:schemas-microsoft-com:vml" Requires="v">
                      <p:oleObj name="Image" r:id="rId3" imgW="2539683" imgH="2514286" progId="Photoshop.Image.10">
                        <p:embed/>
                      </p:oleObj>
                    </mc:Choice>
                    <mc:Fallback>
                      <p:oleObj name="Image" r:id="rId3" imgW="2539683" imgH="2514286" progId="Photoshop.Image.10">
                        <p:embed/>
                        <p:pic>
                          <p:nvPicPr>
                            <p:cNvPr id="0" name="Object 7"/>
                            <p:cNvPicPr>
                              <a:picLocks noChangeAspect="1" noChangeArrowheads="1"/>
                            </p:cNvPicPr>
                            <p:nvPr/>
                          </p:nvPicPr>
                          <p:blipFill>
                            <a:blip r:embed="rId4">
                              <a:extLst>
                                <a:ext uri="{28A0092B-C50C-407E-A947-70E740481C1C}">
                                  <a14:useLocalDpi val="0"/>
                                </a:ext>
                              </a:extLst>
                            </a:blip>
                            <a:srcRect/>
                            <a:stretch>
                              <a:fillRect/>
                            </a:stretch>
                          </p:blipFill>
                          <p:spPr bwMode="auto">
                            <a:xfrm>
                              <a:off x="3998" y="3114"/>
                              <a:ext cx="407" cy="399"/>
                            </a:xfrm>
                            <a:prstGeom prst="rect">
                              <a:avLst/>
                            </a:prstGeom>
                            <a:noFill/>
                            <a:ln>
                              <a:noFill/>
                            </a:ln>
                            <a:effectLst/>
                            <a:extLst>
                              <a:ext uri="{909E8E84-426E-40dd-AFC4-6F175D3DCCD1}">
                                <a14:hiddenFill xmlns="">
                                  <a:solidFill>
                                    <a:schemeClr val="accent1"/>
                                  </a:solidFill>
                                </a14:hiddenFill>
                              </a:ext>
                              <a:ext uri="{91240B29-F687-4f45-9708-019B960494DF}">
                                <a14:hiddenLine xmlns="" w="9525">
                                  <a:solidFill>
                                    <a:schemeClr val="tx1"/>
                                  </a:solidFill>
                                  <a:miter lim="800000"/>
                                  <a:headEnd/>
                                  <a:tailEnd/>
                                </a14:hiddenLine>
                              </a:ext>
                              <a:ext uri="{AF507438-7753-43e0-B8FC-AC1667EBCBE1}">
                                <a14:hiddenEffects xmlns="">
                                  <a:effectLst>
                                    <a:outerShdw dist="35921" dir="2700000" algn="ctr" rotWithShape="0">
                                      <a:schemeClr val="bg2"/>
                                    </a:outerShdw>
                                  </a:effectLst>
                                </a14:hiddenEffects>
                              </a:ext>
                            </a:extLst>
                          </p:spPr>
                        </p:pic>
                      </p:oleObj>
                    </mc:Fallback>
                  </mc:AlternateContent>
                </a:graphicData>
              </a:graphic>
            </p:graphicFrame>
          </mc:Choice>
          <mc:Fallback xmlns="">
            <p:graphicFrame>
              <p:nvGraphicFramePr>
                <p:cNvPr id="12290" name="Object 7"/>
                <p:cNvGraphicFramePr>
                  <a:graphicFrameLocks noChangeAspect="1"/>
                </p:cNvGraphicFramePr>
                <p:nvPr/>
              </p:nvGraphicFramePr>
              <p:xfrm>
                <a:off x="3998" y="3114"/>
                <a:ext cx="407" cy="399"/>
              </p:xfrm>
              <a:graphic>
                <a:graphicData uri="http://schemas.openxmlformats.org/presentationml/2006/ole">
                  <mc:AlternateContent>
                    <mc:Choice xmlns:v="urn:schemas-microsoft-com:vml" Requires="v">
                      <p:oleObj spid="_x0000_s12860" name="Image" r:id="rId6" imgW="2539683" imgH="2514286" progId="Photoshop.Image.10">
                        <p:embed/>
                      </p:oleObj>
                    </mc:Choice>
                    <mc:Fallback>
                      <p:oleObj name="Image" r:id="rId6" imgW="2539683" imgH="2514286" progId="Photoshop.Image.10">
                        <p:embed/>
                        <p:pic>
                          <p:nvPicPr>
                            <p:cNvPr id="0" name="Object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98" y="3114"/>
                              <a:ext cx="407" cy="3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mc:Fallback>
        </mc:AlternateContent>
        <p:sp>
          <p:nvSpPr>
            <p:cNvPr id="12300" name="Freeform 11"/>
            <p:cNvSpPr>
              <a:spLocks/>
            </p:cNvSpPr>
            <p:nvPr/>
          </p:nvSpPr>
          <p:spPr bwMode="auto">
            <a:xfrm>
              <a:off x="1659" y="3656"/>
              <a:ext cx="2479" cy="589"/>
            </a:xfrm>
            <a:custGeom>
              <a:avLst/>
              <a:gdLst>
                <a:gd name="T0" fmla="*/ 0 w 2544"/>
                <a:gd name="T1" fmla="*/ 578 h 600"/>
                <a:gd name="T2" fmla="*/ 579 w 2544"/>
                <a:gd name="T3" fmla="*/ 435 h 600"/>
                <a:gd name="T4" fmla="*/ 957 w 2544"/>
                <a:gd name="T5" fmla="*/ 70 h 600"/>
                <a:gd name="T6" fmla="*/ 1687 w 2544"/>
                <a:gd name="T7" fmla="*/ 70 h 600"/>
                <a:gd name="T8" fmla="*/ 2051 w 2544"/>
                <a:gd name="T9" fmla="*/ 486 h 600"/>
                <a:gd name="T10" fmla="*/ 2416 w 2544"/>
                <a:gd name="T11" fmla="*/ 578 h 600"/>
                <a:gd name="T12" fmla="*/ 0 60000 65536"/>
                <a:gd name="T13" fmla="*/ 0 60000 65536"/>
                <a:gd name="T14" fmla="*/ 0 60000 65536"/>
                <a:gd name="T15" fmla="*/ 0 60000 65536"/>
                <a:gd name="T16" fmla="*/ 0 60000 65536"/>
                <a:gd name="T17" fmla="*/ 0 60000 65536"/>
                <a:gd name="T18" fmla="*/ 0 w 2544"/>
                <a:gd name="T19" fmla="*/ 0 h 600"/>
                <a:gd name="T20" fmla="*/ 2544 w 2544"/>
                <a:gd name="T21" fmla="*/ 600 h 600"/>
              </a:gdLst>
              <a:ahLst/>
              <a:cxnLst>
                <a:cxn ang="T12">
                  <a:pos x="T0" y="T1"/>
                </a:cxn>
                <a:cxn ang="T13">
                  <a:pos x="T2" y="T3"/>
                </a:cxn>
                <a:cxn ang="T14">
                  <a:pos x="T4" y="T5"/>
                </a:cxn>
                <a:cxn ang="T15">
                  <a:pos x="T6" y="T7"/>
                </a:cxn>
                <a:cxn ang="T16">
                  <a:pos x="T8" y="T9"/>
                </a:cxn>
                <a:cxn ang="T17">
                  <a:pos x="T10" y="T11"/>
                </a:cxn>
              </a:cxnLst>
              <a:rect l="T18" t="T19" r="T20" b="T21"/>
              <a:pathLst>
                <a:path w="2544" h="600">
                  <a:moveTo>
                    <a:pt x="0" y="600"/>
                  </a:moveTo>
                  <a:cubicBezTo>
                    <a:pt x="102" y="575"/>
                    <a:pt x="442" y="539"/>
                    <a:pt x="610" y="451"/>
                  </a:cubicBezTo>
                  <a:cubicBezTo>
                    <a:pt x="778" y="363"/>
                    <a:pt x="814" y="135"/>
                    <a:pt x="1008" y="72"/>
                  </a:cubicBezTo>
                  <a:cubicBezTo>
                    <a:pt x="1202" y="9"/>
                    <a:pt x="1584" y="0"/>
                    <a:pt x="1776" y="72"/>
                  </a:cubicBezTo>
                  <a:cubicBezTo>
                    <a:pt x="1968" y="144"/>
                    <a:pt x="2032" y="416"/>
                    <a:pt x="2160" y="504"/>
                  </a:cubicBezTo>
                  <a:cubicBezTo>
                    <a:pt x="2288" y="592"/>
                    <a:pt x="2480" y="584"/>
                    <a:pt x="2544" y="600"/>
                  </a:cubicBezTo>
                </a:path>
              </a:pathLst>
            </a:custGeom>
            <a:noFill/>
            <a:ln w="9525">
              <a:solidFill>
                <a:schemeClr val="tx1"/>
              </a:solidFill>
              <a:round/>
              <a:headEnd/>
              <a:tailEnd/>
            </a:ln>
          </p:spPr>
          <p:txBody>
            <a:bodyPr/>
            <a:lstStyle/>
            <a:p>
              <a:endParaRPr lang="en-US"/>
            </a:p>
          </p:txBody>
        </p:sp>
        <p:sp>
          <p:nvSpPr>
            <p:cNvPr id="12301" name="Text Box 12"/>
            <p:cNvSpPr txBox="1">
              <a:spLocks noChangeArrowheads="1"/>
            </p:cNvSpPr>
            <p:nvPr/>
          </p:nvSpPr>
          <p:spPr bwMode="auto">
            <a:xfrm>
              <a:off x="2827" y="3894"/>
              <a:ext cx="437" cy="288"/>
            </a:xfrm>
            <a:prstGeom prst="rect">
              <a:avLst/>
            </a:prstGeom>
            <a:noFill/>
            <a:ln w="9525">
              <a:noFill/>
              <a:miter lim="800000"/>
              <a:headEnd/>
              <a:tailEnd/>
            </a:ln>
          </p:spPr>
          <p:txBody>
            <a:bodyPr wrap="none">
              <a:spAutoFit/>
            </a:bodyPr>
            <a:lstStyle/>
            <a:p>
              <a:r>
                <a:rPr lang="en-US"/>
                <a:t>???</a:t>
              </a:r>
            </a:p>
          </p:txBody>
        </p:sp>
        <p:sp>
          <p:nvSpPr>
            <p:cNvPr id="12302" name="Rectangle 13"/>
            <p:cNvSpPr>
              <a:spLocks noChangeArrowheads="1"/>
            </p:cNvSpPr>
            <p:nvPr/>
          </p:nvSpPr>
          <p:spPr bwMode="auto">
            <a:xfrm>
              <a:off x="2922" y="2784"/>
              <a:ext cx="280" cy="424"/>
            </a:xfrm>
            <a:prstGeom prst="rect">
              <a:avLst/>
            </a:prstGeom>
            <a:solidFill>
              <a:srgbClr val="FF99CC"/>
            </a:solidFill>
            <a:ln w="9525">
              <a:solidFill>
                <a:schemeClr val="tx1"/>
              </a:solidFill>
              <a:miter lim="800000"/>
              <a:headEnd/>
              <a:tailEnd/>
            </a:ln>
          </p:spPr>
          <p:txBody>
            <a:bodyPr wrap="none" anchor="ctr"/>
            <a:lstStyle/>
            <a:p>
              <a:endParaRPr lang="en-US"/>
            </a:p>
          </p:txBody>
        </p:sp>
        <p:sp>
          <p:nvSpPr>
            <p:cNvPr id="12303" name="Line 15"/>
            <p:cNvSpPr>
              <a:spLocks noChangeShapeType="1"/>
            </p:cNvSpPr>
            <p:nvPr/>
          </p:nvSpPr>
          <p:spPr bwMode="auto">
            <a:xfrm flipH="1">
              <a:off x="3062" y="2878"/>
              <a:ext cx="0" cy="707"/>
            </a:xfrm>
            <a:prstGeom prst="line">
              <a:avLst/>
            </a:prstGeom>
            <a:noFill/>
            <a:ln w="9525">
              <a:solidFill>
                <a:schemeClr val="tx1"/>
              </a:solidFill>
              <a:round/>
              <a:headEnd/>
              <a:tailEnd type="triangle" w="med" len="med"/>
            </a:ln>
          </p:spPr>
          <p:txBody>
            <a:bodyPr/>
            <a:lstStyle/>
            <a:p>
              <a:endParaRPr lang="en-US"/>
            </a:p>
          </p:txBody>
        </p:sp>
        <p:sp>
          <p:nvSpPr>
            <p:cNvPr id="12304" name="Line 19"/>
            <p:cNvSpPr>
              <a:spLocks noChangeShapeType="1"/>
            </p:cNvSpPr>
            <p:nvPr/>
          </p:nvSpPr>
          <p:spPr bwMode="auto">
            <a:xfrm>
              <a:off x="1799" y="3774"/>
              <a:ext cx="421" cy="236"/>
            </a:xfrm>
            <a:prstGeom prst="line">
              <a:avLst/>
            </a:prstGeom>
            <a:noFill/>
            <a:ln w="9525">
              <a:solidFill>
                <a:schemeClr val="tx1"/>
              </a:solidFill>
              <a:round/>
              <a:headEnd/>
              <a:tailEnd type="triangle" w="med" len="med"/>
            </a:ln>
          </p:spPr>
          <p:txBody>
            <a:bodyPr/>
            <a:lstStyle/>
            <a:p>
              <a:endParaRPr lang="en-US"/>
            </a:p>
          </p:txBody>
        </p:sp>
        <mc:AlternateContent xmlns:mc="http://schemas.openxmlformats.org/markup-compatibility/2006" xmlns:a14="http://schemas.microsoft.com/office/drawing/2010/main">
          <mc:Choice Requires="a14">
            <p:graphicFrame>
              <p:nvGraphicFramePr>
                <p:cNvPr id="12291" name="Object 20"/>
                <p:cNvGraphicFramePr>
                  <a:graphicFrameLocks noChangeAspect="1"/>
                </p:cNvGraphicFramePr>
                <p:nvPr/>
              </p:nvGraphicFramePr>
              <p:xfrm>
                <a:off x="1392" y="3444"/>
                <a:ext cx="407" cy="399"/>
              </p:xfrm>
              <a:graphic>
                <a:graphicData uri="http://schemas.openxmlformats.org/presentationml/2006/ole">
                  <mc:AlternateContent>
                    <mc:Choice xmlns:v="urn:schemas-microsoft-com:vml" Requires="v">
                      <p:oleObj name="Image" r:id="rId8" imgW="2539683" imgH="2514286" progId="Photoshop.Image.10">
                        <p:embed/>
                      </p:oleObj>
                    </mc:Choice>
                    <mc:Fallback>
                      <p:oleObj name="Image" r:id="rId8" imgW="2539683" imgH="2514286" progId="Photoshop.Image.10">
                        <p:embed/>
                        <p:pic>
                          <p:nvPicPr>
                            <p:cNvPr id="0" name="Object 20"/>
                            <p:cNvPicPr>
                              <a:picLocks noChangeAspect="1" noChangeArrowheads="1"/>
                            </p:cNvPicPr>
                            <p:nvPr/>
                          </p:nvPicPr>
                          <p:blipFill>
                            <a:blip r:embed="rId4">
                              <a:extLst>
                                <a:ext uri="{28A0092B-C50C-407E-A947-70E740481C1C}">
                                  <a14:useLocalDpi val="0"/>
                                </a:ext>
                              </a:extLst>
                            </a:blip>
                            <a:srcRect/>
                            <a:stretch>
                              <a:fillRect/>
                            </a:stretch>
                          </p:blipFill>
                          <p:spPr bwMode="auto">
                            <a:xfrm>
                              <a:off x="1392" y="3444"/>
                              <a:ext cx="407" cy="399"/>
                            </a:xfrm>
                            <a:prstGeom prst="rect">
                              <a:avLst/>
                            </a:prstGeom>
                            <a:noFill/>
                            <a:ln>
                              <a:noFill/>
                            </a:ln>
                            <a:effectLst/>
                            <a:extLst>
                              <a:ext uri="{909E8E84-426E-40dd-AFC4-6F175D3DCCD1}">
                                <a14:hiddenFill xmlns="">
                                  <a:solidFill>
                                    <a:schemeClr val="accent1"/>
                                  </a:solidFill>
                                </a14:hiddenFill>
                              </a:ext>
                              <a:ext uri="{91240B29-F687-4f45-9708-019B960494DF}">
                                <a14:hiddenLine xmlns="" w="9525">
                                  <a:solidFill>
                                    <a:schemeClr val="tx1"/>
                                  </a:solidFill>
                                  <a:miter lim="800000"/>
                                  <a:headEnd/>
                                  <a:tailEnd/>
                                </a14:hiddenLine>
                              </a:ext>
                              <a:ext uri="{AF507438-7753-43e0-B8FC-AC1667EBCBE1}">
                                <a14:hiddenEffects xmlns="">
                                  <a:effectLst>
                                    <a:outerShdw dist="35921" dir="2700000" algn="ctr" rotWithShape="0">
                                      <a:schemeClr val="bg2"/>
                                    </a:outerShdw>
                                  </a:effectLst>
                                </a14:hiddenEffects>
                              </a:ext>
                            </a:extLst>
                          </p:spPr>
                        </p:pic>
                      </p:oleObj>
                    </mc:Fallback>
                  </mc:AlternateContent>
                </a:graphicData>
              </a:graphic>
            </p:graphicFrame>
          </mc:Choice>
          <mc:Fallback xmlns="">
            <p:graphicFrame>
              <p:nvGraphicFramePr>
                <p:cNvPr id="12291" name="Object 20"/>
                <p:cNvGraphicFramePr>
                  <a:graphicFrameLocks noChangeAspect="1"/>
                </p:cNvGraphicFramePr>
                <p:nvPr/>
              </p:nvGraphicFramePr>
              <p:xfrm>
                <a:off x="1392" y="3444"/>
                <a:ext cx="407" cy="399"/>
              </p:xfrm>
              <a:graphic>
                <a:graphicData uri="http://schemas.openxmlformats.org/presentationml/2006/ole">
                  <mc:AlternateContent>
                    <mc:Choice xmlns:v="urn:schemas-microsoft-com:vml" Requires="v">
                      <p:oleObj spid="_x0000_s12861" name="Image" r:id="rId9" imgW="2539683" imgH="2514286" progId="Photoshop.Image.10">
                        <p:embed/>
                      </p:oleObj>
                    </mc:Choice>
                    <mc:Fallback>
                      <p:oleObj name="Image" r:id="rId9" imgW="2539683" imgH="2514286" progId="Photoshop.Image.10">
                        <p:embed/>
                        <p:pic>
                          <p:nvPicPr>
                            <p:cNvPr id="0" name="Object 2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92" y="3444"/>
                              <a:ext cx="407" cy="3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mc:Fallback>
        </mc:AlternateContent>
        <mc:AlternateContent xmlns:mc="http://schemas.openxmlformats.org/markup-compatibility/2006" xmlns:a14="http://schemas.microsoft.com/office/drawing/2010/main">
          <mc:Choice Requires="a14">
            <p:sp>
              <p:nvSpPr>
                <p:cNvPr id="12305" name="Text Box 21"/>
                <p:cNvSpPr txBox="1">
                  <a:spLocks noChangeArrowheads="1"/>
                </p:cNvSpPr>
                <p:nvPr/>
              </p:nvSpPr>
              <p:spPr bwMode="auto">
                <a:xfrm>
                  <a:off x="1392" y="3821"/>
                  <a:ext cx="528" cy="288"/>
                </a:xfrm>
                <a:prstGeom prst="rect">
                  <a:avLst/>
                </a:prstGeom>
                <a:noFill/>
                <a:ln w="9525">
                  <a:noFill/>
                  <a:miter lim="800000"/>
                  <a:headEnd/>
                  <a:tailEnd/>
                </a:ln>
              </p:spPr>
              <p:txBody>
                <a:bodyPr>
                  <a:spAutoFit/>
                </a:bodyPr>
                <a:lstStyle/>
                <a:p>
                  <a:pPr/>
                  <a14:m>
                    <m:oMathPara xmlns:m="http://schemas.openxmlformats.org/officeDocument/2006/math">
                      <m:oMathParaPr>
                        <m:jc m:val="centerGroup"/>
                      </m:oMathParaPr>
                      <m:oMath xmlns:m="http://schemas.openxmlformats.org/officeDocument/2006/math">
                        <m:r>
                          <a:rPr lang="en-US" b="0" i="1" dirty="0" smtClean="0">
                            <a:solidFill>
                              <a:srgbClr val="7030A0"/>
                            </a:solidFill>
                            <a:latin typeface="Cambria Math" panose="02040503050406030204" pitchFamily="18" charset="0"/>
                          </a:rPr>
                          <m:t>𝑆</m:t>
                        </m:r>
                        <m:r>
                          <a:rPr lang="en-US" b="0" i="1" baseline="-10000" dirty="0">
                            <a:solidFill>
                              <a:srgbClr val="7030A0"/>
                            </a:solidFill>
                            <a:latin typeface="Cambria Math" panose="02040503050406030204" pitchFamily="18" charset="0"/>
                          </a:rPr>
                          <m:t>1</m:t>
                        </m:r>
                      </m:oMath>
                    </m:oMathPara>
                  </a14:m>
                  <a:endParaRPr lang="en-US" baseline="-10000" dirty="0">
                    <a:solidFill>
                      <a:srgbClr val="7030A0"/>
                    </a:solidFill>
                    <a:latin typeface="Times New Roman" pitchFamily="18" charset="0"/>
                  </a:endParaRPr>
                </a:p>
              </p:txBody>
            </p:sp>
          </mc:Choice>
          <mc:Fallback xmlns="">
            <p:sp>
              <p:nvSpPr>
                <p:cNvPr id="12305" name="Text Box 21"/>
                <p:cNvSpPr txBox="1">
                  <a:spLocks noRot="1" noChangeAspect="1" noMove="1" noResize="1" noEditPoints="1" noAdjustHandles="1" noChangeArrowheads="1" noChangeShapeType="1" noTextEdit="1"/>
                </p:cNvSpPr>
                <p:nvPr/>
              </p:nvSpPr>
              <p:spPr bwMode="auto">
                <a:xfrm>
                  <a:off x="1392" y="3821"/>
                  <a:ext cx="528" cy="288"/>
                </a:xfrm>
                <a:prstGeom prst="rect">
                  <a:avLst/>
                </a:prstGeom>
                <a:blipFill>
                  <a:blip r:embed="rId10"/>
                  <a:stretch>
                    <a:fillRect/>
                  </a:stretch>
                </a:blipFill>
                <a:ln w="9525">
                  <a:noFill/>
                  <a:miter lim="800000"/>
                  <a:headEnd/>
                  <a:tailEnd/>
                </a:ln>
              </p:spPr>
              <p:txBody>
                <a:bodyPr/>
                <a:lstStyle/>
                <a:p>
                  <a:r>
                    <a:rPr lang="en-US">
                      <a:noFill/>
                    </a:rPr>
                    <a:t> </a:t>
                  </a:r>
                </a:p>
              </p:txBody>
            </p:sp>
          </mc:Fallback>
        </mc:AlternateContent>
        <p:sp>
          <p:nvSpPr>
            <p:cNvPr id="12306" name="Line 22"/>
            <p:cNvSpPr>
              <a:spLocks noChangeShapeType="1"/>
            </p:cNvSpPr>
            <p:nvPr/>
          </p:nvSpPr>
          <p:spPr bwMode="auto">
            <a:xfrm>
              <a:off x="2361" y="3303"/>
              <a:ext cx="233" cy="377"/>
            </a:xfrm>
            <a:prstGeom prst="line">
              <a:avLst/>
            </a:prstGeom>
            <a:noFill/>
            <a:ln w="9525">
              <a:solidFill>
                <a:schemeClr val="tx1"/>
              </a:solidFill>
              <a:round/>
              <a:headEnd/>
              <a:tailEnd type="triangle" w="med" len="med"/>
            </a:ln>
          </p:spPr>
          <p:txBody>
            <a:bodyPr/>
            <a:lstStyle/>
            <a:p>
              <a:endParaRPr lang="en-US"/>
            </a:p>
          </p:txBody>
        </p:sp>
        <mc:AlternateContent xmlns:mc="http://schemas.openxmlformats.org/markup-compatibility/2006" xmlns:a14="http://schemas.microsoft.com/office/drawing/2010/main">
          <mc:Choice Requires="a14">
            <p:graphicFrame>
              <p:nvGraphicFramePr>
                <p:cNvPr id="12292" name="Object 23"/>
                <p:cNvGraphicFramePr>
                  <a:graphicFrameLocks noChangeAspect="1"/>
                </p:cNvGraphicFramePr>
                <p:nvPr/>
              </p:nvGraphicFramePr>
              <p:xfrm>
                <a:off x="2000" y="2925"/>
                <a:ext cx="407" cy="399"/>
              </p:xfrm>
              <a:graphic>
                <a:graphicData uri="http://schemas.openxmlformats.org/presentationml/2006/ole">
                  <mc:AlternateContent>
                    <mc:Choice xmlns:v="urn:schemas-microsoft-com:vml" Requires="v">
                      <p:oleObj name="Image" r:id="rId11" imgW="2539683" imgH="2514286" progId="Photoshop.Image.10">
                        <p:embed/>
                      </p:oleObj>
                    </mc:Choice>
                    <mc:Fallback>
                      <p:oleObj name="Image" r:id="rId11" imgW="2539683" imgH="2514286" progId="Photoshop.Image.10">
                        <p:embed/>
                        <p:pic>
                          <p:nvPicPr>
                            <p:cNvPr id="0" name="Object 23"/>
                            <p:cNvPicPr>
                              <a:picLocks noChangeAspect="1" noChangeArrowheads="1"/>
                            </p:cNvPicPr>
                            <p:nvPr/>
                          </p:nvPicPr>
                          <p:blipFill>
                            <a:blip r:embed="rId4">
                              <a:extLst>
                                <a:ext uri="{28A0092B-C50C-407E-A947-70E740481C1C}">
                                  <a14:useLocalDpi val="0"/>
                                </a:ext>
                              </a:extLst>
                            </a:blip>
                            <a:srcRect/>
                            <a:stretch>
                              <a:fillRect/>
                            </a:stretch>
                          </p:blipFill>
                          <p:spPr bwMode="auto">
                            <a:xfrm>
                              <a:off x="2000" y="2925"/>
                              <a:ext cx="407" cy="399"/>
                            </a:xfrm>
                            <a:prstGeom prst="rect">
                              <a:avLst/>
                            </a:prstGeom>
                            <a:noFill/>
                            <a:ln>
                              <a:noFill/>
                            </a:ln>
                            <a:effectLst/>
                            <a:extLst>
                              <a:ext uri="{909E8E84-426E-40dd-AFC4-6F175D3DCCD1}">
                                <a14:hiddenFill xmlns="">
                                  <a:solidFill>
                                    <a:schemeClr val="accent1"/>
                                  </a:solidFill>
                                </a14:hiddenFill>
                              </a:ext>
                              <a:ext uri="{91240B29-F687-4f45-9708-019B960494DF}">
                                <a14:hiddenLine xmlns="" w="9525">
                                  <a:solidFill>
                                    <a:schemeClr val="tx1"/>
                                  </a:solidFill>
                                  <a:miter lim="800000"/>
                                  <a:headEnd/>
                                  <a:tailEnd/>
                                </a14:hiddenLine>
                              </a:ext>
                              <a:ext uri="{AF507438-7753-43e0-B8FC-AC1667EBCBE1}">
                                <a14:hiddenEffects xmlns="">
                                  <a:effectLst>
                                    <a:outerShdw dist="35921" dir="2700000" algn="ctr" rotWithShape="0">
                                      <a:schemeClr val="bg2"/>
                                    </a:outerShdw>
                                  </a:effectLst>
                                </a14:hiddenEffects>
                              </a:ext>
                            </a:extLst>
                          </p:spPr>
                        </p:pic>
                      </p:oleObj>
                    </mc:Fallback>
                  </mc:AlternateContent>
                </a:graphicData>
              </a:graphic>
            </p:graphicFrame>
          </mc:Choice>
          <mc:Fallback xmlns="">
            <p:graphicFrame>
              <p:nvGraphicFramePr>
                <p:cNvPr id="12292" name="Object 23"/>
                <p:cNvGraphicFramePr>
                  <a:graphicFrameLocks noChangeAspect="1"/>
                </p:cNvGraphicFramePr>
                <p:nvPr/>
              </p:nvGraphicFramePr>
              <p:xfrm>
                <a:off x="2000" y="2925"/>
                <a:ext cx="407" cy="399"/>
              </p:xfrm>
              <a:graphic>
                <a:graphicData uri="http://schemas.openxmlformats.org/presentationml/2006/ole">
                  <mc:AlternateContent>
                    <mc:Choice xmlns:v="urn:schemas-microsoft-com:vml" Requires="v">
                      <p:oleObj spid="_x0000_s12862" name="Image" r:id="rId12" imgW="2539683" imgH="2514286" progId="Photoshop.Image.10">
                        <p:embed/>
                      </p:oleObj>
                    </mc:Choice>
                    <mc:Fallback>
                      <p:oleObj name="Image" r:id="rId12" imgW="2539683" imgH="2514286" progId="Photoshop.Image.10">
                        <p:embed/>
                        <p:pic>
                          <p:nvPicPr>
                            <p:cNvPr id="0" name="Object 2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00" y="2925"/>
                              <a:ext cx="407" cy="3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mc:Fallback>
        </mc:AlternateContent>
      </p:grpSp>
      <p:sp>
        <p:nvSpPr>
          <p:cNvPr id="12297" name="Text Box 26"/>
          <p:cNvSpPr txBox="1">
            <a:spLocks noChangeArrowheads="1"/>
          </p:cNvSpPr>
          <p:nvPr/>
        </p:nvSpPr>
        <p:spPr bwMode="auto">
          <a:xfrm>
            <a:off x="8603820" y="6474024"/>
            <a:ext cx="1987980" cy="307777"/>
          </a:xfrm>
          <a:prstGeom prst="rect">
            <a:avLst/>
          </a:prstGeom>
          <a:noFill/>
          <a:ln w="9525">
            <a:noFill/>
            <a:miter lim="800000"/>
            <a:headEnd/>
            <a:tailEnd/>
          </a:ln>
        </p:spPr>
        <p:txBody>
          <a:bodyPr wrap="none">
            <a:spAutoFit/>
          </a:bodyPr>
          <a:lstStyle/>
          <a:p>
            <a:r>
              <a:rPr lang="en-US" sz="1400" dirty="0"/>
              <a:t>F&amp;P 2</a:t>
            </a:r>
            <a:r>
              <a:rPr lang="en-US" sz="1400" baseline="30000" dirty="0"/>
              <a:t>nd</a:t>
            </a:r>
            <a:r>
              <a:rPr lang="en-US" sz="1400" dirty="0"/>
              <a:t> ed., sec. 2.2.4</a:t>
            </a:r>
          </a:p>
        </p:txBody>
      </p:sp>
      <mc:AlternateContent xmlns:mc="http://schemas.openxmlformats.org/markup-compatibility/2006" xmlns:a14="http://schemas.microsoft.com/office/drawing/2010/main">
        <mc:Choice Requires="a14">
          <p:sp>
            <p:nvSpPr>
              <p:cNvPr id="20" name="Text Box 21">
                <a:extLst>
                  <a:ext uri="{FF2B5EF4-FFF2-40B4-BE49-F238E27FC236}">
                    <a16:creationId xmlns:a16="http://schemas.microsoft.com/office/drawing/2014/main" id="{AF35D96A-2084-3E42-94CF-3F0095F8A7FB}"/>
                  </a:ext>
                </a:extLst>
              </p:cNvPr>
              <p:cNvSpPr txBox="1">
                <a:spLocks noChangeArrowheads="1"/>
              </p:cNvSpPr>
              <p:nvPr/>
            </p:nvSpPr>
            <p:spPr bwMode="auto">
              <a:xfrm>
                <a:off x="4455928" y="5290344"/>
                <a:ext cx="838200" cy="457200"/>
              </a:xfrm>
              <a:prstGeom prst="rect">
                <a:avLst/>
              </a:prstGeom>
              <a:noFill/>
              <a:ln w="9525">
                <a:noFill/>
                <a:miter lim="800000"/>
                <a:headEnd/>
                <a:tailEnd/>
              </a:ln>
            </p:spPr>
            <p:txBody>
              <a:bodyPr>
                <a:spAutoFit/>
              </a:bodyPr>
              <a:lstStyle/>
              <a:p>
                <a:pPr/>
                <a14:m>
                  <m:oMathPara xmlns:m="http://schemas.openxmlformats.org/officeDocument/2006/math">
                    <m:oMathParaPr>
                      <m:jc m:val="centerGroup"/>
                    </m:oMathParaPr>
                    <m:oMath xmlns:m="http://schemas.openxmlformats.org/officeDocument/2006/math">
                      <m:r>
                        <a:rPr lang="en-US" b="0" i="1" dirty="0" smtClean="0">
                          <a:solidFill>
                            <a:srgbClr val="7030A0"/>
                          </a:solidFill>
                          <a:latin typeface="Cambria Math" panose="02040503050406030204" pitchFamily="18" charset="0"/>
                        </a:rPr>
                        <m:t>𝑆</m:t>
                      </m:r>
                      <m:r>
                        <a:rPr lang="en-US" b="0" i="1" baseline="-10000" dirty="0" smtClean="0">
                          <a:solidFill>
                            <a:srgbClr val="7030A0"/>
                          </a:solidFill>
                          <a:latin typeface="Cambria Math" panose="02040503050406030204" pitchFamily="18" charset="0"/>
                        </a:rPr>
                        <m:t>2</m:t>
                      </m:r>
                    </m:oMath>
                  </m:oMathPara>
                </a14:m>
                <a:endParaRPr lang="en-US" baseline="-10000" dirty="0">
                  <a:solidFill>
                    <a:srgbClr val="7030A0"/>
                  </a:solidFill>
                  <a:latin typeface="Times New Roman" pitchFamily="18" charset="0"/>
                </a:endParaRPr>
              </a:p>
            </p:txBody>
          </p:sp>
        </mc:Choice>
        <mc:Fallback xmlns="">
          <p:sp>
            <p:nvSpPr>
              <p:cNvPr id="20" name="Text Box 21">
                <a:extLst>
                  <a:ext uri="{FF2B5EF4-FFF2-40B4-BE49-F238E27FC236}">
                    <a16:creationId xmlns:a16="http://schemas.microsoft.com/office/drawing/2014/main" id="{AF35D96A-2084-3E42-94CF-3F0095F8A7FB}"/>
                  </a:ext>
                </a:extLst>
              </p:cNvPr>
              <p:cNvSpPr txBox="1">
                <a:spLocks noRot="1" noChangeAspect="1" noMove="1" noResize="1" noEditPoints="1" noAdjustHandles="1" noChangeArrowheads="1" noChangeShapeType="1" noTextEdit="1"/>
              </p:cNvSpPr>
              <p:nvPr/>
            </p:nvSpPr>
            <p:spPr bwMode="auto">
              <a:xfrm>
                <a:off x="4455928" y="5290344"/>
                <a:ext cx="838200" cy="457200"/>
              </a:xfrm>
              <a:prstGeom prst="rect">
                <a:avLst/>
              </a:prstGeom>
              <a:blipFill>
                <a:blip r:embed="rId13"/>
                <a:stretch>
                  <a:fillRect/>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 Box 21">
                <a:extLst>
                  <a:ext uri="{FF2B5EF4-FFF2-40B4-BE49-F238E27FC236}">
                    <a16:creationId xmlns:a16="http://schemas.microsoft.com/office/drawing/2014/main" id="{E640891A-6EEB-4641-92A4-A46BD84AED20}"/>
                  </a:ext>
                </a:extLst>
              </p:cNvPr>
              <p:cNvSpPr txBox="1">
                <a:spLocks noChangeArrowheads="1"/>
              </p:cNvSpPr>
              <p:nvPr/>
            </p:nvSpPr>
            <p:spPr bwMode="auto">
              <a:xfrm>
                <a:off x="7510248" y="5647599"/>
                <a:ext cx="838200" cy="457200"/>
              </a:xfrm>
              <a:prstGeom prst="rect">
                <a:avLst/>
              </a:prstGeom>
              <a:noFill/>
              <a:ln w="9525">
                <a:noFill/>
                <a:miter lim="800000"/>
                <a:headEnd/>
                <a:tailEnd/>
              </a:ln>
            </p:spPr>
            <p:txBody>
              <a:bodyPr>
                <a:spAutoFit/>
              </a:bodyPr>
              <a:lstStyle/>
              <a:p>
                <a:pPr/>
                <a14:m>
                  <m:oMathPara xmlns:m="http://schemas.openxmlformats.org/officeDocument/2006/math">
                    <m:oMathParaPr>
                      <m:jc m:val="centerGroup"/>
                    </m:oMathParaPr>
                    <m:oMath xmlns:m="http://schemas.openxmlformats.org/officeDocument/2006/math">
                      <m:r>
                        <a:rPr lang="en-US" b="0" i="1" dirty="0" smtClean="0">
                          <a:solidFill>
                            <a:srgbClr val="7030A0"/>
                          </a:solidFill>
                          <a:latin typeface="Cambria Math" panose="02040503050406030204" pitchFamily="18" charset="0"/>
                        </a:rPr>
                        <m:t>𝑆</m:t>
                      </m:r>
                      <m:r>
                        <a:rPr lang="en-US" b="0" i="1" baseline="-10000" dirty="0" smtClean="0">
                          <a:solidFill>
                            <a:srgbClr val="7030A0"/>
                          </a:solidFill>
                          <a:latin typeface="Cambria Math" panose="02040503050406030204" pitchFamily="18" charset="0"/>
                        </a:rPr>
                        <m:t>𝑛</m:t>
                      </m:r>
                    </m:oMath>
                  </m:oMathPara>
                </a14:m>
                <a:endParaRPr lang="en-US" baseline="-10000" dirty="0">
                  <a:solidFill>
                    <a:srgbClr val="7030A0"/>
                  </a:solidFill>
                  <a:latin typeface="Times New Roman" pitchFamily="18" charset="0"/>
                </a:endParaRPr>
              </a:p>
            </p:txBody>
          </p:sp>
        </mc:Choice>
        <mc:Fallback xmlns="">
          <p:sp>
            <p:nvSpPr>
              <p:cNvPr id="21" name="Text Box 21">
                <a:extLst>
                  <a:ext uri="{FF2B5EF4-FFF2-40B4-BE49-F238E27FC236}">
                    <a16:creationId xmlns:a16="http://schemas.microsoft.com/office/drawing/2014/main" id="{E640891A-6EEB-4641-92A4-A46BD84AED20}"/>
                  </a:ext>
                </a:extLst>
              </p:cNvPr>
              <p:cNvSpPr txBox="1">
                <a:spLocks noRot="1" noChangeAspect="1" noMove="1" noResize="1" noEditPoints="1" noAdjustHandles="1" noChangeArrowheads="1" noChangeShapeType="1" noTextEdit="1"/>
              </p:cNvSpPr>
              <p:nvPr/>
            </p:nvSpPr>
            <p:spPr bwMode="auto">
              <a:xfrm>
                <a:off x="7510248" y="5647599"/>
                <a:ext cx="838200" cy="457200"/>
              </a:xfrm>
              <a:prstGeom prst="rect">
                <a:avLst/>
              </a:prstGeom>
              <a:blipFill>
                <a:blip r:embed="rId14"/>
                <a:stretch>
                  <a:fillRect/>
                </a:stretch>
              </a:blipFill>
              <a:ln w="9525">
                <a:noFill/>
                <a:miter lim="800000"/>
                <a:headEnd/>
                <a:tailEnd/>
              </a:ln>
            </p:spPr>
            <p:txBody>
              <a:bodyPr/>
              <a:lstStyle/>
              <a:p>
                <a:r>
                  <a:rPr lang="en-US">
                    <a:noFill/>
                  </a:rPr>
                  <a:t> </a:t>
                </a: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8128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8128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8128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8128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8128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8128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8128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283" grpId="0" build="p" bldLvl="2"/>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3" cstate="print"/>
          <a:srcRect/>
          <a:stretch>
            <a:fillRect/>
          </a:stretch>
        </p:blipFill>
        <p:spPr bwMode="auto">
          <a:xfrm>
            <a:off x="1676400" y="1141413"/>
            <a:ext cx="1644650" cy="1644650"/>
          </a:xfrm>
          <a:prstGeom prst="rect">
            <a:avLst/>
          </a:prstGeom>
          <a:noFill/>
          <a:ln w="9525">
            <a:noFill/>
            <a:miter lim="800000"/>
            <a:headEnd/>
            <a:tailEnd/>
          </a:ln>
        </p:spPr>
      </p:pic>
      <p:pic>
        <p:nvPicPr>
          <p:cNvPr id="26627" name="Picture 3"/>
          <p:cNvPicPr>
            <a:picLocks noChangeAspect="1" noChangeArrowheads="1"/>
          </p:cNvPicPr>
          <p:nvPr/>
        </p:nvPicPr>
        <p:blipFill>
          <a:blip r:embed="rId4" cstate="print"/>
          <a:srcRect/>
          <a:stretch>
            <a:fillRect/>
          </a:stretch>
        </p:blipFill>
        <p:spPr bwMode="auto">
          <a:xfrm>
            <a:off x="3384550" y="1141413"/>
            <a:ext cx="1644650" cy="1644650"/>
          </a:xfrm>
          <a:prstGeom prst="rect">
            <a:avLst/>
          </a:prstGeom>
          <a:noFill/>
          <a:ln w="9525">
            <a:noFill/>
            <a:miter lim="800000"/>
            <a:headEnd/>
            <a:tailEnd/>
          </a:ln>
        </p:spPr>
      </p:pic>
      <p:pic>
        <p:nvPicPr>
          <p:cNvPr id="26628" name="Picture 4"/>
          <p:cNvPicPr>
            <a:picLocks noChangeAspect="1" noChangeArrowheads="1"/>
          </p:cNvPicPr>
          <p:nvPr/>
        </p:nvPicPr>
        <p:blipFill>
          <a:blip r:embed="rId5" cstate="print"/>
          <a:srcRect/>
          <a:stretch>
            <a:fillRect/>
          </a:stretch>
        </p:blipFill>
        <p:spPr bwMode="auto">
          <a:xfrm>
            <a:off x="5105400" y="1141413"/>
            <a:ext cx="1644650" cy="1644650"/>
          </a:xfrm>
          <a:prstGeom prst="rect">
            <a:avLst/>
          </a:prstGeom>
          <a:noFill/>
          <a:ln w="9525">
            <a:noFill/>
            <a:miter lim="800000"/>
            <a:headEnd/>
            <a:tailEnd/>
          </a:ln>
        </p:spPr>
      </p:pic>
      <p:pic>
        <p:nvPicPr>
          <p:cNvPr id="26629" name="Picture 5"/>
          <p:cNvPicPr>
            <a:picLocks noChangeAspect="1" noChangeArrowheads="1"/>
          </p:cNvPicPr>
          <p:nvPr/>
        </p:nvPicPr>
        <p:blipFill>
          <a:blip r:embed="rId6" cstate="print"/>
          <a:srcRect/>
          <a:stretch>
            <a:fillRect/>
          </a:stretch>
        </p:blipFill>
        <p:spPr bwMode="auto">
          <a:xfrm>
            <a:off x="6813550" y="1141413"/>
            <a:ext cx="1644650" cy="1644650"/>
          </a:xfrm>
          <a:prstGeom prst="rect">
            <a:avLst/>
          </a:prstGeom>
          <a:noFill/>
          <a:ln w="9525">
            <a:noFill/>
            <a:miter lim="800000"/>
            <a:headEnd/>
            <a:tailEnd/>
          </a:ln>
        </p:spPr>
      </p:pic>
      <p:pic>
        <p:nvPicPr>
          <p:cNvPr id="26630" name="Picture 6"/>
          <p:cNvPicPr>
            <a:picLocks noChangeAspect="1" noChangeArrowheads="1"/>
          </p:cNvPicPr>
          <p:nvPr/>
        </p:nvPicPr>
        <p:blipFill>
          <a:blip r:embed="rId7" cstate="print"/>
          <a:srcRect/>
          <a:stretch>
            <a:fillRect/>
          </a:stretch>
        </p:blipFill>
        <p:spPr bwMode="auto">
          <a:xfrm>
            <a:off x="8534400" y="1141413"/>
            <a:ext cx="1644650" cy="1644650"/>
          </a:xfrm>
          <a:prstGeom prst="rect">
            <a:avLst/>
          </a:prstGeom>
          <a:noFill/>
          <a:ln w="9525">
            <a:noFill/>
            <a:miter lim="800000"/>
            <a:headEnd/>
            <a:tailEnd/>
          </a:ln>
        </p:spPr>
      </p:pic>
      <p:sp>
        <p:nvSpPr>
          <p:cNvPr id="26631" name="Rectangle 7"/>
          <p:cNvSpPr>
            <a:spLocks noGrp="1" noChangeArrowheads="1"/>
          </p:cNvSpPr>
          <p:nvPr>
            <p:ph type="title"/>
          </p:nvPr>
        </p:nvSpPr>
        <p:spPr/>
        <p:txBody>
          <a:bodyPr/>
          <a:lstStyle/>
          <a:p>
            <a:r>
              <a:rPr lang="en-GB" dirty="0"/>
              <a:t>Example 1</a:t>
            </a:r>
          </a:p>
        </p:txBody>
      </p:sp>
      <p:pic>
        <p:nvPicPr>
          <p:cNvPr id="26632" name="Picture 8"/>
          <p:cNvPicPr>
            <a:picLocks noChangeAspect="1" noChangeArrowheads="1"/>
          </p:cNvPicPr>
          <p:nvPr/>
        </p:nvPicPr>
        <p:blipFill>
          <a:blip r:embed="rId8" cstate="print"/>
          <a:srcRect/>
          <a:stretch>
            <a:fillRect/>
          </a:stretch>
        </p:blipFill>
        <p:spPr bwMode="auto">
          <a:xfrm>
            <a:off x="1752600" y="3886200"/>
            <a:ext cx="2362200" cy="2362200"/>
          </a:xfrm>
          <a:prstGeom prst="rect">
            <a:avLst/>
          </a:prstGeom>
          <a:noFill/>
          <a:ln w="9525">
            <a:noFill/>
            <a:miter lim="800000"/>
            <a:headEnd/>
            <a:tailEnd/>
          </a:ln>
        </p:spPr>
      </p:pic>
      <p:pic>
        <p:nvPicPr>
          <p:cNvPr id="26633" name="Picture 9"/>
          <p:cNvPicPr>
            <a:picLocks noChangeAspect="1" noChangeArrowheads="1"/>
          </p:cNvPicPr>
          <p:nvPr/>
        </p:nvPicPr>
        <p:blipFill>
          <a:blip r:embed="rId9" cstate="print"/>
          <a:srcRect/>
          <a:stretch>
            <a:fillRect/>
          </a:stretch>
        </p:blipFill>
        <p:spPr bwMode="auto">
          <a:xfrm>
            <a:off x="4257080" y="3733801"/>
            <a:ext cx="3210521" cy="2438400"/>
          </a:xfrm>
          <a:prstGeom prst="rect">
            <a:avLst/>
          </a:prstGeom>
          <a:noFill/>
          <a:ln w="9525">
            <a:noFill/>
            <a:miter lim="800000"/>
            <a:headEnd/>
            <a:tailEnd/>
          </a:ln>
        </p:spPr>
      </p:pic>
      <p:sp>
        <p:nvSpPr>
          <p:cNvPr id="26635" name="Text Box 11"/>
          <p:cNvSpPr txBox="1">
            <a:spLocks noChangeArrowheads="1"/>
          </p:cNvSpPr>
          <p:nvPr/>
        </p:nvSpPr>
        <p:spPr bwMode="auto">
          <a:xfrm>
            <a:off x="1833564" y="3127158"/>
            <a:ext cx="1967854" cy="646331"/>
          </a:xfrm>
          <a:prstGeom prst="rect">
            <a:avLst/>
          </a:prstGeom>
          <a:noFill/>
          <a:ln w="9525">
            <a:noFill/>
            <a:miter lim="800000"/>
            <a:headEnd/>
            <a:tailEnd/>
          </a:ln>
        </p:spPr>
        <p:txBody>
          <a:bodyPr wrap="square">
            <a:spAutoFit/>
          </a:bodyPr>
          <a:lstStyle/>
          <a:p>
            <a:pPr algn="ctr"/>
            <a:r>
              <a:rPr lang="en-US" sz="1800" dirty="0"/>
              <a:t>Recovered albedo</a:t>
            </a:r>
          </a:p>
        </p:txBody>
      </p:sp>
      <p:sp>
        <p:nvSpPr>
          <p:cNvPr id="26636" name="Text Box 12"/>
          <p:cNvSpPr txBox="1">
            <a:spLocks noChangeArrowheads="1"/>
          </p:cNvSpPr>
          <p:nvPr/>
        </p:nvSpPr>
        <p:spPr bwMode="auto">
          <a:xfrm>
            <a:off x="4790480" y="3163670"/>
            <a:ext cx="2456005" cy="646331"/>
          </a:xfrm>
          <a:prstGeom prst="rect">
            <a:avLst/>
          </a:prstGeom>
          <a:noFill/>
          <a:ln w="9525">
            <a:noFill/>
            <a:miter lim="800000"/>
            <a:headEnd/>
            <a:tailEnd/>
          </a:ln>
        </p:spPr>
        <p:txBody>
          <a:bodyPr wrap="square">
            <a:spAutoFit/>
          </a:bodyPr>
          <a:lstStyle/>
          <a:p>
            <a:pPr algn="ctr"/>
            <a:r>
              <a:rPr lang="en-US" sz="1800" dirty="0"/>
              <a:t>Recovered normal field</a:t>
            </a:r>
          </a:p>
        </p:txBody>
      </p:sp>
      <p:sp>
        <p:nvSpPr>
          <p:cNvPr id="14" name="Text Box 26"/>
          <p:cNvSpPr txBox="1">
            <a:spLocks noChangeArrowheads="1"/>
          </p:cNvSpPr>
          <p:nvPr/>
        </p:nvSpPr>
        <p:spPr bwMode="auto">
          <a:xfrm>
            <a:off x="8603820" y="6474024"/>
            <a:ext cx="1987980" cy="307777"/>
          </a:xfrm>
          <a:prstGeom prst="rect">
            <a:avLst/>
          </a:prstGeom>
          <a:noFill/>
          <a:ln w="9525">
            <a:noFill/>
            <a:miter lim="800000"/>
            <a:headEnd/>
            <a:tailEnd/>
          </a:ln>
        </p:spPr>
        <p:txBody>
          <a:bodyPr wrap="none">
            <a:spAutoFit/>
          </a:bodyPr>
          <a:lstStyle/>
          <a:p>
            <a:r>
              <a:rPr lang="en-US" sz="1400" dirty="0"/>
              <a:t>F&amp;P 2</a:t>
            </a:r>
            <a:r>
              <a:rPr lang="en-US" sz="1400" baseline="30000" dirty="0"/>
              <a:t>nd</a:t>
            </a:r>
            <a:r>
              <a:rPr lang="en-US" sz="1400" dirty="0"/>
              <a:t> ed., sec. 2.2.4</a:t>
            </a:r>
          </a:p>
        </p:txBody>
      </p:sp>
      <p:pic>
        <p:nvPicPr>
          <p:cNvPr id="15" name="Picture 2"/>
          <p:cNvPicPr>
            <a:picLocks noChangeAspect="1" noChangeArrowheads="1"/>
          </p:cNvPicPr>
          <p:nvPr/>
        </p:nvPicPr>
        <p:blipFill>
          <a:blip r:embed="rId10" cstate="print"/>
          <a:srcRect/>
          <a:stretch>
            <a:fillRect/>
          </a:stretch>
        </p:blipFill>
        <p:spPr bwMode="auto">
          <a:xfrm>
            <a:off x="7311344" y="3765550"/>
            <a:ext cx="3336386" cy="2559050"/>
          </a:xfrm>
          <a:prstGeom prst="rect">
            <a:avLst/>
          </a:prstGeom>
          <a:noFill/>
          <a:ln w="9525">
            <a:noFill/>
            <a:miter lim="800000"/>
            <a:headEnd/>
            <a:tailEnd/>
          </a:ln>
        </p:spPr>
      </p:pic>
      <p:sp>
        <p:nvSpPr>
          <p:cNvPr id="16" name="Text Box 12"/>
          <p:cNvSpPr txBox="1">
            <a:spLocks noChangeArrowheads="1"/>
          </p:cNvSpPr>
          <p:nvPr/>
        </p:nvSpPr>
        <p:spPr bwMode="auto">
          <a:xfrm>
            <a:off x="7754796" y="3163670"/>
            <a:ext cx="2456005" cy="646331"/>
          </a:xfrm>
          <a:prstGeom prst="rect">
            <a:avLst/>
          </a:prstGeom>
          <a:noFill/>
          <a:ln w="9525">
            <a:noFill/>
            <a:miter lim="800000"/>
            <a:headEnd/>
            <a:tailEnd/>
          </a:ln>
        </p:spPr>
        <p:txBody>
          <a:bodyPr wrap="square">
            <a:spAutoFit/>
          </a:bodyPr>
          <a:lstStyle/>
          <a:p>
            <a:pPr algn="ctr"/>
            <a:r>
              <a:rPr lang="en-US" sz="1800" dirty="0"/>
              <a:t>Recovered surface model</a:t>
            </a:r>
          </a:p>
        </p:txBody>
      </p:sp>
    </p:spTree>
    <p:extLst>
      <p:ext uri="{BB962C8B-B14F-4D97-AF65-F5344CB8AC3E}">
        <p14:creationId xmlns:p14="http://schemas.microsoft.com/office/powerpoint/2010/main" val="258245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63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63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663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66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35" grpId="0"/>
      <p:bldP spid="26636" grpId="0"/>
      <p:bldP spid="1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2</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00200" y="1736566"/>
            <a:ext cx="1367408" cy="1562752"/>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69420" y="1738966"/>
            <a:ext cx="1367408" cy="1562752"/>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4400" y="1736566"/>
            <a:ext cx="1367408" cy="1562752"/>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81840" y="1736566"/>
            <a:ext cx="1367408" cy="1562752"/>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36820" y="1736566"/>
            <a:ext cx="1367408" cy="1562752"/>
          </a:xfrm>
          <a:prstGeom prst="rect">
            <a:avLst/>
          </a:prstGeom>
        </p:spPr>
      </p:pic>
      <p:sp>
        <p:nvSpPr>
          <p:cNvPr id="10" name="TextBox 9"/>
          <p:cNvSpPr txBox="1"/>
          <p:nvPr/>
        </p:nvSpPr>
        <p:spPr>
          <a:xfrm>
            <a:off x="6490078" y="2039302"/>
            <a:ext cx="748923" cy="769441"/>
          </a:xfrm>
          <a:prstGeom prst="rect">
            <a:avLst/>
          </a:prstGeom>
          <a:noFill/>
        </p:spPr>
        <p:txBody>
          <a:bodyPr wrap="none" rtlCol="0">
            <a:spAutoFit/>
          </a:bodyPr>
          <a:lstStyle/>
          <a:p>
            <a:r>
              <a:rPr lang="en-US" sz="4400" b="1" dirty="0">
                <a:latin typeface="Times New Roman" panose="02020603050405020304" pitchFamily="18" charset="0"/>
                <a:cs typeface="Times New Roman" panose="02020603050405020304" pitchFamily="18" charset="0"/>
              </a:rPr>
              <a:t>…</a:t>
            </a:r>
          </a:p>
        </p:txBody>
      </p:sp>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00200" y="4419948"/>
            <a:ext cx="1367408" cy="1562752"/>
          </a:xfrm>
          <a:prstGeom prst="rect">
            <a:avLst/>
          </a:prstGeom>
        </p:spPr>
      </p:pic>
      <p:sp>
        <p:nvSpPr>
          <p:cNvPr id="17" name="TextBox 16"/>
          <p:cNvSpPr txBox="1"/>
          <p:nvPr/>
        </p:nvSpPr>
        <p:spPr>
          <a:xfrm>
            <a:off x="1981200" y="1277301"/>
            <a:ext cx="753732" cy="400110"/>
          </a:xfrm>
          <a:prstGeom prst="rect">
            <a:avLst/>
          </a:prstGeom>
          <a:noFill/>
        </p:spPr>
        <p:txBody>
          <a:bodyPr wrap="none" rtlCol="0">
            <a:spAutoFit/>
          </a:bodyPr>
          <a:lstStyle/>
          <a:p>
            <a:r>
              <a:rPr lang="en-US" sz="2000" dirty="0">
                <a:latin typeface="+mn-lt"/>
                <a:cs typeface="Times New Roman" panose="02020603050405020304" pitchFamily="18" charset="0"/>
              </a:rPr>
              <a:t>Input</a:t>
            </a:r>
          </a:p>
        </p:txBody>
      </p:sp>
      <p:sp>
        <p:nvSpPr>
          <p:cNvPr id="18" name="TextBox 17"/>
          <p:cNvSpPr txBox="1"/>
          <p:nvPr/>
        </p:nvSpPr>
        <p:spPr>
          <a:xfrm>
            <a:off x="1326380" y="3711714"/>
            <a:ext cx="2026420" cy="707886"/>
          </a:xfrm>
          <a:prstGeom prst="rect">
            <a:avLst/>
          </a:prstGeom>
          <a:noFill/>
        </p:spPr>
        <p:txBody>
          <a:bodyPr wrap="square" rtlCol="0">
            <a:spAutoFit/>
          </a:bodyPr>
          <a:lstStyle/>
          <a:p>
            <a:pPr algn="ctr"/>
            <a:r>
              <a:rPr lang="en-US" sz="2000" dirty="0">
                <a:latin typeface="+mn-lt"/>
                <a:cs typeface="Times New Roman" panose="02020603050405020304" pitchFamily="18" charset="0"/>
              </a:rPr>
              <a:t>Recovered albedo</a:t>
            </a:r>
          </a:p>
        </p:txBody>
      </p:sp>
      <p:sp>
        <p:nvSpPr>
          <p:cNvPr id="19" name="TextBox 18"/>
          <p:cNvSpPr txBox="1"/>
          <p:nvPr/>
        </p:nvSpPr>
        <p:spPr>
          <a:xfrm>
            <a:off x="3864668" y="4019490"/>
            <a:ext cx="3312547" cy="400110"/>
          </a:xfrm>
          <a:prstGeom prst="rect">
            <a:avLst/>
          </a:prstGeom>
          <a:noFill/>
        </p:spPr>
        <p:txBody>
          <a:bodyPr wrap="square" rtlCol="0">
            <a:spAutoFit/>
          </a:bodyPr>
          <a:lstStyle/>
          <a:p>
            <a:pPr algn="ctr"/>
            <a:r>
              <a:rPr lang="en-US" sz="2000" dirty="0">
                <a:latin typeface="+mn-lt"/>
                <a:cs typeface="Times New Roman" panose="02020603050405020304" pitchFamily="18" charset="0"/>
              </a:rPr>
              <a:t>Recovered normal field</a:t>
            </a:r>
          </a:p>
        </p:txBody>
      </p:sp>
      <p:pic>
        <p:nvPicPr>
          <p:cNvPr id="78851"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82001" y="4234132"/>
            <a:ext cx="1981200" cy="224286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mc:AlternateContent xmlns:mc="http://schemas.openxmlformats.org/markup-compatibility/2006" xmlns:a14="http://schemas.microsoft.com/office/drawing/2010/main">
        <mc:Choice Requires="a14">
          <p:sp>
            <p:nvSpPr>
              <p:cNvPr id="23" name="TextBox 22"/>
              <p:cNvSpPr txBox="1"/>
              <p:nvPr/>
            </p:nvSpPr>
            <p:spPr>
              <a:xfrm>
                <a:off x="3895473" y="5943600"/>
                <a:ext cx="447927" cy="400110"/>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sz="2000" i="1" dirty="0" smtClean="0">
                          <a:latin typeface="Cambria Math" panose="02040503050406030204" pitchFamily="18" charset="0"/>
                          <a:cs typeface="Times New Roman" panose="02020603050405020304" pitchFamily="18" charset="0"/>
                        </a:rPr>
                        <m:t>𝑥</m:t>
                      </m:r>
                    </m:oMath>
                  </m:oMathPara>
                </a14:m>
                <a:endParaRPr lang="en-US" sz="2000" dirty="0">
                  <a:latin typeface="+mn-lt"/>
                  <a:cs typeface="Times New Roman" panose="02020603050405020304" pitchFamily="18" charset="0"/>
                </a:endParaRPr>
              </a:p>
            </p:txBody>
          </p:sp>
        </mc:Choice>
        <mc:Fallback xmlns="">
          <p:sp>
            <p:nvSpPr>
              <p:cNvPr id="23" name="TextBox 22"/>
              <p:cNvSpPr txBox="1">
                <a:spLocks noRot="1" noChangeAspect="1" noMove="1" noResize="1" noEditPoints="1" noAdjustHandles="1" noChangeArrowheads="1" noChangeShapeType="1" noTextEdit="1"/>
              </p:cNvSpPr>
              <p:nvPr/>
            </p:nvSpPr>
            <p:spPr>
              <a:xfrm>
                <a:off x="3895473" y="5943600"/>
                <a:ext cx="447927" cy="400110"/>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p:cNvSpPr txBox="1"/>
              <p:nvPr/>
            </p:nvSpPr>
            <p:spPr>
              <a:xfrm>
                <a:off x="5334000" y="5943600"/>
                <a:ext cx="447927" cy="400110"/>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sz="2000" i="1" dirty="0" smtClean="0">
                          <a:latin typeface="Cambria Math" panose="02040503050406030204" pitchFamily="18" charset="0"/>
                          <a:cs typeface="Times New Roman" panose="02020603050405020304" pitchFamily="18" charset="0"/>
                        </a:rPr>
                        <m:t>𝑦</m:t>
                      </m:r>
                    </m:oMath>
                  </m:oMathPara>
                </a14:m>
                <a:endParaRPr lang="en-US" sz="2000" dirty="0">
                  <a:latin typeface="+mn-lt"/>
                  <a:cs typeface="Times New Roman" panose="02020603050405020304" pitchFamily="18" charset="0"/>
                </a:endParaRPr>
              </a:p>
            </p:txBody>
          </p:sp>
        </mc:Choice>
        <mc:Fallback xmlns="">
          <p:sp>
            <p:nvSpPr>
              <p:cNvPr id="24" name="TextBox 23"/>
              <p:cNvSpPr txBox="1">
                <a:spLocks noRot="1" noChangeAspect="1" noMove="1" noResize="1" noEditPoints="1" noAdjustHandles="1" noChangeArrowheads="1" noChangeShapeType="1" noTextEdit="1"/>
              </p:cNvSpPr>
              <p:nvPr/>
            </p:nvSpPr>
            <p:spPr>
              <a:xfrm>
                <a:off x="5334000" y="5943600"/>
                <a:ext cx="447927" cy="400110"/>
              </a:xfrm>
              <a:prstGeom prst="rect">
                <a:avLst/>
              </a:prstGeom>
              <a:blipFill>
                <a:blip r:embed="rId10"/>
                <a:stretch>
                  <a:fillRect b="-312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p:cNvSpPr txBox="1"/>
              <p:nvPr/>
            </p:nvSpPr>
            <p:spPr>
              <a:xfrm>
                <a:off x="6867273" y="5943600"/>
                <a:ext cx="447927" cy="400110"/>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sz="2000" i="1" dirty="0" smtClean="0">
                          <a:latin typeface="Cambria Math" panose="02040503050406030204" pitchFamily="18" charset="0"/>
                          <a:cs typeface="Times New Roman" panose="02020603050405020304" pitchFamily="18" charset="0"/>
                        </a:rPr>
                        <m:t>𝑧</m:t>
                      </m:r>
                    </m:oMath>
                  </m:oMathPara>
                </a14:m>
                <a:endParaRPr lang="en-US" sz="2000" dirty="0">
                  <a:latin typeface="+mn-lt"/>
                  <a:cs typeface="Times New Roman" panose="02020603050405020304" pitchFamily="18" charset="0"/>
                </a:endParaRPr>
              </a:p>
            </p:txBody>
          </p:sp>
        </mc:Choice>
        <mc:Fallback xmlns="">
          <p:sp>
            <p:nvSpPr>
              <p:cNvPr id="25" name="TextBox 24"/>
              <p:cNvSpPr txBox="1">
                <a:spLocks noRot="1" noChangeAspect="1" noMove="1" noResize="1" noEditPoints="1" noAdjustHandles="1" noChangeArrowheads="1" noChangeShapeType="1" noTextEdit="1"/>
              </p:cNvSpPr>
              <p:nvPr/>
            </p:nvSpPr>
            <p:spPr>
              <a:xfrm>
                <a:off x="6867273" y="5943600"/>
                <a:ext cx="447927" cy="400110"/>
              </a:xfrm>
              <a:prstGeom prst="rect">
                <a:avLst/>
              </a:prstGeom>
              <a:blipFill>
                <a:blip r:embed="rId11"/>
                <a:stretch>
                  <a:fillRect/>
                </a:stretch>
              </a:blipFill>
            </p:spPr>
            <p:txBody>
              <a:bodyPr/>
              <a:lstStyle/>
              <a:p>
                <a:r>
                  <a:rPr lang="en-US">
                    <a:noFill/>
                  </a:rPr>
                  <a:t> </a:t>
                </a:r>
              </a:p>
            </p:txBody>
          </p:sp>
        </mc:Fallback>
      </mc:AlternateContent>
      <p:pic>
        <p:nvPicPr>
          <p:cNvPr id="78850"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357910" y="4404709"/>
            <a:ext cx="1380904" cy="156391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3" name="Picture 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847241" y="4404709"/>
            <a:ext cx="1372585" cy="156391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78852" name="Picture 4"/>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339014" y="4404707"/>
            <a:ext cx="1372868" cy="156423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78853" name="Picture 5"/>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896226" y="4305300"/>
            <a:ext cx="485775" cy="17145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0" name="TextBox 19"/>
          <p:cNvSpPr txBox="1"/>
          <p:nvPr/>
        </p:nvSpPr>
        <p:spPr>
          <a:xfrm>
            <a:off x="8534401" y="3635514"/>
            <a:ext cx="1789469" cy="707886"/>
          </a:xfrm>
          <a:prstGeom prst="rect">
            <a:avLst/>
          </a:prstGeom>
          <a:noFill/>
        </p:spPr>
        <p:txBody>
          <a:bodyPr wrap="square" rtlCol="0">
            <a:spAutoFit/>
          </a:bodyPr>
          <a:lstStyle/>
          <a:p>
            <a:pPr algn="ctr"/>
            <a:r>
              <a:rPr lang="en-US" sz="2000" dirty="0">
                <a:latin typeface="+mn-lt"/>
                <a:cs typeface="Times New Roman" panose="02020603050405020304" pitchFamily="18" charset="0"/>
              </a:rPr>
              <a:t>Recovered surface model</a:t>
            </a:r>
          </a:p>
        </p:txBody>
      </p:sp>
    </p:spTree>
    <p:extLst>
      <p:ext uri="{BB962C8B-B14F-4D97-AF65-F5344CB8AC3E}">
        <p14:creationId xmlns:p14="http://schemas.microsoft.com/office/powerpoint/2010/main" val="2592019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885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885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885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788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3" grpId="0"/>
      <p:bldP spid="24" grpId="0"/>
      <p:bldP spid="25" grpId="0"/>
      <p:bldP spid="20"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ChangeArrowheads="1"/>
          </p:cNvSpPr>
          <p:nvPr>
            <p:ph type="title"/>
          </p:nvPr>
        </p:nvSpPr>
        <p:spPr/>
        <p:txBody>
          <a:bodyPr/>
          <a:lstStyle/>
          <a:p>
            <a:r>
              <a:rPr lang="en-GB"/>
              <a:t>Image model</a:t>
            </a:r>
          </a:p>
        </p:txBody>
      </p:sp>
      <mc:AlternateContent xmlns:mc="http://schemas.openxmlformats.org/markup-compatibility/2006" xmlns:a14="http://schemas.microsoft.com/office/drawing/2010/main">
        <mc:Choice Requires="a14">
          <p:sp>
            <p:nvSpPr>
              <p:cNvPr id="533507" name="Rectangle 3"/>
              <p:cNvSpPr>
                <a:spLocks noGrp="1" noChangeArrowheads="1"/>
              </p:cNvSpPr>
              <p:nvPr>
                <p:ph idx="1"/>
              </p:nvPr>
            </p:nvSpPr>
            <p:spPr/>
            <p:txBody>
              <a:bodyPr/>
              <a:lstStyle/>
              <a:p>
                <a:pPr>
                  <a:buFontTx/>
                  <a:buChar char="•"/>
                </a:pPr>
                <a:r>
                  <a:rPr lang="en-GB" b="1" dirty="0"/>
                  <a:t>Known:</a:t>
                </a:r>
                <a:r>
                  <a:rPr lang="en-GB" dirty="0"/>
                  <a:t> source vectors </a:t>
                </a:r>
                <a14:m>
                  <m:oMath xmlns:m="http://schemas.openxmlformats.org/officeDocument/2006/math">
                    <m:r>
                      <a:rPr lang="en-GB" i="1" dirty="0">
                        <a:solidFill>
                          <a:srgbClr val="7030A0"/>
                        </a:solidFill>
                        <a:latin typeface="Cambria Math" panose="02040503050406030204" pitchFamily="18" charset="0"/>
                        <a:cs typeface="Times New Roman" pitchFamily="18" charset="0"/>
                      </a:rPr>
                      <m:t>𝑆</m:t>
                    </m:r>
                    <m:r>
                      <a:rPr lang="en-GB" i="1" baseline="-10000" dirty="0" err="1">
                        <a:solidFill>
                          <a:srgbClr val="7030A0"/>
                        </a:solidFill>
                        <a:latin typeface="Cambria Math" panose="02040503050406030204" pitchFamily="18" charset="0"/>
                        <a:cs typeface="Times New Roman" pitchFamily="18" charset="0"/>
                      </a:rPr>
                      <m:t>𝑗</m:t>
                    </m:r>
                    <m:r>
                      <a:rPr lang="en-GB" i="1" baseline="-10000" dirty="0">
                        <a:latin typeface="Cambria Math" panose="02040503050406030204" pitchFamily="18" charset="0"/>
                        <a:cs typeface="Times New Roman" pitchFamily="18" charset="0"/>
                      </a:rPr>
                      <m:t> </m:t>
                    </m:r>
                  </m:oMath>
                </a14:m>
                <a:r>
                  <a:rPr lang="en-GB" dirty="0"/>
                  <a:t>and pixel values </a:t>
                </a:r>
                <a14:m>
                  <m:oMath xmlns:m="http://schemas.openxmlformats.org/officeDocument/2006/math">
                    <m:sSub>
                      <m:sSubPr>
                        <m:ctrlPr>
                          <a:rPr lang="en-GB" i="1" dirty="0">
                            <a:solidFill>
                              <a:srgbClr val="7030A0"/>
                            </a:solidFill>
                            <a:latin typeface="Cambria Math" panose="02040503050406030204" pitchFamily="18" charset="0"/>
                            <a:cs typeface="Times New Roman" pitchFamily="18" charset="0"/>
                          </a:rPr>
                        </m:ctrlPr>
                      </m:sSubPr>
                      <m:e>
                        <m:r>
                          <a:rPr lang="en-US" i="1" dirty="0">
                            <a:solidFill>
                              <a:srgbClr val="7030A0"/>
                            </a:solidFill>
                            <a:latin typeface="Cambria Math" panose="02040503050406030204" pitchFamily="18" charset="0"/>
                            <a:cs typeface="Times New Roman" pitchFamily="18" charset="0"/>
                          </a:rPr>
                          <m:t>𝐼</m:t>
                        </m:r>
                      </m:e>
                      <m:sub>
                        <m:r>
                          <a:rPr lang="en-US" i="1" dirty="0">
                            <a:solidFill>
                              <a:srgbClr val="7030A0"/>
                            </a:solidFill>
                            <a:latin typeface="Cambria Math" panose="02040503050406030204" pitchFamily="18" charset="0"/>
                            <a:cs typeface="Times New Roman" pitchFamily="18" charset="0"/>
                          </a:rPr>
                          <m:t>𝑗</m:t>
                        </m:r>
                      </m:sub>
                    </m:sSub>
                    <m:r>
                      <a:rPr lang="en-US" i="1" dirty="0">
                        <a:solidFill>
                          <a:srgbClr val="7030A0"/>
                        </a:solidFill>
                        <a:latin typeface="Cambria Math" panose="02040503050406030204" pitchFamily="18" charset="0"/>
                        <a:cs typeface="Times New Roman" pitchFamily="18" charset="0"/>
                      </a:rPr>
                      <m:t>(</m:t>
                    </m:r>
                    <m:r>
                      <a:rPr lang="en-US" i="1" dirty="0">
                        <a:solidFill>
                          <a:srgbClr val="7030A0"/>
                        </a:solidFill>
                        <a:latin typeface="Cambria Math" panose="02040503050406030204" pitchFamily="18" charset="0"/>
                        <a:cs typeface="Times New Roman" pitchFamily="18" charset="0"/>
                      </a:rPr>
                      <m:t>𝑥</m:t>
                    </m:r>
                    <m:r>
                      <a:rPr lang="en-US" i="1" dirty="0">
                        <a:solidFill>
                          <a:srgbClr val="7030A0"/>
                        </a:solidFill>
                        <a:latin typeface="Cambria Math" panose="02040503050406030204" pitchFamily="18" charset="0"/>
                        <a:cs typeface="Times New Roman" pitchFamily="18" charset="0"/>
                      </a:rPr>
                      <m:t>,</m:t>
                    </m:r>
                    <m:r>
                      <a:rPr lang="en-US" i="1" dirty="0">
                        <a:solidFill>
                          <a:srgbClr val="7030A0"/>
                        </a:solidFill>
                        <a:latin typeface="Cambria Math" panose="02040503050406030204" pitchFamily="18" charset="0"/>
                        <a:cs typeface="Times New Roman" pitchFamily="18" charset="0"/>
                      </a:rPr>
                      <m:t>𝑦</m:t>
                    </m:r>
                    <m:r>
                      <a:rPr lang="en-US" i="1" dirty="0">
                        <a:solidFill>
                          <a:srgbClr val="7030A0"/>
                        </a:solidFill>
                        <a:latin typeface="Cambria Math" panose="02040503050406030204" pitchFamily="18" charset="0"/>
                        <a:cs typeface="Times New Roman" pitchFamily="18" charset="0"/>
                      </a:rPr>
                      <m:t>)</m:t>
                    </m:r>
                  </m:oMath>
                </a14:m>
                <a:endParaRPr lang="en-GB" b="1" dirty="0"/>
              </a:p>
              <a:p>
                <a:pPr>
                  <a:buFontTx/>
                  <a:buChar char="•"/>
                </a:pPr>
                <a:r>
                  <a:rPr lang="en-GB" b="1" dirty="0"/>
                  <a:t>Unknown:</a:t>
                </a:r>
                <a:r>
                  <a:rPr lang="en-GB" dirty="0"/>
                  <a:t> surface normal </a:t>
                </a:r>
                <a14:m>
                  <m:oMath xmlns:m="http://schemas.openxmlformats.org/officeDocument/2006/math">
                    <m:r>
                      <a:rPr lang="en-GB" b="0" i="1" dirty="0" smtClean="0">
                        <a:solidFill>
                          <a:srgbClr val="7030A0"/>
                        </a:solidFill>
                        <a:latin typeface="Cambria Math" panose="02040503050406030204" pitchFamily="18" charset="0"/>
                        <a:cs typeface="Times New Roman" pitchFamily="18" charset="0"/>
                      </a:rPr>
                      <m:t>𝑁</m:t>
                    </m:r>
                    <m:r>
                      <a:rPr lang="en-GB" i="1" dirty="0">
                        <a:solidFill>
                          <a:srgbClr val="7030A0"/>
                        </a:solidFill>
                        <a:latin typeface="Cambria Math" panose="02040503050406030204" pitchFamily="18" charset="0"/>
                        <a:cs typeface="Times New Roman" pitchFamily="18" charset="0"/>
                      </a:rPr>
                      <m:t>(</m:t>
                    </m:r>
                    <m:r>
                      <a:rPr lang="en-GB" i="1" dirty="0" err="1">
                        <a:solidFill>
                          <a:srgbClr val="7030A0"/>
                        </a:solidFill>
                        <a:latin typeface="Cambria Math" panose="02040503050406030204" pitchFamily="18" charset="0"/>
                        <a:cs typeface="Times New Roman" pitchFamily="18" charset="0"/>
                      </a:rPr>
                      <m:t>𝑥</m:t>
                    </m:r>
                    <m:r>
                      <a:rPr lang="en-GB" i="1" dirty="0" err="1">
                        <a:solidFill>
                          <a:srgbClr val="7030A0"/>
                        </a:solidFill>
                        <a:latin typeface="Cambria Math" panose="02040503050406030204" pitchFamily="18" charset="0"/>
                        <a:cs typeface="Times New Roman" pitchFamily="18" charset="0"/>
                      </a:rPr>
                      <m:t>,</m:t>
                    </m:r>
                    <m:r>
                      <a:rPr lang="en-GB" i="1" dirty="0" err="1">
                        <a:solidFill>
                          <a:srgbClr val="7030A0"/>
                        </a:solidFill>
                        <a:latin typeface="Cambria Math" panose="02040503050406030204" pitchFamily="18" charset="0"/>
                        <a:cs typeface="Times New Roman" pitchFamily="18" charset="0"/>
                      </a:rPr>
                      <m:t>𝑦</m:t>
                    </m:r>
                    <m:r>
                      <a:rPr lang="en-GB" i="1" dirty="0">
                        <a:solidFill>
                          <a:srgbClr val="7030A0"/>
                        </a:solidFill>
                        <a:latin typeface="Cambria Math" panose="02040503050406030204" pitchFamily="18" charset="0"/>
                        <a:cs typeface="Times New Roman" pitchFamily="18" charset="0"/>
                      </a:rPr>
                      <m:t>)</m:t>
                    </m:r>
                  </m:oMath>
                </a14:m>
                <a:r>
                  <a:rPr lang="en-GB" dirty="0"/>
                  <a:t> and albedo </a:t>
                </a:r>
                <a14:m>
                  <m:oMath xmlns:m="http://schemas.openxmlformats.org/officeDocument/2006/math">
                    <m:r>
                      <a:rPr lang="el-GR" i="1" dirty="0" smtClean="0">
                        <a:solidFill>
                          <a:srgbClr val="7030A0"/>
                        </a:solidFill>
                        <a:latin typeface="Cambria Math" panose="02040503050406030204" pitchFamily="18" charset="0"/>
                        <a:cs typeface="Times New Roman" pitchFamily="18" charset="0"/>
                      </a:rPr>
                      <m:t>𝜌</m:t>
                    </m:r>
                    <m:r>
                      <a:rPr lang="en-GB" i="1" dirty="0">
                        <a:solidFill>
                          <a:srgbClr val="7030A0"/>
                        </a:solidFill>
                        <a:latin typeface="Cambria Math" panose="02040503050406030204" pitchFamily="18" charset="0"/>
                        <a:cs typeface="Times New Roman" pitchFamily="18" charset="0"/>
                      </a:rPr>
                      <m:t>(</m:t>
                    </m:r>
                    <m:r>
                      <a:rPr lang="en-GB" i="1" dirty="0" err="1">
                        <a:solidFill>
                          <a:srgbClr val="7030A0"/>
                        </a:solidFill>
                        <a:latin typeface="Cambria Math" panose="02040503050406030204" pitchFamily="18" charset="0"/>
                        <a:cs typeface="Times New Roman" pitchFamily="18" charset="0"/>
                      </a:rPr>
                      <m:t>𝑥</m:t>
                    </m:r>
                    <m:r>
                      <a:rPr lang="en-GB" i="1" dirty="0" err="1">
                        <a:solidFill>
                          <a:srgbClr val="7030A0"/>
                        </a:solidFill>
                        <a:latin typeface="Cambria Math" panose="02040503050406030204" pitchFamily="18" charset="0"/>
                        <a:cs typeface="Times New Roman" pitchFamily="18" charset="0"/>
                      </a:rPr>
                      <m:t>,</m:t>
                    </m:r>
                    <m:r>
                      <a:rPr lang="en-GB" i="1" dirty="0" err="1">
                        <a:solidFill>
                          <a:srgbClr val="7030A0"/>
                        </a:solidFill>
                        <a:latin typeface="Cambria Math" panose="02040503050406030204" pitchFamily="18" charset="0"/>
                        <a:cs typeface="Times New Roman" pitchFamily="18" charset="0"/>
                      </a:rPr>
                      <m:t>𝑦</m:t>
                    </m:r>
                    <m:r>
                      <a:rPr lang="en-GB" i="1" dirty="0">
                        <a:solidFill>
                          <a:srgbClr val="7030A0"/>
                        </a:solidFill>
                        <a:latin typeface="Cambria Math" panose="02040503050406030204" pitchFamily="18" charset="0"/>
                        <a:cs typeface="Times New Roman" pitchFamily="18" charset="0"/>
                      </a:rPr>
                      <m:t>) </m:t>
                    </m:r>
                  </m:oMath>
                </a14:m>
                <a:endParaRPr lang="en-GB" dirty="0">
                  <a:latin typeface="Times New Roman" pitchFamily="18" charset="0"/>
                  <a:cs typeface="Times New Roman" pitchFamily="18" charset="0"/>
                </a:endParaRPr>
              </a:p>
            </p:txBody>
          </p:sp>
        </mc:Choice>
        <mc:Fallback xmlns="">
          <p:sp>
            <p:nvSpPr>
              <p:cNvPr id="533507" name="Rectangle 3"/>
              <p:cNvSpPr>
                <a:spLocks noGrp="1" noRot="1" noChangeAspect="1" noMove="1" noResize="1" noEditPoints="1" noAdjustHandles="1" noChangeArrowheads="1" noChangeShapeType="1" noTextEdit="1"/>
              </p:cNvSpPr>
              <p:nvPr>
                <p:ph idx="1"/>
              </p:nvPr>
            </p:nvSpPr>
            <p:spPr>
              <a:blipFill>
                <a:blip r:embed="rId3"/>
                <a:stretch>
                  <a:fillRect l="-1103" t="-1449"/>
                </a:stretch>
              </a:blipFill>
            </p:spPr>
            <p:txBody>
              <a:bodyPr/>
              <a:lstStyle/>
              <a:p>
                <a:r>
                  <a:rPr lang="en-US">
                    <a:noFill/>
                  </a:rPr>
                  <a:t> </a:t>
                </a:r>
              </a:p>
            </p:txBody>
          </p:sp>
        </mc:Fallback>
      </mc:AlternateContent>
      <p:sp>
        <p:nvSpPr>
          <p:cNvPr id="6" name="Text Box 26"/>
          <p:cNvSpPr txBox="1">
            <a:spLocks noChangeArrowheads="1"/>
          </p:cNvSpPr>
          <p:nvPr/>
        </p:nvSpPr>
        <p:spPr bwMode="auto">
          <a:xfrm>
            <a:off x="8603820" y="6474024"/>
            <a:ext cx="1987980" cy="307777"/>
          </a:xfrm>
          <a:prstGeom prst="rect">
            <a:avLst/>
          </a:prstGeom>
          <a:noFill/>
          <a:ln w="9525">
            <a:noFill/>
            <a:miter lim="800000"/>
            <a:headEnd/>
            <a:tailEnd/>
          </a:ln>
        </p:spPr>
        <p:txBody>
          <a:bodyPr wrap="none">
            <a:spAutoFit/>
          </a:bodyPr>
          <a:lstStyle/>
          <a:p>
            <a:r>
              <a:rPr lang="en-US" sz="1400" dirty="0"/>
              <a:t>F&amp;P 2</a:t>
            </a:r>
            <a:r>
              <a:rPr lang="en-US" sz="1400" baseline="30000" dirty="0"/>
              <a:t>nd</a:t>
            </a:r>
            <a:r>
              <a:rPr lang="en-US" sz="1400" dirty="0"/>
              <a:t> ed., sec. 2.2.4</a:t>
            </a:r>
          </a:p>
        </p:txBody>
      </p:sp>
      <p:pic>
        <p:nvPicPr>
          <p:cNvPr id="7" name="Picture 2"/>
          <p:cNvPicPr>
            <a:picLocks noChangeAspect="1" noChangeArrowheads="1"/>
          </p:cNvPicPr>
          <p:nvPr/>
        </p:nvPicPr>
        <p:blipFill>
          <a:blip r:embed="rId4" cstate="print"/>
          <a:srcRect/>
          <a:stretch>
            <a:fillRect/>
          </a:stretch>
        </p:blipFill>
        <p:spPr bwMode="auto">
          <a:xfrm>
            <a:off x="2895600" y="2590800"/>
            <a:ext cx="6108700" cy="3250382"/>
          </a:xfrm>
          <a:prstGeom prst="rect">
            <a:avLst/>
          </a:prstGeom>
          <a:noFill/>
          <a:ln w="9525">
            <a:noFill/>
            <a:miter lim="800000"/>
            <a:headEnd/>
            <a:tailEnd/>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ChangeArrowheads="1"/>
          </p:cNvSpPr>
          <p:nvPr>
            <p:ph type="title"/>
          </p:nvPr>
        </p:nvSpPr>
        <p:spPr/>
        <p:txBody>
          <a:bodyPr/>
          <a:lstStyle/>
          <a:p>
            <a:r>
              <a:rPr lang="en-GB"/>
              <a:t>Image model</a:t>
            </a:r>
          </a:p>
        </p:txBody>
      </p:sp>
      <mc:AlternateContent xmlns:mc="http://schemas.openxmlformats.org/markup-compatibility/2006" xmlns:a14="http://schemas.microsoft.com/office/drawing/2010/main">
        <mc:Choice Requires="a14">
          <p:sp>
            <p:nvSpPr>
              <p:cNvPr id="533507" name="Rectangle 3"/>
              <p:cNvSpPr>
                <a:spLocks noGrp="1" noChangeArrowheads="1"/>
              </p:cNvSpPr>
              <p:nvPr>
                <p:ph idx="1"/>
              </p:nvPr>
            </p:nvSpPr>
            <p:spPr/>
            <p:txBody>
              <a:bodyPr/>
              <a:lstStyle/>
              <a:p>
                <a:pPr>
                  <a:buFontTx/>
                  <a:buChar char="•"/>
                </a:pPr>
                <a:r>
                  <a:rPr lang="en-GB" b="1" dirty="0"/>
                  <a:t>Known:</a:t>
                </a:r>
                <a:r>
                  <a:rPr lang="en-GB" dirty="0"/>
                  <a:t> source vectors </a:t>
                </a:r>
                <a14:m>
                  <m:oMath xmlns:m="http://schemas.openxmlformats.org/officeDocument/2006/math">
                    <m:r>
                      <a:rPr lang="en-GB" i="1" dirty="0">
                        <a:solidFill>
                          <a:srgbClr val="7030A0"/>
                        </a:solidFill>
                        <a:latin typeface="Cambria Math" panose="02040503050406030204" pitchFamily="18" charset="0"/>
                        <a:cs typeface="Times New Roman" pitchFamily="18" charset="0"/>
                      </a:rPr>
                      <m:t>𝑆</m:t>
                    </m:r>
                    <m:r>
                      <a:rPr lang="en-GB" i="1" baseline="-10000" dirty="0" err="1">
                        <a:solidFill>
                          <a:srgbClr val="7030A0"/>
                        </a:solidFill>
                        <a:latin typeface="Cambria Math" panose="02040503050406030204" pitchFamily="18" charset="0"/>
                        <a:cs typeface="Times New Roman" pitchFamily="18" charset="0"/>
                      </a:rPr>
                      <m:t>𝑗</m:t>
                    </m:r>
                    <m:r>
                      <a:rPr lang="en-GB" i="1" baseline="-10000" dirty="0">
                        <a:latin typeface="Cambria Math" panose="02040503050406030204" pitchFamily="18" charset="0"/>
                        <a:cs typeface="Times New Roman" pitchFamily="18" charset="0"/>
                      </a:rPr>
                      <m:t> </m:t>
                    </m:r>
                  </m:oMath>
                </a14:m>
                <a:r>
                  <a:rPr lang="en-GB" dirty="0"/>
                  <a:t>and pixel values </a:t>
                </a:r>
                <a14:m>
                  <m:oMath xmlns:m="http://schemas.openxmlformats.org/officeDocument/2006/math">
                    <m:sSub>
                      <m:sSubPr>
                        <m:ctrlPr>
                          <a:rPr lang="en-GB" i="1" dirty="0">
                            <a:solidFill>
                              <a:srgbClr val="7030A0"/>
                            </a:solidFill>
                            <a:latin typeface="Cambria Math" panose="02040503050406030204" pitchFamily="18" charset="0"/>
                            <a:cs typeface="Times New Roman" pitchFamily="18" charset="0"/>
                          </a:rPr>
                        </m:ctrlPr>
                      </m:sSubPr>
                      <m:e>
                        <m:r>
                          <a:rPr lang="en-US" i="1" dirty="0">
                            <a:solidFill>
                              <a:srgbClr val="7030A0"/>
                            </a:solidFill>
                            <a:latin typeface="Cambria Math" panose="02040503050406030204" pitchFamily="18" charset="0"/>
                            <a:cs typeface="Times New Roman" pitchFamily="18" charset="0"/>
                          </a:rPr>
                          <m:t>𝐼</m:t>
                        </m:r>
                      </m:e>
                      <m:sub>
                        <m:r>
                          <a:rPr lang="en-US" i="1" dirty="0">
                            <a:solidFill>
                              <a:srgbClr val="7030A0"/>
                            </a:solidFill>
                            <a:latin typeface="Cambria Math" panose="02040503050406030204" pitchFamily="18" charset="0"/>
                            <a:cs typeface="Times New Roman" pitchFamily="18" charset="0"/>
                          </a:rPr>
                          <m:t>𝑗</m:t>
                        </m:r>
                      </m:sub>
                    </m:sSub>
                    <m:r>
                      <a:rPr lang="en-US" i="1" dirty="0">
                        <a:solidFill>
                          <a:srgbClr val="7030A0"/>
                        </a:solidFill>
                        <a:latin typeface="Cambria Math" panose="02040503050406030204" pitchFamily="18" charset="0"/>
                        <a:cs typeface="Times New Roman" pitchFamily="18" charset="0"/>
                      </a:rPr>
                      <m:t>(</m:t>
                    </m:r>
                    <m:r>
                      <a:rPr lang="en-US" i="1" dirty="0">
                        <a:solidFill>
                          <a:srgbClr val="7030A0"/>
                        </a:solidFill>
                        <a:latin typeface="Cambria Math" panose="02040503050406030204" pitchFamily="18" charset="0"/>
                        <a:cs typeface="Times New Roman" pitchFamily="18" charset="0"/>
                      </a:rPr>
                      <m:t>𝑥</m:t>
                    </m:r>
                    <m:r>
                      <a:rPr lang="en-US" i="1" dirty="0">
                        <a:solidFill>
                          <a:srgbClr val="7030A0"/>
                        </a:solidFill>
                        <a:latin typeface="Cambria Math" panose="02040503050406030204" pitchFamily="18" charset="0"/>
                        <a:cs typeface="Times New Roman" pitchFamily="18" charset="0"/>
                      </a:rPr>
                      <m:t>,</m:t>
                    </m:r>
                    <m:r>
                      <a:rPr lang="en-US" i="1" dirty="0">
                        <a:solidFill>
                          <a:srgbClr val="7030A0"/>
                        </a:solidFill>
                        <a:latin typeface="Cambria Math" panose="02040503050406030204" pitchFamily="18" charset="0"/>
                        <a:cs typeface="Times New Roman" pitchFamily="18" charset="0"/>
                      </a:rPr>
                      <m:t>𝑦</m:t>
                    </m:r>
                    <m:r>
                      <a:rPr lang="en-US" i="1" dirty="0">
                        <a:solidFill>
                          <a:srgbClr val="7030A0"/>
                        </a:solidFill>
                        <a:latin typeface="Cambria Math" panose="02040503050406030204" pitchFamily="18" charset="0"/>
                        <a:cs typeface="Times New Roman" pitchFamily="18" charset="0"/>
                      </a:rPr>
                      <m:t>)</m:t>
                    </m:r>
                  </m:oMath>
                </a14:m>
                <a:endParaRPr lang="en-GB" b="1" dirty="0"/>
              </a:p>
              <a:p>
                <a:pPr>
                  <a:buFontTx/>
                  <a:buChar char="•"/>
                </a:pPr>
                <a:r>
                  <a:rPr lang="en-GB" b="1" dirty="0"/>
                  <a:t>Unknown:</a:t>
                </a:r>
                <a:r>
                  <a:rPr lang="en-GB" dirty="0"/>
                  <a:t> surface normal </a:t>
                </a:r>
                <a14:m>
                  <m:oMath xmlns:m="http://schemas.openxmlformats.org/officeDocument/2006/math">
                    <m:r>
                      <a:rPr lang="en-GB" i="1" dirty="0">
                        <a:solidFill>
                          <a:srgbClr val="7030A0"/>
                        </a:solidFill>
                        <a:latin typeface="Cambria Math" panose="02040503050406030204" pitchFamily="18" charset="0"/>
                        <a:cs typeface="Times New Roman" pitchFamily="18" charset="0"/>
                      </a:rPr>
                      <m:t>𝑁</m:t>
                    </m:r>
                    <m:r>
                      <a:rPr lang="en-GB" i="1" dirty="0">
                        <a:solidFill>
                          <a:srgbClr val="7030A0"/>
                        </a:solidFill>
                        <a:latin typeface="Cambria Math" panose="02040503050406030204" pitchFamily="18" charset="0"/>
                        <a:cs typeface="Times New Roman" pitchFamily="18" charset="0"/>
                      </a:rPr>
                      <m:t>(</m:t>
                    </m:r>
                    <m:r>
                      <a:rPr lang="en-GB" i="1" dirty="0" err="1">
                        <a:solidFill>
                          <a:srgbClr val="7030A0"/>
                        </a:solidFill>
                        <a:latin typeface="Cambria Math" panose="02040503050406030204" pitchFamily="18" charset="0"/>
                        <a:cs typeface="Times New Roman" pitchFamily="18" charset="0"/>
                      </a:rPr>
                      <m:t>𝑥</m:t>
                    </m:r>
                    <m:r>
                      <a:rPr lang="en-GB" i="1" dirty="0" err="1">
                        <a:solidFill>
                          <a:srgbClr val="7030A0"/>
                        </a:solidFill>
                        <a:latin typeface="Cambria Math" panose="02040503050406030204" pitchFamily="18" charset="0"/>
                        <a:cs typeface="Times New Roman" pitchFamily="18" charset="0"/>
                      </a:rPr>
                      <m:t>,</m:t>
                    </m:r>
                    <m:r>
                      <a:rPr lang="en-GB" i="1" dirty="0" err="1">
                        <a:solidFill>
                          <a:srgbClr val="7030A0"/>
                        </a:solidFill>
                        <a:latin typeface="Cambria Math" panose="02040503050406030204" pitchFamily="18" charset="0"/>
                        <a:cs typeface="Times New Roman" pitchFamily="18" charset="0"/>
                      </a:rPr>
                      <m:t>𝑦</m:t>
                    </m:r>
                    <m:r>
                      <a:rPr lang="en-GB" i="1" dirty="0">
                        <a:solidFill>
                          <a:srgbClr val="7030A0"/>
                        </a:solidFill>
                        <a:latin typeface="Cambria Math" panose="02040503050406030204" pitchFamily="18" charset="0"/>
                        <a:cs typeface="Times New Roman" pitchFamily="18" charset="0"/>
                      </a:rPr>
                      <m:t>)</m:t>
                    </m:r>
                  </m:oMath>
                </a14:m>
                <a:r>
                  <a:rPr lang="en-GB" dirty="0"/>
                  <a:t> and albedo </a:t>
                </a:r>
                <a14:m>
                  <m:oMath xmlns:m="http://schemas.openxmlformats.org/officeDocument/2006/math">
                    <m:r>
                      <a:rPr lang="el-GR" i="1" dirty="0">
                        <a:solidFill>
                          <a:srgbClr val="7030A0"/>
                        </a:solidFill>
                        <a:latin typeface="Cambria Math" panose="02040503050406030204" pitchFamily="18" charset="0"/>
                        <a:cs typeface="Times New Roman" pitchFamily="18" charset="0"/>
                      </a:rPr>
                      <m:t>𝜌</m:t>
                    </m:r>
                    <m:r>
                      <a:rPr lang="en-GB" i="1" dirty="0">
                        <a:solidFill>
                          <a:srgbClr val="7030A0"/>
                        </a:solidFill>
                        <a:latin typeface="Cambria Math" panose="02040503050406030204" pitchFamily="18" charset="0"/>
                        <a:cs typeface="Times New Roman" pitchFamily="18" charset="0"/>
                      </a:rPr>
                      <m:t>(</m:t>
                    </m:r>
                    <m:r>
                      <a:rPr lang="en-GB" i="1" dirty="0" err="1">
                        <a:solidFill>
                          <a:srgbClr val="7030A0"/>
                        </a:solidFill>
                        <a:latin typeface="Cambria Math" panose="02040503050406030204" pitchFamily="18" charset="0"/>
                        <a:cs typeface="Times New Roman" pitchFamily="18" charset="0"/>
                      </a:rPr>
                      <m:t>𝑥</m:t>
                    </m:r>
                    <m:r>
                      <a:rPr lang="en-GB" i="1" dirty="0" err="1">
                        <a:solidFill>
                          <a:srgbClr val="7030A0"/>
                        </a:solidFill>
                        <a:latin typeface="Cambria Math" panose="02040503050406030204" pitchFamily="18" charset="0"/>
                        <a:cs typeface="Times New Roman" pitchFamily="18" charset="0"/>
                      </a:rPr>
                      <m:t>,</m:t>
                    </m:r>
                    <m:r>
                      <a:rPr lang="en-GB" i="1" dirty="0" err="1">
                        <a:solidFill>
                          <a:srgbClr val="7030A0"/>
                        </a:solidFill>
                        <a:latin typeface="Cambria Math" panose="02040503050406030204" pitchFamily="18" charset="0"/>
                        <a:cs typeface="Times New Roman" pitchFamily="18" charset="0"/>
                      </a:rPr>
                      <m:t>𝑦</m:t>
                    </m:r>
                    <m:r>
                      <a:rPr lang="en-GB" i="1" dirty="0">
                        <a:solidFill>
                          <a:srgbClr val="7030A0"/>
                        </a:solidFill>
                        <a:latin typeface="Cambria Math" panose="02040503050406030204" pitchFamily="18" charset="0"/>
                        <a:cs typeface="Times New Roman" pitchFamily="18" charset="0"/>
                      </a:rPr>
                      <m:t>) </m:t>
                    </m:r>
                  </m:oMath>
                </a14:m>
                <a:endParaRPr lang="en-GB" dirty="0">
                  <a:latin typeface="Times New Roman" pitchFamily="18" charset="0"/>
                  <a:cs typeface="Times New Roman" pitchFamily="18" charset="0"/>
                </a:endParaRPr>
              </a:p>
              <a:p>
                <a:pPr>
                  <a:buFontTx/>
                  <a:buChar char="•"/>
                </a:pPr>
                <a:r>
                  <a:rPr lang="en-GB" dirty="0"/>
                  <a:t>Assume that the response function of the camera is a linear scaling by a factor of </a:t>
                </a:r>
                <a:r>
                  <a:rPr lang="en-GB" i="1" dirty="0">
                    <a:solidFill>
                      <a:srgbClr val="7030A0"/>
                    </a:solidFill>
                    <a:latin typeface="Times New Roman" pitchFamily="18" charset="0"/>
                    <a:cs typeface="Times New Roman" pitchFamily="18" charset="0"/>
                  </a:rPr>
                  <a:t>k</a:t>
                </a:r>
                <a:r>
                  <a:rPr lang="en-GB" dirty="0"/>
                  <a:t>  </a:t>
                </a:r>
              </a:p>
              <a:p>
                <a:pPr>
                  <a:buFontTx/>
                  <a:buChar char="•"/>
                </a:pPr>
                <a:r>
                  <a:rPr lang="en-US" dirty="0"/>
                  <a:t>Lambert’s law:</a:t>
                </a:r>
              </a:p>
              <a:p>
                <a:pPr marL="0" indent="0"/>
                <a14:m>
                  <m:oMathPara xmlns:m="http://schemas.openxmlformats.org/officeDocument/2006/math">
                    <m:oMathParaPr>
                      <m:jc m:val="centerGroup"/>
                    </m:oMathParaPr>
                    <m:oMath xmlns:m="http://schemas.openxmlformats.org/officeDocument/2006/math">
                      <m:sSub>
                        <m:sSubPr>
                          <m:ctrlPr>
                            <a:rPr lang="en-GB" i="1" dirty="0" smtClean="0">
                              <a:solidFill>
                                <a:srgbClr val="7030A0"/>
                              </a:solidFill>
                              <a:latin typeface="Cambria Math" panose="02040503050406030204" pitchFamily="18" charset="0"/>
                              <a:cs typeface="Times New Roman" pitchFamily="18" charset="0"/>
                            </a:rPr>
                          </m:ctrlPr>
                        </m:sSubPr>
                        <m:e>
                          <m:r>
                            <a:rPr lang="en-US" b="0" i="1" dirty="0" smtClean="0">
                              <a:solidFill>
                                <a:srgbClr val="7030A0"/>
                              </a:solidFill>
                              <a:latin typeface="Cambria Math" panose="02040503050406030204" pitchFamily="18" charset="0"/>
                              <a:cs typeface="Times New Roman" pitchFamily="18" charset="0"/>
                            </a:rPr>
                            <m:t>𝐼</m:t>
                          </m:r>
                        </m:e>
                        <m:sub>
                          <m:r>
                            <a:rPr lang="en-US" b="0" i="1" dirty="0" smtClean="0">
                              <a:solidFill>
                                <a:srgbClr val="7030A0"/>
                              </a:solidFill>
                              <a:latin typeface="Cambria Math" panose="02040503050406030204" pitchFamily="18" charset="0"/>
                              <a:cs typeface="Times New Roman" pitchFamily="18" charset="0"/>
                            </a:rPr>
                            <m:t>𝑗</m:t>
                          </m:r>
                        </m:sub>
                      </m:sSub>
                      <m:d>
                        <m:dPr>
                          <m:ctrlPr>
                            <a:rPr lang="en-US" b="0" i="1" dirty="0" smtClean="0">
                              <a:solidFill>
                                <a:srgbClr val="7030A0"/>
                              </a:solidFill>
                              <a:latin typeface="Cambria Math" panose="02040503050406030204" pitchFamily="18" charset="0"/>
                              <a:cs typeface="Times New Roman" pitchFamily="18" charset="0"/>
                            </a:rPr>
                          </m:ctrlPr>
                        </m:dPr>
                        <m:e>
                          <m:r>
                            <a:rPr lang="en-US" b="0" i="1" dirty="0" smtClean="0">
                              <a:solidFill>
                                <a:srgbClr val="7030A0"/>
                              </a:solidFill>
                              <a:latin typeface="Cambria Math" panose="02040503050406030204" pitchFamily="18" charset="0"/>
                              <a:cs typeface="Times New Roman" pitchFamily="18" charset="0"/>
                            </a:rPr>
                            <m:t>𝑥</m:t>
                          </m:r>
                          <m:r>
                            <a:rPr lang="en-US" b="0" i="1" dirty="0" smtClean="0">
                              <a:solidFill>
                                <a:srgbClr val="7030A0"/>
                              </a:solidFill>
                              <a:latin typeface="Cambria Math" panose="02040503050406030204" pitchFamily="18" charset="0"/>
                              <a:cs typeface="Times New Roman" pitchFamily="18" charset="0"/>
                            </a:rPr>
                            <m:t>,</m:t>
                          </m:r>
                          <m:r>
                            <a:rPr lang="en-US" b="0" i="1" dirty="0" smtClean="0">
                              <a:solidFill>
                                <a:srgbClr val="7030A0"/>
                              </a:solidFill>
                              <a:latin typeface="Cambria Math" panose="02040503050406030204" pitchFamily="18" charset="0"/>
                              <a:cs typeface="Times New Roman" pitchFamily="18" charset="0"/>
                            </a:rPr>
                            <m:t>𝑦</m:t>
                          </m:r>
                        </m:e>
                      </m:d>
                      <m:r>
                        <a:rPr lang="en-US" b="0" i="1" dirty="0" smtClean="0">
                          <a:solidFill>
                            <a:srgbClr val="7030A0"/>
                          </a:solidFill>
                          <a:latin typeface="Cambria Math" panose="02040503050406030204" pitchFamily="18" charset="0"/>
                          <a:cs typeface="Times New Roman" pitchFamily="18" charset="0"/>
                        </a:rPr>
                        <m:t>= </m:t>
                      </m:r>
                      <m:r>
                        <a:rPr lang="en-US" b="0" i="1" dirty="0" smtClean="0">
                          <a:solidFill>
                            <a:srgbClr val="7030A0"/>
                          </a:solidFill>
                          <a:latin typeface="Cambria Math" panose="02040503050406030204" pitchFamily="18" charset="0"/>
                          <a:cs typeface="Times New Roman" pitchFamily="18" charset="0"/>
                        </a:rPr>
                        <m:t>𝑘</m:t>
                      </m:r>
                      <m:r>
                        <a:rPr lang="en-US" b="0" i="1" dirty="0" smtClean="0">
                          <a:solidFill>
                            <a:srgbClr val="7030A0"/>
                          </a:solidFill>
                          <a:latin typeface="Cambria Math" panose="02040503050406030204" pitchFamily="18" charset="0"/>
                          <a:cs typeface="Times New Roman" pitchFamily="18" charset="0"/>
                        </a:rPr>
                        <m:t> </m:t>
                      </m:r>
                      <m:r>
                        <a:rPr lang="en-US" b="0" i="1" dirty="0" smtClean="0">
                          <a:solidFill>
                            <a:srgbClr val="7030A0"/>
                          </a:solidFill>
                          <a:latin typeface="Cambria Math" panose="02040503050406030204" pitchFamily="18" charset="0"/>
                          <a:ea typeface="Cambria Math" panose="02040503050406030204" pitchFamily="18" charset="0"/>
                          <a:cs typeface="Times New Roman" pitchFamily="18" charset="0"/>
                        </a:rPr>
                        <m:t>𝜌</m:t>
                      </m:r>
                      <m:d>
                        <m:dPr>
                          <m:ctrlPr>
                            <a:rPr lang="en-US" b="0" i="1" dirty="0" smtClean="0">
                              <a:solidFill>
                                <a:srgbClr val="7030A0"/>
                              </a:solidFill>
                              <a:latin typeface="Cambria Math" panose="02040503050406030204" pitchFamily="18" charset="0"/>
                              <a:ea typeface="Cambria Math" panose="02040503050406030204" pitchFamily="18" charset="0"/>
                              <a:cs typeface="Times New Roman" pitchFamily="18" charset="0"/>
                            </a:rPr>
                          </m:ctrlPr>
                        </m:dPr>
                        <m:e>
                          <m:r>
                            <a:rPr lang="en-US" b="0" i="1" dirty="0" smtClean="0">
                              <a:solidFill>
                                <a:srgbClr val="7030A0"/>
                              </a:solidFill>
                              <a:latin typeface="Cambria Math" panose="02040503050406030204" pitchFamily="18" charset="0"/>
                              <a:ea typeface="Cambria Math" panose="02040503050406030204" pitchFamily="18" charset="0"/>
                              <a:cs typeface="Times New Roman" pitchFamily="18" charset="0"/>
                            </a:rPr>
                            <m:t>𝑥</m:t>
                          </m:r>
                          <m:r>
                            <a:rPr lang="en-US" b="0" i="1" dirty="0" smtClean="0">
                              <a:solidFill>
                                <a:srgbClr val="7030A0"/>
                              </a:solidFill>
                              <a:latin typeface="Cambria Math" panose="02040503050406030204" pitchFamily="18" charset="0"/>
                              <a:ea typeface="Cambria Math" panose="02040503050406030204" pitchFamily="18" charset="0"/>
                              <a:cs typeface="Times New Roman" pitchFamily="18" charset="0"/>
                            </a:rPr>
                            <m:t>,</m:t>
                          </m:r>
                          <m:r>
                            <a:rPr lang="en-US" b="0" i="1" dirty="0" smtClean="0">
                              <a:solidFill>
                                <a:srgbClr val="7030A0"/>
                              </a:solidFill>
                              <a:latin typeface="Cambria Math" panose="02040503050406030204" pitchFamily="18" charset="0"/>
                              <a:ea typeface="Cambria Math" panose="02040503050406030204" pitchFamily="18" charset="0"/>
                              <a:cs typeface="Times New Roman" pitchFamily="18" charset="0"/>
                            </a:rPr>
                            <m:t>𝑦</m:t>
                          </m:r>
                        </m:e>
                      </m:d>
                      <m:d>
                        <m:dPr>
                          <m:ctrlPr>
                            <a:rPr lang="en-US" b="0" i="1" dirty="0" smtClean="0">
                              <a:solidFill>
                                <a:srgbClr val="7030A0"/>
                              </a:solidFill>
                              <a:latin typeface="Cambria Math" panose="02040503050406030204" pitchFamily="18" charset="0"/>
                              <a:ea typeface="Cambria Math" panose="02040503050406030204" pitchFamily="18" charset="0"/>
                              <a:cs typeface="Times New Roman" pitchFamily="18" charset="0"/>
                            </a:rPr>
                          </m:ctrlPr>
                        </m:dPr>
                        <m:e>
                          <m:r>
                            <a:rPr lang="en-US" b="0" i="1" dirty="0" smtClean="0">
                              <a:solidFill>
                                <a:srgbClr val="7030A0"/>
                              </a:solidFill>
                              <a:latin typeface="Cambria Math" panose="02040503050406030204" pitchFamily="18" charset="0"/>
                              <a:ea typeface="Cambria Math" panose="02040503050406030204" pitchFamily="18" charset="0"/>
                              <a:cs typeface="Times New Roman" pitchFamily="18" charset="0"/>
                            </a:rPr>
                            <m:t>𝑁</m:t>
                          </m:r>
                          <m:d>
                            <m:dPr>
                              <m:ctrlPr>
                                <a:rPr lang="en-US" b="0" i="1" dirty="0" smtClean="0">
                                  <a:solidFill>
                                    <a:srgbClr val="7030A0"/>
                                  </a:solidFill>
                                  <a:latin typeface="Cambria Math" panose="02040503050406030204" pitchFamily="18" charset="0"/>
                                  <a:ea typeface="Cambria Math" panose="02040503050406030204" pitchFamily="18" charset="0"/>
                                  <a:cs typeface="Times New Roman" pitchFamily="18" charset="0"/>
                                </a:rPr>
                              </m:ctrlPr>
                            </m:dPr>
                            <m:e>
                              <m:r>
                                <a:rPr lang="en-US" b="0" i="1" dirty="0" smtClean="0">
                                  <a:solidFill>
                                    <a:srgbClr val="7030A0"/>
                                  </a:solidFill>
                                  <a:latin typeface="Cambria Math" panose="02040503050406030204" pitchFamily="18" charset="0"/>
                                  <a:ea typeface="Cambria Math" panose="02040503050406030204" pitchFamily="18" charset="0"/>
                                  <a:cs typeface="Times New Roman" pitchFamily="18" charset="0"/>
                                </a:rPr>
                                <m:t>𝑥</m:t>
                              </m:r>
                              <m:r>
                                <a:rPr lang="en-US" b="0" i="1" dirty="0" smtClean="0">
                                  <a:solidFill>
                                    <a:srgbClr val="7030A0"/>
                                  </a:solidFill>
                                  <a:latin typeface="Cambria Math" panose="02040503050406030204" pitchFamily="18" charset="0"/>
                                  <a:ea typeface="Cambria Math" panose="02040503050406030204" pitchFamily="18" charset="0"/>
                                  <a:cs typeface="Times New Roman" pitchFamily="18" charset="0"/>
                                </a:rPr>
                                <m:t>,</m:t>
                              </m:r>
                              <m:r>
                                <a:rPr lang="en-US" b="0" i="1" dirty="0" smtClean="0">
                                  <a:solidFill>
                                    <a:srgbClr val="7030A0"/>
                                  </a:solidFill>
                                  <a:latin typeface="Cambria Math" panose="02040503050406030204" pitchFamily="18" charset="0"/>
                                  <a:ea typeface="Cambria Math" panose="02040503050406030204" pitchFamily="18" charset="0"/>
                                  <a:cs typeface="Times New Roman" pitchFamily="18" charset="0"/>
                                </a:rPr>
                                <m:t>𝑦</m:t>
                              </m:r>
                            </m:e>
                          </m:d>
                          <m:r>
                            <a:rPr lang="en-US" b="0" i="1" dirty="0" smtClean="0">
                              <a:solidFill>
                                <a:srgbClr val="7030A0"/>
                              </a:solidFill>
                              <a:latin typeface="Cambria Math" panose="02040503050406030204" pitchFamily="18" charset="0"/>
                              <a:ea typeface="Cambria Math" panose="02040503050406030204" pitchFamily="18" charset="0"/>
                              <a:cs typeface="Times New Roman" pitchFamily="18" charset="0"/>
                            </a:rPr>
                            <m:t>∙</m:t>
                          </m:r>
                          <m:sSub>
                            <m:sSubPr>
                              <m:ctrlPr>
                                <a:rPr lang="en-US" b="0" i="1" dirty="0" smtClean="0">
                                  <a:solidFill>
                                    <a:srgbClr val="7030A0"/>
                                  </a:solidFill>
                                  <a:latin typeface="Cambria Math" panose="02040503050406030204" pitchFamily="18" charset="0"/>
                                  <a:ea typeface="Cambria Math" panose="02040503050406030204" pitchFamily="18" charset="0"/>
                                  <a:cs typeface="Times New Roman" pitchFamily="18" charset="0"/>
                                </a:rPr>
                              </m:ctrlPr>
                            </m:sSubPr>
                            <m:e>
                              <m:r>
                                <a:rPr lang="en-US" b="0" i="1" dirty="0" smtClean="0">
                                  <a:solidFill>
                                    <a:srgbClr val="7030A0"/>
                                  </a:solidFill>
                                  <a:latin typeface="Cambria Math" panose="02040503050406030204" pitchFamily="18" charset="0"/>
                                  <a:ea typeface="Cambria Math" panose="02040503050406030204" pitchFamily="18" charset="0"/>
                                  <a:cs typeface="Times New Roman" pitchFamily="18" charset="0"/>
                                </a:rPr>
                                <m:t>𝑆</m:t>
                              </m:r>
                            </m:e>
                            <m:sub>
                              <m:r>
                                <a:rPr lang="en-US" b="0" i="1" dirty="0" smtClean="0">
                                  <a:solidFill>
                                    <a:srgbClr val="7030A0"/>
                                  </a:solidFill>
                                  <a:latin typeface="Cambria Math" panose="02040503050406030204" pitchFamily="18" charset="0"/>
                                  <a:ea typeface="Cambria Math" panose="02040503050406030204" pitchFamily="18" charset="0"/>
                                  <a:cs typeface="Times New Roman" pitchFamily="18" charset="0"/>
                                </a:rPr>
                                <m:t>𝑗</m:t>
                              </m:r>
                            </m:sub>
                          </m:sSub>
                        </m:e>
                      </m:d>
                    </m:oMath>
                  </m:oMathPara>
                </a14:m>
                <a:endParaRPr lang="en-US" b="0" i="1" dirty="0">
                  <a:solidFill>
                    <a:srgbClr val="7030A0"/>
                  </a:solidFill>
                  <a:latin typeface="Cambria Math" panose="02040503050406030204" pitchFamily="18" charset="0"/>
                  <a:ea typeface="Cambria Math" panose="02040503050406030204" pitchFamily="18" charset="0"/>
                  <a:cs typeface="Times New Roman" pitchFamily="18" charset="0"/>
                </a:endParaRPr>
              </a:p>
              <a:p>
                <a:pPr>
                  <a:buFontTx/>
                  <a:buChar char="•"/>
                </a:pPr>
                <a:endParaRPr lang="en-GB" i="1" baseline="-10000" dirty="0"/>
              </a:p>
            </p:txBody>
          </p:sp>
        </mc:Choice>
        <mc:Fallback xmlns="">
          <p:sp>
            <p:nvSpPr>
              <p:cNvPr id="533507" name="Rectangle 3"/>
              <p:cNvSpPr>
                <a:spLocks noGrp="1" noRot="1" noChangeAspect="1" noMove="1" noResize="1" noEditPoints="1" noAdjustHandles="1" noChangeArrowheads="1" noChangeShapeType="1" noTextEdit="1"/>
              </p:cNvSpPr>
              <p:nvPr>
                <p:ph idx="1"/>
              </p:nvPr>
            </p:nvSpPr>
            <p:spPr>
              <a:blipFill>
                <a:blip r:embed="rId3"/>
                <a:stretch>
                  <a:fillRect l="-1103" t="-1449"/>
                </a:stretch>
              </a:blipFill>
            </p:spPr>
            <p:txBody>
              <a:bodyPr/>
              <a:lstStyle/>
              <a:p>
                <a:r>
                  <a:rPr lang="en-US">
                    <a:noFill/>
                  </a:rPr>
                  <a:t> </a:t>
                </a:r>
              </a:p>
            </p:txBody>
          </p:sp>
        </mc:Fallback>
      </mc:AlternateContent>
      <p:sp>
        <p:nvSpPr>
          <p:cNvPr id="6" name="Text Box 26"/>
          <p:cNvSpPr txBox="1">
            <a:spLocks noChangeArrowheads="1"/>
          </p:cNvSpPr>
          <p:nvPr/>
        </p:nvSpPr>
        <p:spPr bwMode="auto">
          <a:xfrm>
            <a:off x="8603820" y="6474024"/>
            <a:ext cx="1987980" cy="307777"/>
          </a:xfrm>
          <a:prstGeom prst="rect">
            <a:avLst/>
          </a:prstGeom>
          <a:noFill/>
          <a:ln w="9525">
            <a:noFill/>
            <a:miter lim="800000"/>
            <a:headEnd/>
            <a:tailEnd/>
          </a:ln>
        </p:spPr>
        <p:txBody>
          <a:bodyPr wrap="none">
            <a:spAutoFit/>
          </a:bodyPr>
          <a:lstStyle/>
          <a:p>
            <a:r>
              <a:rPr lang="en-US" sz="1400" dirty="0"/>
              <a:t>F&amp;P 2</a:t>
            </a:r>
            <a:r>
              <a:rPr lang="en-US" sz="1400" baseline="30000" dirty="0"/>
              <a:t>nd</a:t>
            </a:r>
            <a:r>
              <a:rPr lang="en-US" sz="1400" dirty="0"/>
              <a:t> ed., sec. 2.2.4</a:t>
            </a:r>
          </a:p>
        </p:txBody>
      </p:sp>
      <mc:AlternateContent xmlns:mc="http://schemas.openxmlformats.org/markup-compatibility/2006" xmlns:a14="http://schemas.microsoft.com/office/drawing/2010/main">
        <mc:Choice Requires="a14">
          <p:sp>
            <p:nvSpPr>
              <p:cNvPr id="2" name="Rectangle 1">
                <a:extLst>
                  <a:ext uri="{FF2B5EF4-FFF2-40B4-BE49-F238E27FC236}">
                    <a16:creationId xmlns:a16="http://schemas.microsoft.com/office/drawing/2014/main" id="{CB2BC7DB-88D5-A74C-AB3A-D9D6C7B78095}"/>
                  </a:ext>
                </a:extLst>
              </p:cNvPr>
              <p:cNvSpPr/>
              <p:nvPr/>
            </p:nvSpPr>
            <p:spPr>
              <a:xfrm>
                <a:off x="3733800" y="3962400"/>
                <a:ext cx="6096000" cy="588751"/>
              </a:xfrm>
              <a:prstGeom prst="rect">
                <a:avLst/>
              </a:prstGeom>
            </p:spPr>
            <p:txBody>
              <a:bodyPr>
                <a:spAutoFit/>
              </a:bodyPr>
              <a:lstStyle/>
              <a:p>
                <a:pPr marL="0" indent="0"/>
                <a14:m>
                  <m:oMathPara xmlns:m="http://schemas.openxmlformats.org/officeDocument/2006/math">
                    <m:oMathParaPr>
                      <m:jc m:val="centerGroup"/>
                    </m:oMathParaPr>
                    <m:oMath xmlns:m="http://schemas.openxmlformats.org/officeDocument/2006/math">
                      <m:r>
                        <a:rPr lang="en-US" sz="2800" i="1">
                          <a:solidFill>
                            <a:srgbClr val="7030A0"/>
                          </a:solidFill>
                          <a:latin typeface="Cambria Math" panose="02040503050406030204" pitchFamily="18" charset="0"/>
                          <a:cs typeface="Times New Roman" pitchFamily="18" charset="0"/>
                        </a:rPr>
                        <m:t>=</m:t>
                      </m:r>
                      <m:d>
                        <m:dPr>
                          <m:ctrlPr>
                            <a:rPr lang="en-US" sz="2800" i="1">
                              <a:solidFill>
                                <a:srgbClr val="7030A0"/>
                              </a:solidFill>
                              <a:latin typeface="Cambria Math" panose="02040503050406030204" pitchFamily="18" charset="0"/>
                              <a:cs typeface="Times New Roman" pitchFamily="18" charset="0"/>
                            </a:rPr>
                          </m:ctrlPr>
                        </m:dPr>
                        <m:e>
                          <m:r>
                            <a:rPr lang="en-US" sz="2800" i="1">
                              <a:solidFill>
                                <a:srgbClr val="7030A0"/>
                              </a:solidFill>
                              <a:latin typeface="Cambria Math" panose="02040503050406030204" pitchFamily="18" charset="0"/>
                              <a:ea typeface="Cambria Math" panose="02040503050406030204" pitchFamily="18" charset="0"/>
                              <a:cs typeface="Times New Roman" pitchFamily="18" charset="0"/>
                            </a:rPr>
                            <m:t>𝜌</m:t>
                          </m:r>
                          <m:d>
                            <m:dPr>
                              <m:ctrlPr>
                                <a:rPr lang="en-US" sz="2800" i="1">
                                  <a:solidFill>
                                    <a:srgbClr val="7030A0"/>
                                  </a:solidFill>
                                  <a:latin typeface="Cambria Math" panose="02040503050406030204" pitchFamily="18" charset="0"/>
                                  <a:ea typeface="Cambria Math" panose="02040503050406030204" pitchFamily="18" charset="0"/>
                                  <a:cs typeface="Times New Roman" pitchFamily="18" charset="0"/>
                                </a:rPr>
                              </m:ctrlPr>
                            </m:dPr>
                            <m:e>
                              <m:r>
                                <a:rPr lang="en-US" sz="2800" i="1">
                                  <a:solidFill>
                                    <a:srgbClr val="7030A0"/>
                                  </a:solidFill>
                                  <a:latin typeface="Cambria Math" panose="02040503050406030204" pitchFamily="18" charset="0"/>
                                  <a:ea typeface="Cambria Math" panose="02040503050406030204" pitchFamily="18" charset="0"/>
                                  <a:cs typeface="Times New Roman" pitchFamily="18" charset="0"/>
                                </a:rPr>
                                <m:t>𝑥</m:t>
                              </m:r>
                              <m:r>
                                <a:rPr lang="en-US" sz="2800" i="1">
                                  <a:solidFill>
                                    <a:srgbClr val="7030A0"/>
                                  </a:solidFill>
                                  <a:latin typeface="Cambria Math" panose="02040503050406030204" pitchFamily="18" charset="0"/>
                                  <a:ea typeface="Cambria Math" panose="02040503050406030204" pitchFamily="18" charset="0"/>
                                  <a:cs typeface="Times New Roman" pitchFamily="18" charset="0"/>
                                </a:rPr>
                                <m:t>,</m:t>
                              </m:r>
                              <m:r>
                                <a:rPr lang="en-US" sz="2800" i="1">
                                  <a:solidFill>
                                    <a:srgbClr val="7030A0"/>
                                  </a:solidFill>
                                  <a:latin typeface="Cambria Math" panose="02040503050406030204" pitchFamily="18" charset="0"/>
                                  <a:ea typeface="Cambria Math" panose="02040503050406030204" pitchFamily="18" charset="0"/>
                                  <a:cs typeface="Times New Roman" pitchFamily="18" charset="0"/>
                                </a:rPr>
                                <m:t>𝑦</m:t>
                              </m:r>
                            </m:e>
                          </m:d>
                          <m:r>
                            <a:rPr lang="en-US" sz="2800" i="1">
                              <a:solidFill>
                                <a:srgbClr val="7030A0"/>
                              </a:solidFill>
                              <a:latin typeface="Cambria Math" panose="02040503050406030204" pitchFamily="18" charset="0"/>
                              <a:ea typeface="Cambria Math" panose="02040503050406030204" pitchFamily="18" charset="0"/>
                              <a:cs typeface="Times New Roman" pitchFamily="18" charset="0"/>
                            </a:rPr>
                            <m:t>𝑁</m:t>
                          </m:r>
                          <m:r>
                            <a:rPr lang="en-US" sz="2800" i="1">
                              <a:solidFill>
                                <a:srgbClr val="7030A0"/>
                              </a:solidFill>
                              <a:latin typeface="Cambria Math" panose="02040503050406030204" pitchFamily="18" charset="0"/>
                              <a:ea typeface="Cambria Math" panose="02040503050406030204" pitchFamily="18" charset="0"/>
                              <a:cs typeface="Times New Roman" pitchFamily="18" charset="0"/>
                            </a:rPr>
                            <m:t>(</m:t>
                          </m:r>
                          <m:r>
                            <a:rPr lang="en-US" sz="2800" i="1">
                              <a:solidFill>
                                <a:srgbClr val="7030A0"/>
                              </a:solidFill>
                              <a:latin typeface="Cambria Math" panose="02040503050406030204" pitchFamily="18" charset="0"/>
                              <a:ea typeface="Cambria Math" panose="02040503050406030204" pitchFamily="18" charset="0"/>
                              <a:cs typeface="Times New Roman" pitchFamily="18" charset="0"/>
                            </a:rPr>
                            <m:t>𝑥</m:t>
                          </m:r>
                          <m:r>
                            <a:rPr lang="en-US" sz="2800" i="1">
                              <a:solidFill>
                                <a:srgbClr val="7030A0"/>
                              </a:solidFill>
                              <a:latin typeface="Cambria Math" panose="02040503050406030204" pitchFamily="18" charset="0"/>
                              <a:ea typeface="Cambria Math" panose="02040503050406030204" pitchFamily="18" charset="0"/>
                              <a:cs typeface="Times New Roman" pitchFamily="18" charset="0"/>
                            </a:rPr>
                            <m:t>,</m:t>
                          </m:r>
                          <m:r>
                            <a:rPr lang="en-US" sz="2800" i="1">
                              <a:solidFill>
                                <a:srgbClr val="7030A0"/>
                              </a:solidFill>
                              <a:latin typeface="Cambria Math" panose="02040503050406030204" pitchFamily="18" charset="0"/>
                              <a:ea typeface="Cambria Math" panose="02040503050406030204" pitchFamily="18" charset="0"/>
                              <a:cs typeface="Times New Roman" pitchFamily="18" charset="0"/>
                            </a:rPr>
                            <m:t>𝑦</m:t>
                          </m:r>
                          <m:r>
                            <a:rPr lang="en-US" sz="2800" i="1">
                              <a:solidFill>
                                <a:srgbClr val="7030A0"/>
                              </a:solidFill>
                              <a:latin typeface="Cambria Math" panose="02040503050406030204" pitchFamily="18" charset="0"/>
                              <a:ea typeface="Cambria Math" panose="02040503050406030204" pitchFamily="18" charset="0"/>
                              <a:cs typeface="Times New Roman" pitchFamily="18" charset="0"/>
                            </a:rPr>
                            <m:t>)</m:t>
                          </m:r>
                        </m:e>
                      </m:d>
                      <m:r>
                        <a:rPr lang="en-US" sz="2800" i="1">
                          <a:solidFill>
                            <a:srgbClr val="7030A0"/>
                          </a:solidFill>
                          <a:latin typeface="Cambria Math" panose="02040503050406030204" pitchFamily="18" charset="0"/>
                          <a:ea typeface="Cambria Math" panose="02040503050406030204" pitchFamily="18" charset="0"/>
                          <a:cs typeface="Times New Roman" pitchFamily="18" charset="0"/>
                        </a:rPr>
                        <m:t>∙</m:t>
                      </m:r>
                      <m:d>
                        <m:dPr>
                          <m:ctrlPr>
                            <a:rPr lang="en-US" sz="2800" i="1">
                              <a:solidFill>
                                <a:srgbClr val="7030A0"/>
                              </a:solidFill>
                              <a:latin typeface="Cambria Math" panose="02040503050406030204" pitchFamily="18" charset="0"/>
                              <a:ea typeface="Cambria Math" panose="02040503050406030204" pitchFamily="18" charset="0"/>
                              <a:cs typeface="Times New Roman" pitchFamily="18" charset="0"/>
                            </a:rPr>
                          </m:ctrlPr>
                        </m:dPr>
                        <m:e>
                          <m:r>
                            <a:rPr lang="en-US" sz="2800" i="1">
                              <a:solidFill>
                                <a:srgbClr val="7030A0"/>
                              </a:solidFill>
                              <a:latin typeface="Cambria Math" panose="02040503050406030204" pitchFamily="18" charset="0"/>
                              <a:ea typeface="Cambria Math" panose="02040503050406030204" pitchFamily="18" charset="0"/>
                              <a:cs typeface="Times New Roman" pitchFamily="18" charset="0"/>
                            </a:rPr>
                            <m:t>𝑘</m:t>
                          </m:r>
                          <m:r>
                            <a:rPr lang="en-US" sz="2800" i="1">
                              <a:solidFill>
                                <a:srgbClr val="7030A0"/>
                              </a:solidFill>
                              <a:latin typeface="Cambria Math" panose="02040503050406030204" pitchFamily="18" charset="0"/>
                              <a:ea typeface="Cambria Math" panose="02040503050406030204" pitchFamily="18" charset="0"/>
                              <a:cs typeface="Times New Roman" pitchFamily="18" charset="0"/>
                            </a:rPr>
                            <m:t> </m:t>
                          </m:r>
                          <m:sSub>
                            <m:sSubPr>
                              <m:ctrlPr>
                                <a:rPr lang="en-US" sz="2800" i="1">
                                  <a:solidFill>
                                    <a:srgbClr val="7030A0"/>
                                  </a:solidFill>
                                  <a:latin typeface="Cambria Math" panose="02040503050406030204" pitchFamily="18" charset="0"/>
                                  <a:ea typeface="Cambria Math" panose="02040503050406030204" pitchFamily="18" charset="0"/>
                                  <a:cs typeface="Times New Roman" pitchFamily="18" charset="0"/>
                                </a:rPr>
                              </m:ctrlPr>
                            </m:sSubPr>
                            <m:e>
                              <m:r>
                                <a:rPr lang="en-US" sz="2800" i="1">
                                  <a:solidFill>
                                    <a:srgbClr val="7030A0"/>
                                  </a:solidFill>
                                  <a:latin typeface="Cambria Math" panose="02040503050406030204" pitchFamily="18" charset="0"/>
                                  <a:ea typeface="Cambria Math" panose="02040503050406030204" pitchFamily="18" charset="0"/>
                                  <a:cs typeface="Times New Roman" pitchFamily="18" charset="0"/>
                                </a:rPr>
                                <m:t>𝑆</m:t>
                              </m:r>
                            </m:e>
                            <m:sub>
                              <m:r>
                                <a:rPr lang="en-US" sz="2800" i="1">
                                  <a:solidFill>
                                    <a:srgbClr val="7030A0"/>
                                  </a:solidFill>
                                  <a:latin typeface="Cambria Math" panose="02040503050406030204" pitchFamily="18" charset="0"/>
                                  <a:ea typeface="Cambria Math" panose="02040503050406030204" pitchFamily="18" charset="0"/>
                                  <a:cs typeface="Times New Roman" pitchFamily="18" charset="0"/>
                                </a:rPr>
                                <m:t>𝑗</m:t>
                              </m:r>
                            </m:sub>
                          </m:sSub>
                        </m:e>
                      </m:d>
                    </m:oMath>
                  </m:oMathPara>
                </a14:m>
                <a:endParaRPr lang="en-US" sz="2800" i="1" dirty="0">
                  <a:solidFill>
                    <a:srgbClr val="7030A0"/>
                  </a:solidFill>
                  <a:latin typeface="Cambria Math" panose="02040503050406030204" pitchFamily="18" charset="0"/>
                  <a:ea typeface="Cambria Math" panose="02040503050406030204" pitchFamily="18" charset="0"/>
                  <a:cs typeface="Times New Roman" pitchFamily="18" charset="0"/>
                </a:endParaRPr>
              </a:p>
            </p:txBody>
          </p:sp>
        </mc:Choice>
        <mc:Fallback xmlns="">
          <p:sp>
            <p:nvSpPr>
              <p:cNvPr id="2" name="Rectangle 1">
                <a:extLst>
                  <a:ext uri="{FF2B5EF4-FFF2-40B4-BE49-F238E27FC236}">
                    <a16:creationId xmlns:a16="http://schemas.microsoft.com/office/drawing/2014/main" id="{CB2BC7DB-88D5-A74C-AB3A-D9D6C7B78095}"/>
                  </a:ext>
                </a:extLst>
              </p:cNvPr>
              <p:cNvSpPr>
                <a:spLocks noRot="1" noChangeAspect="1" noMove="1" noResize="1" noEditPoints="1" noAdjustHandles="1" noChangeArrowheads="1" noChangeShapeType="1" noTextEdit="1"/>
              </p:cNvSpPr>
              <p:nvPr/>
            </p:nvSpPr>
            <p:spPr>
              <a:xfrm>
                <a:off x="3733800" y="3962400"/>
                <a:ext cx="6096000" cy="588751"/>
              </a:xfrm>
              <a:prstGeom prst="rect">
                <a:avLst/>
              </a:prstGeom>
              <a:blipFill>
                <a:blip r:embed="rId4"/>
                <a:stretch>
                  <a:fillRect b="-152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FAF1DAD7-1F7B-404C-8407-D7170B54B409}"/>
                  </a:ext>
                </a:extLst>
              </p:cNvPr>
              <p:cNvSpPr/>
              <p:nvPr/>
            </p:nvSpPr>
            <p:spPr>
              <a:xfrm>
                <a:off x="4674094" y="4632909"/>
                <a:ext cx="2260106" cy="557910"/>
              </a:xfrm>
              <a:prstGeom prst="rect">
                <a:avLst/>
              </a:prstGeom>
            </p:spPr>
            <p:txBody>
              <a:bodyPr wrap="none">
                <a:spAutoFit/>
              </a:bodyPr>
              <a:lstStyle/>
              <a:p>
                <a:pPr marL="0" indent="0"/>
                <a14:m>
                  <m:oMathPara xmlns:m="http://schemas.openxmlformats.org/officeDocument/2006/math">
                    <m:oMathParaPr>
                      <m:jc m:val="center"/>
                    </m:oMathParaPr>
                    <m:oMath xmlns:m="http://schemas.openxmlformats.org/officeDocument/2006/math">
                      <m:r>
                        <a:rPr lang="en-US" sz="2800" i="1">
                          <a:solidFill>
                            <a:srgbClr val="7030A0"/>
                          </a:solidFill>
                          <a:latin typeface="Cambria Math" panose="02040503050406030204" pitchFamily="18" charset="0"/>
                          <a:cs typeface="Times New Roman" pitchFamily="18" charset="0"/>
                        </a:rPr>
                        <m:t>=</m:t>
                      </m:r>
                      <m:r>
                        <a:rPr lang="en-US" sz="2800" i="1">
                          <a:solidFill>
                            <a:srgbClr val="7030A0"/>
                          </a:solidFill>
                          <a:latin typeface="Cambria Math" panose="02040503050406030204" pitchFamily="18" charset="0"/>
                          <a:cs typeface="Times New Roman" pitchFamily="18" charset="0"/>
                        </a:rPr>
                        <m:t>𝑔</m:t>
                      </m:r>
                      <m:r>
                        <a:rPr lang="en-US" sz="2800" i="1">
                          <a:solidFill>
                            <a:srgbClr val="7030A0"/>
                          </a:solidFill>
                          <a:latin typeface="Cambria Math" panose="02040503050406030204" pitchFamily="18" charset="0"/>
                          <a:cs typeface="Times New Roman" pitchFamily="18" charset="0"/>
                        </a:rPr>
                        <m:t>(</m:t>
                      </m:r>
                      <m:r>
                        <a:rPr lang="en-US" sz="2800" i="1">
                          <a:solidFill>
                            <a:srgbClr val="7030A0"/>
                          </a:solidFill>
                          <a:latin typeface="Cambria Math" panose="02040503050406030204" pitchFamily="18" charset="0"/>
                          <a:cs typeface="Times New Roman" pitchFamily="18" charset="0"/>
                        </a:rPr>
                        <m:t>𝑥</m:t>
                      </m:r>
                      <m:r>
                        <a:rPr lang="en-US" sz="2800" i="1">
                          <a:solidFill>
                            <a:srgbClr val="7030A0"/>
                          </a:solidFill>
                          <a:latin typeface="Cambria Math" panose="02040503050406030204" pitchFamily="18" charset="0"/>
                          <a:cs typeface="Times New Roman" pitchFamily="18" charset="0"/>
                        </a:rPr>
                        <m:t>,</m:t>
                      </m:r>
                      <m:r>
                        <a:rPr lang="en-US" sz="2800" i="1">
                          <a:solidFill>
                            <a:srgbClr val="7030A0"/>
                          </a:solidFill>
                          <a:latin typeface="Cambria Math" panose="02040503050406030204" pitchFamily="18" charset="0"/>
                          <a:cs typeface="Times New Roman" pitchFamily="18" charset="0"/>
                        </a:rPr>
                        <m:t>𝑦</m:t>
                      </m:r>
                      <m:r>
                        <a:rPr lang="en-US" sz="2800" i="1">
                          <a:solidFill>
                            <a:srgbClr val="7030A0"/>
                          </a:solidFill>
                          <a:latin typeface="Cambria Math" panose="02040503050406030204" pitchFamily="18" charset="0"/>
                          <a:cs typeface="Times New Roman" pitchFamily="18" charset="0"/>
                        </a:rPr>
                        <m:t>)∙</m:t>
                      </m:r>
                      <m:sSub>
                        <m:sSubPr>
                          <m:ctrlPr>
                            <a:rPr lang="en-US" sz="2800" i="1">
                              <a:solidFill>
                                <a:srgbClr val="7030A0"/>
                              </a:solidFill>
                              <a:latin typeface="Cambria Math" panose="02040503050406030204" pitchFamily="18" charset="0"/>
                              <a:ea typeface="Cambria Math" panose="02040503050406030204" pitchFamily="18" charset="0"/>
                              <a:cs typeface="Times New Roman" pitchFamily="18" charset="0"/>
                            </a:rPr>
                          </m:ctrlPr>
                        </m:sSubPr>
                        <m:e>
                          <m:r>
                            <a:rPr lang="en-US" sz="2800" i="1">
                              <a:solidFill>
                                <a:srgbClr val="7030A0"/>
                              </a:solidFill>
                              <a:latin typeface="Cambria Math" panose="02040503050406030204" pitchFamily="18" charset="0"/>
                              <a:ea typeface="Cambria Math" panose="02040503050406030204" pitchFamily="18" charset="0"/>
                              <a:cs typeface="Times New Roman" pitchFamily="18" charset="0"/>
                            </a:rPr>
                            <m:t>𝑉</m:t>
                          </m:r>
                        </m:e>
                        <m:sub>
                          <m:r>
                            <a:rPr lang="en-US" sz="2800" i="1">
                              <a:solidFill>
                                <a:srgbClr val="7030A0"/>
                              </a:solidFill>
                              <a:latin typeface="Cambria Math" panose="02040503050406030204" pitchFamily="18" charset="0"/>
                              <a:ea typeface="Cambria Math" panose="02040503050406030204" pitchFamily="18" charset="0"/>
                              <a:cs typeface="Times New Roman" pitchFamily="18" charset="0"/>
                            </a:rPr>
                            <m:t>𝑗</m:t>
                          </m:r>
                        </m:sub>
                      </m:sSub>
                    </m:oMath>
                  </m:oMathPara>
                </a14:m>
                <a:endParaRPr lang="en-GB" sz="2800" dirty="0">
                  <a:solidFill>
                    <a:srgbClr val="7030A0"/>
                  </a:solidFill>
                  <a:latin typeface="Times New Roman" pitchFamily="18" charset="0"/>
                  <a:cs typeface="Times New Roman" pitchFamily="18" charset="0"/>
                </a:endParaRPr>
              </a:p>
            </p:txBody>
          </p:sp>
        </mc:Choice>
        <mc:Fallback xmlns="">
          <p:sp>
            <p:nvSpPr>
              <p:cNvPr id="3" name="Rectangle 2">
                <a:extLst>
                  <a:ext uri="{FF2B5EF4-FFF2-40B4-BE49-F238E27FC236}">
                    <a16:creationId xmlns:a16="http://schemas.microsoft.com/office/drawing/2014/main" id="{FAF1DAD7-1F7B-404C-8407-D7170B54B409}"/>
                  </a:ext>
                </a:extLst>
              </p:cNvPr>
              <p:cNvSpPr>
                <a:spLocks noRot="1" noChangeAspect="1" noMove="1" noResize="1" noEditPoints="1" noAdjustHandles="1" noChangeArrowheads="1" noChangeShapeType="1" noTextEdit="1"/>
              </p:cNvSpPr>
              <p:nvPr/>
            </p:nvSpPr>
            <p:spPr>
              <a:xfrm>
                <a:off x="4674094" y="4632909"/>
                <a:ext cx="2260106" cy="557910"/>
              </a:xfrm>
              <a:prstGeom prst="rect">
                <a:avLst/>
              </a:prstGeom>
              <a:blipFill>
                <a:blip r:embed="rId5"/>
                <a:stretch>
                  <a:fillRect b="-11111"/>
                </a:stretch>
              </a:blipFill>
            </p:spPr>
            <p:txBody>
              <a:bodyPr/>
              <a:lstStyle/>
              <a:p>
                <a:r>
                  <a:rPr lang="en-US">
                    <a:noFill/>
                  </a:rPr>
                  <a:t> </a:t>
                </a:r>
              </a:p>
            </p:txBody>
          </p:sp>
        </mc:Fallback>
      </mc:AlternateContent>
    </p:spTree>
    <p:extLst>
      <p:ext uri="{BB962C8B-B14F-4D97-AF65-F5344CB8AC3E}">
        <p14:creationId xmlns:p14="http://schemas.microsoft.com/office/powerpoint/2010/main" val="886990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Rectangle 2"/>
          <p:cNvSpPr>
            <a:spLocks noGrp="1" noChangeArrowheads="1"/>
          </p:cNvSpPr>
          <p:nvPr>
            <p:ph type="title"/>
          </p:nvPr>
        </p:nvSpPr>
        <p:spPr/>
        <p:txBody>
          <a:bodyPr/>
          <a:lstStyle/>
          <a:p>
            <a:r>
              <a:rPr lang="en-GB"/>
              <a:t>Least squares problem</a:t>
            </a:r>
          </a:p>
        </p:txBody>
      </p:sp>
      <mc:AlternateContent xmlns:mc="http://schemas.openxmlformats.org/markup-compatibility/2006" xmlns:a14="http://schemas.microsoft.com/office/drawing/2010/main">
        <mc:Choice Requires="a14">
          <p:sp>
            <p:nvSpPr>
              <p:cNvPr id="14341" name="Rectangle 22"/>
              <p:cNvSpPr>
                <a:spLocks noGrp="1" noChangeArrowheads="1"/>
              </p:cNvSpPr>
              <p:nvPr>
                <p:ph type="body" idx="1"/>
              </p:nvPr>
            </p:nvSpPr>
            <p:spPr>
              <a:xfrm>
                <a:off x="762000" y="4648200"/>
                <a:ext cx="10744200" cy="1981200"/>
              </a:xfrm>
            </p:spPr>
            <p:txBody>
              <a:bodyPr/>
              <a:lstStyle/>
              <a:p>
                <a:pPr>
                  <a:buFontTx/>
                  <a:buChar char="•"/>
                </a:pPr>
                <a:r>
                  <a:rPr lang="en-US" sz="2400" dirty="0"/>
                  <a:t>Obtain least-squares solution for </a:t>
                </a:r>
                <a14:m>
                  <m:oMath xmlns:m="http://schemas.openxmlformats.org/officeDocument/2006/math">
                    <m:r>
                      <a:rPr lang="en-US" sz="2400" i="1" dirty="0">
                        <a:solidFill>
                          <a:srgbClr val="7030A0"/>
                        </a:solidFill>
                        <a:latin typeface="Cambria Math" panose="02040503050406030204" pitchFamily="18" charset="0"/>
                        <a:cs typeface="Times New Roman" pitchFamily="18" charset="0"/>
                      </a:rPr>
                      <m:t>𝑔</m:t>
                    </m:r>
                    <m:d>
                      <m:dPr>
                        <m:ctrlPr>
                          <a:rPr lang="en-US" sz="2400" i="1" dirty="0">
                            <a:solidFill>
                              <a:srgbClr val="7030A0"/>
                            </a:solidFill>
                            <a:latin typeface="Cambria Math" panose="02040503050406030204" pitchFamily="18" charset="0"/>
                            <a:cs typeface="Times New Roman" pitchFamily="18" charset="0"/>
                          </a:rPr>
                        </m:ctrlPr>
                      </m:dPr>
                      <m:e>
                        <m:r>
                          <a:rPr lang="en-US" sz="2400" i="1" dirty="0">
                            <a:solidFill>
                              <a:srgbClr val="7030A0"/>
                            </a:solidFill>
                            <a:latin typeface="Cambria Math" panose="02040503050406030204" pitchFamily="18" charset="0"/>
                            <a:cs typeface="Times New Roman" pitchFamily="18" charset="0"/>
                          </a:rPr>
                          <m:t>𝑥</m:t>
                        </m:r>
                        <m:r>
                          <a:rPr lang="en-US" sz="2400" i="1" dirty="0">
                            <a:solidFill>
                              <a:srgbClr val="7030A0"/>
                            </a:solidFill>
                            <a:latin typeface="Cambria Math" panose="02040503050406030204" pitchFamily="18" charset="0"/>
                            <a:cs typeface="Times New Roman" pitchFamily="18" charset="0"/>
                          </a:rPr>
                          <m:t>,</m:t>
                        </m:r>
                        <m:r>
                          <a:rPr lang="en-US" sz="2400" i="1" dirty="0">
                            <a:solidFill>
                              <a:srgbClr val="7030A0"/>
                            </a:solidFill>
                            <a:latin typeface="Cambria Math" panose="02040503050406030204" pitchFamily="18" charset="0"/>
                            <a:cs typeface="Times New Roman" pitchFamily="18" charset="0"/>
                          </a:rPr>
                          <m:t>𝑦</m:t>
                        </m:r>
                      </m:e>
                    </m:d>
                  </m:oMath>
                </a14:m>
                <a:r>
                  <a:rPr lang="en-US" sz="2400" dirty="0">
                    <a:cs typeface="Times New Roman" pitchFamily="18" charset="0"/>
                  </a:rPr>
                  <a:t>, which we defined as </a:t>
                </a:r>
                <a14:m>
                  <m:oMath xmlns:m="http://schemas.openxmlformats.org/officeDocument/2006/math">
                    <m:r>
                      <a:rPr lang="en-US" sz="2400" i="1">
                        <a:solidFill>
                          <a:srgbClr val="7030A0"/>
                        </a:solidFill>
                        <a:latin typeface="Cambria Math" panose="02040503050406030204" pitchFamily="18" charset="0"/>
                        <a:ea typeface="Cambria Math" panose="02040503050406030204" pitchFamily="18" charset="0"/>
                        <a:cs typeface="Times New Roman" pitchFamily="18" charset="0"/>
                      </a:rPr>
                      <m:t>𝜌</m:t>
                    </m:r>
                    <m:d>
                      <m:dPr>
                        <m:ctrlPr>
                          <a:rPr lang="en-US" sz="2400" i="1">
                            <a:solidFill>
                              <a:srgbClr val="7030A0"/>
                            </a:solidFill>
                            <a:latin typeface="Cambria Math" panose="02040503050406030204" pitchFamily="18" charset="0"/>
                            <a:ea typeface="Cambria Math" panose="02040503050406030204" pitchFamily="18" charset="0"/>
                            <a:cs typeface="Times New Roman" pitchFamily="18" charset="0"/>
                          </a:rPr>
                        </m:ctrlPr>
                      </m:dPr>
                      <m:e>
                        <m:r>
                          <a:rPr lang="en-US" sz="2400" i="1">
                            <a:solidFill>
                              <a:srgbClr val="7030A0"/>
                            </a:solidFill>
                            <a:latin typeface="Cambria Math" panose="02040503050406030204" pitchFamily="18" charset="0"/>
                            <a:ea typeface="Cambria Math" panose="02040503050406030204" pitchFamily="18" charset="0"/>
                            <a:cs typeface="Times New Roman" pitchFamily="18" charset="0"/>
                          </a:rPr>
                          <m:t>𝑥</m:t>
                        </m:r>
                        <m:r>
                          <a:rPr lang="en-US" sz="2400" i="1">
                            <a:solidFill>
                              <a:srgbClr val="7030A0"/>
                            </a:solidFill>
                            <a:latin typeface="Cambria Math" panose="02040503050406030204" pitchFamily="18" charset="0"/>
                            <a:ea typeface="Cambria Math" panose="02040503050406030204" pitchFamily="18" charset="0"/>
                            <a:cs typeface="Times New Roman" pitchFamily="18" charset="0"/>
                          </a:rPr>
                          <m:t>,</m:t>
                        </m:r>
                        <m:r>
                          <a:rPr lang="en-US" sz="2400" i="1">
                            <a:solidFill>
                              <a:srgbClr val="7030A0"/>
                            </a:solidFill>
                            <a:latin typeface="Cambria Math" panose="02040503050406030204" pitchFamily="18" charset="0"/>
                            <a:ea typeface="Cambria Math" panose="02040503050406030204" pitchFamily="18" charset="0"/>
                            <a:cs typeface="Times New Roman" pitchFamily="18" charset="0"/>
                          </a:rPr>
                          <m:t>𝑦</m:t>
                        </m:r>
                      </m:e>
                    </m:d>
                    <m:r>
                      <a:rPr lang="en-US" sz="2400" i="1">
                        <a:solidFill>
                          <a:srgbClr val="7030A0"/>
                        </a:solidFill>
                        <a:latin typeface="Cambria Math" panose="02040503050406030204" pitchFamily="18" charset="0"/>
                        <a:ea typeface="Cambria Math" panose="02040503050406030204" pitchFamily="18" charset="0"/>
                        <a:cs typeface="Times New Roman" pitchFamily="18" charset="0"/>
                      </a:rPr>
                      <m:t>𝑁</m:t>
                    </m:r>
                    <m:r>
                      <a:rPr lang="en-US" sz="2400" i="1">
                        <a:solidFill>
                          <a:srgbClr val="7030A0"/>
                        </a:solidFill>
                        <a:latin typeface="Cambria Math" panose="02040503050406030204" pitchFamily="18" charset="0"/>
                        <a:ea typeface="Cambria Math" panose="02040503050406030204" pitchFamily="18" charset="0"/>
                        <a:cs typeface="Times New Roman" pitchFamily="18" charset="0"/>
                      </a:rPr>
                      <m:t>(</m:t>
                    </m:r>
                    <m:r>
                      <a:rPr lang="en-US" sz="2400" i="1">
                        <a:solidFill>
                          <a:srgbClr val="7030A0"/>
                        </a:solidFill>
                        <a:latin typeface="Cambria Math" panose="02040503050406030204" pitchFamily="18" charset="0"/>
                        <a:ea typeface="Cambria Math" panose="02040503050406030204" pitchFamily="18" charset="0"/>
                        <a:cs typeface="Times New Roman" pitchFamily="18" charset="0"/>
                      </a:rPr>
                      <m:t>𝑥</m:t>
                    </m:r>
                    <m:r>
                      <a:rPr lang="en-US" sz="2400" i="1">
                        <a:solidFill>
                          <a:srgbClr val="7030A0"/>
                        </a:solidFill>
                        <a:latin typeface="Cambria Math" panose="02040503050406030204" pitchFamily="18" charset="0"/>
                        <a:ea typeface="Cambria Math" panose="02040503050406030204" pitchFamily="18" charset="0"/>
                        <a:cs typeface="Times New Roman" pitchFamily="18" charset="0"/>
                      </a:rPr>
                      <m:t>,</m:t>
                    </m:r>
                    <m:r>
                      <a:rPr lang="en-US" sz="2400" i="1">
                        <a:solidFill>
                          <a:srgbClr val="7030A0"/>
                        </a:solidFill>
                        <a:latin typeface="Cambria Math" panose="02040503050406030204" pitchFamily="18" charset="0"/>
                        <a:ea typeface="Cambria Math" panose="02040503050406030204" pitchFamily="18" charset="0"/>
                        <a:cs typeface="Times New Roman" pitchFamily="18" charset="0"/>
                      </a:rPr>
                      <m:t>𝑦</m:t>
                    </m:r>
                    <m:r>
                      <a:rPr lang="en-US" sz="2400" i="1">
                        <a:solidFill>
                          <a:srgbClr val="7030A0"/>
                        </a:solidFill>
                        <a:latin typeface="Cambria Math" panose="02040503050406030204" pitchFamily="18" charset="0"/>
                        <a:ea typeface="Cambria Math" panose="02040503050406030204" pitchFamily="18" charset="0"/>
                        <a:cs typeface="Times New Roman" pitchFamily="18" charset="0"/>
                      </a:rPr>
                      <m:t>)</m:t>
                    </m:r>
                  </m:oMath>
                </a14:m>
                <a:endParaRPr lang="en-US" sz="2400" dirty="0">
                  <a:cs typeface="Times New Roman" pitchFamily="18" charset="0"/>
                </a:endParaRPr>
              </a:p>
              <a:p>
                <a:pPr>
                  <a:buFontTx/>
                  <a:buChar char="•"/>
                </a:pPr>
                <a:r>
                  <a:rPr lang="en-GB" sz="2400" dirty="0"/>
                  <a:t>Since </a:t>
                </a:r>
                <a14:m>
                  <m:oMath xmlns:m="http://schemas.openxmlformats.org/officeDocument/2006/math">
                    <m:r>
                      <a:rPr lang="en-US" sz="2400" i="1">
                        <a:solidFill>
                          <a:srgbClr val="7030A0"/>
                        </a:solidFill>
                        <a:latin typeface="Cambria Math" panose="02040503050406030204" pitchFamily="18" charset="0"/>
                        <a:ea typeface="Cambria Math" panose="02040503050406030204" pitchFamily="18" charset="0"/>
                        <a:cs typeface="Times New Roman" pitchFamily="18" charset="0"/>
                      </a:rPr>
                      <m:t>𝑁</m:t>
                    </m:r>
                    <m:r>
                      <a:rPr lang="en-US" sz="2400" i="1">
                        <a:solidFill>
                          <a:srgbClr val="7030A0"/>
                        </a:solidFill>
                        <a:latin typeface="Cambria Math" panose="02040503050406030204" pitchFamily="18" charset="0"/>
                        <a:ea typeface="Cambria Math" panose="02040503050406030204" pitchFamily="18" charset="0"/>
                        <a:cs typeface="Times New Roman" pitchFamily="18" charset="0"/>
                      </a:rPr>
                      <m:t>(</m:t>
                    </m:r>
                    <m:r>
                      <a:rPr lang="en-US" sz="2400" i="1">
                        <a:solidFill>
                          <a:srgbClr val="7030A0"/>
                        </a:solidFill>
                        <a:latin typeface="Cambria Math" panose="02040503050406030204" pitchFamily="18" charset="0"/>
                        <a:ea typeface="Cambria Math" panose="02040503050406030204" pitchFamily="18" charset="0"/>
                        <a:cs typeface="Times New Roman" pitchFamily="18" charset="0"/>
                      </a:rPr>
                      <m:t>𝑥</m:t>
                    </m:r>
                    <m:r>
                      <a:rPr lang="en-US" sz="2400" i="1">
                        <a:solidFill>
                          <a:srgbClr val="7030A0"/>
                        </a:solidFill>
                        <a:latin typeface="Cambria Math" panose="02040503050406030204" pitchFamily="18" charset="0"/>
                        <a:ea typeface="Cambria Math" panose="02040503050406030204" pitchFamily="18" charset="0"/>
                        <a:cs typeface="Times New Roman" pitchFamily="18" charset="0"/>
                      </a:rPr>
                      <m:t>,</m:t>
                    </m:r>
                    <m:r>
                      <a:rPr lang="en-US" sz="2400" i="1">
                        <a:solidFill>
                          <a:srgbClr val="7030A0"/>
                        </a:solidFill>
                        <a:latin typeface="Cambria Math" panose="02040503050406030204" pitchFamily="18" charset="0"/>
                        <a:ea typeface="Cambria Math" panose="02040503050406030204" pitchFamily="18" charset="0"/>
                        <a:cs typeface="Times New Roman" pitchFamily="18" charset="0"/>
                      </a:rPr>
                      <m:t>𝑦</m:t>
                    </m:r>
                    <m:r>
                      <a:rPr lang="en-US" sz="2400" i="1">
                        <a:solidFill>
                          <a:srgbClr val="7030A0"/>
                        </a:solidFill>
                        <a:latin typeface="Cambria Math" panose="02040503050406030204" pitchFamily="18" charset="0"/>
                        <a:ea typeface="Cambria Math" panose="02040503050406030204" pitchFamily="18" charset="0"/>
                        <a:cs typeface="Times New Roman" pitchFamily="18" charset="0"/>
                      </a:rPr>
                      <m:t>)</m:t>
                    </m:r>
                  </m:oMath>
                </a14:m>
                <a:r>
                  <a:rPr lang="en-GB" sz="2400" dirty="0"/>
                  <a:t> is the </a:t>
                </a:r>
                <a:r>
                  <a:rPr lang="en-GB" sz="2400" i="1" dirty="0"/>
                  <a:t>unit</a:t>
                </a:r>
                <a:r>
                  <a:rPr lang="en-GB" sz="2400" dirty="0"/>
                  <a:t> normal, </a:t>
                </a:r>
                <a14:m>
                  <m:oMath xmlns:m="http://schemas.openxmlformats.org/officeDocument/2006/math">
                    <m:r>
                      <a:rPr lang="en-US" sz="2400" i="1">
                        <a:solidFill>
                          <a:srgbClr val="7030A0"/>
                        </a:solidFill>
                        <a:latin typeface="Cambria Math" panose="02040503050406030204" pitchFamily="18" charset="0"/>
                        <a:ea typeface="Cambria Math" panose="02040503050406030204" pitchFamily="18" charset="0"/>
                        <a:cs typeface="Times New Roman" pitchFamily="18" charset="0"/>
                      </a:rPr>
                      <m:t>𝜌</m:t>
                    </m:r>
                    <m:d>
                      <m:dPr>
                        <m:ctrlPr>
                          <a:rPr lang="en-US" sz="2400" i="1">
                            <a:solidFill>
                              <a:srgbClr val="7030A0"/>
                            </a:solidFill>
                            <a:latin typeface="Cambria Math" panose="02040503050406030204" pitchFamily="18" charset="0"/>
                            <a:ea typeface="Cambria Math" panose="02040503050406030204" pitchFamily="18" charset="0"/>
                            <a:cs typeface="Times New Roman" pitchFamily="18" charset="0"/>
                          </a:rPr>
                        </m:ctrlPr>
                      </m:dPr>
                      <m:e>
                        <m:r>
                          <a:rPr lang="en-US" sz="2400" i="1">
                            <a:solidFill>
                              <a:srgbClr val="7030A0"/>
                            </a:solidFill>
                            <a:latin typeface="Cambria Math" panose="02040503050406030204" pitchFamily="18" charset="0"/>
                            <a:ea typeface="Cambria Math" panose="02040503050406030204" pitchFamily="18" charset="0"/>
                            <a:cs typeface="Times New Roman" pitchFamily="18" charset="0"/>
                          </a:rPr>
                          <m:t>𝑥</m:t>
                        </m:r>
                        <m:r>
                          <a:rPr lang="en-US" sz="2400" i="1">
                            <a:solidFill>
                              <a:srgbClr val="7030A0"/>
                            </a:solidFill>
                            <a:latin typeface="Cambria Math" panose="02040503050406030204" pitchFamily="18" charset="0"/>
                            <a:ea typeface="Cambria Math" panose="02040503050406030204" pitchFamily="18" charset="0"/>
                            <a:cs typeface="Times New Roman" pitchFamily="18" charset="0"/>
                          </a:rPr>
                          <m:t>,</m:t>
                        </m:r>
                        <m:r>
                          <a:rPr lang="en-US" sz="2400" i="1">
                            <a:solidFill>
                              <a:srgbClr val="7030A0"/>
                            </a:solidFill>
                            <a:latin typeface="Cambria Math" panose="02040503050406030204" pitchFamily="18" charset="0"/>
                            <a:ea typeface="Cambria Math" panose="02040503050406030204" pitchFamily="18" charset="0"/>
                            <a:cs typeface="Times New Roman" pitchFamily="18" charset="0"/>
                          </a:rPr>
                          <m:t>𝑦</m:t>
                        </m:r>
                      </m:e>
                    </m:d>
                  </m:oMath>
                </a14:m>
                <a:r>
                  <a:rPr lang="en-GB" sz="2400" dirty="0"/>
                  <a:t> is given by the magnitude of </a:t>
                </a:r>
                <a14:m>
                  <m:oMath xmlns:m="http://schemas.openxmlformats.org/officeDocument/2006/math">
                    <m:r>
                      <a:rPr lang="en-US" sz="2400" i="1" dirty="0">
                        <a:solidFill>
                          <a:srgbClr val="7030A0"/>
                        </a:solidFill>
                        <a:latin typeface="Cambria Math" panose="02040503050406030204" pitchFamily="18" charset="0"/>
                        <a:cs typeface="Times New Roman" pitchFamily="18" charset="0"/>
                      </a:rPr>
                      <m:t>𝑔</m:t>
                    </m:r>
                    <m:r>
                      <a:rPr lang="en-US" sz="2400" i="1" dirty="0">
                        <a:solidFill>
                          <a:srgbClr val="7030A0"/>
                        </a:solidFill>
                        <a:latin typeface="Cambria Math" panose="02040503050406030204" pitchFamily="18" charset="0"/>
                        <a:cs typeface="Times New Roman" pitchFamily="18" charset="0"/>
                      </a:rPr>
                      <m:t>(</m:t>
                    </m:r>
                    <m:r>
                      <a:rPr lang="en-US" sz="2400" i="1" dirty="0">
                        <a:solidFill>
                          <a:srgbClr val="7030A0"/>
                        </a:solidFill>
                        <a:latin typeface="Cambria Math" panose="02040503050406030204" pitchFamily="18" charset="0"/>
                        <a:cs typeface="Times New Roman" pitchFamily="18" charset="0"/>
                      </a:rPr>
                      <m:t>𝑥</m:t>
                    </m:r>
                    <m:r>
                      <a:rPr lang="en-US" sz="2400" i="1" dirty="0">
                        <a:solidFill>
                          <a:srgbClr val="7030A0"/>
                        </a:solidFill>
                        <a:latin typeface="Cambria Math" panose="02040503050406030204" pitchFamily="18" charset="0"/>
                        <a:cs typeface="Times New Roman" pitchFamily="18" charset="0"/>
                      </a:rPr>
                      <m:t>,</m:t>
                    </m:r>
                    <m:r>
                      <a:rPr lang="en-US" sz="2400" i="1" dirty="0">
                        <a:solidFill>
                          <a:srgbClr val="7030A0"/>
                        </a:solidFill>
                        <a:latin typeface="Cambria Math" panose="02040503050406030204" pitchFamily="18" charset="0"/>
                        <a:cs typeface="Times New Roman" pitchFamily="18" charset="0"/>
                      </a:rPr>
                      <m:t>𝑦</m:t>
                    </m:r>
                    <m:r>
                      <a:rPr lang="en-US" sz="2400" i="1" dirty="0">
                        <a:solidFill>
                          <a:srgbClr val="7030A0"/>
                        </a:solidFill>
                        <a:latin typeface="Cambria Math" panose="02040503050406030204" pitchFamily="18" charset="0"/>
                        <a:cs typeface="Times New Roman" pitchFamily="18" charset="0"/>
                      </a:rPr>
                      <m:t>)</m:t>
                    </m:r>
                  </m:oMath>
                </a14:m>
                <a:endParaRPr lang="en-GB" sz="2400" i="1" dirty="0">
                  <a:latin typeface="Times New Roman" pitchFamily="18" charset="0"/>
                  <a:cs typeface="Times New Roman" pitchFamily="18" charset="0"/>
                </a:endParaRPr>
              </a:p>
              <a:p>
                <a:pPr>
                  <a:buFontTx/>
                  <a:buChar char="•"/>
                </a:pPr>
                <a:r>
                  <a:rPr lang="en-GB" sz="2400" dirty="0"/>
                  <a:t>Finally, </a:t>
                </a:r>
                <a14:m>
                  <m:oMath xmlns:m="http://schemas.openxmlformats.org/officeDocument/2006/math">
                    <m:r>
                      <a:rPr lang="en-US" sz="2400" i="1">
                        <a:solidFill>
                          <a:srgbClr val="7030A0"/>
                        </a:solidFill>
                        <a:latin typeface="Cambria Math" panose="02040503050406030204" pitchFamily="18" charset="0"/>
                        <a:ea typeface="Cambria Math" panose="02040503050406030204" pitchFamily="18" charset="0"/>
                        <a:cs typeface="Times New Roman" pitchFamily="18" charset="0"/>
                      </a:rPr>
                      <m:t>𝑁</m:t>
                    </m:r>
                    <m:d>
                      <m:dPr>
                        <m:ctrlPr>
                          <a:rPr lang="en-US" sz="2400" i="1">
                            <a:solidFill>
                              <a:srgbClr val="7030A0"/>
                            </a:solidFill>
                            <a:latin typeface="Cambria Math" panose="02040503050406030204" pitchFamily="18" charset="0"/>
                            <a:ea typeface="Cambria Math" panose="02040503050406030204" pitchFamily="18" charset="0"/>
                            <a:cs typeface="Times New Roman" pitchFamily="18" charset="0"/>
                          </a:rPr>
                        </m:ctrlPr>
                      </m:dPr>
                      <m:e>
                        <m:r>
                          <a:rPr lang="en-US" sz="2400" i="1">
                            <a:solidFill>
                              <a:srgbClr val="7030A0"/>
                            </a:solidFill>
                            <a:latin typeface="Cambria Math" panose="02040503050406030204" pitchFamily="18" charset="0"/>
                            <a:ea typeface="Cambria Math" panose="02040503050406030204" pitchFamily="18" charset="0"/>
                            <a:cs typeface="Times New Roman" pitchFamily="18" charset="0"/>
                          </a:rPr>
                          <m:t>𝑥</m:t>
                        </m:r>
                        <m:r>
                          <a:rPr lang="en-US" sz="2400" i="1">
                            <a:solidFill>
                              <a:srgbClr val="7030A0"/>
                            </a:solidFill>
                            <a:latin typeface="Cambria Math" panose="02040503050406030204" pitchFamily="18" charset="0"/>
                            <a:ea typeface="Cambria Math" panose="02040503050406030204" pitchFamily="18" charset="0"/>
                            <a:cs typeface="Times New Roman" pitchFamily="18" charset="0"/>
                          </a:rPr>
                          <m:t>,</m:t>
                        </m:r>
                        <m:r>
                          <a:rPr lang="en-US" sz="2400" i="1">
                            <a:solidFill>
                              <a:srgbClr val="7030A0"/>
                            </a:solidFill>
                            <a:latin typeface="Cambria Math" panose="02040503050406030204" pitchFamily="18" charset="0"/>
                            <a:ea typeface="Cambria Math" panose="02040503050406030204" pitchFamily="18" charset="0"/>
                            <a:cs typeface="Times New Roman" pitchFamily="18" charset="0"/>
                          </a:rPr>
                          <m:t>𝑦</m:t>
                        </m:r>
                      </m:e>
                    </m:d>
                    <m:r>
                      <a:rPr lang="en-US" sz="2400" b="0" i="1" smtClean="0">
                        <a:solidFill>
                          <a:srgbClr val="7030A0"/>
                        </a:solidFill>
                        <a:latin typeface="Cambria Math" panose="02040503050406030204" pitchFamily="18" charset="0"/>
                        <a:ea typeface="Cambria Math" panose="02040503050406030204" pitchFamily="18" charset="0"/>
                        <a:cs typeface="Times New Roman" pitchFamily="18" charset="0"/>
                      </a:rPr>
                      <m:t>=</m:t>
                    </m:r>
                    <m:f>
                      <m:fPr>
                        <m:ctrlPr>
                          <a:rPr lang="en-US" sz="2400" b="0" i="1" smtClean="0">
                            <a:solidFill>
                              <a:srgbClr val="7030A0"/>
                            </a:solidFill>
                            <a:latin typeface="Cambria Math" panose="02040503050406030204" pitchFamily="18" charset="0"/>
                            <a:ea typeface="Cambria Math" panose="02040503050406030204" pitchFamily="18" charset="0"/>
                            <a:cs typeface="Times New Roman" pitchFamily="18" charset="0"/>
                          </a:rPr>
                        </m:ctrlPr>
                      </m:fPr>
                      <m:num>
                        <m:r>
                          <a:rPr lang="en-US" sz="2400" b="0" i="1" smtClean="0">
                            <a:solidFill>
                              <a:srgbClr val="7030A0"/>
                            </a:solidFill>
                            <a:latin typeface="Cambria Math" panose="02040503050406030204" pitchFamily="18" charset="0"/>
                            <a:ea typeface="Cambria Math" panose="02040503050406030204" pitchFamily="18" charset="0"/>
                            <a:cs typeface="Times New Roman" pitchFamily="18" charset="0"/>
                          </a:rPr>
                          <m:t>1</m:t>
                        </m:r>
                      </m:num>
                      <m:den>
                        <m:r>
                          <a:rPr lang="en-US" sz="2400" i="1">
                            <a:solidFill>
                              <a:srgbClr val="7030A0"/>
                            </a:solidFill>
                            <a:latin typeface="Cambria Math" panose="02040503050406030204" pitchFamily="18" charset="0"/>
                            <a:ea typeface="Cambria Math" panose="02040503050406030204" pitchFamily="18" charset="0"/>
                            <a:cs typeface="Times New Roman" pitchFamily="18" charset="0"/>
                          </a:rPr>
                          <m:t>𝜌</m:t>
                        </m:r>
                        <m:d>
                          <m:dPr>
                            <m:ctrlPr>
                              <a:rPr lang="en-US" sz="2400" i="1">
                                <a:solidFill>
                                  <a:srgbClr val="7030A0"/>
                                </a:solidFill>
                                <a:latin typeface="Cambria Math" panose="02040503050406030204" pitchFamily="18" charset="0"/>
                                <a:ea typeface="Cambria Math" panose="02040503050406030204" pitchFamily="18" charset="0"/>
                                <a:cs typeface="Times New Roman" pitchFamily="18" charset="0"/>
                              </a:rPr>
                            </m:ctrlPr>
                          </m:dPr>
                          <m:e>
                            <m:r>
                              <a:rPr lang="en-US" sz="2400" i="1">
                                <a:solidFill>
                                  <a:srgbClr val="7030A0"/>
                                </a:solidFill>
                                <a:latin typeface="Cambria Math" panose="02040503050406030204" pitchFamily="18" charset="0"/>
                                <a:ea typeface="Cambria Math" panose="02040503050406030204" pitchFamily="18" charset="0"/>
                                <a:cs typeface="Times New Roman" pitchFamily="18" charset="0"/>
                              </a:rPr>
                              <m:t>𝑥</m:t>
                            </m:r>
                            <m:r>
                              <a:rPr lang="en-US" sz="2400" i="1">
                                <a:solidFill>
                                  <a:srgbClr val="7030A0"/>
                                </a:solidFill>
                                <a:latin typeface="Cambria Math" panose="02040503050406030204" pitchFamily="18" charset="0"/>
                                <a:ea typeface="Cambria Math" panose="02040503050406030204" pitchFamily="18" charset="0"/>
                                <a:cs typeface="Times New Roman" pitchFamily="18" charset="0"/>
                              </a:rPr>
                              <m:t>,</m:t>
                            </m:r>
                            <m:r>
                              <a:rPr lang="en-US" sz="2400" i="1">
                                <a:solidFill>
                                  <a:srgbClr val="7030A0"/>
                                </a:solidFill>
                                <a:latin typeface="Cambria Math" panose="02040503050406030204" pitchFamily="18" charset="0"/>
                                <a:ea typeface="Cambria Math" panose="02040503050406030204" pitchFamily="18" charset="0"/>
                                <a:cs typeface="Times New Roman" pitchFamily="18" charset="0"/>
                              </a:rPr>
                              <m:t>𝑦</m:t>
                            </m:r>
                          </m:e>
                        </m:d>
                      </m:den>
                    </m:f>
                    <m:r>
                      <a:rPr lang="en-US" sz="2400" i="1" dirty="0">
                        <a:solidFill>
                          <a:srgbClr val="7030A0"/>
                        </a:solidFill>
                        <a:latin typeface="Cambria Math" panose="02040503050406030204" pitchFamily="18" charset="0"/>
                        <a:cs typeface="Times New Roman" pitchFamily="18" charset="0"/>
                      </a:rPr>
                      <m:t>𝑔</m:t>
                    </m:r>
                    <m:d>
                      <m:dPr>
                        <m:ctrlPr>
                          <a:rPr lang="en-US" sz="2400" i="1" dirty="0">
                            <a:solidFill>
                              <a:srgbClr val="7030A0"/>
                            </a:solidFill>
                            <a:latin typeface="Cambria Math" panose="02040503050406030204" pitchFamily="18" charset="0"/>
                            <a:cs typeface="Times New Roman" pitchFamily="18" charset="0"/>
                          </a:rPr>
                        </m:ctrlPr>
                      </m:dPr>
                      <m:e>
                        <m:r>
                          <a:rPr lang="en-US" sz="2400" i="1" dirty="0">
                            <a:solidFill>
                              <a:srgbClr val="7030A0"/>
                            </a:solidFill>
                            <a:latin typeface="Cambria Math" panose="02040503050406030204" pitchFamily="18" charset="0"/>
                            <a:cs typeface="Times New Roman" pitchFamily="18" charset="0"/>
                          </a:rPr>
                          <m:t>𝑥</m:t>
                        </m:r>
                        <m:r>
                          <a:rPr lang="en-US" sz="2400" i="1" dirty="0">
                            <a:solidFill>
                              <a:srgbClr val="7030A0"/>
                            </a:solidFill>
                            <a:latin typeface="Cambria Math" panose="02040503050406030204" pitchFamily="18" charset="0"/>
                            <a:cs typeface="Times New Roman" pitchFamily="18" charset="0"/>
                          </a:rPr>
                          <m:t>,</m:t>
                        </m:r>
                        <m:r>
                          <a:rPr lang="en-US" sz="2400" i="1" dirty="0">
                            <a:solidFill>
                              <a:srgbClr val="7030A0"/>
                            </a:solidFill>
                            <a:latin typeface="Cambria Math" panose="02040503050406030204" pitchFamily="18" charset="0"/>
                            <a:cs typeface="Times New Roman" pitchFamily="18" charset="0"/>
                          </a:rPr>
                          <m:t>𝑦</m:t>
                        </m:r>
                      </m:e>
                    </m:d>
                  </m:oMath>
                </a14:m>
                <a:endParaRPr lang="en-GB" sz="2400" i="1" dirty="0">
                  <a:latin typeface="Times New Roman" pitchFamily="18" charset="0"/>
                  <a:cs typeface="Times New Roman" pitchFamily="18" charset="0"/>
                </a:endParaRPr>
              </a:p>
              <a:p>
                <a:pPr>
                  <a:buFontTx/>
                  <a:buChar char="•"/>
                </a:pPr>
                <a:endParaRPr lang="en-US" sz="2400" dirty="0">
                  <a:latin typeface="Times New Roman" pitchFamily="18" charset="0"/>
                  <a:cs typeface="Times New Roman" pitchFamily="18" charset="0"/>
                </a:endParaRPr>
              </a:p>
            </p:txBody>
          </p:sp>
        </mc:Choice>
        <mc:Fallback xmlns="">
          <p:sp>
            <p:nvSpPr>
              <p:cNvPr id="14341" name="Rectangle 22"/>
              <p:cNvSpPr>
                <a:spLocks noGrp="1" noRot="1" noChangeAspect="1" noMove="1" noResize="1" noEditPoints="1" noAdjustHandles="1" noChangeArrowheads="1" noChangeShapeType="1" noTextEdit="1"/>
              </p:cNvSpPr>
              <p:nvPr>
                <p:ph type="body" idx="1"/>
              </p:nvPr>
            </p:nvSpPr>
            <p:spPr>
              <a:xfrm>
                <a:off x="762000" y="4648200"/>
                <a:ext cx="10744200" cy="1981200"/>
              </a:xfrm>
              <a:blipFill>
                <a:blip r:embed="rId3"/>
                <a:stretch>
                  <a:fillRect l="-827" t="-2548" r="-35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345" name="Rectangle 16"/>
              <p:cNvSpPr>
                <a:spLocks noChangeArrowheads="1"/>
              </p:cNvSpPr>
              <p:nvPr/>
            </p:nvSpPr>
            <p:spPr bwMode="auto">
              <a:xfrm>
                <a:off x="6853303" y="3428389"/>
                <a:ext cx="781752" cy="369332"/>
              </a:xfrm>
              <a:prstGeom prst="rect">
                <a:avLst/>
              </a:prstGeom>
              <a:noFill/>
              <a:ln w="9525">
                <a:noFill/>
                <a:miter lim="800000"/>
                <a:headEnd/>
                <a:tailEnd/>
              </a:ln>
            </p:spPr>
            <p:txBody>
              <a:bodyPr wrap="none">
                <a:spAutoFit/>
              </a:bodyPr>
              <a:lstStyle/>
              <a:p>
                <a:pPr/>
                <a14:m>
                  <m:oMathPara xmlns:m="http://schemas.openxmlformats.org/officeDocument/2006/math">
                    <m:oMathParaPr>
                      <m:jc m:val="centerGroup"/>
                    </m:oMathParaPr>
                    <m:oMath xmlns:m="http://schemas.openxmlformats.org/officeDocument/2006/math">
                      <m:r>
                        <a:rPr lang="en-GB" sz="1800" i="1" dirty="0" smtClean="0">
                          <a:solidFill>
                            <a:srgbClr val="7030A0"/>
                          </a:solidFill>
                          <a:latin typeface="Cambria Math" panose="02040503050406030204" pitchFamily="18" charset="0"/>
                        </a:rPr>
                        <m:t>𝑛</m:t>
                      </m:r>
                      <m:r>
                        <a:rPr lang="en-GB" sz="1800" i="1" dirty="0" smtClean="0">
                          <a:solidFill>
                            <a:srgbClr val="7030A0"/>
                          </a:solidFill>
                          <a:latin typeface="Cambria Math" panose="02040503050406030204" pitchFamily="18" charset="0"/>
                        </a:rPr>
                        <m:t> × 1</m:t>
                      </m:r>
                    </m:oMath>
                  </m:oMathPara>
                </a14:m>
                <a:endParaRPr lang="en-US" sz="1800" dirty="0">
                  <a:solidFill>
                    <a:srgbClr val="7030A0"/>
                  </a:solidFill>
                </a:endParaRPr>
              </a:p>
            </p:txBody>
          </p:sp>
        </mc:Choice>
        <mc:Fallback xmlns="">
          <p:sp>
            <p:nvSpPr>
              <p:cNvPr id="14345" name="Rectangle 16"/>
              <p:cNvSpPr>
                <a:spLocks noRot="1" noChangeAspect="1" noMove="1" noResize="1" noEditPoints="1" noAdjustHandles="1" noChangeArrowheads="1" noChangeShapeType="1" noTextEdit="1"/>
              </p:cNvSpPr>
              <p:nvPr/>
            </p:nvSpPr>
            <p:spPr bwMode="auto">
              <a:xfrm>
                <a:off x="6853303" y="3428389"/>
                <a:ext cx="781752" cy="369332"/>
              </a:xfrm>
              <a:prstGeom prst="rect">
                <a:avLst/>
              </a:prstGeom>
              <a:blipFill>
                <a:blip r:embed="rId4"/>
                <a:stretch>
                  <a:fillRect b="-16667"/>
                </a:stretch>
              </a:blipFill>
              <a:ln w="9525">
                <a:noFill/>
                <a:miter lim="800000"/>
                <a:headEnd/>
                <a:tailEnd/>
              </a:ln>
            </p:spPr>
            <p:txBody>
              <a:bodyPr/>
              <a:lstStyle/>
              <a:p>
                <a:r>
                  <a:rPr lang="en-US">
                    <a:noFill/>
                  </a:rPr>
                  <a:t> </a:t>
                </a:r>
              </a:p>
            </p:txBody>
          </p:sp>
        </mc:Fallback>
      </mc:AlternateContent>
      <p:sp>
        <p:nvSpPr>
          <p:cNvPr id="14346" name="Text Box 5"/>
          <p:cNvSpPr txBox="1">
            <a:spLocks noChangeArrowheads="1"/>
          </p:cNvSpPr>
          <p:nvPr/>
        </p:nvSpPr>
        <p:spPr bwMode="auto">
          <a:xfrm>
            <a:off x="6858000" y="3703634"/>
            <a:ext cx="776175" cy="338554"/>
          </a:xfrm>
          <a:prstGeom prst="rect">
            <a:avLst/>
          </a:prstGeom>
          <a:noFill/>
          <a:ln w="12700">
            <a:noFill/>
            <a:miter lim="800000"/>
            <a:headEnd/>
            <a:tailEnd/>
          </a:ln>
        </p:spPr>
        <p:txBody>
          <a:bodyPr wrap="none">
            <a:spAutoFit/>
          </a:bodyPr>
          <a:lstStyle/>
          <a:p>
            <a:r>
              <a:rPr lang="en-GB" sz="1600" dirty="0"/>
              <a:t>known</a:t>
            </a:r>
          </a:p>
        </p:txBody>
      </p:sp>
      <p:sp>
        <p:nvSpPr>
          <p:cNvPr id="14347" name="Text Box 6"/>
          <p:cNvSpPr txBox="1">
            <a:spLocks noChangeArrowheads="1"/>
          </p:cNvSpPr>
          <p:nvPr/>
        </p:nvSpPr>
        <p:spPr bwMode="auto">
          <a:xfrm>
            <a:off x="3733800" y="3733800"/>
            <a:ext cx="776175" cy="338554"/>
          </a:xfrm>
          <a:prstGeom prst="rect">
            <a:avLst/>
          </a:prstGeom>
          <a:noFill/>
          <a:ln w="12700">
            <a:noFill/>
            <a:miter lim="800000"/>
            <a:headEnd/>
            <a:tailEnd/>
          </a:ln>
        </p:spPr>
        <p:txBody>
          <a:bodyPr wrap="none">
            <a:spAutoFit/>
          </a:bodyPr>
          <a:lstStyle/>
          <a:p>
            <a:r>
              <a:rPr lang="en-GB" sz="1600"/>
              <a:t>known</a:t>
            </a:r>
          </a:p>
        </p:txBody>
      </p:sp>
      <p:sp>
        <p:nvSpPr>
          <p:cNvPr id="14348" name="Text Box 7"/>
          <p:cNvSpPr txBox="1">
            <a:spLocks noChangeArrowheads="1"/>
          </p:cNvSpPr>
          <p:nvPr/>
        </p:nvSpPr>
        <p:spPr bwMode="auto">
          <a:xfrm>
            <a:off x="4810364" y="3733800"/>
            <a:ext cx="1003801" cy="338554"/>
          </a:xfrm>
          <a:prstGeom prst="rect">
            <a:avLst/>
          </a:prstGeom>
          <a:noFill/>
          <a:ln w="12700">
            <a:noFill/>
            <a:miter lim="800000"/>
            <a:headEnd/>
            <a:tailEnd/>
          </a:ln>
        </p:spPr>
        <p:txBody>
          <a:bodyPr wrap="none">
            <a:spAutoFit/>
          </a:bodyPr>
          <a:lstStyle/>
          <a:p>
            <a:r>
              <a:rPr lang="en-GB" sz="1600"/>
              <a:t>unknown</a:t>
            </a:r>
          </a:p>
        </p:txBody>
      </p:sp>
      <p:sp>
        <p:nvSpPr>
          <p:cNvPr id="14350" name="Line 11"/>
          <p:cNvSpPr>
            <a:spLocks noChangeShapeType="1"/>
          </p:cNvSpPr>
          <p:nvPr/>
        </p:nvSpPr>
        <p:spPr bwMode="auto">
          <a:xfrm flipH="1" flipV="1">
            <a:off x="5267564" y="2743199"/>
            <a:ext cx="0" cy="715355"/>
          </a:xfrm>
          <a:prstGeom prst="line">
            <a:avLst/>
          </a:prstGeom>
          <a:noFill/>
          <a:ln w="12700">
            <a:solidFill>
              <a:srgbClr val="9900CC"/>
            </a:solidFill>
            <a:round/>
            <a:headEnd/>
            <a:tailEnd/>
          </a:ln>
        </p:spPr>
        <p:txBody>
          <a:bodyPr wrap="none" anchor="ctr"/>
          <a:lstStyle/>
          <a:p>
            <a:endParaRPr lang="en-US"/>
          </a:p>
        </p:txBody>
      </p:sp>
      <mc:AlternateContent xmlns:mc="http://schemas.openxmlformats.org/markup-compatibility/2006" xmlns:a14="http://schemas.microsoft.com/office/drawing/2010/main">
        <mc:Choice Requires="a14">
          <p:sp>
            <p:nvSpPr>
              <p:cNvPr id="14351" name="Rectangle 17"/>
              <p:cNvSpPr>
                <a:spLocks noChangeArrowheads="1"/>
              </p:cNvSpPr>
              <p:nvPr/>
            </p:nvSpPr>
            <p:spPr bwMode="auto">
              <a:xfrm>
                <a:off x="3743564" y="3429000"/>
                <a:ext cx="781752" cy="369332"/>
              </a:xfrm>
              <a:prstGeom prst="rect">
                <a:avLst/>
              </a:prstGeom>
              <a:noFill/>
              <a:ln w="9525">
                <a:noFill/>
                <a:miter lim="800000"/>
                <a:headEnd/>
                <a:tailEnd/>
              </a:ln>
            </p:spPr>
            <p:txBody>
              <a:bodyPr wrap="none">
                <a:spAutoFit/>
              </a:bodyPr>
              <a:lstStyle/>
              <a:p>
                <a:pPr/>
                <a14:m>
                  <m:oMathPara xmlns:m="http://schemas.openxmlformats.org/officeDocument/2006/math">
                    <m:oMathParaPr>
                      <m:jc m:val="centerGroup"/>
                    </m:oMathParaPr>
                    <m:oMath xmlns:m="http://schemas.openxmlformats.org/officeDocument/2006/math">
                      <m:r>
                        <a:rPr lang="en-GB" sz="1800" i="1" dirty="0" smtClean="0">
                          <a:solidFill>
                            <a:srgbClr val="7030A0"/>
                          </a:solidFill>
                          <a:latin typeface="Cambria Math" panose="02040503050406030204" pitchFamily="18" charset="0"/>
                        </a:rPr>
                        <m:t>𝑛</m:t>
                      </m:r>
                      <m:r>
                        <a:rPr lang="en-GB" sz="1800" i="1" dirty="0" smtClean="0">
                          <a:solidFill>
                            <a:srgbClr val="7030A0"/>
                          </a:solidFill>
                          <a:latin typeface="Cambria Math" panose="02040503050406030204" pitchFamily="18" charset="0"/>
                        </a:rPr>
                        <m:t> × 3</m:t>
                      </m:r>
                    </m:oMath>
                  </m:oMathPara>
                </a14:m>
                <a:endParaRPr lang="en-US" sz="1800" dirty="0">
                  <a:solidFill>
                    <a:srgbClr val="7030A0"/>
                  </a:solidFill>
                </a:endParaRPr>
              </a:p>
            </p:txBody>
          </p:sp>
        </mc:Choice>
        <mc:Fallback xmlns="">
          <p:sp>
            <p:nvSpPr>
              <p:cNvPr id="14351" name="Rectangle 17"/>
              <p:cNvSpPr>
                <a:spLocks noRot="1" noChangeAspect="1" noMove="1" noResize="1" noEditPoints="1" noAdjustHandles="1" noChangeArrowheads="1" noChangeShapeType="1" noTextEdit="1"/>
              </p:cNvSpPr>
              <p:nvPr/>
            </p:nvSpPr>
            <p:spPr bwMode="auto">
              <a:xfrm>
                <a:off x="3743564" y="3429000"/>
                <a:ext cx="781752" cy="369332"/>
              </a:xfrm>
              <a:prstGeom prst="rect">
                <a:avLst/>
              </a:prstGeom>
              <a:blipFill>
                <a:blip r:embed="rId5"/>
                <a:stretch>
                  <a:fillRect b="-16667"/>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352" name="Rectangle 18"/>
              <p:cNvSpPr>
                <a:spLocks noChangeArrowheads="1"/>
              </p:cNvSpPr>
              <p:nvPr/>
            </p:nvSpPr>
            <p:spPr bwMode="auto">
              <a:xfrm>
                <a:off x="4918308" y="3429000"/>
                <a:ext cx="772969" cy="369332"/>
              </a:xfrm>
              <a:prstGeom prst="rect">
                <a:avLst/>
              </a:prstGeom>
              <a:noFill/>
              <a:ln w="9525">
                <a:noFill/>
                <a:miter lim="800000"/>
                <a:headEnd/>
                <a:tailEnd/>
              </a:ln>
            </p:spPr>
            <p:txBody>
              <a:bodyPr wrap="none">
                <a:spAutoFit/>
              </a:bodyPr>
              <a:lstStyle/>
              <a:p>
                <a:pPr/>
                <a14:m>
                  <m:oMathPara xmlns:m="http://schemas.openxmlformats.org/officeDocument/2006/math">
                    <m:oMathParaPr>
                      <m:jc m:val="centerGroup"/>
                    </m:oMathParaPr>
                    <m:oMath xmlns:m="http://schemas.openxmlformats.org/officeDocument/2006/math">
                      <m:r>
                        <a:rPr lang="en-GB" sz="1800" i="1" dirty="0" smtClean="0">
                          <a:solidFill>
                            <a:srgbClr val="7030A0"/>
                          </a:solidFill>
                          <a:latin typeface="Cambria Math" panose="02040503050406030204" pitchFamily="18" charset="0"/>
                        </a:rPr>
                        <m:t>3 </m:t>
                      </m:r>
                      <m:r>
                        <a:rPr lang="en-US" sz="1800" i="1" dirty="0">
                          <a:solidFill>
                            <a:srgbClr val="7030A0"/>
                          </a:solidFill>
                          <a:latin typeface="Cambria Math" panose="02040503050406030204" pitchFamily="18" charset="0"/>
                        </a:rPr>
                        <m:t>× </m:t>
                      </m:r>
                      <m:r>
                        <a:rPr lang="en-GB" sz="1800" i="1" dirty="0" smtClean="0">
                          <a:solidFill>
                            <a:srgbClr val="7030A0"/>
                          </a:solidFill>
                          <a:latin typeface="Cambria Math" panose="02040503050406030204" pitchFamily="18" charset="0"/>
                        </a:rPr>
                        <m:t>1</m:t>
                      </m:r>
                    </m:oMath>
                  </m:oMathPara>
                </a14:m>
                <a:endParaRPr lang="en-US" sz="1800" dirty="0">
                  <a:solidFill>
                    <a:srgbClr val="7030A0"/>
                  </a:solidFill>
                </a:endParaRPr>
              </a:p>
            </p:txBody>
          </p:sp>
        </mc:Choice>
        <mc:Fallback xmlns="">
          <p:sp>
            <p:nvSpPr>
              <p:cNvPr id="14352" name="Rectangle 18"/>
              <p:cNvSpPr>
                <a:spLocks noRot="1" noChangeAspect="1" noMove="1" noResize="1" noEditPoints="1" noAdjustHandles="1" noChangeArrowheads="1" noChangeShapeType="1" noTextEdit="1"/>
              </p:cNvSpPr>
              <p:nvPr/>
            </p:nvSpPr>
            <p:spPr bwMode="auto">
              <a:xfrm>
                <a:off x="4918308" y="3429000"/>
                <a:ext cx="772969" cy="369332"/>
              </a:xfrm>
              <a:prstGeom prst="rect">
                <a:avLst/>
              </a:prstGeom>
              <a:blipFill>
                <a:blip r:embed="rId6"/>
                <a:stretch>
                  <a:fillRect b="-16667"/>
                </a:stretch>
              </a:blipFill>
              <a:ln w="9525">
                <a:noFill/>
                <a:miter lim="800000"/>
                <a:headEnd/>
                <a:tailEnd/>
              </a:ln>
            </p:spPr>
            <p:txBody>
              <a:bodyPr/>
              <a:lstStyle/>
              <a:p>
                <a:r>
                  <a:rPr lang="en-US">
                    <a:noFill/>
                  </a:rPr>
                  <a:t> </a:t>
                </a:r>
              </a:p>
            </p:txBody>
          </p:sp>
        </mc:Fallback>
      </mc:AlternateContent>
      <p:sp>
        <p:nvSpPr>
          <p:cNvPr id="14344" name="Rectangle 24"/>
          <p:cNvSpPr>
            <a:spLocks noChangeArrowheads="1"/>
          </p:cNvSpPr>
          <p:nvPr/>
        </p:nvSpPr>
        <p:spPr bwMode="auto">
          <a:xfrm>
            <a:off x="762000" y="914401"/>
            <a:ext cx="5731056" cy="461665"/>
          </a:xfrm>
          <a:prstGeom prst="rect">
            <a:avLst/>
          </a:prstGeom>
          <a:noFill/>
          <a:ln w="9525">
            <a:noFill/>
            <a:miter lim="800000"/>
            <a:headEnd/>
            <a:tailEnd/>
          </a:ln>
        </p:spPr>
        <p:txBody>
          <a:bodyPr wrap="none">
            <a:spAutoFit/>
          </a:bodyPr>
          <a:lstStyle/>
          <a:p>
            <a:pPr>
              <a:spcBef>
                <a:spcPct val="20000"/>
              </a:spcBef>
              <a:buFontTx/>
              <a:buChar char="•"/>
            </a:pPr>
            <a:r>
              <a:rPr lang="en-US" dirty="0"/>
              <a:t>   For each pixel, set up a linear system:</a:t>
            </a:r>
          </a:p>
        </p:txBody>
      </p:sp>
      <p:sp>
        <p:nvSpPr>
          <p:cNvPr id="17" name="Text Box 26"/>
          <p:cNvSpPr txBox="1">
            <a:spLocks noChangeArrowheads="1"/>
          </p:cNvSpPr>
          <p:nvPr/>
        </p:nvSpPr>
        <p:spPr bwMode="auto">
          <a:xfrm>
            <a:off x="8603820" y="6474024"/>
            <a:ext cx="1987980" cy="307777"/>
          </a:xfrm>
          <a:prstGeom prst="rect">
            <a:avLst/>
          </a:prstGeom>
          <a:noFill/>
          <a:ln w="9525">
            <a:noFill/>
            <a:miter lim="800000"/>
            <a:headEnd/>
            <a:tailEnd/>
          </a:ln>
        </p:spPr>
        <p:txBody>
          <a:bodyPr wrap="none">
            <a:spAutoFit/>
          </a:bodyPr>
          <a:lstStyle/>
          <a:p>
            <a:r>
              <a:rPr lang="en-US" sz="1400" dirty="0"/>
              <a:t>F&amp;P 2</a:t>
            </a:r>
            <a:r>
              <a:rPr lang="en-US" sz="1400" baseline="30000" dirty="0"/>
              <a:t>nd</a:t>
            </a:r>
            <a:r>
              <a:rPr lang="en-US" sz="1400" dirty="0"/>
              <a:t> ed., sec. 2.2.4</a:t>
            </a: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CE1CD87C-20E7-FC4B-9D46-B34C40EFCBFE}"/>
                  </a:ext>
                </a:extLst>
              </p:cNvPr>
              <p:cNvSpPr txBox="1"/>
              <p:nvPr/>
            </p:nvSpPr>
            <p:spPr>
              <a:xfrm>
                <a:off x="3724833" y="1420422"/>
                <a:ext cx="4362796" cy="202157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3200" i="1" smtClean="0">
                              <a:solidFill>
                                <a:srgbClr val="7030A0"/>
                              </a:solidFill>
                              <a:latin typeface="Cambria Math" panose="02040503050406030204" pitchFamily="18" charset="0"/>
                            </a:rPr>
                          </m:ctrlPr>
                        </m:dPr>
                        <m:e>
                          <m:m>
                            <m:mPr>
                              <m:mcs>
                                <m:mc>
                                  <m:mcPr>
                                    <m:count m:val="1"/>
                                    <m:mcJc m:val="center"/>
                                  </m:mcPr>
                                </m:mc>
                              </m:mcs>
                              <m:ctrlPr>
                                <a:rPr lang="en-US" sz="3200" i="1">
                                  <a:solidFill>
                                    <a:srgbClr val="7030A0"/>
                                  </a:solidFill>
                                  <a:latin typeface="Cambria Math" panose="02040503050406030204" pitchFamily="18" charset="0"/>
                                </a:rPr>
                              </m:ctrlPr>
                            </m:mPr>
                            <m:mr>
                              <m:e>
                                <m:sSubSup>
                                  <m:sSubSupPr>
                                    <m:ctrlPr>
                                      <a:rPr lang="en-US" sz="3200" i="1">
                                        <a:solidFill>
                                          <a:srgbClr val="7030A0"/>
                                        </a:solidFill>
                                        <a:latin typeface="Cambria Math" panose="02040503050406030204" pitchFamily="18" charset="0"/>
                                      </a:rPr>
                                    </m:ctrlPr>
                                  </m:sSubSupPr>
                                  <m:e>
                                    <m:r>
                                      <a:rPr lang="en-US" sz="3200" i="1">
                                        <a:solidFill>
                                          <a:srgbClr val="7030A0"/>
                                        </a:solidFill>
                                        <a:latin typeface="Cambria Math" panose="02040503050406030204" pitchFamily="18" charset="0"/>
                                      </a:rPr>
                                      <m:t>𝑉</m:t>
                                    </m:r>
                                  </m:e>
                                  <m:sub>
                                    <m:r>
                                      <a:rPr lang="en-US" sz="3200" i="1">
                                        <a:solidFill>
                                          <a:srgbClr val="7030A0"/>
                                        </a:solidFill>
                                        <a:latin typeface="Cambria Math" panose="02040503050406030204" pitchFamily="18" charset="0"/>
                                      </a:rPr>
                                      <m:t>1</m:t>
                                    </m:r>
                                  </m:sub>
                                  <m:sup>
                                    <m:r>
                                      <a:rPr lang="en-US" sz="3200" i="1">
                                        <a:solidFill>
                                          <a:srgbClr val="7030A0"/>
                                        </a:solidFill>
                                        <a:latin typeface="Cambria Math" panose="02040503050406030204" pitchFamily="18" charset="0"/>
                                      </a:rPr>
                                      <m:t>𝑇</m:t>
                                    </m:r>
                                  </m:sup>
                                </m:sSubSup>
                              </m:e>
                            </m:mr>
                            <m:mr>
                              <m:e>
                                <m:eqArr>
                                  <m:eqArrPr>
                                    <m:ctrlPr>
                                      <a:rPr lang="en-US" sz="3200" i="1">
                                        <a:solidFill>
                                          <a:srgbClr val="7030A0"/>
                                        </a:solidFill>
                                        <a:latin typeface="Cambria Math" panose="02040503050406030204" pitchFamily="18" charset="0"/>
                                      </a:rPr>
                                    </m:ctrlPr>
                                  </m:eqArrPr>
                                  <m:e>
                                    <m:sSubSup>
                                      <m:sSubSupPr>
                                        <m:ctrlPr>
                                          <a:rPr lang="en-US" sz="3200" i="1">
                                            <a:solidFill>
                                              <a:srgbClr val="7030A0"/>
                                            </a:solidFill>
                                            <a:latin typeface="Cambria Math" panose="02040503050406030204" pitchFamily="18" charset="0"/>
                                          </a:rPr>
                                        </m:ctrlPr>
                                      </m:sSubSupPr>
                                      <m:e>
                                        <m:r>
                                          <a:rPr lang="en-US" sz="3200" i="1">
                                            <a:solidFill>
                                              <a:srgbClr val="7030A0"/>
                                            </a:solidFill>
                                            <a:latin typeface="Cambria Math" panose="02040503050406030204" pitchFamily="18" charset="0"/>
                                          </a:rPr>
                                          <m:t>𝑉</m:t>
                                        </m:r>
                                      </m:e>
                                      <m:sub>
                                        <m:r>
                                          <a:rPr lang="en-US" sz="3200" i="1">
                                            <a:solidFill>
                                              <a:srgbClr val="7030A0"/>
                                            </a:solidFill>
                                            <a:latin typeface="Cambria Math" panose="02040503050406030204" pitchFamily="18" charset="0"/>
                                          </a:rPr>
                                          <m:t>2</m:t>
                                        </m:r>
                                      </m:sub>
                                      <m:sup>
                                        <m:r>
                                          <a:rPr lang="en-US" sz="3200" i="1">
                                            <a:solidFill>
                                              <a:srgbClr val="7030A0"/>
                                            </a:solidFill>
                                            <a:latin typeface="Cambria Math" panose="02040503050406030204" pitchFamily="18" charset="0"/>
                                          </a:rPr>
                                          <m:t>𝑇</m:t>
                                        </m:r>
                                      </m:sup>
                                    </m:sSubSup>
                                  </m:e>
                                  <m:e>
                                    <m:r>
                                      <a:rPr lang="en-US" sz="3200" i="1">
                                        <a:solidFill>
                                          <a:srgbClr val="7030A0"/>
                                        </a:solidFill>
                                        <a:latin typeface="Cambria Math" panose="02040503050406030204" pitchFamily="18" charset="0"/>
                                      </a:rPr>
                                      <m:t>⋮</m:t>
                                    </m:r>
                                  </m:e>
                                </m:eqArr>
                              </m:e>
                            </m:mr>
                            <m:mr>
                              <m:e>
                                <m:sSubSup>
                                  <m:sSubSupPr>
                                    <m:ctrlPr>
                                      <a:rPr lang="en-US" sz="3200" i="1">
                                        <a:solidFill>
                                          <a:srgbClr val="7030A0"/>
                                        </a:solidFill>
                                        <a:latin typeface="Cambria Math" panose="02040503050406030204" pitchFamily="18" charset="0"/>
                                      </a:rPr>
                                    </m:ctrlPr>
                                  </m:sSubSupPr>
                                  <m:e>
                                    <m:r>
                                      <a:rPr lang="en-US" sz="3200" i="1">
                                        <a:solidFill>
                                          <a:srgbClr val="7030A0"/>
                                        </a:solidFill>
                                        <a:latin typeface="Cambria Math" panose="02040503050406030204" pitchFamily="18" charset="0"/>
                                      </a:rPr>
                                      <m:t>𝑉</m:t>
                                    </m:r>
                                  </m:e>
                                  <m:sub>
                                    <m:r>
                                      <a:rPr lang="en-US" sz="3200" i="1">
                                        <a:solidFill>
                                          <a:srgbClr val="7030A0"/>
                                        </a:solidFill>
                                        <a:latin typeface="Cambria Math" panose="02040503050406030204" pitchFamily="18" charset="0"/>
                                      </a:rPr>
                                      <m:t>𝑛</m:t>
                                    </m:r>
                                  </m:sub>
                                  <m:sup>
                                    <m:r>
                                      <a:rPr lang="en-US" sz="3200" i="1">
                                        <a:solidFill>
                                          <a:srgbClr val="7030A0"/>
                                        </a:solidFill>
                                        <a:latin typeface="Cambria Math" panose="02040503050406030204" pitchFamily="18" charset="0"/>
                                      </a:rPr>
                                      <m:t>𝑇</m:t>
                                    </m:r>
                                  </m:sup>
                                </m:sSubSup>
                              </m:e>
                            </m:mr>
                          </m:m>
                        </m:e>
                      </m:d>
                      <m:r>
                        <a:rPr lang="en-US" sz="3200" i="1" dirty="0">
                          <a:solidFill>
                            <a:srgbClr val="7030A0"/>
                          </a:solidFill>
                          <a:latin typeface="Cambria Math" panose="02040503050406030204" pitchFamily="18" charset="0"/>
                          <a:cs typeface="Times New Roman" pitchFamily="18" charset="0"/>
                        </a:rPr>
                        <m:t>𝑔</m:t>
                      </m:r>
                      <m:d>
                        <m:dPr>
                          <m:ctrlPr>
                            <a:rPr lang="en-US" sz="3200" i="1" dirty="0">
                              <a:solidFill>
                                <a:srgbClr val="7030A0"/>
                              </a:solidFill>
                              <a:latin typeface="Cambria Math" panose="02040503050406030204" pitchFamily="18" charset="0"/>
                              <a:cs typeface="Times New Roman" pitchFamily="18" charset="0"/>
                            </a:rPr>
                          </m:ctrlPr>
                        </m:dPr>
                        <m:e>
                          <m:r>
                            <a:rPr lang="en-US" sz="3200" i="1" dirty="0">
                              <a:solidFill>
                                <a:srgbClr val="7030A0"/>
                              </a:solidFill>
                              <a:latin typeface="Cambria Math" panose="02040503050406030204" pitchFamily="18" charset="0"/>
                              <a:cs typeface="Times New Roman" pitchFamily="18" charset="0"/>
                            </a:rPr>
                            <m:t>𝑥</m:t>
                          </m:r>
                          <m:r>
                            <a:rPr lang="en-US" sz="3200" i="1" dirty="0">
                              <a:solidFill>
                                <a:srgbClr val="7030A0"/>
                              </a:solidFill>
                              <a:latin typeface="Cambria Math" panose="02040503050406030204" pitchFamily="18" charset="0"/>
                              <a:cs typeface="Times New Roman" pitchFamily="18" charset="0"/>
                            </a:rPr>
                            <m:t>,</m:t>
                          </m:r>
                          <m:r>
                            <a:rPr lang="en-US" sz="3200" i="1" dirty="0">
                              <a:solidFill>
                                <a:srgbClr val="7030A0"/>
                              </a:solidFill>
                              <a:latin typeface="Cambria Math" panose="02040503050406030204" pitchFamily="18" charset="0"/>
                              <a:cs typeface="Times New Roman" pitchFamily="18" charset="0"/>
                            </a:rPr>
                            <m:t>𝑦</m:t>
                          </m:r>
                        </m:e>
                      </m:d>
                      <m:r>
                        <a:rPr lang="en-US" sz="3200" b="0" i="1" dirty="0" smtClean="0">
                          <a:solidFill>
                            <a:srgbClr val="7030A0"/>
                          </a:solidFill>
                          <a:latin typeface="Cambria Math" panose="02040503050406030204" pitchFamily="18" charset="0"/>
                          <a:cs typeface="Times New Roman" pitchFamily="18" charset="0"/>
                        </a:rPr>
                        <m:t>=</m:t>
                      </m:r>
                      <m:d>
                        <m:dPr>
                          <m:begChr m:val="["/>
                          <m:endChr m:val="]"/>
                          <m:ctrlPr>
                            <a:rPr lang="en-US" sz="3200" i="1" smtClean="0">
                              <a:solidFill>
                                <a:srgbClr val="7030A0"/>
                              </a:solidFill>
                              <a:latin typeface="Cambria Math" panose="02040503050406030204" pitchFamily="18" charset="0"/>
                            </a:rPr>
                          </m:ctrlPr>
                        </m:dPr>
                        <m:e>
                          <m:m>
                            <m:mPr>
                              <m:mcs>
                                <m:mc>
                                  <m:mcPr>
                                    <m:count m:val="1"/>
                                    <m:mcJc m:val="center"/>
                                  </m:mcPr>
                                </m:mc>
                              </m:mcs>
                              <m:ctrlPr>
                                <a:rPr lang="en-US" sz="3200" i="1" smtClean="0">
                                  <a:solidFill>
                                    <a:srgbClr val="7030A0"/>
                                  </a:solidFill>
                                  <a:latin typeface="Cambria Math" panose="02040503050406030204" pitchFamily="18" charset="0"/>
                                </a:rPr>
                              </m:ctrlPr>
                            </m:mPr>
                            <m:mr>
                              <m:e>
                                <m:sSub>
                                  <m:sSubPr>
                                    <m:ctrlPr>
                                      <a:rPr lang="en-GB" sz="3200" i="1" dirty="0">
                                        <a:solidFill>
                                          <a:srgbClr val="7030A0"/>
                                        </a:solidFill>
                                        <a:latin typeface="Cambria Math" panose="02040503050406030204" pitchFamily="18" charset="0"/>
                                        <a:cs typeface="Times New Roman" pitchFamily="18" charset="0"/>
                                      </a:rPr>
                                    </m:ctrlPr>
                                  </m:sSubPr>
                                  <m:e>
                                    <m:r>
                                      <a:rPr lang="en-US" sz="3200" i="1" dirty="0">
                                        <a:solidFill>
                                          <a:srgbClr val="7030A0"/>
                                        </a:solidFill>
                                        <a:latin typeface="Cambria Math" panose="02040503050406030204" pitchFamily="18" charset="0"/>
                                        <a:cs typeface="Times New Roman" pitchFamily="18" charset="0"/>
                                      </a:rPr>
                                      <m:t>𝐼</m:t>
                                    </m:r>
                                  </m:e>
                                  <m:sub>
                                    <m:r>
                                      <a:rPr lang="en-US" sz="3200" b="0" i="1" dirty="0" smtClean="0">
                                        <a:solidFill>
                                          <a:srgbClr val="7030A0"/>
                                        </a:solidFill>
                                        <a:latin typeface="Cambria Math" panose="02040503050406030204" pitchFamily="18" charset="0"/>
                                        <a:cs typeface="Times New Roman" pitchFamily="18" charset="0"/>
                                      </a:rPr>
                                      <m:t>1</m:t>
                                    </m:r>
                                  </m:sub>
                                </m:sSub>
                                <m:r>
                                  <a:rPr lang="en-US" sz="3200" i="1" dirty="0">
                                    <a:solidFill>
                                      <a:srgbClr val="7030A0"/>
                                    </a:solidFill>
                                    <a:latin typeface="Cambria Math" panose="02040503050406030204" pitchFamily="18" charset="0"/>
                                    <a:cs typeface="Times New Roman" pitchFamily="18" charset="0"/>
                                  </a:rPr>
                                  <m:t>(</m:t>
                                </m:r>
                                <m:r>
                                  <a:rPr lang="en-US" sz="3200" i="1" dirty="0">
                                    <a:solidFill>
                                      <a:srgbClr val="7030A0"/>
                                    </a:solidFill>
                                    <a:latin typeface="Cambria Math" panose="02040503050406030204" pitchFamily="18" charset="0"/>
                                    <a:cs typeface="Times New Roman" pitchFamily="18" charset="0"/>
                                  </a:rPr>
                                  <m:t>𝑥</m:t>
                                </m:r>
                                <m:r>
                                  <a:rPr lang="en-US" sz="3200" i="1" dirty="0">
                                    <a:solidFill>
                                      <a:srgbClr val="7030A0"/>
                                    </a:solidFill>
                                    <a:latin typeface="Cambria Math" panose="02040503050406030204" pitchFamily="18" charset="0"/>
                                    <a:cs typeface="Times New Roman" pitchFamily="18" charset="0"/>
                                  </a:rPr>
                                  <m:t>,</m:t>
                                </m:r>
                                <m:r>
                                  <a:rPr lang="en-US" sz="3200" i="1" dirty="0">
                                    <a:solidFill>
                                      <a:srgbClr val="7030A0"/>
                                    </a:solidFill>
                                    <a:latin typeface="Cambria Math" panose="02040503050406030204" pitchFamily="18" charset="0"/>
                                    <a:cs typeface="Times New Roman" pitchFamily="18" charset="0"/>
                                  </a:rPr>
                                  <m:t>𝑦</m:t>
                                </m:r>
                                <m:r>
                                  <a:rPr lang="en-US" sz="3200" i="1" dirty="0">
                                    <a:solidFill>
                                      <a:srgbClr val="7030A0"/>
                                    </a:solidFill>
                                    <a:latin typeface="Cambria Math" panose="02040503050406030204" pitchFamily="18" charset="0"/>
                                    <a:cs typeface="Times New Roman" pitchFamily="18" charset="0"/>
                                  </a:rPr>
                                  <m:t>)</m:t>
                                </m:r>
                              </m:e>
                            </m:mr>
                            <m:mr>
                              <m:e>
                                <m:eqArr>
                                  <m:eqArrPr>
                                    <m:ctrlPr>
                                      <a:rPr lang="en-US" sz="3200" i="1" smtClean="0">
                                        <a:solidFill>
                                          <a:srgbClr val="7030A0"/>
                                        </a:solidFill>
                                        <a:latin typeface="Cambria Math" panose="02040503050406030204" pitchFamily="18" charset="0"/>
                                      </a:rPr>
                                    </m:ctrlPr>
                                  </m:eqArrPr>
                                  <m:e>
                                    <m:sSub>
                                      <m:sSubPr>
                                        <m:ctrlPr>
                                          <a:rPr lang="en-GB" sz="3200" i="1" dirty="0">
                                            <a:solidFill>
                                              <a:srgbClr val="7030A0"/>
                                            </a:solidFill>
                                            <a:latin typeface="Cambria Math" panose="02040503050406030204" pitchFamily="18" charset="0"/>
                                            <a:cs typeface="Times New Roman" pitchFamily="18" charset="0"/>
                                          </a:rPr>
                                        </m:ctrlPr>
                                      </m:sSubPr>
                                      <m:e>
                                        <m:r>
                                          <a:rPr lang="en-US" sz="3200" i="1" dirty="0">
                                            <a:solidFill>
                                              <a:srgbClr val="7030A0"/>
                                            </a:solidFill>
                                            <a:latin typeface="Cambria Math" panose="02040503050406030204" pitchFamily="18" charset="0"/>
                                            <a:cs typeface="Times New Roman" pitchFamily="18" charset="0"/>
                                          </a:rPr>
                                          <m:t>𝐼</m:t>
                                        </m:r>
                                      </m:e>
                                      <m:sub>
                                        <m:r>
                                          <a:rPr lang="en-US" sz="3200" b="0" i="1" dirty="0" smtClean="0">
                                            <a:solidFill>
                                              <a:srgbClr val="7030A0"/>
                                            </a:solidFill>
                                            <a:latin typeface="Cambria Math" panose="02040503050406030204" pitchFamily="18" charset="0"/>
                                            <a:cs typeface="Times New Roman" pitchFamily="18" charset="0"/>
                                          </a:rPr>
                                          <m:t>2</m:t>
                                        </m:r>
                                      </m:sub>
                                    </m:sSub>
                                    <m:r>
                                      <a:rPr lang="en-US" sz="3200" i="1" dirty="0">
                                        <a:solidFill>
                                          <a:srgbClr val="7030A0"/>
                                        </a:solidFill>
                                        <a:latin typeface="Cambria Math" panose="02040503050406030204" pitchFamily="18" charset="0"/>
                                        <a:cs typeface="Times New Roman" pitchFamily="18" charset="0"/>
                                      </a:rPr>
                                      <m:t>(</m:t>
                                    </m:r>
                                    <m:r>
                                      <a:rPr lang="en-US" sz="3200" i="1" dirty="0">
                                        <a:solidFill>
                                          <a:srgbClr val="7030A0"/>
                                        </a:solidFill>
                                        <a:latin typeface="Cambria Math" panose="02040503050406030204" pitchFamily="18" charset="0"/>
                                        <a:cs typeface="Times New Roman" pitchFamily="18" charset="0"/>
                                      </a:rPr>
                                      <m:t>𝑥</m:t>
                                    </m:r>
                                    <m:r>
                                      <a:rPr lang="en-US" sz="3200" i="1" dirty="0">
                                        <a:solidFill>
                                          <a:srgbClr val="7030A0"/>
                                        </a:solidFill>
                                        <a:latin typeface="Cambria Math" panose="02040503050406030204" pitchFamily="18" charset="0"/>
                                        <a:cs typeface="Times New Roman" pitchFamily="18" charset="0"/>
                                      </a:rPr>
                                      <m:t>,</m:t>
                                    </m:r>
                                    <m:r>
                                      <a:rPr lang="en-US" sz="3200" i="1" dirty="0">
                                        <a:solidFill>
                                          <a:srgbClr val="7030A0"/>
                                        </a:solidFill>
                                        <a:latin typeface="Cambria Math" panose="02040503050406030204" pitchFamily="18" charset="0"/>
                                        <a:cs typeface="Times New Roman" pitchFamily="18" charset="0"/>
                                      </a:rPr>
                                      <m:t>𝑦</m:t>
                                    </m:r>
                                    <m:r>
                                      <a:rPr lang="en-US" sz="3200" i="1" dirty="0">
                                        <a:solidFill>
                                          <a:srgbClr val="7030A0"/>
                                        </a:solidFill>
                                        <a:latin typeface="Cambria Math" panose="02040503050406030204" pitchFamily="18" charset="0"/>
                                        <a:cs typeface="Times New Roman" pitchFamily="18" charset="0"/>
                                      </a:rPr>
                                      <m:t>)</m:t>
                                    </m:r>
                                  </m:e>
                                  <m:e>
                                    <m:r>
                                      <a:rPr lang="en-US" sz="3200" i="1" smtClean="0">
                                        <a:solidFill>
                                          <a:srgbClr val="7030A0"/>
                                        </a:solidFill>
                                        <a:latin typeface="Cambria Math" panose="02040503050406030204" pitchFamily="18" charset="0"/>
                                      </a:rPr>
                                      <m:t>⋮</m:t>
                                    </m:r>
                                  </m:e>
                                </m:eqArr>
                              </m:e>
                            </m:mr>
                            <m:mr>
                              <m:e>
                                <m:sSub>
                                  <m:sSubPr>
                                    <m:ctrlPr>
                                      <a:rPr lang="en-GB" sz="3200" i="1" dirty="0">
                                        <a:solidFill>
                                          <a:srgbClr val="7030A0"/>
                                        </a:solidFill>
                                        <a:latin typeface="Cambria Math" panose="02040503050406030204" pitchFamily="18" charset="0"/>
                                        <a:cs typeface="Times New Roman" pitchFamily="18" charset="0"/>
                                      </a:rPr>
                                    </m:ctrlPr>
                                  </m:sSubPr>
                                  <m:e>
                                    <m:r>
                                      <a:rPr lang="en-US" sz="3200" i="1" dirty="0">
                                        <a:solidFill>
                                          <a:srgbClr val="7030A0"/>
                                        </a:solidFill>
                                        <a:latin typeface="Cambria Math" panose="02040503050406030204" pitchFamily="18" charset="0"/>
                                        <a:cs typeface="Times New Roman" pitchFamily="18" charset="0"/>
                                      </a:rPr>
                                      <m:t>𝐼</m:t>
                                    </m:r>
                                  </m:e>
                                  <m:sub>
                                    <m:r>
                                      <a:rPr lang="en-US" sz="3200" b="0" i="1" dirty="0" smtClean="0">
                                        <a:solidFill>
                                          <a:srgbClr val="7030A0"/>
                                        </a:solidFill>
                                        <a:latin typeface="Cambria Math" panose="02040503050406030204" pitchFamily="18" charset="0"/>
                                        <a:cs typeface="Times New Roman" pitchFamily="18" charset="0"/>
                                      </a:rPr>
                                      <m:t>𝑛</m:t>
                                    </m:r>
                                  </m:sub>
                                </m:sSub>
                                <m:r>
                                  <a:rPr lang="en-US" sz="3200" i="1" dirty="0">
                                    <a:solidFill>
                                      <a:srgbClr val="7030A0"/>
                                    </a:solidFill>
                                    <a:latin typeface="Cambria Math" panose="02040503050406030204" pitchFamily="18" charset="0"/>
                                    <a:cs typeface="Times New Roman" pitchFamily="18" charset="0"/>
                                  </a:rPr>
                                  <m:t>(</m:t>
                                </m:r>
                                <m:r>
                                  <a:rPr lang="en-US" sz="3200" i="1" dirty="0">
                                    <a:solidFill>
                                      <a:srgbClr val="7030A0"/>
                                    </a:solidFill>
                                    <a:latin typeface="Cambria Math" panose="02040503050406030204" pitchFamily="18" charset="0"/>
                                    <a:cs typeface="Times New Roman" pitchFamily="18" charset="0"/>
                                  </a:rPr>
                                  <m:t>𝑥</m:t>
                                </m:r>
                                <m:r>
                                  <a:rPr lang="en-US" sz="3200" i="1" dirty="0">
                                    <a:solidFill>
                                      <a:srgbClr val="7030A0"/>
                                    </a:solidFill>
                                    <a:latin typeface="Cambria Math" panose="02040503050406030204" pitchFamily="18" charset="0"/>
                                    <a:cs typeface="Times New Roman" pitchFamily="18" charset="0"/>
                                  </a:rPr>
                                  <m:t>,</m:t>
                                </m:r>
                                <m:r>
                                  <a:rPr lang="en-US" sz="3200" i="1" dirty="0">
                                    <a:solidFill>
                                      <a:srgbClr val="7030A0"/>
                                    </a:solidFill>
                                    <a:latin typeface="Cambria Math" panose="02040503050406030204" pitchFamily="18" charset="0"/>
                                    <a:cs typeface="Times New Roman" pitchFamily="18" charset="0"/>
                                  </a:rPr>
                                  <m:t>𝑦</m:t>
                                </m:r>
                                <m:r>
                                  <a:rPr lang="en-US" sz="3200" i="1" dirty="0">
                                    <a:solidFill>
                                      <a:srgbClr val="7030A0"/>
                                    </a:solidFill>
                                    <a:latin typeface="Cambria Math" panose="02040503050406030204" pitchFamily="18" charset="0"/>
                                    <a:cs typeface="Times New Roman" pitchFamily="18" charset="0"/>
                                  </a:rPr>
                                  <m:t>)</m:t>
                                </m:r>
                              </m:e>
                            </m:mr>
                          </m:m>
                        </m:e>
                      </m:d>
                    </m:oMath>
                  </m:oMathPara>
                </a14:m>
                <a:endParaRPr lang="en-US" sz="3200" dirty="0">
                  <a:solidFill>
                    <a:srgbClr val="7030A0"/>
                  </a:solidFill>
                </a:endParaRPr>
              </a:p>
            </p:txBody>
          </p:sp>
        </mc:Choice>
        <mc:Fallback xmlns="">
          <p:sp>
            <p:nvSpPr>
              <p:cNvPr id="2" name="TextBox 1">
                <a:extLst>
                  <a:ext uri="{FF2B5EF4-FFF2-40B4-BE49-F238E27FC236}">
                    <a16:creationId xmlns:a16="http://schemas.microsoft.com/office/drawing/2014/main" id="{CE1CD87C-20E7-FC4B-9D46-B34C40EFCBFE}"/>
                  </a:ext>
                </a:extLst>
              </p:cNvPr>
              <p:cNvSpPr txBox="1">
                <a:spLocks noRot="1" noChangeAspect="1" noMove="1" noResize="1" noEditPoints="1" noAdjustHandles="1" noChangeArrowheads="1" noChangeShapeType="1" noTextEdit="1"/>
              </p:cNvSpPr>
              <p:nvPr/>
            </p:nvSpPr>
            <p:spPr>
              <a:xfrm>
                <a:off x="3724833" y="1420422"/>
                <a:ext cx="4362796" cy="2021579"/>
              </a:xfrm>
              <a:prstGeom prst="rect">
                <a:avLst/>
              </a:prstGeom>
              <a:blipFill>
                <a:blip r:embed="rId7"/>
                <a:stretch>
                  <a:fillRect b="-3750"/>
                </a:stretch>
              </a:blipFill>
            </p:spPr>
            <p:txBody>
              <a:bodyPr/>
              <a:lstStyle/>
              <a:p>
                <a:r>
                  <a:rPr lang="en-US">
                    <a:noFill/>
                  </a:rPr>
                  <a:t> </a:t>
                </a:r>
              </a:p>
            </p:txBody>
          </p:sp>
        </mc:Fallback>
      </mc:AlternateContent>
    </p:spTree>
    <p:extLst>
      <p:ext uri="{BB962C8B-B14F-4D97-AF65-F5344CB8AC3E}">
        <p14:creationId xmlns:p14="http://schemas.microsoft.com/office/powerpoint/2010/main" val="3594975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34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34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34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1"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3" cstate="print"/>
          <a:srcRect/>
          <a:stretch>
            <a:fillRect/>
          </a:stretch>
        </p:blipFill>
        <p:spPr bwMode="auto">
          <a:xfrm>
            <a:off x="1676400" y="1141413"/>
            <a:ext cx="1644650" cy="1644650"/>
          </a:xfrm>
          <a:prstGeom prst="rect">
            <a:avLst/>
          </a:prstGeom>
          <a:noFill/>
          <a:ln w="9525">
            <a:noFill/>
            <a:miter lim="800000"/>
            <a:headEnd/>
            <a:tailEnd/>
          </a:ln>
        </p:spPr>
      </p:pic>
      <p:pic>
        <p:nvPicPr>
          <p:cNvPr id="26627" name="Picture 3"/>
          <p:cNvPicPr>
            <a:picLocks noChangeAspect="1" noChangeArrowheads="1"/>
          </p:cNvPicPr>
          <p:nvPr/>
        </p:nvPicPr>
        <p:blipFill>
          <a:blip r:embed="rId4" cstate="print"/>
          <a:srcRect/>
          <a:stretch>
            <a:fillRect/>
          </a:stretch>
        </p:blipFill>
        <p:spPr bwMode="auto">
          <a:xfrm>
            <a:off x="3384550" y="1141413"/>
            <a:ext cx="1644650" cy="1644650"/>
          </a:xfrm>
          <a:prstGeom prst="rect">
            <a:avLst/>
          </a:prstGeom>
          <a:noFill/>
          <a:ln w="9525">
            <a:noFill/>
            <a:miter lim="800000"/>
            <a:headEnd/>
            <a:tailEnd/>
          </a:ln>
        </p:spPr>
      </p:pic>
      <p:pic>
        <p:nvPicPr>
          <p:cNvPr id="26628" name="Picture 4"/>
          <p:cNvPicPr>
            <a:picLocks noChangeAspect="1" noChangeArrowheads="1"/>
          </p:cNvPicPr>
          <p:nvPr/>
        </p:nvPicPr>
        <p:blipFill>
          <a:blip r:embed="rId5" cstate="print"/>
          <a:srcRect/>
          <a:stretch>
            <a:fillRect/>
          </a:stretch>
        </p:blipFill>
        <p:spPr bwMode="auto">
          <a:xfrm>
            <a:off x="5105400" y="1141413"/>
            <a:ext cx="1644650" cy="1644650"/>
          </a:xfrm>
          <a:prstGeom prst="rect">
            <a:avLst/>
          </a:prstGeom>
          <a:noFill/>
          <a:ln w="9525">
            <a:noFill/>
            <a:miter lim="800000"/>
            <a:headEnd/>
            <a:tailEnd/>
          </a:ln>
        </p:spPr>
      </p:pic>
      <p:pic>
        <p:nvPicPr>
          <p:cNvPr id="26629" name="Picture 5"/>
          <p:cNvPicPr>
            <a:picLocks noChangeAspect="1" noChangeArrowheads="1"/>
          </p:cNvPicPr>
          <p:nvPr/>
        </p:nvPicPr>
        <p:blipFill>
          <a:blip r:embed="rId6" cstate="print"/>
          <a:srcRect/>
          <a:stretch>
            <a:fillRect/>
          </a:stretch>
        </p:blipFill>
        <p:spPr bwMode="auto">
          <a:xfrm>
            <a:off x="6813550" y="1141413"/>
            <a:ext cx="1644650" cy="1644650"/>
          </a:xfrm>
          <a:prstGeom prst="rect">
            <a:avLst/>
          </a:prstGeom>
          <a:noFill/>
          <a:ln w="9525">
            <a:noFill/>
            <a:miter lim="800000"/>
            <a:headEnd/>
            <a:tailEnd/>
          </a:ln>
        </p:spPr>
      </p:pic>
      <p:pic>
        <p:nvPicPr>
          <p:cNvPr id="26630" name="Picture 6"/>
          <p:cNvPicPr>
            <a:picLocks noChangeAspect="1" noChangeArrowheads="1"/>
          </p:cNvPicPr>
          <p:nvPr/>
        </p:nvPicPr>
        <p:blipFill>
          <a:blip r:embed="rId7" cstate="print"/>
          <a:srcRect/>
          <a:stretch>
            <a:fillRect/>
          </a:stretch>
        </p:blipFill>
        <p:spPr bwMode="auto">
          <a:xfrm>
            <a:off x="8534400" y="1141413"/>
            <a:ext cx="1644650" cy="1644650"/>
          </a:xfrm>
          <a:prstGeom prst="rect">
            <a:avLst/>
          </a:prstGeom>
          <a:noFill/>
          <a:ln w="9525">
            <a:noFill/>
            <a:miter lim="800000"/>
            <a:headEnd/>
            <a:tailEnd/>
          </a:ln>
        </p:spPr>
      </p:pic>
      <p:sp>
        <p:nvSpPr>
          <p:cNvPr id="26631" name="Rectangle 7"/>
          <p:cNvSpPr>
            <a:spLocks noGrp="1" noChangeArrowheads="1"/>
          </p:cNvSpPr>
          <p:nvPr>
            <p:ph type="title"/>
          </p:nvPr>
        </p:nvSpPr>
        <p:spPr/>
        <p:txBody>
          <a:bodyPr/>
          <a:lstStyle/>
          <a:p>
            <a:r>
              <a:rPr lang="en-GB" dirty="0"/>
              <a:t>Synthetic example</a:t>
            </a:r>
          </a:p>
        </p:txBody>
      </p:sp>
      <p:pic>
        <p:nvPicPr>
          <p:cNvPr id="26632" name="Picture 8"/>
          <p:cNvPicPr>
            <a:picLocks noChangeAspect="1" noChangeArrowheads="1"/>
          </p:cNvPicPr>
          <p:nvPr/>
        </p:nvPicPr>
        <p:blipFill>
          <a:blip r:embed="rId8" cstate="print"/>
          <a:srcRect/>
          <a:stretch>
            <a:fillRect/>
          </a:stretch>
        </p:blipFill>
        <p:spPr bwMode="auto">
          <a:xfrm>
            <a:off x="2819400" y="3581400"/>
            <a:ext cx="2870200" cy="2870200"/>
          </a:xfrm>
          <a:prstGeom prst="rect">
            <a:avLst/>
          </a:prstGeom>
          <a:noFill/>
          <a:ln w="9525">
            <a:noFill/>
            <a:miter lim="800000"/>
            <a:headEnd/>
            <a:tailEnd/>
          </a:ln>
        </p:spPr>
      </p:pic>
      <p:pic>
        <p:nvPicPr>
          <p:cNvPr id="26633" name="Picture 9"/>
          <p:cNvPicPr>
            <a:picLocks noChangeAspect="1" noChangeArrowheads="1"/>
          </p:cNvPicPr>
          <p:nvPr/>
        </p:nvPicPr>
        <p:blipFill>
          <a:blip r:embed="rId9" cstate="print"/>
          <a:srcRect/>
          <a:stretch>
            <a:fillRect/>
          </a:stretch>
        </p:blipFill>
        <p:spPr bwMode="auto">
          <a:xfrm>
            <a:off x="5791200" y="3429001"/>
            <a:ext cx="4343400" cy="3298825"/>
          </a:xfrm>
          <a:prstGeom prst="rect">
            <a:avLst/>
          </a:prstGeom>
          <a:noFill/>
          <a:ln w="9525">
            <a:noFill/>
            <a:miter lim="800000"/>
            <a:headEnd/>
            <a:tailEnd/>
          </a:ln>
        </p:spPr>
      </p:pic>
      <p:sp>
        <p:nvSpPr>
          <p:cNvPr id="26634" name="AutoShape 10"/>
          <p:cNvSpPr>
            <a:spLocks noChangeArrowheads="1"/>
          </p:cNvSpPr>
          <p:nvPr/>
        </p:nvSpPr>
        <p:spPr bwMode="auto">
          <a:xfrm rot="5400000">
            <a:off x="1485900" y="3314700"/>
            <a:ext cx="1676400" cy="838200"/>
          </a:xfrm>
          <a:custGeom>
            <a:avLst/>
            <a:gdLst>
              <a:gd name="T0" fmla="*/ 2147483647 w 21600"/>
              <a:gd name="T1" fmla="*/ 0 h 21600"/>
              <a:gd name="T2" fmla="*/ 2147483647 w 21600"/>
              <a:gd name="T3" fmla="*/ 420740391 h 21600"/>
              <a:gd name="T4" fmla="*/ 0 w 21600"/>
              <a:gd name="T5" fmla="*/ 1051909265 h 21600"/>
              <a:gd name="T6" fmla="*/ 2147483647 w 21600"/>
              <a:gd name="T7" fmla="*/ 1262220398 h 21600"/>
              <a:gd name="T8" fmla="*/ 2147483647 w 21600"/>
              <a:gd name="T9" fmla="*/ 876541745 h 21600"/>
              <a:gd name="T10" fmla="*/ 2147483647 w 21600"/>
              <a:gd name="T11" fmla="*/ 420740391 h 21600"/>
              <a:gd name="T12" fmla="*/ 17694720 60000 65536"/>
              <a:gd name="T13" fmla="*/ 11796480 60000 65536"/>
              <a:gd name="T14" fmla="*/ 11796480 60000 65536"/>
              <a:gd name="T15" fmla="*/ 5898240 60000 65536"/>
              <a:gd name="T16" fmla="*/ 0 60000 65536"/>
              <a:gd name="T17" fmla="*/ 0 60000 65536"/>
              <a:gd name="T18" fmla="*/ 0 w 21600"/>
              <a:gd name="T19" fmla="*/ 14400 h 21600"/>
              <a:gd name="T20" fmla="*/ 18514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close/>
              </a:path>
            </a:pathLst>
          </a:custGeom>
          <a:solidFill>
            <a:srgbClr val="FF6600"/>
          </a:solidFill>
          <a:ln w="25400">
            <a:solidFill>
              <a:srgbClr val="FF0000"/>
            </a:solidFill>
            <a:miter lim="800000"/>
            <a:headEnd/>
            <a:tailEnd/>
          </a:ln>
        </p:spPr>
        <p:txBody>
          <a:bodyPr wrap="none" anchor="ctr"/>
          <a:lstStyle/>
          <a:p>
            <a:endParaRPr lang="en-US"/>
          </a:p>
        </p:txBody>
      </p:sp>
      <p:sp>
        <p:nvSpPr>
          <p:cNvPr id="26635" name="Text Box 11"/>
          <p:cNvSpPr txBox="1">
            <a:spLocks noChangeArrowheads="1"/>
          </p:cNvSpPr>
          <p:nvPr/>
        </p:nvSpPr>
        <p:spPr bwMode="auto">
          <a:xfrm>
            <a:off x="2630489" y="3011488"/>
            <a:ext cx="2662237" cy="457200"/>
          </a:xfrm>
          <a:prstGeom prst="rect">
            <a:avLst/>
          </a:prstGeom>
          <a:noFill/>
          <a:ln w="9525">
            <a:noFill/>
            <a:miter lim="800000"/>
            <a:headEnd/>
            <a:tailEnd/>
          </a:ln>
        </p:spPr>
        <p:txBody>
          <a:bodyPr wrap="none">
            <a:spAutoFit/>
          </a:bodyPr>
          <a:lstStyle/>
          <a:p>
            <a:r>
              <a:rPr lang="en-US"/>
              <a:t>Recovered albedo</a:t>
            </a:r>
          </a:p>
        </p:txBody>
      </p:sp>
      <p:sp>
        <p:nvSpPr>
          <p:cNvPr id="26636" name="Text Box 12"/>
          <p:cNvSpPr txBox="1">
            <a:spLocks noChangeArrowheads="1"/>
          </p:cNvSpPr>
          <p:nvPr/>
        </p:nvSpPr>
        <p:spPr bwMode="auto">
          <a:xfrm>
            <a:off x="6324600" y="3048000"/>
            <a:ext cx="3322638" cy="457200"/>
          </a:xfrm>
          <a:prstGeom prst="rect">
            <a:avLst/>
          </a:prstGeom>
          <a:noFill/>
          <a:ln w="9525">
            <a:noFill/>
            <a:miter lim="800000"/>
            <a:headEnd/>
            <a:tailEnd/>
          </a:ln>
        </p:spPr>
        <p:txBody>
          <a:bodyPr wrap="none">
            <a:spAutoFit/>
          </a:bodyPr>
          <a:lstStyle/>
          <a:p>
            <a:r>
              <a:rPr lang="en-US"/>
              <a:t>Recovered normal field</a:t>
            </a:r>
          </a:p>
        </p:txBody>
      </p:sp>
      <p:sp>
        <p:nvSpPr>
          <p:cNvPr id="14" name="Text Box 26"/>
          <p:cNvSpPr txBox="1">
            <a:spLocks noChangeArrowheads="1"/>
          </p:cNvSpPr>
          <p:nvPr/>
        </p:nvSpPr>
        <p:spPr bwMode="auto">
          <a:xfrm>
            <a:off x="8603820" y="6474024"/>
            <a:ext cx="1987980" cy="307777"/>
          </a:xfrm>
          <a:prstGeom prst="rect">
            <a:avLst/>
          </a:prstGeom>
          <a:noFill/>
          <a:ln w="9525">
            <a:noFill/>
            <a:miter lim="800000"/>
            <a:headEnd/>
            <a:tailEnd/>
          </a:ln>
        </p:spPr>
        <p:txBody>
          <a:bodyPr wrap="none">
            <a:spAutoFit/>
          </a:bodyPr>
          <a:lstStyle/>
          <a:p>
            <a:r>
              <a:rPr lang="en-US" sz="1400" dirty="0"/>
              <a:t>F&amp;P 2</a:t>
            </a:r>
            <a:r>
              <a:rPr lang="en-US" sz="1400" baseline="30000" dirty="0"/>
              <a:t>nd</a:t>
            </a:r>
            <a:r>
              <a:rPr lang="en-US" sz="1400" dirty="0"/>
              <a:t> ed., sec. 2.2.4</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7650" name="Rectangle 3"/>
              <p:cNvSpPr>
                <a:spLocks noGrp="1" noChangeArrowheads="1"/>
              </p:cNvSpPr>
              <p:nvPr>
                <p:ph type="body" sz="half" idx="1"/>
              </p:nvPr>
            </p:nvSpPr>
            <p:spPr/>
            <p:txBody>
              <a:bodyPr/>
              <a:lstStyle/>
              <a:p>
                <a:pPr>
                  <a:buFont typeface="Arial" panose="020B0604020202020204" pitchFamily="34" charset="0"/>
                  <a:buChar char="•"/>
                </a:pPr>
                <a:r>
                  <a:rPr lang="en-GB" sz="2400" dirty="0"/>
                  <a:t>Recall: the surface is written as</a:t>
                </a:r>
              </a:p>
              <a:p>
                <a:pPr>
                  <a:buFont typeface="Arial" panose="020B0604020202020204" pitchFamily="34" charset="0"/>
                  <a:buChar char="•"/>
                </a:pPr>
                <a:endParaRPr lang="en-GB" sz="800" dirty="0"/>
              </a:p>
              <a:p>
                <a:pPr marL="0" indent="0"/>
                <a14:m>
                  <m:oMathPara xmlns:m="http://schemas.openxmlformats.org/officeDocument/2006/math">
                    <m:oMathParaPr>
                      <m:jc m:val="centerGroup"/>
                    </m:oMathParaPr>
                    <m:oMath xmlns:m="http://schemas.openxmlformats.org/officeDocument/2006/math">
                      <m:d>
                        <m:dPr>
                          <m:ctrlPr>
                            <a:rPr lang="en-US" sz="2400" b="0" i="1" smtClean="0">
                              <a:solidFill>
                                <a:srgbClr val="7030A0"/>
                              </a:solidFill>
                              <a:latin typeface="Cambria Math" panose="02040503050406030204" pitchFamily="18" charset="0"/>
                            </a:rPr>
                          </m:ctrlPr>
                        </m:dPr>
                        <m:e>
                          <m:r>
                            <a:rPr lang="en-US" sz="2400" b="0" i="1" smtClean="0">
                              <a:solidFill>
                                <a:srgbClr val="7030A0"/>
                              </a:solidFill>
                              <a:latin typeface="Cambria Math" panose="02040503050406030204" pitchFamily="18" charset="0"/>
                            </a:rPr>
                            <m:t>𝑥</m:t>
                          </m:r>
                          <m:r>
                            <a:rPr lang="en-US" sz="2400" b="0" i="1" smtClean="0">
                              <a:solidFill>
                                <a:srgbClr val="7030A0"/>
                              </a:solidFill>
                              <a:latin typeface="Cambria Math" panose="02040503050406030204" pitchFamily="18" charset="0"/>
                            </a:rPr>
                            <m:t>,</m:t>
                          </m:r>
                          <m:r>
                            <a:rPr lang="en-US" sz="2400" b="0" i="1" smtClean="0">
                              <a:solidFill>
                                <a:srgbClr val="7030A0"/>
                              </a:solidFill>
                              <a:latin typeface="Cambria Math" panose="02040503050406030204" pitchFamily="18" charset="0"/>
                            </a:rPr>
                            <m:t>𝑦</m:t>
                          </m:r>
                          <m:r>
                            <a:rPr lang="en-US" sz="2400" b="0" i="1" smtClean="0">
                              <a:solidFill>
                                <a:srgbClr val="7030A0"/>
                              </a:solidFill>
                              <a:latin typeface="Cambria Math" panose="02040503050406030204" pitchFamily="18" charset="0"/>
                            </a:rPr>
                            <m:t>,</m:t>
                          </m:r>
                          <m:r>
                            <a:rPr lang="en-US" sz="2400" b="0" i="1" smtClean="0">
                              <a:solidFill>
                                <a:srgbClr val="7030A0"/>
                              </a:solidFill>
                              <a:latin typeface="Cambria Math" panose="02040503050406030204" pitchFamily="18" charset="0"/>
                            </a:rPr>
                            <m:t>𝑓</m:t>
                          </m:r>
                          <m:r>
                            <a:rPr lang="en-US" sz="2400" b="0" i="1" smtClean="0">
                              <a:solidFill>
                                <a:srgbClr val="7030A0"/>
                              </a:solidFill>
                              <a:latin typeface="Cambria Math" panose="02040503050406030204" pitchFamily="18" charset="0"/>
                            </a:rPr>
                            <m:t>(</m:t>
                          </m:r>
                          <m:r>
                            <a:rPr lang="en-US" sz="2400" b="0" i="1" smtClean="0">
                              <a:solidFill>
                                <a:srgbClr val="7030A0"/>
                              </a:solidFill>
                              <a:latin typeface="Cambria Math" panose="02040503050406030204" pitchFamily="18" charset="0"/>
                            </a:rPr>
                            <m:t>𝑥</m:t>
                          </m:r>
                          <m:r>
                            <a:rPr lang="en-US" sz="2400" b="0" i="1" smtClean="0">
                              <a:solidFill>
                                <a:srgbClr val="7030A0"/>
                              </a:solidFill>
                              <a:latin typeface="Cambria Math" panose="02040503050406030204" pitchFamily="18" charset="0"/>
                            </a:rPr>
                            <m:t>,</m:t>
                          </m:r>
                          <m:r>
                            <a:rPr lang="en-US" sz="2400" b="0" i="1" smtClean="0">
                              <a:solidFill>
                                <a:srgbClr val="7030A0"/>
                              </a:solidFill>
                              <a:latin typeface="Cambria Math" panose="02040503050406030204" pitchFamily="18" charset="0"/>
                            </a:rPr>
                            <m:t>𝑦</m:t>
                          </m:r>
                          <m:r>
                            <a:rPr lang="en-US" sz="2400" b="0" i="1" smtClean="0">
                              <a:solidFill>
                                <a:srgbClr val="7030A0"/>
                              </a:solidFill>
                              <a:latin typeface="Cambria Math" panose="02040503050406030204" pitchFamily="18" charset="0"/>
                            </a:rPr>
                            <m:t>)</m:t>
                          </m:r>
                        </m:e>
                      </m:d>
                    </m:oMath>
                  </m:oMathPara>
                </a14:m>
                <a:endParaRPr lang="en-GB" sz="2400" dirty="0"/>
              </a:p>
              <a:p>
                <a:pPr>
                  <a:buFont typeface="Arial" panose="020B0604020202020204" pitchFamily="34" charset="0"/>
                  <a:buChar char="•"/>
                </a:pPr>
                <a:endParaRPr lang="en-GB" sz="2400" dirty="0"/>
              </a:p>
              <a:p>
                <a:pPr>
                  <a:buFont typeface="Arial" panose="020B0604020202020204" pitchFamily="34" charset="0"/>
                  <a:buChar char="•"/>
                </a:pPr>
                <a:endParaRPr lang="en-GB" sz="2400" dirty="0"/>
              </a:p>
              <a:p>
                <a:pPr>
                  <a:buFont typeface="Arial" panose="020B0604020202020204" pitchFamily="34" charset="0"/>
                  <a:buChar char="•"/>
                </a:pPr>
                <a:endParaRPr lang="en-GB" sz="1800" dirty="0"/>
              </a:p>
              <a:p>
                <a:pPr>
                  <a:buFont typeface="Arial" panose="020B0604020202020204" pitchFamily="34" charset="0"/>
                  <a:buChar char="•"/>
                </a:pPr>
                <a:endParaRPr lang="en-GB" sz="1200" dirty="0"/>
              </a:p>
              <a:p>
                <a:pPr>
                  <a:buFont typeface="Arial" panose="020B0604020202020204" pitchFamily="34" charset="0"/>
                  <a:buChar char="•"/>
                </a:pPr>
                <a:r>
                  <a:rPr lang="en-GB" sz="2400" dirty="0"/>
                  <a:t>This means the unit normal has the following form:</a:t>
                </a:r>
                <a:br>
                  <a:rPr lang="en-GB" sz="2400" dirty="0"/>
                </a:br>
                <a:endParaRPr lang="en-GB" sz="1600" dirty="0"/>
              </a:p>
              <a:p>
                <a:pPr marL="0" indent="0"/>
                <a14:m>
                  <m:oMathPara xmlns:m="http://schemas.openxmlformats.org/officeDocument/2006/math">
                    <m:oMathParaPr>
                      <m:jc m:val="centerGroup"/>
                    </m:oMathParaPr>
                    <m:oMath xmlns:m="http://schemas.openxmlformats.org/officeDocument/2006/math">
                      <m:r>
                        <a:rPr lang="en-US" sz="2400" b="0" i="1" smtClean="0">
                          <a:solidFill>
                            <a:srgbClr val="7030A0"/>
                          </a:solidFill>
                          <a:latin typeface="Cambria Math" panose="02040503050406030204" pitchFamily="18" charset="0"/>
                        </a:rPr>
                        <m:t>𝑁</m:t>
                      </m:r>
                      <m:d>
                        <m:dPr>
                          <m:ctrlPr>
                            <a:rPr lang="en-US" sz="2400" b="0" i="1" smtClean="0">
                              <a:solidFill>
                                <a:srgbClr val="7030A0"/>
                              </a:solidFill>
                              <a:latin typeface="Cambria Math" panose="02040503050406030204" pitchFamily="18" charset="0"/>
                            </a:rPr>
                          </m:ctrlPr>
                        </m:dPr>
                        <m:e>
                          <m:r>
                            <a:rPr lang="en-US" sz="2400" b="0" i="1" smtClean="0">
                              <a:solidFill>
                                <a:srgbClr val="7030A0"/>
                              </a:solidFill>
                              <a:latin typeface="Cambria Math" panose="02040503050406030204" pitchFamily="18" charset="0"/>
                            </a:rPr>
                            <m:t>𝑥</m:t>
                          </m:r>
                          <m:r>
                            <a:rPr lang="en-US" sz="2400" b="0" i="1" smtClean="0">
                              <a:solidFill>
                                <a:srgbClr val="7030A0"/>
                              </a:solidFill>
                              <a:latin typeface="Cambria Math" panose="02040503050406030204" pitchFamily="18" charset="0"/>
                            </a:rPr>
                            <m:t>,</m:t>
                          </m:r>
                          <m:r>
                            <a:rPr lang="en-US" sz="2400" b="0" i="1" smtClean="0">
                              <a:solidFill>
                                <a:srgbClr val="7030A0"/>
                              </a:solidFill>
                              <a:latin typeface="Cambria Math" panose="02040503050406030204" pitchFamily="18" charset="0"/>
                            </a:rPr>
                            <m:t>𝑦</m:t>
                          </m:r>
                        </m:e>
                      </m:d>
                      <m:r>
                        <a:rPr lang="en-US" sz="2400" b="0" i="1" smtClean="0">
                          <a:solidFill>
                            <a:srgbClr val="7030A0"/>
                          </a:solidFill>
                          <a:latin typeface="Cambria Math" panose="02040503050406030204" pitchFamily="18" charset="0"/>
                        </a:rPr>
                        <m:t>=</m:t>
                      </m:r>
                      <m:f>
                        <m:fPr>
                          <m:ctrlPr>
                            <a:rPr lang="en-US" sz="2400" b="0" i="1" smtClean="0">
                              <a:solidFill>
                                <a:srgbClr val="7030A0"/>
                              </a:solidFill>
                              <a:latin typeface="Cambria Math" panose="02040503050406030204" pitchFamily="18" charset="0"/>
                            </a:rPr>
                          </m:ctrlPr>
                        </m:fPr>
                        <m:num>
                          <m:r>
                            <a:rPr lang="en-US" sz="2400" b="0" i="1" smtClean="0">
                              <a:solidFill>
                                <a:srgbClr val="7030A0"/>
                              </a:solidFill>
                              <a:latin typeface="Cambria Math" panose="02040503050406030204" pitchFamily="18" charset="0"/>
                            </a:rPr>
                            <m:t>1</m:t>
                          </m:r>
                        </m:num>
                        <m:den>
                          <m:rad>
                            <m:radPr>
                              <m:degHide m:val="on"/>
                              <m:ctrlPr>
                                <a:rPr lang="en-US" sz="2400" b="0" i="1" smtClean="0">
                                  <a:solidFill>
                                    <a:srgbClr val="7030A0"/>
                                  </a:solidFill>
                                  <a:latin typeface="Cambria Math" panose="02040503050406030204" pitchFamily="18" charset="0"/>
                                </a:rPr>
                              </m:ctrlPr>
                            </m:radPr>
                            <m:deg/>
                            <m:e>
                              <m:sSubSup>
                                <m:sSubSupPr>
                                  <m:ctrlPr>
                                    <a:rPr lang="en-US" sz="2400" b="0" i="1" smtClean="0">
                                      <a:solidFill>
                                        <a:srgbClr val="7030A0"/>
                                      </a:solidFill>
                                      <a:latin typeface="Cambria Math" panose="02040503050406030204" pitchFamily="18" charset="0"/>
                                    </a:rPr>
                                  </m:ctrlPr>
                                </m:sSubSupPr>
                                <m:e>
                                  <m:r>
                                    <a:rPr lang="en-US" sz="2400" b="0" i="1" smtClean="0">
                                      <a:solidFill>
                                        <a:srgbClr val="7030A0"/>
                                      </a:solidFill>
                                      <a:latin typeface="Cambria Math" panose="02040503050406030204" pitchFamily="18" charset="0"/>
                                    </a:rPr>
                                    <m:t>𝑓</m:t>
                                  </m:r>
                                </m:e>
                                <m:sub>
                                  <m:r>
                                    <a:rPr lang="en-US" sz="2400" b="0" i="1" smtClean="0">
                                      <a:solidFill>
                                        <a:srgbClr val="7030A0"/>
                                      </a:solidFill>
                                      <a:latin typeface="Cambria Math" panose="02040503050406030204" pitchFamily="18" charset="0"/>
                                    </a:rPr>
                                    <m:t>𝑥</m:t>
                                  </m:r>
                                </m:sub>
                                <m:sup>
                                  <m:r>
                                    <a:rPr lang="en-US" sz="2400" b="0" i="1" smtClean="0">
                                      <a:solidFill>
                                        <a:srgbClr val="7030A0"/>
                                      </a:solidFill>
                                      <a:latin typeface="Cambria Math" panose="02040503050406030204" pitchFamily="18" charset="0"/>
                                    </a:rPr>
                                    <m:t>2</m:t>
                                  </m:r>
                                </m:sup>
                              </m:sSubSup>
                              <m:r>
                                <a:rPr lang="en-US" sz="2400" i="1">
                                  <a:solidFill>
                                    <a:srgbClr val="7030A0"/>
                                  </a:solidFill>
                                  <a:latin typeface="Cambria Math" panose="02040503050406030204" pitchFamily="18" charset="0"/>
                                </a:rPr>
                                <m:t>+</m:t>
                              </m:r>
                              <m:sSubSup>
                                <m:sSubSupPr>
                                  <m:ctrlPr>
                                    <a:rPr lang="en-US" sz="2400" i="1" smtClean="0">
                                      <a:solidFill>
                                        <a:srgbClr val="7030A0"/>
                                      </a:solidFill>
                                      <a:latin typeface="Cambria Math" panose="02040503050406030204" pitchFamily="18" charset="0"/>
                                    </a:rPr>
                                  </m:ctrlPr>
                                </m:sSubSupPr>
                                <m:e>
                                  <m:r>
                                    <a:rPr lang="en-US" sz="2400" b="0" i="1" smtClean="0">
                                      <a:solidFill>
                                        <a:srgbClr val="7030A0"/>
                                      </a:solidFill>
                                      <a:latin typeface="Cambria Math" panose="02040503050406030204" pitchFamily="18" charset="0"/>
                                    </a:rPr>
                                    <m:t>𝑓</m:t>
                                  </m:r>
                                </m:e>
                                <m:sub>
                                  <m:r>
                                    <a:rPr lang="en-US" sz="2400" b="0" i="1" smtClean="0">
                                      <a:solidFill>
                                        <a:srgbClr val="7030A0"/>
                                      </a:solidFill>
                                      <a:latin typeface="Cambria Math" panose="02040503050406030204" pitchFamily="18" charset="0"/>
                                    </a:rPr>
                                    <m:t>𝑦</m:t>
                                  </m:r>
                                </m:sub>
                                <m:sup>
                                  <m:r>
                                    <a:rPr lang="en-US" sz="2400" b="0" i="1" smtClean="0">
                                      <a:solidFill>
                                        <a:srgbClr val="7030A0"/>
                                      </a:solidFill>
                                      <a:latin typeface="Cambria Math" panose="02040503050406030204" pitchFamily="18" charset="0"/>
                                    </a:rPr>
                                    <m:t>2</m:t>
                                  </m:r>
                                </m:sup>
                              </m:sSubSup>
                              <m:r>
                                <a:rPr lang="en-US" sz="2400" b="0" i="1" smtClean="0">
                                  <a:solidFill>
                                    <a:srgbClr val="7030A0"/>
                                  </a:solidFill>
                                  <a:latin typeface="Cambria Math" panose="02040503050406030204" pitchFamily="18" charset="0"/>
                                </a:rPr>
                                <m:t>+1</m:t>
                              </m:r>
                            </m:e>
                          </m:rad>
                        </m:den>
                      </m:f>
                      <m:d>
                        <m:dPr>
                          <m:begChr m:val="["/>
                          <m:endChr m:val="]"/>
                          <m:ctrlPr>
                            <a:rPr lang="en-US" sz="2400" b="0" i="1" smtClean="0">
                              <a:solidFill>
                                <a:srgbClr val="7030A0"/>
                              </a:solidFill>
                              <a:latin typeface="Cambria Math" panose="02040503050406030204" pitchFamily="18" charset="0"/>
                            </a:rPr>
                          </m:ctrlPr>
                        </m:dPr>
                        <m:e>
                          <m:m>
                            <m:mPr>
                              <m:mcs>
                                <m:mc>
                                  <m:mcPr>
                                    <m:count m:val="1"/>
                                    <m:mcJc m:val="center"/>
                                  </m:mcPr>
                                </m:mc>
                              </m:mcs>
                              <m:ctrlPr>
                                <a:rPr lang="en-US" sz="2400" b="0" i="1" smtClean="0">
                                  <a:solidFill>
                                    <a:srgbClr val="7030A0"/>
                                  </a:solidFill>
                                  <a:latin typeface="Cambria Math" panose="02040503050406030204" pitchFamily="18" charset="0"/>
                                </a:rPr>
                              </m:ctrlPr>
                            </m:mPr>
                            <m:mr>
                              <m:e>
                                <m:sSub>
                                  <m:sSubPr>
                                    <m:ctrlPr>
                                      <a:rPr lang="en-US" sz="2400" b="0" i="1" smtClean="0">
                                        <a:solidFill>
                                          <a:srgbClr val="7030A0"/>
                                        </a:solidFill>
                                        <a:latin typeface="Cambria Math" panose="02040503050406030204" pitchFamily="18" charset="0"/>
                                      </a:rPr>
                                    </m:ctrlPr>
                                  </m:sSubPr>
                                  <m:e>
                                    <m:r>
                                      <a:rPr lang="en-US" sz="2400" b="0" i="1" smtClean="0">
                                        <a:solidFill>
                                          <a:srgbClr val="7030A0"/>
                                        </a:solidFill>
                                        <a:latin typeface="Cambria Math" panose="02040503050406030204" pitchFamily="18" charset="0"/>
                                      </a:rPr>
                                      <m:t>𝑓</m:t>
                                    </m:r>
                                  </m:e>
                                  <m:sub>
                                    <m:r>
                                      <a:rPr lang="en-US" sz="2400" b="0" i="1" smtClean="0">
                                        <a:solidFill>
                                          <a:srgbClr val="7030A0"/>
                                        </a:solidFill>
                                        <a:latin typeface="Cambria Math" panose="02040503050406030204" pitchFamily="18" charset="0"/>
                                      </a:rPr>
                                      <m:t>𝑥</m:t>
                                    </m:r>
                                  </m:sub>
                                </m:sSub>
                              </m:e>
                            </m:mr>
                            <m:mr>
                              <m:e>
                                <m:sSub>
                                  <m:sSubPr>
                                    <m:ctrlPr>
                                      <a:rPr lang="en-US" sz="2400" b="0" i="1" smtClean="0">
                                        <a:solidFill>
                                          <a:srgbClr val="7030A0"/>
                                        </a:solidFill>
                                        <a:latin typeface="Cambria Math" panose="02040503050406030204" pitchFamily="18" charset="0"/>
                                      </a:rPr>
                                    </m:ctrlPr>
                                  </m:sSubPr>
                                  <m:e>
                                    <m:r>
                                      <a:rPr lang="en-US" sz="2400" b="0" i="1" smtClean="0">
                                        <a:solidFill>
                                          <a:srgbClr val="7030A0"/>
                                        </a:solidFill>
                                        <a:latin typeface="Cambria Math" panose="02040503050406030204" pitchFamily="18" charset="0"/>
                                      </a:rPr>
                                      <m:t>𝑓</m:t>
                                    </m:r>
                                  </m:e>
                                  <m:sub>
                                    <m:r>
                                      <a:rPr lang="en-US" sz="2400" b="0" i="1" smtClean="0">
                                        <a:solidFill>
                                          <a:srgbClr val="7030A0"/>
                                        </a:solidFill>
                                        <a:latin typeface="Cambria Math" panose="02040503050406030204" pitchFamily="18" charset="0"/>
                                      </a:rPr>
                                      <m:t>𝑦</m:t>
                                    </m:r>
                                  </m:sub>
                                </m:sSub>
                              </m:e>
                            </m:mr>
                            <m:mr>
                              <m:e>
                                <m:r>
                                  <a:rPr lang="en-US" sz="2400" b="0" i="1" smtClean="0">
                                    <a:solidFill>
                                      <a:srgbClr val="7030A0"/>
                                    </a:solidFill>
                                    <a:latin typeface="Cambria Math" panose="02040503050406030204" pitchFamily="18" charset="0"/>
                                  </a:rPr>
                                  <m:t>1</m:t>
                                </m:r>
                              </m:e>
                            </m:mr>
                          </m:m>
                        </m:e>
                      </m:d>
                    </m:oMath>
                  </m:oMathPara>
                </a14:m>
                <a:endParaRPr lang="en-GB" sz="2400" dirty="0">
                  <a:solidFill>
                    <a:srgbClr val="7030A0"/>
                  </a:solidFill>
                </a:endParaRPr>
              </a:p>
            </p:txBody>
          </p:sp>
        </mc:Choice>
        <mc:Fallback xmlns="">
          <p:sp>
            <p:nvSpPr>
              <p:cNvPr id="27650" name="Rectangle 3"/>
              <p:cNvSpPr>
                <a:spLocks noGrp="1" noRot="1" noChangeAspect="1" noMove="1" noResize="1" noEditPoints="1" noAdjustHandles="1" noChangeArrowheads="1" noChangeShapeType="1" noTextEdit="1"/>
              </p:cNvSpPr>
              <p:nvPr>
                <p:ph type="body" sz="half" idx="1"/>
              </p:nvPr>
            </p:nvSpPr>
            <p:spPr>
              <a:blipFill>
                <a:blip r:embed="rId3"/>
                <a:stretch>
                  <a:fillRect l="-1750" t="-966"/>
                </a:stretch>
              </a:blipFill>
            </p:spPr>
            <p:txBody>
              <a:bodyPr/>
              <a:lstStyle/>
              <a:p>
                <a:r>
                  <a:rPr lang="en-US">
                    <a:noFill/>
                  </a:rPr>
                  <a:t> </a:t>
                </a:r>
              </a:p>
            </p:txBody>
          </p:sp>
        </mc:Fallback>
      </mc:AlternateContent>
      <p:sp>
        <p:nvSpPr>
          <p:cNvPr id="27651" name="Rectangle 2"/>
          <p:cNvSpPr>
            <a:spLocks noGrp="1" noChangeArrowheads="1"/>
          </p:cNvSpPr>
          <p:nvPr>
            <p:ph type="title"/>
          </p:nvPr>
        </p:nvSpPr>
        <p:spPr/>
        <p:txBody>
          <a:bodyPr/>
          <a:lstStyle/>
          <a:p>
            <a:r>
              <a:rPr lang="en-GB"/>
              <a:t>Recovering a surface from normals</a:t>
            </a:r>
          </a:p>
        </p:txBody>
      </p:sp>
      <mc:AlternateContent xmlns:mc="http://schemas.openxmlformats.org/markup-compatibility/2006" xmlns:a14="http://schemas.microsoft.com/office/drawing/2010/main">
        <mc:Choice Requires="a14">
          <p:sp>
            <p:nvSpPr>
              <p:cNvPr id="27652" name="Rectangle 4"/>
              <p:cNvSpPr>
                <a:spLocks noGrp="1" noChangeArrowheads="1"/>
              </p:cNvSpPr>
              <p:nvPr>
                <p:ph type="body" sz="half" idx="2"/>
              </p:nvPr>
            </p:nvSpPr>
            <p:spPr>
              <a:xfrm>
                <a:off x="5867400" y="914400"/>
                <a:ext cx="5715000" cy="5257800"/>
              </a:xfrm>
            </p:spPr>
            <p:txBody>
              <a:bodyPr/>
              <a:lstStyle/>
              <a:p>
                <a:pPr>
                  <a:buFont typeface="Arial" panose="020B0604020202020204" pitchFamily="34" charset="0"/>
                  <a:buChar char="•"/>
                </a:pPr>
                <a:r>
                  <a:rPr lang="en-GB" sz="2400" dirty="0"/>
                  <a:t>Write the estimated vector </a:t>
                </a:r>
                <a14:m>
                  <m:oMath xmlns:m="http://schemas.openxmlformats.org/officeDocument/2006/math">
                    <m:r>
                      <a:rPr lang="en-GB" sz="2400" i="1" dirty="0" smtClean="0">
                        <a:latin typeface="Cambria Math" panose="02040503050406030204" pitchFamily="18" charset="0"/>
                      </a:rPr>
                      <m:t>𝑔</m:t>
                    </m:r>
                  </m:oMath>
                </a14:m>
                <a:r>
                  <a:rPr lang="en-GB" sz="2400" b="1" dirty="0"/>
                  <a:t> </a:t>
                </a:r>
                <a:r>
                  <a:rPr lang="en-GB" sz="2400" dirty="0"/>
                  <a:t>as</a:t>
                </a:r>
              </a:p>
              <a:p>
                <a:pPr>
                  <a:buFont typeface="Arial" panose="020B0604020202020204" pitchFamily="34" charset="0"/>
                  <a:buChar char="•"/>
                </a:pPr>
                <a:endParaRPr lang="en-GB" sz="1200" dirty="0"/>
              </a:p>
              <a:p>
                <a:pPr marL="0" indent="0"/>
                <a14:m>
                  <m:oMathPara xmlns:m="http://schemas.openxmlformats.org/officeDocument/2006/math">
                    <m:oMathParaPr>
                      <m:jc m:val="centerGroup"/>
                    </m:oMathParaPr>
                    <m:oMath xmlns:m="http://schemas.openxmlformats.org/officeDocument/2006/math">
                      <m:r>
                        <a:rPr lang="en-US" sz="2400" b="0" i="1" smtClean="0">
                          <a:solidFill>
                            <a:srgbClr val="7030A0"/>
                          </a:solidFill>
                          <a:latin typeface="Cambria Math" panose="02040503050406030204" pitchFamily="18" charset="0"/>
                        </a:rPr>
                        <m:t>𝑔</m:t>
                      </m:r>
                      <m:d>
                        <m:dPr>
                          <m:ctrlPr>
                            <a:rPr lang="en-US" sz="2400" b="0" i="1" smtClean="0">
                              <a:solidFill>
                                <a:srgbClr val="7030A0"/>
                              </a:solidFill>
                              <a:latin typeface="Cambria Math" panose="02040503050406030204" pitchFamily="18" charset="0"/>
                            </a:rPr>
                          </m:ctrlPr>
                        </m:dPr>
                        <m:e>
                          <m:r>
                            <a:rPr lang="en-US" sz="2400" b="0" i="1" smtClean="0">
                              <a:solidFill>
                                <a:srgbClr val="7030A0"/>
                              </a:solidFill>
                              <a:latin typeface="Cambria Math" panose="02040503050406030204" pitchFamily="18" charset="0"/>
                            </a:rPr>
                            <m:t>𝑥</m:t>
                          </m:r>
                          <m:r>
                            <a:rPr lang="en-US" sz="2400" b="0" i="1" smtClean="0">
                              <a:solidFill>
                                <a:srgbClr val="7030A0"/>
                              </a:solidFill>
                              <a:latin typeface="Cambria Math" panose="02040503050406030204" pitchFamily="18" charset="0"/>
                            </a:rPr>
                            <m:t>,</m:t>
                          </m:r>
                          <m:r>
                            <a:rPr lang="en-US" sz="2400" b="0" i="1" smtClean="0">
                              <a:solidFill>
                                <a:srgbClr val="7030A0"/>
                              </a:solidFill>
                              <a:latin typeface="Cambria Math" panose="02040503050406030204" pitchFamily="18" charset="0"/>
                            </a:rPr>
                            <m:t>𝑦</m:t>
                          </m:r>
                        </m:e>
                      </m:d>
                      <m:r>
                        <a:rPr lang="en-US" sz="2400" b="0" i="1" smtClean="0">
                          <a:solidFill>
                            <a:srgbClr val="7030A0"/>
                          </a:solidFill>
                          <a:latin typeface="Cambria Math" panose="02040503050406030204" pitchFamily="18" charset="0"/>
                        </a:rPr>
                        <m:t>=</m:t>
                      </m:r>
                      <m:d>
                        <m:dPr>
                          <m:begChr m:val="["/>
                          <m:endChr m:val="]"/>
                          <m:ctrlPr>
                            <a:rPr lang="en-US" sz="2400" b="0" i="1" smtClean="0">
                              <a:solidFill>
                                <a:srgbClr val="7030A0"/>
                              </a:solidFill>
                              <a:latin typeface="Cambria Math" panose="02040503050406030204" pitchFamily="18" charset="0"/>
                            </a:rPr>
                          </m:ctrlPr>
                        </m:dPr>
                        <m:e>
                          <m:m>
                            <m:mPr>
                              <m:mcs>
                                <m:mc>
                                  <m:mcPr>
                                    <m:count m:val="1"/>
                                    <m:mcJc m:val="center"/>
                                  </m:mcPr>
                                </m:mc>
                              </m:mcs>
                              <m:ctrlPr>
                                <a:rPr lang="en-US" sz="2400" b="0" i="1" smtClean="0">
                                  <a:solidFill>
                                    <a:srgbClr val="7030A0"/>
                                  </a:solidFill>
                                  <a:latin typeface="Cambria Math" panose="02040503050406030204" pitchFamily="18" charset="0"/>
                                </a:rPr>
                              </m:ctrlPr>
                            </m:mPr>
                            <m:mr>
                              <m:e>
                                <m:sSub>
                                  <m:sSubPr>
                                    <m:ctrlPr>
                                      <a:rPr lang="en-US" sz="2400" b="0" i="1" smtClean="0">
                                        <a:solidFill>
                                          <a:srgbClr val="7030A0"/>
                                        </a:solidFill>
                                        <a:latin typeface="Cambria Math" panose="02040503050406030204" pitchFamily="18" charset="0"/>
                                      </a:rPr>
                                    </m:ctrlPr>
                                  </m:sSubPr>
                                  <m:e>
                                    <m:r>
                                      <a:rPr lang="en-US" sz="2400" b="0" i="1" smtClean="0">
                                        <a:solidFill>
                                          <a:srgbClr val="7030A0"/>
                                        </a:solidFill>
                                        <a:latin typeface="Cambria Math" panose="02040503050406030204" pitchFamily="18" charset="0"/>
                                      </a:rPr>
                                      <m:t>𝑔</m:t>
                                    </m:r>
                                  </m:e>
                                  <m:sub>
                                    <m:r>
                                      <a:rPr lang="en-US" sz="2400" b="0" i="1" smtClean="0">
                                        <a:solidFill>
                                          <a:srgbClr val="7030A0"/>
                                        </a:solidFill>
                                        <a:latin typeface="Cambria Math" panose="02040503050406030204" pitchFamily="18" charset="0"/>
                                      </a:rPr>
                                      <m:t>1</m:t>
                                    </m:r>
                                  </m:sub>
                                </m:sSub>
                                <m:r>
                                  <m:rPr>
                                    <m:brk m:alnAt="7"/>
                                  </m:rPr>
                                  <a:rPr lang="en-US" sz="2400" b="0" i="1" smtClean="0">
                                    <a:solidFill>
                                      <a:srgbClr val="7030A0"/>
                                    </a:solidFill>
                                    <a:latin typeface="Cambria Math" panose="02040503050406030204" pitchFamily="18" charset="0"/>
                                  </a:rPr>
                                  <m:t>(</m:t>
                                </m:r>
                                <m:r>
                                  <a:rPr lang="en-US" sz="2400" b="0" i="1" smtClean="0">
                                    <a:solidFill>
                                      <a:srgbClr val="7030A0"/>
                                    </a:solidFill>
                                    <a:latin typeface="Cambria Math" panose="02040503050406030204" pitchFamily="18" charset="0"/>
                                  </a:rPr>
                                  <m:t>𝑥</m:t>
                                </m:r>
                                <m:r>
                                  <a:rPr lang="en-US" sz="2400" b="0" i="1" smtClean="0">
                                    <a:solidFill>
                                      <a:srgbClr val="7030A0"/>
                                    </a:solidFill>
                                    <a:latin typeface="Cambria Math" panose="02040503050406030204" pitchFamily="18" charset="0"/>
                                  </a:rPr>
                                  <m:t>,</m:t>
                                </m:r>
                                <m:r>
                                  <a:rPr lang="en-US" sz="2400" b="0" i="1" smtClean="0">
                                    <a:solidFill>
                                      <a:srgbClr val="7030A0"/>
                                    </a:solidFill>
                                    <a:latin typeface="Cambria Math" panose="02040503050406030204" pitchFamily="18" charset="0"/>
                                  </a:rPr>
                                  <m:t>𝑦</m:t>
                                </m:r>
                                <m:r>
                                  <a:rPr lang="en-US" sz="2400" b="0" i="1" smtClean="0">
                                    <a:solidFill>
                                      <a:srgbClr val="7030A0"/>
                                    </a:solidFill>
                                    <a:latin typeface="Cambria Math" panose="02040503050406030204" pitchFamily="18" charset="0"/>
                                  </a:rPr>
                                  <m:t>)</m:t>
                                </m:r>
                              </m:e>
                            </m:mr>
                            <m:mr>
                              <m:e>
                                <m:sSub>
                                  <m:sSubPr>
                                    <m:ctrlPr>
                                      <a:rPr lang="en-US" sz="2400" i="1">
                                        <a:solidFill>
                                          <a:srgbClr val="7030A0"/>
                                        </a:solidFill>
                                        <a:latin typeface="Cambria Math" panose="02040503050406030204" pitchFamily="18" charset="0"/>
                                      </a:rPr>
                                    </m:ctrlPr>
                                  </m:sSubPr>
                                  <m:e>
                                    <m:r>
                                      <a:rPr lang="en-US" sz="2400" i="1">
                                        <a:solidFill>
                                          <a:srgbClr val="7030A0"/>
                                        </a:solidFill>
                                        <a:latin typeface="Cambria Math" panose="02040503050406030204" pitchFamily="18" charset="0"/>
                                      </a:rPr>
                                      <m:t>𝑔</m:t>
                                    </m:r>
                                  </m:e>
                                  <m:sub>
                                    <m:r>
                                      <a:rPr lang="en-US" sz="2400" b="0" i="1" smtClean="0">
                                        <a:solidFill>
                                          <a:srgbClr val="7030A0"/>
                                        </a:solidFill>
                                        <a:latin typeface="Cambria Math" panose="02040503050406030204" pitchFamily="18" charset="0"/>
                                      </a:rPr>
                                      <m:t>2</m:t>
                                    </m:r>
                                  </m:sub>
                                </m:sSub>
                                <m:r>
                                  <m:rPr>
                                    <m:brk m:alnAt="7"/>
                                  </m:rPr>
                                  <a:rPr lang="en-US" sz="2400" i="1">
                                    <a:solidFill>
                                      <a:srgbClr val="7030A0"/>
                                    </a:solidFill>
                                    <a:latin typeface="Cambria Math" panose="02040503050406030204" pitchFamily="18" charset="0"/>
                                  </a:rPr>
                                  <m:t>(</m:t>
                                </m:r>
                                <m:r>
                                  <a:rPr lang="en-US" sz="2400" i="1">
                                    <a:solidFill>
                                      <a:srgbClr val="7030A0"/>
                                    </a:solidFill>
                                    <a:latin typeface="Cambria Math" panose="02040503050406030204" pitchFamily="18" charset="0"/>
                                  </a:rPr>
                                  <m:t>𝑥</m:t>
                                </m:r>
                                <m:r>
                                  <a:rPr lang="en-US" sz="2400" i="1">
                                    <a:solidFill>
                                      <a:srgbClr val="7030A0"/>
                                    </a:solidFill>
                                    <a:latin typeface="Cambria Math" panose="02040503050406030204" pitchFamily="18" charset="0"/>
                                  </a:rPr>
                                  <m:t>,</m:t>
                                </m:r>
                                <m:r>
                                  <a:rPr lang="en-US" sz="2400" i="1">
                                    <a:solidFill>
                                      <a:srgbClr val="7030A0"/>
                                    </a:solidFill>
                                    <a:latin typeface="Cambria Math" panose="02040503050406030204" pitchFamily="18" charset="0"/>
                                  </a:rPr>
                                  <m:t>𝑦</m:t>
                                </m:r>
                                <m:r>
                                  <a:rPr lang="en-US" sz="2400" i="1">
                                    <a:solidFill>
                                      <a:srgbClr val="7030A0"/>
                                    </a:solidFill>
                                    <a:latin typeface="Cambria Math" panose="02040503050406030204" pitchFamily="18" charset="0"/>
                                  </a:rPr>
                                  <m:t>)</m:t>
                                </m:r>
                              </m:e>
                            </m:mr>
                            <m:mr>
                              <m:e>
                                <m:sSub>
                                  <m:sSubPr>
                                    <m:ctrlPr>
                                      <a:rPr lang="en-US" sz="2400" i="1">
                                        <a:solidFill>
                                          <a:srgbClr val="7030A0"/>
                                        </a:solidFill>
                                        <a:latin typeface="Cambria Math" panose="02040503050406030204" pitchFamily="18" charset="0"/>
                                      </a:rPr>
                                    </m:ctrlPr>
                                  </m:sSubPr>
                                  <m:e>
                                    <m:r>
                                      <a:rPr lang="en-US" sz="2400" i="1">
                                        <a:solidFill>
                                          <a:srgbClr val="7030A0"/>
                                        </a:solidFill>
                                        <a:latin typeface="Cambria Math" panose="02040503050406030204" pitchFamily="18" charset="0"/>
                                      </a:rPr>
                                      <m:t>𝑔</m:t>
                                    </m:r>
                                  </m:e>
                                  <m:sub>
                                    <m:r>
                                      <a:rPr lang="en-US" sz="2400" b="0" i="1" smtClean="0">
                                        <a:solidFill>
                                          <a:srgbClr val="7030A0"/>
                                        </a:solidFill>
                                        <a:latin typeface="Cambria Math" panose="02040503050406030204" pitchFamily="18" charset="0"/>
                                      </a:rPr>
                                      <m:t>3</m:t>
                                    </m:r>
                                  </m:sub>
                                </m:sSub>
                                <m:r>
                                  <m:rPr>
                                    <m:brk m:alnAt="7"/>
                                  </m:rPr>
                                  <a:rPr lang="en-US" sz="2400" i="1">
                                    <a:solidFill>
                                      <a:srgbClr val="7030A0"/>
                                    </a:solidFill>
                                    <a:latin typeface="Cambria Math" panose="02040503050406030204" pitchFamily="18" charset="0"/>
                                  </a:rPr>
                                  <m:t>(</m:t>
                                </m:r>
                                <m:r>
                                  <a:rPr lang="en-US" sz="2400" i="1">
                                    <a:solidFill>
                                      <a:srgbClr val="7030A0"/>
                                    </a:solidFill>
                                    <a:latin typeface="Cambria Math" panose="02040503050406030204" pitchFamily="18" charset="0"/>
                                  </a:rPr>
                                  <m:t>𝑥</m:t>
                                </m:r>
                                <m:r>
                                  <a:rPr lang="en-US" sz="2400" i="1">
                                    <a:solidFill>
                                      <a:srgbClr val="7030A0"/>
                                    </a:solidFill>
                                    <a:latin typeface="Cambria Math" panose="02040503050406030204" pitchFamily="18" charset="0"/>
                                  </a:rPr>
                                  <m:t>,</m:t>
                                </m:r>
                                <m:r>
                                  <a:rPr lang="en-US" sz="2400" i="1">
                                    <a:solidFill>
                                      <a:srgbClr val="7030A0"/>
                                    </a:solidFill>
                                    <a:latin typeface="Cambria Math" panose="02040503050406030204" pitchFamily="18" charset="0"/>
                                  </a:rPr>
                                  <m:t>𝑦</m:t>
                                </m:r>
                                <m:r>
                                  <a:rPr lang="en-US" sz="2400" i="1">
                                    <a:solidFill>
                                      <a:srgbClr val="7030A0"/>
                                    </a:solidFill>
                                    <a:latin typeface="Cambria Math" panose="02040503050406030204" pitchFamily="18" charset="0"/>
                                  </a:rPr>
                                  <m:t>)</m:t>
                                </m:r>
                              </m:e>
                            </m:mr>
                          </m:m>
                        </m:e>
                      </m:d>
                    </m:oMath>
                  </m:oMathPara>
                </a14:m>
                <a:endParaRPr lang="en-GB" sz="2400" dirty="0"/>
              </a:p>
              <a:p>
                <a:pPr>
                  <a:buFont typeface="Arial" panose="020B0604020202020204" pitchFamily="34" charset="0"/>
                  <a:buChar char="•"/>
                </a:pPr>
                <a:endParaRPr lang="en-GB" sz="1600" dirty="0"/>
              </a:p>
              <a:p>
                <a:pPr>
                  <a:buFont typeface="Arial" panose="020B0604020202020204" pitchFamily="34" charset="0"/>
                  <a:buChar char="•"/>
                </a:pPr>
                <a:endParaRPr lang="en-GB" sz="1600" dirty="0"/>
              </a:p>
              <a:p>
                <a:pPr>
                  <a:buFont typeface="Arial" panose="020B0604020202020204" pitchFamily="34" charset="0"/>
                  <a:buChar char="•"/>
                </a:pPr>
                <a:r>
                  <a:rPr lang="en-GB" sz="2400" dirty="0"/>
                  <a:t>Then we obtain values for the partial derivatives of the surface:</a:t>
                </a:r>
                <a:br>
                  <a:rPr lang="en-GB" sz="2400" dirty="0"/>
                </a:br>
                <a:endParaRPr lang="en-GB" sz="1600" dirty="0"/>
              </a:p>
              <a:p>
                <a:pPr marL="0" indent="0"/>
                <a14:m>
                  <m:oMathPara xmlns:m="http://schemas.openxmlformats.org/officeDocument/2006/math">
                    <m:oMathParaPr>
                      <m:jc m:val="centerGroup"/>
                    </m:oMathParaPr>
                    <m:oMath xmlns:m="http://schemas.openxmlformats.org/officeDocument/2006/math">
                      <m:sSub>
                        <m:sSubPr>
                          <m:ctrlPr>
                            <a:rPr lang="en-GB" sz="2400" i="1" smtClean="0">
                              <a:solidFill>
                                <a:srgbClr val="7030A0"/>
                              </a:solidFill>
                              <a:latin typeface="Cambria Math" panose="02040503050406030204" pitchFamily="18" charset="0"/>
                            </a:rPr>
                          </m:ctrlPr>
                        </m:sSubPr>
                        <m:e>
                          <m:r>
                            <a:rPr lang="en-US" sz="2400" b="0" i="1" smtClean="0">
                              <a:solidFill>
                                <a:srgbClr val="7030A0"/>
                              </a:solidFill>
                              <a:latin typeface="Cambria Math" panose="02040503050406030204" pitchFamily="18" charset="0"/>
                            </a:rPr>
                            <m:t>𝑓</m:t>
                          </m:r>
                        </m:e>
                        <m:sub>
                          <m:r>
                            <a:rPr lang="en-US" sz="2400" b="0" i="1" smtClean="0">
                              <a:solidFill>
                                <a:srgbClr val="7030A0"/>
                              </a:solidFill>
                              <a:latin typeface="Cambria Math" panose="02040503050406030204" pitchFamily="18" charset="0"/>
                            </a:rPr>
                            <m:t>𝑥</m:t>
                          </m:r>
                        </m:sub>
                      </m:sSub>
                      <m:d>
                        <m:dPr>
                          <m:ctrlPr>
                            <a:rPr lang="en-US" sz="2400" b="0" i="1" smtClean="0">
                              <a:solidFill>
                                <a:srgbClr val="7030A0"/>
                              </a:solidFill>
                              <a:latin typeface="Cambria Math" panose="02040503050406030204" pitchFamily="18" charset="0"/>
                            </a:rPr>
                          </m:ctrlPr>
                        </m:dPr>
                        <m:e>
                          <m:r>
                            <a:rPr lang="en-US" sz="2400" b="0" i="1" smtClean="0">
                              <a:solidFill>
                                <a:srgbClr val="7030A0"/>
                              </a:solidFill>
                              <a:latin typeface="Cambria Math" panose="02040503050406030204" pitchFamily="18" charset="0"/>
                            </a:rPr>
                            <m:t>𝑥</m:t>
                          </m:r>
                          <m:r>
                            <a:rPr lang="en-US" sz="2400" b="0" i="1" smtClean="0">
                              <a:solidFill>
                                <a:srgbClr val="7030A0"/>
                              </a:solidFill>
                              <a:latin typeface="Cambria Math" panose="02040503050406030204" pitchFamily="18" charset="0"/>
                            </a:rPr>
                            <m:t>,</m:t>
                          </m:r>
                          <m:r>
                            <a:rPr lang="en-US" sz="2400" b="0" i="1" smtClean="0">
                              <a:solidFill>
                                <a:srgbClr val="7030A0"/>
                              </a:solidFill>
                              <a:latin typeface="Cambria Math" panose="02040503050406030204" pitchFamily="18" charset="0"/>
                            </a:rPr>
                            <m:t>𝑦</m:t>
                          </m:r>
                        </m:e>
                      </m:d>
                      <m:r>
                        <a:rPr lang="en-US" sz="2400" b="0" i="1" smtClean="0">
                          <a:solidFill>
                            <a:srgbClr val="7030A0"/>
                          </a:solidFill>
                          <a:latin typeface="Cambria Math" panose="02040503050406030204" pitchFamily="18" charset="0"/>
                        </a:rPr>
                        <m:t>=</m:t>
                      </m:r>
                      <m:f>
                        <m:fPr>
                          <m:ctrlPr>
                            <a:rPr lang="en-US" sz="2400" b="0" i="1" smtClean="0">
                              <a:solidFill>
                                <a:srgbClr val="7030A0"/>
                              </a:solidFill>
                              <a:latin typeface="Cambria Math" panose="02040503050406030204" pitchFamily="18" charset="0"/>
                            </a:rPr>
                          </m:ctrlPr>
                        </m:fPr>
                        <m:num>
                          <m:sSub>
                            <m:sSubPr>
                              <m:ctrlPr>
                                <a:rPr lang="en-US" sz="2400" b="0" i="1" smtClean="0">
                                  <a:solidFill>
                                    <a:srgbClr val="7030A0"/>
                                  </a:solidFill>
                                  <a:latin typeface="Cambria Math" panose="02040503050406030204" pitchFamily="18" charset="0"/>
                                </a:rPr>
                              </m:ctrlPr>
                            </m:sSubPr>
                            <m:e>
                              <m:r>
                                <a:rPr lang="en-US" sz="2400" b="0" i="1" smtClean="0">
                                  <a:solidFill>
                                    <a:srgbClr val="7030A0"/>
                                  </a:solidFill>
                                  <a:latin typeface="Cambria Math" panose="02040503050406030204" pitchFamily="18" charset="0"/>
                                </a:rPr>
                                <m:t>𝑔</m:t>
                              </m:r>
                            </m:e>
                            <m:sub>
                              <m:r>
                                <a:rPr lang="en-US" sz="2400" b="0" i="1" smtClean="0">
                                  <a:solidFill>
                                    <a:srgbClr val="7030A0"/>
                                  </a:solidFill>
                                  <a:latin typeface="Cambria Math" panose="02040503050406030204" pitchFamily="18" charset="0"/>
                                </a:rPr>
                                <m:t>1</m:t>
                              </m:r>
                            </m:sub>
                          </m:sSub>
                          <m:r>
                            <a:rPr lang="en-US" sz="2400" b="0" i="1" smtClean="0">
                              <a:solidFill>
                                <a:srgbClr val="7030A0"/>
                              </a:solidFill>
                              <a:latin typeface="Cambria Math" panose="02040503050406030204" pitchFamily="18" charset="0"/>
                            </a:rPr>
                            <m:t>(</m:t>
                          </m:r>
                          <m:r>
                            <a:rPr lang="en-US" sz="2400" b="0" i="1" smtClean="0">
                              <a:solidFill>
                                <a:srgbClr val="7030A0"/>
                              </a:solidFill>
                              <a:latin typeface="Cambria Math" panose="02040503050406030204" pitchFamily="18" charset="0"/>
                            </a:rPr>
                            <m:t>𝑥</m:t>
                          </m:r>
                          <m:r>
                            <a:rPr lang="en-US" sz="2400" b="0" i="1" smtClean="0">
                              <a:solidFill>
                                <a:srgbClr val="7030A0"/>
                              </a:solidFill>
                              <a:latin typeface="Cambria Math" panose="02040503050406030204" pitchFamily="18" charset="0"/>
                            </a:rPr>
                            <m:t>,</m:t>
                          </m:r>
                          <m:r>
                            <a:rPr lang="en-US" sz="2400" b="0" i="1" smtClean="0">
                              <a:solidFill>
                                <a:srgbClr val="7030A0"/>
                              </a:solidFill>
                              <a:latin typeface="Cambria Math" panose="02040503050406030204" pitchFamily="18" charset="0"/>
                            </a:rPr>
                            <m:t>𝑦</m:t>
                          </m:r>
                          <m:r>
                            <a:rPr lang="en-US" sz="2400" b="0" i="1" smtClean="0">
                              <a:solidFill>
                                <a:srgbClr val="7030A0"/>
                              </a:solidFill>
                              <a:latin typeface="Cambria Math" panose="02040503050406030204" pitchFamily="18" charset="0"/>
                            </a:rPr>
                            <m:t>)</m:t>
                          </m:r>
                        </m:num>
                        <m:den>
                          <m:sSub>
                            <m:sSubPr>
                              <m:ctrlPr>
                                <a:rPr lang="en-US" sz="2400" i="1">
                                  <a:solidFill>
                                    <a:srgbClr val="7030A0"/>
                                  </a:solidFill>
                                  <a:latin typeface="Cambria Math" panose="02040503050406030204" pitchFamily="18" charset="0"/>
                                </a:rPr>
                              </m:ctrlPr>
                            </m:sSubPr>
                            <m:e>
                              <m:r>
                                <a:rPr lang="en-US" sz="2400" i="1">
                                  <a:solidFill>
                                    <a:srgbClr val="7030A0"/>
                                  </a:solidFill>
                                  <a:latin typeface="Cambria Math" panose="02040503050406030204" pitchFamily="18" charset="0"/>
                                </a:rPr>
                                <m:t>𝑔</m:t>
                              </m:r>
                            </m:e>
                            <m:sub>
                              <m:r>
                                <a:rPr lang="en-US" sz="2400" b="0" i="1" smtClean="0">
                                  <a:solidFill>
                                    <a:srgbClr val="7030A0"/>
                                  </a:solidFill>
                                  <a:latin typeface="Cambria Math" panose="02040503050406030204" pitchFamily="18" charset="0"/>
                                </a:rPr>
                                <m:t>3</m:t>
                              </m:r>
                            </m:sub>
                          </m:sSub>
                          <m:r>
                            <a:rPr lang="en-US" sz="2400" i="1">
                              <a:solidFill>
                                <a:srgbClr val="7030A0"/>
                              </a:solidFill>
                              <a:latin typeface="Cambria Math" panose="02040503050406030204" pitchFamily="18" charset="0"/>
                            </a:rPr>
                            <m:t>(</m:t>
                          </m:r>
                          <m:r>
                            <a:rPr lang="en-US" sz="2400" i="1">
                              <a:solidFill>
                                <a:srgbClr val="7030A0"/>
                              </a:solidFill>
                              <a:latin typeface="Cambria Math" panose="02040503050406030204" pitchFamily="18" charset="0"/>
                            </a:rPr>
                            <m:t>𝑥</m:t>
                          </m:r>
                          <m:r>
                            <a:rPr lang="en-US" sz="2400" i="1">
                              <a:solidFill>
                                <a:srgbClr val="7030A0"/>
                              </a:solidFill>
                              <a:latin typeface="Cambria Math" panose="02040503050406030204" pitchFamily="18" charset="0"/>
                            </a:rPr>
                            <m:t>,</m:t>
                          </m:r>
                          <m:r>
                            <a:rPr lang="en-US" sz="2400" i="1">
                              <a:solidFill>
                                <a:srgbClr val="7030A0"/>
                              </a:solidFill>
                              <a:latin typeface="Cambria Math" panose="02040503050406030204" pitchFamily="18" charset="0"/>
                            </a:rPr>
                            <m:t>𝑦</m:t>
                          </m:r>
                          <m:r>
                            <a:rPr lang="en-US" sz="2400" i="1">
                              <a:solidFill>
                                <a:srgbClr val="7030A0"/>
                              </a:solidFill>
                              <a:latin typeface="Cambria Math" panose="02040503050406030204" pitchFamily="18" charset="0"/>
                            </a:rPr>
                            <m:t>)</m:t>
                          </m:r>
                        </m:den>
                      </m:f>
                    </m:oMath>
                  </m:oMathPara>
                </a14:m>
                <a:endParaRPr lang="en-GB" sz="2400" dirty="0">
                  <a:solidFill>
                    <a:srgbClr val="7030A0"/>
                  </a:solidFill>
                </a:endParaRPr>
              </a:p>
              <a:p>
                <a:pPr marL="0" indent="0"/>
                <a:endParaRPr lang="en-GB" sz="1200" dirty="0">
                  <a:solidFill>
                    <a:srgbClr val="7030A0"/>
                  </a:solidFill>
                </a:endParaRPr>
              </a:p>
              <a:p>
                <a:pPr marL="0" indent="0"/>
                <a14:m>
                  <m:oMathPara xmlns:m="http://schemas.openxmlformats.org/officeDocument/2006/math">
                    <m:oMathParaPr>
                      <m:jc m:val="centerGroup"/>
                    </m:oMathParaPr>
                    <m:oMath xmlns:m="http://schemas.openxmlformats.org/officeDocument/2006/math">
                      <m:sSub>
                        <m:sSubPr>
                          <m:ctrlPr>
                            <a:rPr lang="en-GB" sz="2400" i="1">
                              <a:solidFill>
                                <a:srgbClr val="7030A0"/>
                              </a:solidFill>
                              <a:latin typeface="Cambria Math" panose="02040503050406030204" pitchFamily="18" charset="0"/>
                            </a:rPr>
                          </m:ctrlPr>
                        </m:sSubPr>
                        <m:e>
                          <m:r>
                            <a:rPr lang="en-US" sz="2400" i="1">
                              <a:solidFill>
                                <a:srgbClr val="7030A0"/>
                              </a:solidFill>
                              <a:latin typeface="Cambria Math" panose="02040503050406030204" pitchFamily="18" charset="0"/>
                            </a:rPr>
                            <m:t>𝑓</m:t>
                          </m:r>
                        </m:e>
                        <m:sub>
                          <m:r>
                            <a:rPr lang="en-US" sz="2400" b="0" i="1" smtClean="0">
                              <a:solidFill>
                                <a:srgbClr val="7030A0"/>
                              </a:solidFill>
                              <a:latin typeface="Cambria Math" panose="02040503050406030204" pitchFamily="18" charset="0"/>
                            </a:rPr>
                            <m:t>𝑦</m:t>
                          </m:r>
                        </m:sub>
                      </m:sSub>
                      <m:d>
                        <m:dPr>
                          <m:ctrlPr>
                            <a:rPr lang="en-US" sz="2400" i="1">
                              <a:solidFill>
                                <a:srgbClr val="7030A0"/>
                              </a:solidFill>
                              <a:latin typeface="Cambria Math" panose="02040503050406030204" pitchFamily="18" charset="0"/>
                            </a:rPr>
                          </m:ctrlPr>
                        </m:dPr>
                        <m:e>
                          <m:r>
                            <a:rPr lang="en-US" sz="2400" i="1">
                              <a:solidFill>
                                <a:srgbClr val="7030A0"/>
                              </a:solidFill>
                              <a:latin typeface="Cambria Math" panose="02040503050406030204" pitchFamily="18" charset="0"/>
                            </a:rPr>
                            <m:t>𝑥</m:t>
                          </m:r>
                          <m:r>
                            <a:rPr lang="en-US" sz="2400" i="1">
                              <a:solidFill>
                                <a:srgbClr val="7030A0"/>
                              </a:solidFill>
                              <a:latin typeface="Cambria Math" panose="02040503050406030204" pitchFamily="18" charset="0"/>
                            </a:rPr>
                            <m:t>,</m:t>
                          </m:r>
                          <m:r>
                            <a:rPr lang="en-US" sz="2400" i="1">
                              <a:solidFill>
                                <a:srgbClr val="7030A0"/>
                              </a:solidFill>
                              <a:latin typeface="Cambria Math" panose="02040503050406030204" pitchFamily="18" charset="0"/>
                            </a:rPr>
                            <m:t>𝑦</m:t>
                          </m:r>
                        </m:e>
                      </m:d>
                      <m:r>
                        <a:rPr lang="en-US" sz="2400" i="1">
                          <a:solidFill>
                            <a:srgbClr val="7030A0"/>
                          </a:solidFill>
                          <a:latin typeface="Cambria Math" panose="02040503050406030204" pitchFamily="18" charset="0"/>
                        </a:rPr>
                        <m:t>=</m:t>
                      </m:r>
                      <m:f>
                        <m:fPr>
                          <m:ctrlPr>
                            <a:rPr lang="en-US" sz="2400" i="1">
                              <a:solidFill>
                                <a:srgbClr val="7030A0"/>
                              </a:solidFill>
                              <a:latin typeface="Cambria Math" panose="02040503050406030204" pitchFamily="18" charset="0"/>
                            </a:rPr>
                          </m:ctrlPr>
                        </m:fPr>
                        <m:num>
                          <m:sSub>
                            <m:sSubPr>
                              <m:ctrlPr>
                                <a:rPr lang="en-US" sz="2400" i="1">
                                  <a:solidFill>
                                    <a:srgbClr val="7030A0"/>
                                  </a:solidFill>
                                  <a:latin typeface="Cambria Math" panose="02040503050406030204" pitchFamily="18" charset="0"/>
                                </a:rPr>
                              </m:ctrlPr>
                            </m:sSubPr>
                            <m:e>
                              <m:r>
                                <a:rPr lang="en-US" sz="2400" i="1">
                                  <a:solidFill>
                                    <a:srgbClr val="7030A0"/>
                                  </a:solidFill>
                                  <a:latin typeface="Cambria Math" panose="02040503050406030204" pitchFamily="18" charset="0"/>
                                </a:rPr>
                                <m:t>𝑔</m:t>
                              </m:r>
                            </m:e>
                            <m:sub>
                              <m:r>
                                <a:rPr lang="en-US" sz="2400" b="0" i="1" smtClean="0">
                                  <a:solidFill>
                                    <a:srgbClr val="7030A0"/>
                                  </a:solidFill>
                                  <a:latin typeface="Cambria Math" panose="02040503050406030204" pitchFamily="18" charset="0"/>
                                </a:rPr>
                                <m:t>2</m:t>
                              </m:r>
                            </m:sub>
                          </m:sSub>
                          <m:r>
                            <a:rPr lang="en-US" sz="2400" i="1">
                              <a:solidFill>
                                <a:srgbClr val="7030A0"/>
                              </a:solidFill>
                              <a:latin typeface="Cambria Math" panose="02040503050406030204" pitchFamily="18" charset="0"/>
                            </a:rPr>
                            <m:t>(</m:t>
                          </m:r>
                          <m:r>
                            <a:rPr lang="en-US" sz="2400" i="1">
                              <a:solidFill>
                                <a:srgbClr val="7030A0"/>
                              </a:solidFill>
                              <a:latin typeface="Cambria Math" panose="02040503050406030204" pitchFamily="18" charset="0"/>
                            </a:rPr>
                            <m:t>𝑥</m:t>
                          </m:r>
                          <m:r>
                            <a:rPr lang="en-US" sz="2400" i="1">
                              <a:solidFill>
                                <a:srgbClr val="7030A0"/>
                              </a:solidFill>
                              <a:latin typeface="Cambria Math" panose="02040503050406030204" pitchFamily="18" charset="0"/>
                            </a:rPr>
                            <m:t>,</m:t>
                          </m:r>
                          <m:r>
                            <a:rPr lang="en-US" sz="2400" i="1">
                              <a:solidFill>
                                <a:srgbClr val="7030A0"/>
                              </a:solidFill>
                              <a:latin typeface="Cambria Math" panose="02040503050406030204" pitchFamily="18" charset="0"/>
                            </a:rPr>
                            <m:t>𝑦</m:t>
                          </m:r>
                          <m:r>
                            <a:rPr lang="en-US" sz="2400" i="1">
                              <a:solidFill>
                                <a:srgbClr val="7030A0"/>
                              </a:solidFill>
                              <a:latin typeface="Cambria Math" panose="02040503050406030204" pitchFamily="18" charset="0"/>
                            </a:rPr>
                            <m:t>)</m:t>
                          </m:r>
                        </m:num>
                        <m:den>
                          <m:sSub>
                            <m:sSubPr>
                              <m:ctrlPr>
                                <a:rPr lang="en-US" sz="2400" i="1">
                                  <a:solidFill>
                                    <a:srgbClr val="7030A0"/>
                                  </a:solidFill>
                                  <a:latin typeface="Cambria Math" panose="02040503050406030204" pitchFamily="18" charset="0"/>
                                </a:rPr>
                              </m:ctrlPr>
                            </m:sSubPr>
                            <m:e>
                              <m:r>
                                <a:rPr lang="en-US" sz="2400" i="1">
                                  <a:solidFill>
                                    <a:srgbClr val="7030A0"/>
                                  </a:solidFill>
                                  <a:latin typeface="Cambria Math" panose="02040503050406030204" pitchFamily="18" charset="0"/>
                                </a:rPr>
                                <m:t>𝑔</m:t>
                              </m:r>
                            </m:e>
                            <m:sub>
                              <m:r>
                                <a:rPr lang="en-US" sz="2400" i="1">
                                  <a:solidFill>
                                    <a:srgbClr val="7030A0"/>
                                  </a:solidFill>
                                  <a:latin typeface="Cambria Math" panose="02040503050406030204" pitchFamily="18" charset="0"/>
                                </a:rPr>
                                <m:t>3</m:t>
                              </m:r>
                            </m:sub>
                          </m:sSub>
                          <m:r>
                            <a:rPr lang="en-US" sz="2400" i="1">
                              <a:solidFill>
                                <a:srgbClr val="7030A0"/>
                              </a:solidFill>
                              <a:latin typeface="Cambria Math" panose="02040503050406030204" pitchFamily="18" charset="0"/>
                            </a:rPr>
                            <m:t>(</m:t>
                          </m:r>
                          <m:r>
                            <a:rPr lang="en-US" sz="2400" i="1">
                              <a:solidFill>
                                <a:srgbClr val="7030A0"/>
                              </a:solidFill>
                              <a:latin typeface="Cambria Math" panose="02040503050406030204" pitchFamily="18" charset="0"/>
                            </a:rPr>
                            <m:t>𝑥</m:t>
                          </m:r>
                          <m:r>
                            <a:rPr lang="en-US" sz="2400" i="1">
                              <a:solidFill>
                                <a:srgbClr val="7030A0"/>
                              </a:solidFill>
                              <a:latin typeface="Cambria Math" panose="02040503050406030204" pitchFamily="18" charset="0"/>
                            </a:rPr>
                            <m:t>,</m:t>
                          </m:r>
                          <m:r>
                            <a:rPr lang="en-US" sz="2400" i="1">
                              <a:solidFill>
                                <a:srgbClr val="7030A0"/>
                              </a:solidFill>
                              <a:latin typeface="Cambria Math" panose="02040503050406030204" pitchFamily="18" charset="0"/>
                            </a:rPr>
                            <m:t>𝑦</m:t>
                          </m:r>
                          <m:r>
                            <a:rPr lang="en-US" sz="2400" i="1">
                              <a:solidFill>
                                <a:srgbClr val="7030A0"/>
                              </a:solidFill>
                              <a:latin typeface="Cambria Math" panose="02040503050406030204" pitchFamily="18" charset="0"/>
                            </a:rPr>
                            <m:t>)</m:t>
                          </m:r>
                        </m:den>
                      </m:f>
                    </m:oMath>
                  </m:oMathPara>
                </a14:m>
                <a:endParaRPr lang="en-GB" sz="2400" dirty="0">
                  <a:solidFill>
                    <a:srgbClr val="7030A0"/>
                  </a:solidFill>
                </a:endParaRPr>
              </a:p>
            </p:txBody>
          </p:sp>
        </mc:Choice>
        <mc:Fallback xmlns="">
          <p:sp>
            <p:nvSpPr>
              <p:cNvPr id="27652" name="Rectangle 4"/>
              <p:cNvSpPr>
                <a:spLocks noGrp="1" noRot="1" noChangeAspect="1" noMove="1" noResize="1" noEditPoints="1" noAdjustHandles="1" noChangeArrowheads="1" noChangeShapeType="1" noTextEdit="1"/>
              </p:cNvSpPr>
              <p:nvPr>
                <p:ph type="body" sz="half" idx="2"/>
              </p:nvPr>
            </p:nvSpPr>
            <p:spPr>
              <a:xfrm>
                <a:off x="5867400" y="914400"/>
                <a:ext cx="5715000" cy="5257800"/>
              </a:xfrm>
              <a:blipFill>
                <a:blip r:embed="rId4"/>
                <a:stretch>
                  <a:fillRect l="-1330" t="-966" b="-966"/>
                </a:stretch>
              </a:blipFill>
            </p:spPr>
            <p:txBody>
              <a:bodyPr/>
              <a:lstStyle/>
              <a:p>
                <a:r>
                  <a:rPr lang="en-US">
                    <a:noFill/>
                  </a:rPr>
                  <a:t> </a:t>
                </a:r>
              </a:p>
            </p:txBody>
          </p:sp>
        </mc:Fallback>
      </mc:AlternateContent>
      <p:sp>
        <p:nvSpPr>
          <p:cNvPr id="10" name="Text Box 26"/>
          <p:cNvSpPr txBox="1">
            <a:spLocks noChangeArrowheads="1"/>
          </p:cNvSpPr>
          <p:nvPr/>
        </p:nvSpPr>
        <p:spPr bwMode="auto">
          <a:xfrm>
            <a:off x="8603820" y="6474024"/>
            <a:ext cx="1987980" cy="307777"/>
          </a:xfrm>
          <a:prstGeom prst="rect">
            <a:avLst/>
          </a:prstGeom>
          <a:noFill/>
          <a:ln w="9525">
            <a:noFill/>
            <a:miter lim="800000"/>
            <a:headEnd/>
            <a:tailEnd/>
          </a:ln>
        </p:spPr>
        <p:txBody>
          <a:bodyPr wrap="none">
            <a:spAutoFit/>
          </a:bodyPr>
          <a:lstStyle/>
          <a:p>
            <a:r>
              <a:rPr lang="en-US" sz="1400" dirty="0"/>
              <a:t>F&amp;P 2</a:t>
            </a:r>
            <a:r>
              <a:rPr lang="en-US" sz="1400" baseline="30000" dirty="0"/>
              <a:t>nd</a:t>
            </a:r>
            <a:r>
              <a:rPr lang="en-US" sz="1400" dirty="0"/>
              <a:t> ed., sec. 2.2.4</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650">
                                            <p:txEl>
                                              <p:pRg st="7" end="7"/>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650">
                                            <p:txEl>
                                              <p:pRg st="8" end="8"/>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7652">
                                            <p:txEl>
                                              <p:pRg st="0" end="0"/>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7652">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7652">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7652">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765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0" grpId="0" uiExpand="1" build="p"/>
      <p:bldP spid="27652"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r>
              <a:rPr lang="en-US" dirty="0"/>
              <a:t>Image formation</a:t>
            </a:r>
          </a:p>
        </p:txBody>
      </p:sp>
      <p:sp>
        <p:nvSpPr>
          <p:cNvPr id="18435" name="Rectangle 3"/>
          <p:cNvSpPr>
            <a:spLocks noGrp="1" noChangeArrowheads="1"/>
          </p:cNvSpPr>
          <p:nvPr>
            <p:ph idx="1"/>
          </p:nvPr>
        </p:nvSpPr>
        <p:spPr/>
        <p:txBody>
          <a:bodyPr/>
          <a:lstStyle/>
          <a:p>
            <a:pPr marL="457200" indent="-457200">
              <a:buFont typeface="Arial" panose="020B0604020202020204" pitchFamily="34" charset="0"/>
              <a:buChar char="•"/>
            </a:pPr>
            <a:r>
              <a:rPr lang="en-US" dirty="0"/>
              <a:t>What determines the </a:t>
            </a:r>
            <a:r>
              <a:rPr lang="en-US" i="1" dirty="0"/>
              <a:t>brightness</a:t>
            </a:r>
            <a:r>
              <a:rPr lang="en-US" dirty="0"/>
              <a:t> of an image pixel?</a:t>
            </a:r>
          </a:p>
        </p:txBody>
      </p:sp>
      <p:pic>
        <p:nvPicPr>
          <p:cNvPr id="18436" name="Picture 4"/>
          <p:cNvPicPr>
            <a:picLocks noChangeAspect="1" noChangeArrowheads="1"/>
          </p:cNvPicPr>
          <p:nvPr/>
        </p:nvPicPr>
        <p:blipFill>
          <a:blip r:embed="rId3" cstate="print"/>
          <a:srcRect/>
          <a:stretch>
            <a:fillRect/>
          </a:stretch>
        </p:blipFill>
        <p:spPr bwMode="auto">
          <a:xfrm>
            <a:off x="2667000" y="1898650"/>
            <a:ext cx="7086600" cy="4578350"/>
          </a:xfrm>
          <a:prstGeom prst="rect">
            <a:avLst/>
          </a:prstGeom>
          <a:noFill/>
          <a:ln w="9525">
            <a:noFill/>
            <a:miter lim="800000"/>
            <a:headEnd/>
            <a:tailEnd/>
          </a:ln>
        </p:spPr>
      </p:pic>
      <p:sp>
        <p:nvSpPr>
          <p:cNvPr id="457733" name="Text Box 5"/>
          <p:cNvSpPr txBox="1">
            <a:spLocks noChangeArrowheads="1"/>
          </p:cNvSpPr>
          <p:nvPr/>
        </p:nvSpPr>
        <p:spPr bwMode="auto">
          <a:xfrm>
            <a:off x="3505201" y="1524001"/>
            <a:ext cx="3536441" cy="1200329"/>
          </a:xfrm>
          <a:prstGeom prst="rect">
            <a:avLst/>
          </a:prstGeom>
          <a:noFill/>
          <a:ln w="9525">
            <a:noFill/>
            <a:miter lim="800000"/>
            <a:headEnd/>
            <a:tailEnd/>
          </a:ln>
        </p:spPr>
        <p:txBody>
          <a:bodyPr wrap="square">
            <a:spAutoFit/>
          </a:bodyPr>
          <a:lstStyle/>
          <a:p>
            <a:pPr algn="ctr"/>
            <a:r>
              <a:rPr lang="en-US" dirty="0">
                <a:solidFill>
                  <a:srgbClr val="FF0000"/>
                </a:solidFill>
              </a:rPr>
              <a:t>Distribution and properties of light sources</a:t>
            </a:r>
          </a:p>
        </p:txBody>
      </p:sp>
      <p:sp>
        <p:nvSpPr>
          <p:cNvPr id="457735" name="Text Box 7"/>
          <p:cNvSpPr txBox="1">
            <a:spLocks noChangeArrowheads="1"/>
          </p:cNvSpPr>
          <p:nvPr/>
        </p:nvSpPr>
        <p:spPr bwMode="auto">
          <a:xfrm>
            <a:off x="8058150" y="5143500"/>
            <a:ext cx="2971800" cy="1200150"/>
          </a:xfrm>
          <a:prstGeom prst="rect">
            <a:avLst/>
          </a:prstGeom>
          <a:noFill/>
          <a:ln w="9525">
            <a:noFill/>
            <a:miter lim="800000"/>
            <a:headEnd/>
            <a:tailEnd/>
          </a:ln>
        </p:spPr>
        <p:txBody>
          <a:bodyPr>
            <a:spAutoFit/>
          </a:bodyPr>
          <a:lstStyle/>
          <a:p>
            <a:pPr algn="ctr"/>
            <a:r>
              <a:rPr lang="en-US" dirty="0">
                <a:solidFill>
                  <a:srgbClr val="008000"/>
                </a:solidFill>
              </a:rPr>
              <a:t>Surface </a:t>
            </a:r>
            <a:br>
              <a:rPr lang="en-US" dirty="0">
                <a:solidFill>
                  <a:srgbClr val="008000"/>
                </a:solidFill>
              </a:rPr>
            </a:br>
            <a:r>
              <a:rPr lang="en-US" dirty="0">
                <a:solidFill>
                  <a:srgbClr val="008000"/>
                </a:solidFill>
              </a:rPr>
              <a:t>shape and orientation</a:t>
            </a:r>
          </a:p>
        </p:txBody>
      </p:sp>
      <p:sp>
        <p:nvSpPr>
          <p:cNvPr id="457736" name="Text Box 8"/>
          <p:cNvSpPr txBox="1">
            <a:spLocks noChangeArrowheads="1"/>
          </p:cNvSpPr>
          <p:nvPr/>
        </p:nvSpPr>
        <p:spPr bwMode="auto">
          <a:xfrm>
            <a:off x="8686800" y="2902804"/>
            <a:ext cx="2209800" cy="1200329"/>
          </a:xfrm>
          <a:prstGeom prst="rect">
            <a:avLst/>
          </a:prstGeom>
          <a:noFill/>
          <a:ln w="9525">
            <a:noFill/>
            <a:miter lim="800000"/>
            <a:headEnd/>
            <a:tailEnd/>
          </a:ln>
        </p:spPr>
        <p:txBody>
          <a:bodyPr wrap="square">
            <a:spAutoFit/>
          </a:bodyPr>
          <a:lstStyle/>
          <a:p>
            <a:pPr algn="ctr"/>
            <a:r>
              <a:rPr lang="en-US" dirty="0">
                <a:solidFill>
                  <a:srgbClr val="9900CC"/>
                </a:solidFill>
              </a:rPr>
              <a:t>Surface reflectance</a:t>
            </a:r>
            <a:br>
              <a:rPr lang="en-US" dirty="0">
                <a:solidFill>
                  <a:srgbClr val="9900CC"/>
                </a:solidFill>
              </a:rPr>
            </a:br>
            <a:r>
              <a:rPr lang="en-US" dirty="0">
                <a:solidFill>
                  <a:srgbClr val="9900CC"/>
                </a:solidFill>
              </a:rPr>
              <a:t>properties</a:t>
            </a:r>
          </a:p>
        </p:txBody>
      </p:sp>
      <p:sp>
        <p:nvSpPr>
          <p:cNvPr id="457737" name="Text Box 9"/>
          <p:cNvSpPr txBox="1">
            <a:spLocks noChangeArrowheads="1"/>
          </p:cNvSpPr>
          <p:nvPr/>
        </p:nvSpPr>
        <p:spPr bwMode="auto">
          <a:xfrm>
            <a:off x="5581650" y="6019800"/>
            <a:ext cx="1047750" cy="457200"/>
          </a:xfrm>
          <a:prstGeom prst="rect">
            <a:avLst/>
          </a:prstGeom>
          <a:noFill/>
          <a:ln w="9525">
            <a:noFill/>
            <a:miter lim="800000"/>
            <a:headEnd/>
            <a:tailEnd/>
          </a:ln>
        </p:spPr>
        <p:txBody>
          <a:bodyPr wrap="none">
            <a:spAutoFit/>
          </a:bodyPr>
          <a:lstStyle/>
          <a:p>
            <a:r>
              <a:rPr lang="en-US" dirty="0">
                <a:solidFill>
                  <a:srgbClr val="CC00CC"/>
                </a:solidFill>
              </a:rPr>
              <a:t>Optics</a:t>
            </a:r>
          </a:p>
        </p:txBody>
      </p:sp>
      <p:sp>
        <p:nvSpPr>
          <p:cNvPr id="457738" name="Text Box 10"/>
          <p:cNvSpPr txBox="1">
            <a:spLocks noChangeArrowheads="1"/>
          </p:cNvSpPr>
          <p:nvPr/>
        </p:nvSpPr>
        <p:spPr bwMode="auto">
          <a:xfrm>
            <a:off x="2057400" y="3048001"/>
            <a:ext cx="2616422" cy="461665"/>
          </a:xfrm>
          <a:prstGeom prst="rect">
            <a:avLst/>
          </a:prstGeom>
          <a:noFill/>
          <a:ln w="9525">
            <a:noFill/>
            <a:miter lim="800000"/>
            <a:headEnd/>
            <a:tailEnd/>
          </a:ln>
        </p:spPr>
        <p:txBody>
          <a:bodyPr wrap="none">
            <a:spAutoFit/>
          </a:bodyPr>
          <a:lstStyle/>
          <a:p>
            <a:r>
              <a:rPr lang="en-US" dirty="0">
                <a:solidFill>
                  <a:schemeClr val="folHlink"/>
                </a:solidFill>
              </a:rPr>
              <a:t>Sensor properties</a:t>
            </a:r>
          </a:p>
        </p:txBody>
      </p:sp>
      <p:sp>
        <p:nvSpPr>
          <p:cNvPr id="18442" name="Text Box 11"/>
          <p:cNvSpPr txBox="1">
            <a:spLocks noChangeArrowheads="1"/>
          </p:cNvSpPr>
          <p:nvPr/>
        </p:nvSpPr>
        <p:spPr bwMode="auto">
          <a:xfrm>
            <a:off x="9067800" y="6583364"/>
            <a:ext cx="1409700" cy="274637"/>
          </a:xfrm>
          <a:prstGeom prst="rect">
            <a:avLst/>
          </a:prstGeom>
          <a:noFill/>
          <a:ln w="9525">
            <a:noFill/>
            <a:miter lim="800000"/>
            <a:headEnd/>
            <a:tailEnd/>
          </a:ln>
        </p:spPr>
        <p:txBody>
          <a:bodyPr wrap="none">
            <a:spAutoFit/>
          </a:bodyPr>
          <a:lstStyle/>
          <a:p>
            <a:r>
              <a:rPr lang="en-US" sz="1200"/>
              <a:t>Slide by L. Fei-Fei</a:t>
            </a:r>
          </a:p>
        </p:txBody>
      </p:sp>
      <p:sp>
        <p:nvSpPr>
          <p:cNvPr id="457740" name="Text Box 12"/>
          <p:cNvSpPr txBox="1">
            <a:spLocks noChangeArrowheads="1"/>
          </p:cNvSpPr>
          <p:nvPr/>
        </p:nvSpPr>
        <p:spPr bwMode="auto">
          <a:xfrm>
            <a:off x="4648200" y="3733800"/>
            <a:ext cx="1473200" cy="457200"/>
          </a:xfrm>
          <a:prstGeom prst="rect">
            <a:avLst/>
          </a:prstGeom>
          <a:noFill/>
          <a:ln w="9525">
            <a:noFill/>
            <a:miter lim="800000"/>
            <a:headEnd/>
            <a:tailEnd/>
          </a:ln>
        </p:spPr>
        <p:txBody>
          <a:bodyPr wrap="none">
            <a:spAutoFit/>
          </a:bodyPr>
          <a:lstStyle/>
          <a:p>
            <a:r>
              <a:rPr lang="en-US" dirty="0">
                <a:solidFill>
                  <a:srgbClr val="CC0000"/>
                </a:solidFill>
              </a:rPr>
              <a:t>Exposure</a:t>
            </a:r>
          </a:p>
        </p:txBody>
      </p:sp>
    </p:spTree>
    <p:extLst>
      <p:ext uri="{BB962C8B-B14F-4D97-AF65-F5344CB8AC3E}">
        <p14:creationId xmlns:p14="http://schemas.microsoft.com/office/powerpoint/2010/main" val="299809558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43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5773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5773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5773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5773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5774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577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5" grpId="0" build="p"/>
      <p:bldP spid="457733" grpId="0"/>
      <p:bldP spid="457735" grpId="0"/>
      <p:bldP spid="457736" grpId="0"/>
      <p:bldP spid="457737" grpId="0"/>
      <p:bldP spid="457738" grpId="0"/>
      <p:bldP spid="457740"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r>
              <a:rPr lang="en-GB"/>
              <a:t>Recovering a surface from normals</a:t>
            </a:r>
          </a:p>
        </p:txBody>
      </p:sp>
      <mc:AlternateContent xmlns:mc="http://schemas.openxmlformats.org/markup-compatibility/2006" xmlns:a14="http://schemas.microsoft.com/office/drawing/2010/main">
        <mc:Choice Requires="a14">
          <p:sp>
            <p:nvSpPr>
              <p:cNvPr id="28676" name="Rectangle 4"/>
              <p:cNvSpPr>
                <a:spLocks noGrp="1" noChangeArrowheads="1"/>
              </p:cNvSpPr>
              <p:nvPr>
                <p:ph type="body" sz="half" idx="2"/>
              </p:nvPr>
            </p:nvSpPr>
            <p:spPr>
              <a:xfrm>
                <a:off x="914400" y="914400"/>
                <a:ext cx="5029200" cy="5257800"/>
              </a:xfrm>
            </p:spPr>
            <p:txBody>
              <a:bodyPr/>
              <a:lstStyle/>
              <a:p>
                <a:pPr>
                  <a:buFont typeface="Arial" panose="020B0604020202020204" pitchFamily="34" charset="0"/>
                  <a:buChar char="•"/>
                </a:pPr>
                <a:r>
                  <a:rPr lang="en-GB" sz="2400" dirty="0"/>
                  <a:t>We can now recover the surface height at any point by integration along some path, e.g.</a:t>
                </a:r>
              </a:p>
              <a:p>
                <a:pPr>
                  <a:buFont typeface="Arial" panose="020B0604020202020204" pitchFamily="34" charset="0"/>
                  <a:buChar char="•"/>
                </a:pPr>
                <a:endParaRPr lang="en-GB" sz="2400" dirty="0"/>
              </a:p>
              <a:p>
                <a:pPr marL="0" indent="0"/>
                <a14:m>
                  <m:oMathPara xmlns:m="http://schemas.openxmlformats.org/officeDocument/2006/math">
                    <m:oMathParaPr>
                      <m:jc m:val="centerGroup"/>
                    </m:oMathParaPr>
                    <m:oMath xmlns:m="http://schemas.openxmlformats.org/officeDocument/2006/math">
                      <m:r>
                        <a:rPr lang="en-US" sz="2400" b="0" i="1" smtClean="0">
                          <a:solidFill>
                            <a:srgbClr val="7030A0"/>
                          </a:solidFill>
                          <a:latin typeface="Cambria Math" panose="02040503050406030204" pitchFamily="18" charset="0"/>
                        </a:rPr>
                        <m:t>𝑓</m:t>
                      </m:r>
                      <m:d>
                        <m:dPr>
                          <m:ctrlPr>
                            <a:rPr lang="en-US" sz="2400" b="0" i="1" smtClean="0">
                              <a:solidFill>
                                <a:srgbClr val="7030A0"/>
                              </a:solidFill>
                              <a:latin typeface="Cambria Math" panose="02040503050406030204" pitchFamily="18" charset="0"/>
                            </a:rPr>
                          </m:ctrlPr>
                        </m:dPr>
                        <m:e>
                          <m:r>
                            <a:rPr lang="en-US" sz="2400" b="0" i="1" smtClean="0">
                              <a:solidFill>
                                <a:srgbClr val="7030A0"/>
                              </a:solidFill>
                              <a:latin typeface="Cambria Math" panose="02040503050406030204" pitchFamily="18" charset="0"/>
                            </a:rPr>
                            <m:t>𝑥</m:t>
                          </m:r>
                          <m:r>
                            <a:rPr lang="en-US" sz="2400" b="0" i="1" smtClean="0">
                              <a:solidFill>
                                <a:srgbClr val="7030A0"/>
                              </a:solidFill>
                              <a:latin typeface="Cambria Math" panose="02040503050406030204" pitchFamily="18" charset="0"/>
                            </a:rPr>
                            <m:t>,</m:t>
                          </m:r>
                          <m:r>
                            <a:rPr lang="en-US" sz="2400" b="0" i="1" smtClean="0">
                              <a:solidFill>
                                <a:srgbClr val="7030A0"/>
                              </a:solidFill>
                              <a:latin typeface="Cambria Math" panose="02040503050406030204" pitchFamily="18" charset="0"/>
                            </a:rPr>
                            <m:t>𝑦</m:t>
                          </m:r>
                        </m:e>
                      </m:d>
                      <m:r>
                        <a:rPr lang="en-US" sz="2400" b="0" i="1" smtClean="0">
                          <a:solidFill>
                            <a:srgbClr val="7030A0"/>
                          </a:solidFill>
                          <a:latin typeface="Cambria Math" panose="02040503050406030204" pitchFamily="18" charset="0"/>
                        </a:rPr>
                        <m:t>=</m:t>
                      </m:r>
                    </m:oMath>
                  </m:oMathPara>
                </a14:m>
                <a:endParaRPr lang="en-US" sz="2400" b="0" i="1" dirty="0">
                  <a:solidFill>
                    <a:srgbClr val="7030A0"/>
                  </a:solidFill>
                  <a:latin typeface="Cambria Math" panose="02040503050406030204" pitchFamily="18" charset="0"/>
                </a:endParaRPr>
              </a:p>
              <a:p>
                <a:pPr marL="0" indent="0"/>
                <a:r>
                  <a:rPr lang="en-US" sz="2400" b="0" dirty="0">
                    <a:solidFill>
                      <a:srgbClr val="7030A0"/>
                    </a:solidFill>
                  </a:rPr>
                  <a:t>     </a:t>
                </a:r>
                <a14:m>
                  <m:oMath xmlns:m="http://schemas.openxmlformats.org/officeDocument/2006/math">
                    <m:nary>
                      <m:naryPr>
                        <m:ctrlPr>
                          <a:rPr lang="en-US" sz="2400" b="0" i="1" smtClean="0">
                            <a:solidFill>
                              <a:srgbClr val="C00000"/>
                            </a:solidFill>
                            <a:latin typeface="Cambria Math" panose="02040503050406030204" pitchFamily="18" charset="0"/>
                          </a:rPr>
                        </m:ctrlPr>
                      </m:naryPr>
                      <m:sub>
                        <m:r>
                          <m:rPr>
                            <m:brk m:alnAt="23"/>
                          </m:rPr>
                          <a:rPr lang="en-US" sz="2400" b="0" i="1" smtClean="0">
                            <a:solidFill>
                              <a:srgbClr val="C00000"/>
                            </a:solidFill>
                            <a:latin typeface="Cambria Math" panose="02040503050406030204" pitchFamily="18" charset="0"/>
                          </a:rPr>
                          <m:t>0</m:t>
                        </m:r>
                      </m:sub>
                      <m:sup>
                        <m:r>
                          <a:rPr lang="en-US" sz="2400" b="0" i="1" smtClean="0">
                            <a:solidFill>
                              <a:srgbClr val="C00000"/>
                            </a:solidFill>
                            <a:latin typeface="Cambria Math" panose="02040503050406030204" pitchFamily="18" charset="0"/>
                          </a:rPr>
                          <m:t>𝑥</m:t>
                        </m:r>
                      </m:sup>
                      <m:e>
                        <m:sSub>
                          <m:sSubPr>
                            <m:ctrlPr>
                              <a:rPr lang="en-US" sz="2400" b="0" i="1" smtClean="0">
                                <a:solidFill>
                                  <a:srgbClr val="C00000"/>
                                </a:solidFill>
                                <a:latin typeface="Cambria Math" panose="02040503050406030204" pitchFamily="18" charset="0"/>
                              </a:rPr>
                            </m:ctrlPr>
                          </m:sSubPr>
                          <m:e>
                            <m:r>
                              <a:rPr lang="en-US" sz="2400" b="0" i="1" smtClean="0">
                                <a:solidFill>
                                  <a:srgbClr val="C00000"/>
                                </a:solidFill>
                                <a:latin typeface="Cambria Math" panose="02040503050406030204" pitchFamily="18" charset="0"/>
                              </a:rPr>
                              <m:t>𝑓</m:t>
                            </m:r>
                          </m:e>
                          <m:sub>
                            <m:r>
                              <a:rPr lang="en-US" sz="2400" b="0" i="1" smtClean="0">
                                <a:solidFill>
                                  <a:srgbClr val="C00000"/>
                                </a:solidFill>
                                <a:latin typeface="Cambria Math" panose="02040503050406030204" pitchFamily="18" charset="0"/>
                              </a:rPr>
                              <m:t>𝑥</m:t>
                            </m:r>
                          </m:sub>
                        </m:sSub>
                        <m:d>
                          <m:dPr>
                            <m:ctrlPr>
                              <a:rPr lang="en-US" sz="2400" b="0" i="1" smtClean="0">
                                <a:solidFill>
                                  <a:srgbClr val="C00000"/>
                                </a:solidFill>
                                <a:latin typeface="Cambria Math" panose="02040503050406030204" pitchFamily="18" charset="0"/>
                              </a:rPr>
                            </m:ctrlPr>
                          </m:dPr>
                          <m:e>
                            <m:r>
                              <a:rPr lang="en-US" sz="2400" b="0" i="1" smtClean="0">
                                <a:solidFill>
                                  <a:srgbClr val="C00000"/>
                                </a:solidFill>
                                <a:latin typeface="Cambria Math" panose="02040503050406030204" pitchFamily="18" charset="0"/>
                              </a:rPr>
                              <m:t>𝑠</m:t>
                            </m:r>
                            <m:r>
                              <a:rPr lang="en-US" sz="2400" b="0" i="1" smtClean="0">
                                <a:solidFill>
                                  <a:srgbClr val="C00000"/>
                                </a:solidFill>
                                <a:latin typeface="Cambria Math" panose="02040503050406030204" pitchFamily="18" charset="0"/>
                              </a:rPr>
                              <m:t>,0</m:t>
                            </m:r>
                          </m:e>
                        </m:d>
                        <m:r>
                          <a:rPr lang="en-US" sz="2400" b="0" i="1" smtClean="0">
                            <a:solidFill>
                              <a:srgbClr val="C00000"/>
                            </a:solidFill>
                            <a:latin typeface="Cambria Math" panose="02040503050406030204" pitchFamily="18" charset="0"/>
                          </a:rPr>
                          <m:t>𝑑𝑠</m:t>
                        </m:r>
                      </m:e>
                    </m:nary>
                    <m:r>
                      <a:rPr lang="en-US" sz="2400" b="0" i="1" smtClean="0">
                        <a:solidFill>
                          <a:srgbClr val="7030A0"/>
                        </a:solidFill>
                        <a:latin typeface="Cambria Math" panose="02040503050406030204" pitchFamily="18" charset="0"/>
                      </a:rPr>
                      <m:t>+</m:t>
                    </m:r>
                    <m:nary>
                      <m:naryPr>
                        <m:ctrlPr>
                          <a:rPr lang="en-US" sz="2400" i="1" smtClean="0">
                            <a:solidFill>
                              <a:srgbClr val="008000"/>
                            </a:solidFill>
                            <a:latin typeface="Cambria Math" panose="02040503050406030204" pitchFamily="18" charset="0"/>
                          </a:rPr>
                        </m:ctrlPr>
                      </m:naryPr>
                      <m:sub>
                        <m:r>
                          <m:rPr>
                            <m:brk m:alnAt="23"/>
                          </m:rPr>
                          <a:rPr lang="en-US" sz="2400" i="1">
                            <a:solidFill>
                              <a:srgbClr val="008000"/>
                            </a:solidFill>
                            <a:latin typeface="Cambria Math" panose="02040503050406030204" pitchFamily="18" charset="0"/>
                          </a:rPr>
                          <m:t>0</m:t>
                        </m:r>
                      </m:sub>
                      <m:sup>
                        <m:r>
                          <a:rPr lang="en-US" sz="2400" b="0" i="1" smtClean="0">
                            <a:solidFill>
                              <a:srgbClr val="008000"/>
                            </a:solidFill>
                            <a:latin typeface="Cambria Math" panose="02040503050406030204" pitchFamily="18" charset="0"/>
                          </a:rPr>
                          <m:t>𝑦</m:t>
                        </m:r>
                      </m:sup>
                      <m:e>
                        <m:sSub>
                          <m:sSubPr>
                            <m:ctrlPr>
                              <a:rPr lang="en-US" sz="2400" i="1">
                                <a:solidFill>
                                  <a:srgbClr val="008000"/>
                                </a:solidFill>
                                <a:latin typeface="Cambria Math" panose="02040503050406030204" pitchFamily="18" charset="0"/>
                              </a:rPr>
                            </m:ctrlPr>
                          </m:sSubPr>
                          <m:e>
                            <m:r>
                              <a:rPr lang="en-US" sz="2400" i="1">
                                <a:solidFill>
                                  <a:srgbClr val="008000"/>
                                </a:solidFill>
                                <a:latin typeface="Cambria Math" panose="02040503050406030204" pitchFamily="18" charset="0"/>
                              </a:rPr>
                              <m:t>𝑓</m:t>
                            </m:r>
                          </m:e>
                          <m:sub>
                            <m:r>
                              <a:rPr lang="en-US" sz="2400" b="0" i="1" smtClean="0">
                                <a:solidFill>
                                  <a:srgbClr val="008000"/>
                                </a:solidFill>
                                <a:latin typeface="Cambria Math" panose="02040503050406030204" pitchFamily="18" charset="0"/>
                              </a:rPr>
                              <m:t>𝑦</m:t>
                            </m:r>
                          </m:sub>
                        </m:sSub>
                        <m:d>
                          <m:dPr>
                            <m:ctrlPr>
                              <a:rPr lang="en-US" sz="2400" i="1">
                                <a:solidFill>
                                  <a:srgbClr val="008000"/>
                                </a:solidFill>
                                <a:latin typeface="Cambria Math" panose="02040503050406030204" pitchFamily="18" charset="0"/>
                              </a:rPr>
                            </m:ctrlPr>
                          </m:dPr>
                          <m:e>
                            <m:r>
                              <a:rPr lang="en-US" sz="2400" b="0" i="1" smtClean="0">
                                <a:solidFill>
                                  <a:srgbClr val="008000"/>
                                </a:solidFill>
                                <a:latin typeface="Cambria Math" panose="02040503050406030204" pitchFamily="18" charset="0"/>
                              </a:rPr>
                              <m:t>𝑥</m:t>
                            </m:r>
                            <m:r>
                              <a:rPr lang="en-US" sz="2400" i="1">
                                <a:solidFill>
                                  <a:srgbClr val="008000"/>
                                </a:solidFill>
                                <a:latin typeface="Cambria Math" panose="02040503050406030204" pitchFamily="18" charset="0"/>
                              </a:rPr>
                              <m:t>,</m:t>
                            </m:r>
                            <m:r>
                              <a:rPr lang="en-US" sz="2400" b="0" i="1" smtClean="0">
                                <a:solidFill>
                                  <a:srgbClr val="008000"/>
                                </a:solidFill>
                                <a:latin typeface="Cambria Math" panose="02040503050406030204" pitchFamily="18" charset="0"/>
                              </a:rPr>
                              <m:t>𝑡</m:t>
                            </m:r>
                          </m:e>
                        </m:d>
                        <m:r>
                          <a:rPr lang="en-US" sz="2400" i="1">
                            <a:solidFill>
                              <a:srgbClr val="008000"/>
                            </a:solidFill>
                            <a:latin typeface="Cambria Math" panose="02040503050406030204" pitchFamily="18" charset="0"/>
                          </a:rPr>
                          <m:t>𝑑</m:t>
                        </m:r>
                        <m:r>
                          <a:rPr lang="en-US" sz="2400" b="0" i="1" smtClean="0">
                            <a:solidFill>
                              <a:srgbClr val="008000"/>
                            </a:solidFill>
                            <a:latin typeface="Cambria Math" panose="02040503050406030204" pitchFamily="18" charset="0"/>
                          </a:rPr>
                          <m:t>𝑡</m:t>
                        </m:r>
                        <m:r>
                          <a:rPr lang="en-US" sz="2400" i="1" smtClean="0">
                            <a:solidFill>
                              <a:srgbClr val="7030A0"/>
                            </a:solidFill>
                            <a:latin typeface="Cambria Math" panose="02040503050406030204" pitchFamily="18" charset="0"/>
                          </a:rPr>
                          <m:t>+</m:t>
                        </m:r>
                      </m:e>
                    </m:nary>
                    <m:r>
                      <a:rPr lang="en-US" sz="2400" b="0" i="1" smtClean="0">
                        <a:solidFill>
                          <a:srgbClr val="7030A0"/>
                        </a:solidFill>
                        <a:latin typeface="Cambria Math" panose="02040503050406030204" pitchFamily="18" charset="0"/>
                      </a:rPr>
                      <m:t>𝐶</m:t>
                    </m:r>
                  </m:oMath>
                </a14:m>
                <a:endParaRPr lang="en-GB" sz="2400" dirty="0">
                  <a:solidFill>
                    <a:srgbClr val="7030A0"/>
                  </a:solidFill>
                </a:endParaRPr>
              </a:p>
            </p:txBody>
          </p:sp>
        </mc:Choice>
        <mc:Fallback xmlns="">
          <p:sp>
            <p:nvSpPr>
              <p:cNvPr id="28676" name="Rectangle 4"/>
              <p:cNvSpPr>
                <a:spLocks noGrp="1" noRot="1" noChangeAspect="1" noMove="1" noResize="1" noEditPoints="1" noAdjustHandles="1" noChangeArrowheads="1" noChangeShapeType="1" noTextEdit="1"/>
              </p:cNvSpPr>
              <p:nvPr>
                <p:ph type="body" sz="half" idx="2"/>
              </p:nvPr>
            </p:nvSpPr>
            <p:spPr>
              <a:xfrm>
                <a:off x="914400" y="914400"/>
                <a:ext cx="5029200" cy="5257800"/>
              </a:xfrm>
              <a:blipFill>
                <a:blip r:embed="rId3"/>
                <a:stretch>
                  <a:fillRect l="-3030" t="-966" r="-1515"/>
                </a:stretch>
              </a:blipFill>
            </p:spPr>
            <p:txBody>
              <a:bodyPr/>
              <a:lstStyle/>
              <a:p>
                <a:r>
                  <a:rPr lang="en-US">
                    <a:noFill/>
                  </a:rPr>
                  <a:t> </a:t>
                </a:r>
              </a:p>
            </p:txBody>
          </p:sp>
        </mc:Fallback>
      </mc:AlternateContent>
      <p:sp>
        <p:nvSpPr>
          <p:cNvPr id="28680" name="Rectangle 9"/>
          <p:cNvSpPr>
            <a:spLocks noChangeArrowheads="1"/>
          </p:cNvSpPr>
          <p:nvPr/>
        </p:nvSpPr>
        <p:spPr bwMode="auto">
          <a:xfrm>
            <a:off x="914401" y="4772025"/>
            <a:ext cx="4810126" cy="1569660"/>
          </a:xfrm>
          <a:prstGeom prst="rect">
            <a:avLst/>
          </a:prstGeom>
          <a:noFill/>
          <a:ln w="9525">
            <a:noFill/>
            <a:miter lim="800000"/>
            <a:headEnd/>
            <a:tailEnd/>
          </a:ln>
        </p:spPr>
        <p:txBody>
          <a:bodyPr wrap="square">
            <a:spAutoFit/>
          </a:bodyPr>
          <a:lstStyle/>
          <a:p>
            <a:pPr marL="342900" indent="-342900">
              <a:spcBef>
                <a:spcPct val="20000"/>
              </a:spcBef>
              <a:buFont typeface="Arial" panose="020B0604020202020204" pitchFamily="34" charset="0"/>
              <a:buChar char="•"/>
            </a:pPr>
            <a:r>
              <a:rPr lang="en-GB" dirty="0"/>
              <a:t>For robustness, it is better to take integrals over many different paths and average the results</a:t>
            </a:r>
          </a:p>
        </p:txBody>
      </p:sp>
      <p:sp>
        <p:nvSpPr>
          <p:cNvPr id="10" name="Text Box 26"/>
          <p:cNvSpPr txBox="1">
            <a:spLocks noChangeArrowheads="1"/>
          </p:cNvSpPr>
          <p:nvPr/>
        </p:nvSpPr>
        <p:spPr bwMode="auto">
          <a:xfrm>
            <a:off x="8603820" y="6474024"/>
            <a:ext cx="1987980" cy="307777"/>
          </a:xfrm>
          <a:prstGeom prst="rect">
            <a:avLst/>
          </a:prstGeom>
          <a:noFill/>
          <a:ln w="9525">
            <a:noFill/>
            <a:miter lim="800000"/>
            <a:headEnd/>
            <a:tailEnd/>
          </a:ln>
        </p:spPr>
        <p:txBody>
          <a:bodyPr wrap="none">
            <a:spAutoFit/>
          </a:bodyPr>
          <a:lstStyle/>
          <a:p>
            <a:r>
              <a:rPr lang="en-US" sz="1400" dirty="0"/>
              <a:t>F&amp;P 2</a:t>
            </a:r>
            <a:r>
              <a:rPr lang="en-US" sz="1400" baseline="30000" dirty="0"/>
              <a:t>nd</a:t>
            </a:r>
            <a:r>
              <a:rPr lang="en-US" sz="1400" dirty="0"/>
              <a:t> ed., sec. 2.2.4</a:t>
            </a:r>
          </a:p>
        </p:txBody>
      </p:sp>
      <p:sp>
        <p:nvSpPr>
          <p:cNvPr id="4" name="Rectangle 3">
            <a:extLst>
              <a:ext uri="{FF2B5EF4-FFF2-40B4-BE49-F238E27FC236}">
                <a16:creationId xmlns:a16="http://schemas.microsoft.com/office/drawing/2014/main" id="{4839306B-D9CC-3340-8C8F-63CD7AC98277}"/>
              </a:ext>
            </a:extLst>
          </p:cNvPr>
          <p:cNvSpPr/>
          <p:nvPr/>
        </p:nvSpPr>
        <p:spPr bwMode="auto">
          <a:xfrm>
            <a:off x="7010400" y="1752600"/>
            <a:ext cx="3581400" cy="350520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cs typeface="Arial" charset="0"/>
            </a:endParaRPr>
          </a:p>
        </p:txBody>
      </p:sp>
      <p:cxnSp>
        <p:nvCxnSpPr>
          <p:cNvPr id="6" name="Straight Connector 5">
            <a:extLst>
              <a:ext uri="{FF2B5EF4-FFF2-40B4-BE49-F238E27FC236}">
                <a16:creationId xmlns:a16="http://schemas.microsoft.com/office/drawing/2014/main" id="{51621A5D-BF62-4647-9A55-51E7BACB66C5}"/>
              </a:ext>
            </a:extLst>
          </p:cNvPr>
          <p:cNvCxnSpPr/>
          <p:nvPr/>
        </p:nvCxnSpPr>
        <p:spPr bwMode="auto">
          <a:xfrm>
            <a:off x="7010400" y="1752600"/>
            <a:ext cx="2743200" cy="0"/>
          </a:xfrm>
          <a:prstGeom prst="line">
            <a:avLst/>
          </a:prstGeom>
          <a:solidFill>
            <a:schemeClr val="accent1"/>
          </a:solidFill>
          <a:ln w="63500" cap="flat" cmpd="sng" algn="ctr">
            <a:solidFill>
              <a:srgbClr val="C00000"/>
            </a:solidFill>
            <a:prstDash val="solid"/>
            <a:round/>
            <a:headEnd type="none" w="med" len="med"/>
            <a:tailEnd type="none" w="med" len="med"/>
          </a:ln>
          <a:effectLst/>
        </p:spPr>
      </p:cxnSp>
      <p:cxnSp>
        <p:nvCxnSpPr>
          <p:cNvPr id="12" name="Straight Connector 11">
            <a:extLst>
              <a:ext uri="{FF2B5EF4-FFF2-40B4-BE49-F238E27FC236}">
                <a16:creationId xmlns:a16="http://schemas.microsoft.com/office/drawing/2014/main" id="{76E3C0D6-9A76-5242-AB17-B050D4540783}"/>
              </a:ext>
            </a:extLst>
          </p:cNvPr>
          <p:cNvCxnSpPr>
            <a:cxnSpLocks/>
          </p:cNvCxnSpPr>
          <p:nvPr/>
        </p:nvCxnSpPr>
        <p:spPr bwMode="auto">
          <a:xfrm flipV="1">
            <a:off x="9753600" y="1752600"/>
            <a:ext cx="0" cy="2438400"/>
          </a:xfrm>
          <a:prstGeom prst="line">
            <a:avLst/>
          </a:prstGeom>
          <a:solidFill>
            <a:schemeClr val="accent1"/>
          </a:solidFill>
          <a:ln w="63500" cap="flat" cmpd="sng" algn="ctr">
            <a:solidFill>
              <a:srgbClr val="008000"/>
            </a:solidFill>
            <a:prstDash val="solid"/>
            <a:round/>
            <a:headEnd type="none" w="med" len="med"/>
            <a:tailEnd type="none" w="med" len="med"/>
          </a:ln>
          <a:effectLst/>
        </p:spPr>
      </p:cxn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B928E025-D4B6-DD4C-89B3-5CC976D997DC}"/>
                  </a:ext>
                </a:extLst>
              </p:cNvPr>
              <p:cNvSpPr txBox="1"/>
              <p:nvPr/>
            </p:nvSpPr>
            <p:spPr>
              <a:xfrm>
                <a:off x="6546170" y="1219200"/>
                <a:ext cx="928459"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rPr>
                        <m:t>(0,0)</m:t>
                      </m:r>
                    </m:oMath>
                  </m:oMathPara>
                </a14:m>
                <a:endParaRPr lang="en-US" dirty="0"/>
              </a:p>
            </p:txBody>
          </p:sp>
        </mc:Choice>
        <mc:Fallback xmlns="">
          <p:sp>
            <p:nvSpPr>
              <p:cNvPr id="8" name="TextBox 7">
                <a:extLst>
                  <a:ext uri="{FF2B5EF4-FFF2-40B4-BE49-F238E27FC236}">
                    <a16:creationId xmlns:a16="http://schemas.microsoft.com/office/drawing/2014/main" id="{B928E025-D4B6-DD4C-89B3-5CC976D997DC}"/>
                  </a:ext>
                </a:extLst>
              </p:cNvPr>
              <p:cNvSpPr txBox="1">
                <a:spLocks noRot="1" noChangeAspect="1" noMove="1" noResize="1" noEditPoints="1" noAdjustHandles="1" noChangeArrowheads="1" noChangeShapeType="1" noTextEdit="1"/>
              </p:cNvSpPr>
              <p:nvPr/>
            </p:nvSpPr>
            <p:spPr>
              <a:xfrm>
                <a:off x="6546170" y="1219200"/>
                <a:ext cx="928459" cy="461665"/>
              </a:xfrm>
              <a:prstGeom prst="rect">
                <a:avLst/>
              </a:prstGeom>
              <a:blipFill>
                <a:blip r:embed="rId4"/>
                <a:stretch>
                  <a:fillRect b="-1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3DC8019B-2299-374B-948E-F2BB74177451}"/>
                  </a:ext>
                </a:extLst>
              </p:cNvPr>
              <p:cNvSpPr txBox="1"/>
              <p:nvPr/>
            </p:nvSpPr>
            <p:spPr>
              <a:xfrm>
                <a:off x="9289370" y="1177514"/>
                <a:ext cx="982641"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rPr>
                        <m:t>(</m:t>
                      </m:r>
                      <m:r>
                        <a:rPr lang="en-US" b="0" i="1" dirty="0" smtClean="0">
                          <a:latin typeface="Cambria Math" panose="02040503050406030204" pitchFamily="18" charset="0"/>
                        </a:rPr>
                        <m:t>𝑥</m:t>
                      </m:r>
                      <m:r>
                        <a:rPr lang="en-US" i="1" dirty="0" smtClean="0">
                          <a:latin typeface="Cambria Math" panose="02040503050406030204" pitchFamily="18" charset="0"/>
                        </a:rPr>
                        <m:t>,0)</m:t>
                      </m:r>
                    </m:oMath>
                  </m:oMathPara>
                </a14:m>
                <a:endParaRPr lang="en-US" dirty="0"/>
              </a:p>
            </p:txBody>
          </p:sp>
        </mc:Choice>
        <mc:Fallback xmlns="">
          <p:sp>
            <p:nvSpPr>
              <p:cNvPr id="15" name="TextBox 14">
                <a:extLst>
                  <a:ext uri="{FF2B5EF4-FFF2-40B4-BE49-F238E27FC236}">
                    <a16:creationId xmlns:a16="http://schemas.microsoft.com/office/drawing/2014/main" id="{3DC8019B-2299-374B-948E-F2BB74177451}"/>
                  </a:ext>
                </a:extLst>
              </p:cNvPr>
              <p:cNvSpPr txBox="1">
                <a:spLocks noRot="1" noChangeAspect="1" noMove="1" noResize="1" noEditPoints="1" noAdjustHandles="1" noChangeArrowheads="1" noChangeShapeType="1" noTextEdit="1"/>
              </p:cNvSpPr>
              <p:nvPr/>
            </p:nvSpPr>
            <p:spPr>
              <a:xfrm>
                <a:off x="9289370" y="1177514"/>
                <a:ext cx="982641" cy="461665"/>
              </a:xfrm>
              <a:prstGeom prst="rect">
                <a:avLst/>
              </a:prstGeom>
              <a:blipFill>
                <a:blip r:embed="rId5"/>
                <a:stretch>
                  <a:fillRect b="-1621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35CE3E6C-70BB-BF49-AB27-2CF4303A483A}"/>
                  </a:ext>
                </a:extLst>
              </p:cNvPr>
              <p:cNvSpPr txBox="1"/>
              <p:nvPr/>
            </p:nvSpPr>
            <p:spPr>
              <a:xfrm>
                <a:off x="9262279" y="4106614"/>
                <a:ext cx="989502"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rPr>
                        <m:t>(</m:t>
                      </m:r>
                      <m:r>
                        <a:rPr lang="en-US" b="0" i="1" dirty="0" smtClean="0">
                          <a:latin typeface="Cambria Math" panose="02040503050406030204" pitchFamily="18" charset="0"/>
                        </a:rPr>
                        <m:t>𝑥</m:t>
                      </m:r>
                      <m:r>
                        <a:rPr lang="en-US" i="1" dirty="0" smtClean="0">
                          <a:latin typeface="Cambria Math" panose="02040503050406030204" pitchFamily="18" charset="0"/>
                        </a:rPr>
                        <m:t>,</m:t>
                      </m:r>
                      <m:r>
                        <a:rPr lang="en-US" b="0" i="1" dirty="0" smtClean="0">
                          <a:latin typeface="Cambria Math" panose="02040503050406030204" pitchFamily="18" charset="0"/>
                        </a:rPr>
                        <m:t>𝑦</m:t>
                      </m:r>
                      <m:r>
                        <a:rPr lang="en-US" i="1" dirty="0" smtClean="0">
                          <a:latin typeface="Cambria Math" panose="02040503050406030204" pitchFamily="18" charset="0"/>
                        </a:rPr>
                        <m:t>)</m:t>
                      </m:r>
                    </m:oMath>
                  </m:oMathPara>
                </a14:m>
                <a:endParaRPr lang="en-US" dirty="0"/>
              </a:p>
            </p:txBody>
          </p:sp>
        </mc:Choice>
        <mc:Fallback xmlns="">
          <p:sp>
            <p:nvSpPr>
              <p:cNvPr id="16" name="TextBox 15">
                <a:extLst>
                  <a:ext uri="{FF2B5EF4-FFF2-40B4-BE49-F238E27FC236}">
                    <a16:creationId xmlns:a16="http://schemas.microsoft.com/office/drawing/2014/main" id="{35CE3E6C-70BB-BF49-AB27-2CF4303A483A}"/>
                  </a:ext>
                </a:extLst>
              </p:cNvPr>
              <p:cNvSpPr txBox="1">
                <a:spLocks noRot="1" noChangeAspect="1" noMove="1" noResize="1" noEditPoints="1" noAdjustHandles="1" noChangeArrowheads="1" noChangeShapeType="1" noTextEdit="1"/>
              </p:cNvSpPr>
              <p:nvPr/>
            </p:nvSpPr>
            <p:spPr>
              <a:xfrm>
                <a:off x="9262279" y="4106614"/>
                <a:ext cx="989502" cy="461665"/>
              </a:xfrm>
              <a:prstGeom prst="rect">
                <a:avLst/>
              </a:prstGeom>
              <a:blipFill>
                <a:blip r:embed="rId6"/>
                <a:stretch>
                  <a:fillRect b="-15789"/>
                </a:stretch>
              </a:blipFill>
            </p:spPr>
            <p:txBody>
              <a:bodyPr/>
              <a:lstStyle/>
              <a:p>
                <a:r>
                  <a:rPr lang="en-US">
                    <a:noFill/>
                  </a:rPr>
                  <a:t> </a:t>
                </a: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6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80"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r>
              <a:rPr lang="en-GB"/>
              <a:t>Recovering a surface from normals</a:t>
            </a:r>
          </a:p>
        </p:txBody>
      </p:sp>
      <mc:AlternateContent xmlns:mc="http://schemas.openxmlformats.org/markup-compatibility/2006" xmlns:a14="http://schemas.microsoft.com/office/drawing/2010/main">
        <mc:Choice Requires="a14">
          <p:sp>
            <p:nvSpPr>
              <p:cNvPr id="28675" name="Rectangle 3"/>
              <p:cNvSpPr>
                <a:spLocks noGrp="1" noChangeArrowheads="1"/>
              </p:cNvSpPr>
              <p:nvPr>
                <p:ph type="body" sz="half" idx="1"/>
              </p:nvPr>
            </p:nvSpPr>
            <p:spPr>
              <a:xfrm>
                <a:off x="6400800" y="914400"/>
                <a:ext cx="5105400" cy="5057954"/>
              </a:xfrm>
            </p:spPr>
            <p:txBody>
              <a:bodyPr/>
              <a:lstStyle/>
              <a:p>
                <a:pPr>
                  <a:buFont typeface="Arial" panose="020B0604020202020204" pitchFamily="34" charset="0"/>
                  <a:buChar char="•"/>
                </a:pPr>
                <a:r>
                  <a:rPr lang="en-GB" sz="2400" dirty="0"/>
                  <a:t>Note:</a:t>
                </a:r>
                <a:r>
                  <a:rPr lang="en-GB" sz="2400" i="1" dirty="0"/>
                  <a:t> integrability </a:t>
                </a:r>
                <a:r>
                  <a:rPr lang="en-GB" sz="2400" dirty="0"/>
                  <a:t>must be satisfied: for the surface </a:t>
                </a:r>
                <a14:m>
                  <m:oMath xmlns:m="http://schemas.openxmlformats.org/officeDocument/2006/math">
                    <m:r>
                      <a:rPr lang="en-GB" sz="2400" i="1" dirty="0" smtClean="0">
                        <a:solidFill>
                          <a:srgbClr val="7030A0"/>
                        </a:solidFill>
                        <a:latin typeface="Cambria Math" panose="02040503050406030204" pitchFamily="18" charset="0"/>
                      </a:rPr>
                      <m:t>𝑓</m:t>
                    </m:r>
                  </m:oMath>
                </a14:m>
                <a:r>
                  <a:rPr lang="en-GB" sz="2400" dirty="0"/>
                  <a:t> to exist, the mixed second partial derivatives must be equal (or at least similar in practice):</a:t>
                </a:r>
              </a:p>
              <a:p>
                <a:pPr>
                  <a:buFont typeface="Arial" panose="020B0604020202020204" pitchFamily="34" charset="0"/>
                  <a:buChar char="•"/>
                </a:pPr>
                <a:endParaRPr lang="en-GB" sz="2400" dirty="0"/>
              </a:p>
              <a:p>
                <a:pPr marL="0" indent="0"/>
                <a14:m>
                  <m:oMathPara xmlns:m="http://schemas.openxmlformats.org/officeDocument/2006/math">
                    <m:oMathParaPr>
                      <m:jc m:val="centerGroup"/>
                    </m:oMathParaPr>
                    <m:oMath xmlns:m="http://schemas.openxmlformats.org/officeDocument/2006/math">
                      <m:f>
                        <m:fPr>
                          <m:ctrlPr>
                            <a:rPr lang="en-GB" sz="2400" i="1" smtClean="0">
                              <a:solidFill>
                                <a:srgbClr val="7030A0"/>
                              </a:solidFill>
                              <a:latin typeface="Cambria Math" panose="02040503050406030204" pitchFamily="18" charset="0"/>
                            </a:rPr>
                          </m:ctrlPr>
                        </m:fPr>
                        <m:num>
                          <m:r>
                            <a:rPr lang="en-GB" sz="2400" i="1" smtClean="0">
                              <a:solidFill>
                                <a:srgbClr val="7030A0"/>
                              </a:solidFill>
                              <a:latin typeface="Cambria Math" panose="02040503050406030204" pitchFamily="18" charset="0"/>
                            </a:rPr>
                            <m:t>𝜕</m:t>
                          </m:r>
                        </m:num>
                        <m:den>
                          <m:r>
                            <a:rPr lang="en-GB" sz="2400" i="1" smtClean="0">
                              <a:solidFill>
                                <a:srgbClr val="7030A0"/>
                              </a:solidFill>
                              <a:latin typeface="Cambria Math" panose="02040503050406030204" pitchFamily="18" charset="0"/>
                            </a:rPr>
                            <m:t>𝜕</m:t>
                          </m:r>
                          <m:r>
                            <a:rPr lang="en-US" sz="2400" b="0" i="1" smtClean="0">
                              <a:solidFill>
                                <a:srgbClr val="7030A0"/>
                              </a:solidFill>
                              <a:latin typeface="Cambria Math" panose="02040503050406030204" pitchFamily="18" charset="0"/>
                            </a:rPr>
                            <m:t>𝑦</m:t>
                          </m:r>
                        </m:den>
                      </m:f>
                      <m:d>
                        <m:dPr>
                          <m:ctrlPr>
                            <a:rPr lang="en-GB" sz="2400" i="1" smtClean="0">
                              <a:solidFill>
                                <a:srgbClr val="7030A0"/>
                              </a:solidFill>
                              <a:latin typeface="Cambria Math" panose="02040503050406030204" pitchFamily="18" charset="0"/>
                            </a:rPr>
                          </m:ctrlPr>
                        </m:dPr>
                        <m:e>
                          <m:f>
                            <m:fPr>
                              <m:ctrlPr>
                                <a:rPr lang="en-US" sz="2400" i="1">
                                  <a:solidFill>
                                    <a:srgbClr val="7030A0"/>
                                  </a:solidFill>
                                  <a:latin typeface="Cambria Math" panose="02040503050406030204" pitchFamily="18" charset="0"/>
                                </a:rPr>
                              </m:ctrlPr>
                            </m:fPr>
                            <m:num>
                              <m:sSub>
                                <m:sSubPr>
                                  <m:ctrlPr>
                                    <a:rPr lang="en-US" sz="2400" i="1">
                                      <a:solidFill>
                                        <a:srgbClr val="7030A0"/>
                                      </a:solidFill>
                                      <a:latin typeface="Cambria Math" panose="02040503050406030204" pitchFamily="18" charset="0"/>
                                    </a:rPr>
                                  </m:ctrlPr>
                                </m:sSubPr>
                                <m:e>
                                  <m:r>
                                    <a:rPr lang="en-US" sz="2400" i="1">
                                      <a:solidFill>
                                        <a:srgbClr val="7030A0"/>
                                      </a:solidFill>
                                      <a:latin typeface="Cambria Math" panose="02040503050406030204" pitchFamily="18" charset="0"/>
                                    </a:rPr>
                                    <m:t>𝑔</m:t>
                                  </m:r>
                                </m:e>
                                <m:sub>
                                  <m:r>
                                    <a:rPr lang="en-US" sz="2400" i="1">
                                      <a:solidFill>
                                        <a:srgbClr val="7030A0"/>
                                      </a:solidFill>
                                      <a:latin typeface="Cambria Math" panose="02040503050406030204" pitchFamily="18" charset="0"/>
                                    </a:rPr>
                                    <m:t>1</m:t>
                                  </m:r>
                                </m:sub>
                              </m:sSub>
                              <m:r>
                                <a:rPr lang="en-US" sz="2400" i="1">
                                  <a:solidFill>
                                    <a:srgbClr val="7030A0"/>
                                  </a:solidFill>
                                  <a:latin typeface="Cambria Math" panose="02040503050406030204" pitchFamily="18" charset="0"/>
                                </a:rPr>
                                <m:t>(</m:t>
                              </m:r>
                              <m:r>
                                <a:rPr lang="en-US" sz="2400" i="1">
                                  <a:solidFill>
                                    <a:srgbClr val="7030A0"/>
                                  </a:solidFill>
                                  <a:latin typeface="Cambria Math" panose="02040503050406030204" pitchFamily="18" charset="0"/>
                                </a:rPr>
                                <m:t>𝑥</m:t>
                              </m:r>
                              <m:r>
                                <a:rPr lang="en-US" sz="2400" i="1">
                                  <a:solidFill>
                                    <a:srgbClr val="7030A0"/>
                                  </a:solidFill>
                                  <a:latin typeface="Cambria Math" panose="02040503050406030204" pitchFamily="18" charset="0"/>
                                </a:rPr>
                                <m:t>,</m:t>
                              </m:r>
                              <m:r>
                                <a:rPr lang="en-US" sz="2400" i="1">
                                  <a:solidFill>
                                    <a:srgbClr val="7030A0"/>
                                  </a:solidFill>
                                  <a:latin typeface="Cambria Math" panose="02040503050406030204" pitchFamily="18" charset="0"/>
                                </a:rPr>
                                <m:t>𝑦</m:t>
                              </m:r>
                              <m:r>
                                <a:rPr lang="en-US" sz="2400" i="1">
                                  <a:solidFill>
                                    <a:srgbClr val="7030A0"/>
                                  </a:solidFill>
                                  <a:latin typeface="Cambria Math" panose="02040503050406030204" pitchFamily="18" charset="0"/>
                                </a:rPr>
                                <m:t>)</m:t>
                              </m:r>
                            </m:num>
                            <m:den>
                              <m:sSub>
                                <m:sSubPr>
                                  <m:ctrlPr>
                                    <a:rPr lang="en-US" sz="2400" i="1">
                                      <a:solidFill>
                                        <a:srgbClr val="7030A0"/>
                                      </a:solidFill>
                                      <a:latin typeface="Cambria Math" panose="02040503050406030204" pitchFamily="18" charset="0"/>
                                    </a:rPr>
                                  </m:ctrlPr>
                                </m:sSubPr>
                                <m:e>
                                  <m:r>
                                    <a:rPr lang="en-US" sz="2400" i="1">
                                      <a:solidFill>
                                        <a:srgbClr val="7030A0"/>
                                      </a:solidFill>
                                      <a:latin typeface="Cambria Math" panose="02040503050406030204" pitchFamily="18" charset="0"/>
                                    </a:rPr>
                                    <m:t>𝑔</m:t>
                                  </m:r>
                                </m:e>
                                <m:sub>
                                  <m:r>
                                    <a:rPr lang="en-US" sz="2400" i="1">
                                      <a:solidFill>
                                        <a:srgbClr val="7030A0"/>
                                      </a:solidFill>
                                      <a:latin typeface="Cambria Math" panose="02040503050406030204" pitchFamily="18" charset="0"/>
                                    </a:rPr>
                                    <m:t>3</m:t>
                                  </m:r>
                                </m:sub>
                              </m:sSub>
                              <m:r>
                                <a:rPr lang="en-US" sz="2400" i="1">
                                  <a:solidFill>
                                    <a:srgbClr val="7030A0"/>
                                  </a:solidFill>
                                  <a:latin typeface="Cambria Math" panose="02040503050406030204" pitchFamily="18" charset="0"/>
                                </a:rPr>
                                <m:t>(</m:t>
                              </m:r>
                              <m:r>
                                <a:rPr lang="en-US" sz="2400" i="1">
                                  <a:solidFill>
                                    <a:srgbClr val="7030A0"/>
                                  </a:solidFill>
                                  <a:latin typeface="Cambria Math" panose="02040503050406030204" pitchFamily="18" charset="0"/>
                                </a:rPr>
                                <m:t>𝑥</m:t>
                              </m:r>
                              <m:r>
                                <a:rPr lang="en-US" sz="2400" i="1">
                                  <a:solidFill>
                                    <a:srgbClr val="7030A0"/>
                                  </a:solidFill>
                                  <a:latin typeface="Cambria Math" panose="02040503050406030204" pitchFamily="18" charset="0"/>
                                </a:rPr>
                                <m:t>,</m:t>
                              </m:r>
                              <m:r>
                                <a:rPr lang="en-US" sz="2400" i="1">
                                  <a:solidFill>
                                    <a:srgbClr val="7030A0"/>
                                  </a:solidFill>
                                  <a:latin typeface="Cambria Math" panose="02040503050406030204" pitchFamily="18" charset="0"/>
                                </a:rPr>
                                <m:t>𝑦</m:t>
                              </m:r>
                              <m:r>
                                <a:rPr lang="en-US" sz="2400" i="1">
                                  <a:solidFill>
                                    <a:srgbClr val="7030A0"/>
                                  </a:solidFill>
                                  <a:latin typeface="Cambria Math" panose="02040503050406030204" pitchFamily="18" charset="0"/>
                                </a:rPr>
                                <m:t>)</m:t>
                              </m:r>
                            </m:den>
                          </m:f>
                        </m:e>
                      </m:d>
                      <m:r>
                        <a:rPr lang="en-US" sz="2400" b="0" i="1" smtClean="0">
                          <a:solidFill>
                            <a:srgbClr val="7030A0"/>
                          </a:solidFill>
                          <a:latin typeface="Cambria Math" panose="02040503050406030204" pitchFamily="18" charset="0"/>
                        </a:rPr>
                        <m:t>=</m:t>
                      </m:r>
                      <m:f>
                        <m:fPr>
                          <m:ctrlPr>
                            <a:rPr lang="en-GB" sz="2400" i="1">
                              <a:solidFill>
                                <a:srgbClr val="7030A0"/>
                              </a:solidFill>
                              <a:latin typeface="Cambria Math" panose="02040503050406030204" pitchFamily="18" charset="0"/>
                            </a:rPr>
                          </m:ctrlPr>
                        </m:fPr>
                        <m:num>
                          <m:r>
                            <a:rPr lang="en-GB" sz="2400" i="1">
                              <a:solidFill>
                                <a:srgbClr val="7030A0"/>
                              </a:solidFill>
                              <a:latin typeface="Cambria Math" panose="02040503050406030204" pitchFamily="18" charset="0"/>
                            </a:rPr>
                            <m:t>𝜕</m:t>
                          </m:r>
                        </m:num>
                        <m:den>
                          <m:r>
                            <a:rPr lang="en-GB" sz="2400" i="1">
                              <a:solidFill>
                                <a:srgbClr val="7030A0"/>
                              </a:solidFill>
                              <a:latin typeface="Cambria Math" panose="02040503050406030204" pitchFamily="18" charset="0"/>
                            </a:rPr>
                            <m:t>𝜕</m:t>
                          </m:r>
                          <m:r>
                            <a:rPr lang="en-US" sz="2400" b="0" i="1" smtClean="0">
                              <a:solidFill>
                                <a:srgbClr val="7030A0"/>
                              </a:solidFill>
                              <a:latin typeface="Cambria Math" panose="02040503050406030204" pitchFamily="18" charset="0"/>
                            </a:rPr>
                            <m:t>𝑥</m:t>
                          </m:r>
                        </m:den>
                      </m:f>
                      <m:d>
                        <m:dPr>
                          <m:ctrlPr>
                            <a:rPr lang="en-GB" sz="2400" i="1">
                              <a:solidFill>
                                <a:srgbClr val="7030A0"/>
                              </a:solidFill>
                              <a:latin typeface="Cambria Math" panose="02040503050406030204" pitchFamily="18" charset="0"/>
                            </a:rPr>
                          </m:ctrlPr>
                        </m:dPr>
                        <m:e>
                          <m:f>
                            <m:fPr>
                              <m:ctrlPr>
                                <a:rPr lang="en-US" sz="2400" i="1">
                                  <a:solidFill>
                                    <a:srgbClr val="7030A0"/>
                                  </a:solidFill>
                                  <a:latin typeface="Cambria Math" panose="02040503050406030204" pitchFamily="18" charset="0"/>
                                </a:rPr>
                              </m:ctrlPr>
                            </m:fPr>
                            <m:num>
                              <m:sSub>
                                <m:sSubPr>
                                  <m:ctrlPr>
                                    <a:rPr lang="en-US" sz="2400" i="1">
                                      <a:solidFill>
                                        <a:srgbClr val="7030A0"/>
                                      </a:solidFill>
                                      <a:latin typeface="Cambria Math" panose="02040503050406030204" pitchFamily="18" charset="0"/>
                                    </a:rPr>
                                  </m:ctrlPr>
                                </m:sSubPr>
                                <m:e>
                                  <m:r>
                                    <a:rPr lang="en-US" sz="2400" i="1">
                                      <a:solidFill>
                                        <a:srgbClr val="7030A0"/>
                                      </a:solidFill>
                                      <a:latin typeface="Cambria Math" panose="02040503050406030204" pitchFamily="18" charset="0"/>
                                    </a:rPr>
                                    <m:t>𝑔</m:t>
                                  </m:r>
                                </m:e>
                                <m:sub>
                                  <m:r>
                                    <a:rPr lang="en-US" sz="2400" b="0" i="1" smtClean="0">
                                      <a:solidFill>
                                        <a:srgbClr val="7030A0"/>
                                      </a:solidFill>
                                      <a:latin typeface="Cambria Math" panose="02040503050406030204" pitchFamily="18" charset="0"/>
                                    </a:rPr>
                                    <m:t>2</m:t>
                                  </m:r>
                                </m:sub>
                              </m:sSub>
                              <m:r>
                                <a:rPr lang="en-US" sz="2400" i="1">
                                  <a:solidFill>
                                    <a:srgbClr val="7030A0"/>
                                  </a:solidFill>
                                  <a:latin typeface="Cambria Math" panose="02040503050406030204" pitchFamily="18" charset="0"/>
                                </a:rPr>
                                <m:t>(</m:t>
                              </m:r>
                              <m:r>
                                <a:rPr lang="en-US" sz="2400" i="1">
                                  <a:solidFill>
                                    <a:srgbClr val="7030A0"/>
                                  </a:solidFill>
                                  <a:latin typeface="Cambria Math" panose="02040503050406030204" pitchFamily="18" charset="0"/>
                                </a:rPr>
                                <m:t>𝑥</m:t>
                              </m:r>
                              <m:r>
                                <a:rPr lang="en-US" sz="2400" i="1">
                                  <a:solidFill>
                                    <a:srgbClr val="7030A0"/>
                                  </a:solidFill>
                                  <a:latin typeface="Cambria Math" panose="02040503050406030204" pitchFamily="18" charset="0"/>
                                </a:rPr>
                                <m:t>,</m:t>
                              </m:r>
                              <m:r>
                                <a:rPr lang="en-US" sz="2400" i="1">
                                  <a:solidFill>
                                    <a:srgbClr val="7030A0"/>
                                  </a:solidFill>
                                  <a:latin typeface="Cambria Math" panose="02040503050406030204" pitchFamily="18" charset="0"/>
                                </a:rPr>
                                <m:t>𝑦</m:t>
                              </m:r>
                              <m:r>
                                <a:rPr lang="en-US" sz="2400" i="1">
                                  <a:solidFill>
                                    <a:srgbClr val="7030A0"/>
                                  </a:solidFill>
                                  <a:latin typeface="Cambria Math" panose="02040503050406030204" pitchFamily="18" charset="0"/>
                                </a:rPr>
                                <m:t>)</m:t>
                              </m:r>
                            </m:num>
                            <m:den>
                              <m:sSub>
                                <m:sSubPr>
                                  <m:ctrlPr>
                                    <a:rPr lang="en-US" sz="2400" i="1">
                                      <a:solidFill>
                                        <a:srgbClr val="7030A0"/>
                                      </a:solidFill>
                                      <a:latin typeface="Cambria Math" panose="02040503050406030204" pitchFamily="18" charset="0"/>
                                    </a:rPr>
                                  </m:ctrlPr>
                                </m:sSubPr>
                                <m:e>
                                  <m:r>
                                    <a:rPr lang="en-US" sz="2400" i="1">
                                      <a:solidFill>
                                        <a:srgbClr val="7030A0"/>
                                      </a:solidFill>
                                      <a:latin typeface="Cambria Math" panose="02040503050406030204" pitchFamily="18" charset="0"/>
                                    </a:rPr>
                                    <m:t>𝑔</m:t>
                                  </m:r>
                                </m:e>
                                <m:sub>
                                  <m:r>
                                    <a:rPr lang="en-US" sz="2400" i="1">
                                      <a:solidFill>
                                        <a:srgbClr val="7030A0"/>
                                      </a:solidFill>
                                      <a:latin typeface="Cambria Math" panose="02040503050406030204" pitchFamily="18" charset="0"/>
                                    </a:rPr>
                                    <m:t>3</m:t>
                                  </m:r>
                                </m:sub>
                              </m:sSub>
                              <m:r>
                                <a:rPr lang="en-US" sz="2400" i="1">
                                  <a:solidFill>
                                    <a:srgbClr val="7030A0"/>
                                  </a:solidFill>
                                  <a:latin typeface="Cambria Math" panose="02040503050406030204" pitchFamily="18" charset="0"/>
                                </a:rPr>
                                <m:t>(</m:t>
                              </m:r>
                              <m:r>
                                <a:rPr lang="en-US" sz="2400" i="1">
                                  <a:solidFill>
                                    <a:srgbClr val="7030A0"/>
                                  </a:solidFill>
                                  <a:latin typeface="Cambria Math" panose="02040503050406030204" pitchFamily="18" charset="0"/>
                                </a:rPr>
                                <m:t>𝑥</m:t>
                              </m:r>
                              <m:r>
                                <a:rPr lang="en-US" sz="2400" i="1">
                                  <a:solidFill>
                                    <a:srgbClr val="7030A0"/>
                                  </a:solidFill>
                                  <a:latin typeface="Cambria Math" panose="02040503050406030204" pitchFamily="18" charset="0"/>
                                </a:rPr>
                                <m:t>,</m:t>
                              </m:r>
                              <m:r>
                                <a:rPr lang="en-US" sz="2400" i="1">
                                  <a:solidFill>
                                    <a:srgbClr val="7030A0"/>
                                  </a:solidFill>
                                  <a:latin typeface="Cambria Math" panose="02040503050406030204" pitchFamily="18" charset="0"/>
                                </a:rPr>
                                <m:t>𝑦</m:t>
                              </m:r>
                              <m:r>
                                <a:rPr lang="en-US" sz="2400" i="1">
                                  <a:solidFill>
                                    <a:srgbClr val="7030A0"/>
                                  </a:solidFill>
                                  <a:latin typeface="Cambria Math" panose="02040503050406030204" pitchFamily="18" charset="0"/>
                                </a:rPr>
                                <m:t>)</m:t>
                              </m:r>
                            </m:den>
                          </m:f>
                        </m:e>
                      </m:d>
                    </m:oMath>
                  </m:oMathPara>
                </a14:m>
                <a:endParaRPr lang="en-GB" sz="2400" dirty="0"/>
              </a:p>
            </p:txBody>
          </p:sp>
        </mc:Choice>
        <mc:Fallback xmlns="">
          <p:sp>
            <p:nvSpPr>
              <p:cNvPr id="28675" name="Rectangle 3"/>
              <p:cNvSpPr>
                <a:spLocks noGrp="1" noRot="1" noChangeAspect="1" noMove="1" noResize="1" noEditPoints="1" noAdjustHandles="1" noChangeArrowheads="1" noChangeShapeType="1" noTextEdit="1"/>
              </p:cNvSpPr>
              <p:nvPr>
                <p:ph type="body" sz="half" idx="1"/>
              </p:nvPr>
            </p:nvSpPr>
            <p:spPr>
              <a:xfrm>
                <a:off x="6400800" y="914400"/>
                <a:ext cx="5105400" cy="5057954"/>
              </a:xfrm>
              <a:blipFill>
                <a:blip r:embed="rId3"/>
                <a:stretch>
                  <a:fillRect l="-1741" t="-100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676" name="Rectangle 4"/>
              <p:cNvSpPr>
                <a:spLocks noGrp="1" noChangeArrowheads="1"/>
              </p:cNvSpPr>
              <p:nvPr>
                <p:ph type="body" sz="half" idx="2"/>
              </p:nvPr>
            </p:nvSpPr>
            <p:spPr>
              <a:xfrm>
                <a:off x="914400" y="914400"/>
                <a:ext cx="5029200" cy="5257800"/>
              </a:xfrm>
            </p:spPr>
            <p:txBody>
              <a:bodyPr/>
              <a:lstStyle/>
              <a:p>
                <a:pPr>
                  <a:buFont typeface="Arial" panose="020B0604020202020204" pitchFamily="34" charset="0"/>
                  <a:buChar char="•"/>
                </a:pPr>
                <a:r>
                  <a:rPr lang="en-GB" sz="2400" dirty="0"/>
                  <a:t>We can now recover the surface height at any point by integration along some path, e.g.</a:t>
                </a:r>
              </a:p>
              <a:p>
                <a:pPr>
                  <a:buFont typeface="Arial" panose="020B0604020202020204" pitchFamily="34" charset="0"/>
                  <a:buChar char="•"/>
                </a:pPr>
                <a:endParaRPr lang="en-GB" sz="2400" dirty="0"/>
              </a:p>
              <a:p>
                <a:pPr marL="0" indent="0"/>
                <a14:m>
                  <m:oMathPara xmlns:m="http://schemas.openxmlformats.org/officeDocument/2006/math">
                    <m:oMathParaPr>
                      <m:jc m:val="centerGroup"/>
                    </m:oMathParaPr>
                    <m:oMath xmlns:m="http://schemas.openxmlformats.org/officeDocument/2006/math">
                      <m:r>
                        <a:rPr lang="en-US" sz="2400" b="0" i="1" smtClean="0">
                          <a:solidFill>
                            <a:srgbClr val="7030A0"/>
                          </a:solidFill>
                          <a:latin typeface="Cambria Math" panose="02040503050406030204" pitchFamily="18" charset="0"/>
                        </a:rPr>
                        <m:t>𝑓</m:t>
                      </m:r>
                      <m:d>
                        <m:dPr>
                          <m:ctrlPr>
                            <a:rPr lang="en-US" sz="2400" b="0" i="1" smtClean="0">
                              <a:solidFill>
                                <a:srgbClr val="7030A0"/>
                              </a:solidFill>
                              <a:latin typeface="Cambria Math" panose="02040503050406030204" pitchFamily="18" charset="0"/>
                            </a:rPr>
                          </m:ctrlPr>
                        </m:dPr>
                        <m:e>
                          <m:r>
                            <a:rPr lang="en-US" sz="2400" b="0" i="1" smtClean="0">
                              <a:solidFill>
                                <a:srgbClr val="7030A0"/>
                              </a:solidFill>
                              <a:latin typeface="Cambria Math" panose="02040503050406030204" pitchFamily="18" charset="0"/>
                            </a:rPr>
                            <m:t>𝑥</m:t>
                          </m:r>
                          <m:r>
                            <a:rPr lang="en-US" sz="2400" b="0" i="1" smtClean="0">
                              <a:solidFill>
                                <a:srgbClr val="7030A0"/>
                              </a:solidFill>
                              <a:latin typeface="Cambria Math" panose="02040503050406030204" pitchFamily="18" charset="0"/>
                            </a:rPr>
                            <m:t>,</m:t>
                          </m:r>
                          <m:r>
                            <a:rPr lang="en-US" sz="2400" b="0" i="1" smtClean="0">
                              <a:solidFill>
                                <a:srgbClr val="7030A0"/>
                              </a:solidFill>
                              <a:latin typeface="Cambria Math" panose="02040503050406030204" pitchFamily="18" charset="0"/>
                            </a:rPr>
                            <m:t>𝑦</m:t>
                          </m:r>
                        </m:e>
                      </m:d>
                      <m:r>
                        <a:rPr lang="en-US" sz="2400" b="0" i="1" smtClean="0">
                          <a:solidFill>
                            <a:srgbClr val="7030A0"/>
                          </a:solidFill>
                          <a:latin typeface="Cambria Math" panose="02040503050406030204" pitchFamily="18" charset="0"/>
                        </a:rPr>
                        <m:t>=</m:t>
                      </m:r>
                    </m:oMath>
                  </m:oMathPara>
                </a14:m>
                <a:endParaRPr lang="en-US" sz="2400" b="0" i="1" dirty="0">
                  <a:solidFill>
                    <a:srgbClr val="7030A0"/>
                  </a:solidFill>
                  <a:latin typeface="Cambria Math" panose="02040503050406030204" pitchFamily="18" charset="0"/>
                </a:endParaRPr>
              </a:p>
              <a:p>
                <a:pPr marL="0" indent="0"/>
                <a:r>
                  <a:rPr lang="en-US" sz="2400" b="0" dirty="0">
                    <a:solidFill>
                      <a:srgbClr val="7030A0"/>
                    </a:solidFill>
                  </a:rPr>
                  <a:t>     </a:t>
                </a:r>
                <a14:m>
                  <m:oMath xmlns:m="http://schemas.openxmlformats.org/officeDocument/2006/math">
                    <m:nary>
                      <m:naryPr>
                        <m:ctrlPr>
                          <a:rPr lang="en-US" sz="2400" b="0" i="1" smtClean="0">
                            <a:solidFill>
                              <a:srgbClr val="7030A0"/>
                            </a:solidFill>
                            <a:latin typeface="Cambria Math" panose="02040503050406030204" pitchFamily="18" charset="0"/>
                          </a:rPr>
                        </m:ctrlPr>
                      </m:naryPr>
                      <m:sub>
                        <m:r>
                          <m:rPr>
                            <m:brk m:alnAt="23"/>
                          </m:rPr>
                          <a:rPr lang="en-US" sz="2400" b="0" i="1" smtClean="0">
                            <a:solidFill>
                              <a:srgbClr val="7030A0"/>
                            </a:solidFill>
                            <a:latin typeface="Cambria Math" panose="02040503050406030204" pitchFamily="18" charset="0"/>
                          </a:rPr>
                          <m:t>0</m:t>
                        </m:r>
                      </m:sub>
                      <m:sup>
                        <m:r>
                          <a:rPr lang="en-US" sz="2400" b="0" i="1" smtClean="0">
                            <a:solidFill>
                              <a:srgbClr val="7030A0"/>
                            </a:solidFill>
                            <a:latin typeface="Cambria Math" panose="02040503050406030204" pitchFamily="18" charset="0"/>
                          </a:rPr>
                          <m:t>𝑥</m:t>
                        </m:r>
                      </m:sup>
                      <m:e>
                        <m:sSub>
                          <m:sSubPr>
                            <m:ctrlPr>
                              <a:rPr lang="en-US" sz="2400" b="0" i="1" smtClean="0">
                                <a:solidFill>
                                  <a:srgbClr val="7030A0"/>
                                </a:solidFill>
                                <a:latin typeface="Cambria Math" panose="02040503050406030204" pitchFamily="18" charset="0"/>
                              </a:rPr>
                            </m:ctrlPr>
                          </m:sSubPr>
                          <m:e>
                            <m:r>
                              <a:rPr lang="en-US" sz="2400" b="0" i="1" smtClean="0">
                                <a:solidFill>
                                  <a:srgbClr val="7030A0"/>
                                </a:solidFill>
                                <a:latin typeface="Cambria Math" panose="02040503050406030204" pitchFamily="18" charset="0"/>
                              </a:rPr>
                              <m:t>𝑓</m:t>
                            </m:r>
                          </m:e>
                          <m:sub>
                            <m:r>
                              <a:rPr lang="en-US" sz="2400" b="0" i="1" smtClean="0">
                                <a:solidFill>
                                  <a:srgbClr val="7030A0"/>
                                </a:solidFill>
                                <a:latin typeface="Cambria Math" panose="02040503050406030204" pitchFamily="18" charset="0"/>
                              </a:rPr>
                              <m:t>𝑥</m:t>
                            </m:r>
                          </m:sub>
                        </m:sSub>
                        <m:d>
                          <m:dPr>
                            <m:ctrlPr>
                              <a:rPr lang="en-US" sz="2400" b="0" i="1" smtClean="0">
                                <a:solidFill>
                                  <a:srgbClr val="7030A0"/>
                                </a:solidFill>
                                <a:latin typeface="Cambria Math" panose="02040503050406030204" pitchFamily="18" charset="0"/>
                              </a:rPr>
                            </m:ctrlPr>
                          </m:dPr>
                          <m:e>
                            <m:r>
                              <a:rPr lang="en-US" sz="2400" b="0" i="1" smtClean="0">
                                <a:solidFill>
                                  <a:srgbClr val="7030A0"/>
                                </a:solidFill>
                                <a:latin typeface="Cambria Math" panose="02040503050406030204" pitchFamily="18" charset="0"/>
                              </a:rPr>
                              <m:t>𝑠</m:t>
                            </m:r>
                            <m:r>
                              <a:rPr lang="en-US" sz="2400" b="0" i="1" smtClean="0">
                                <a:solidFill>
                                  <a:srgbClr val="7030A0"/>
                                </a:solidFill>
                                <a:latin typeface="Cambria Math" panose="02040503050406030204" pitchFamily="18" charset="0"/>
                              </a:rPr>
                              <m:t>,0</m:t>
                            </m:r>
                          </m:e>
                        </m:d>
                        <m:r>
                          <a:rPr lang="en-US" sz="2400" b="0" i="1" smtClean="0">
                            <a:solidFill>
                              <a:srgbClr val="7030A0"/>
                            </a:solidFill>
                            <a:latin typeface="Cambria Math" panose="02040503050406030204" pitchFamily="18" charset="0"/>
                          </a:rPr>
                          <m:t>𝑑𝑠</m:t>
                        </m:r>
                      </m:e>
                    </m:nary>
                    <m:r>
                      <a:rPr lang="en-US" sz="2400" b="0" i="1" smtClean="0">
                        <a:solidFill>
                          <a:srgbClr val="7030A0"/>
                        </a:solidFill>
                        <a:latin typeface="Cambria Math" panose="02040503050406030204" pitchFamily="18" charset="0"/>
                      </a:rPr>
                      <m:t>+</m:t>
                    </m:r>
                    <m:nary>
                      <m:naryPr>
                        <m:ctrlPr>
                          <a:rPr lang="en-US" sz="2400" i="1">
                            <a:solidFill>
                              <a:srgbClr val="7030A0"/>
                            </a:solidFill>
                            <a:latin typeface="Cambria Math" panose="02040503050406030204" pitchFamily="18" charset="0"/>
                          </a:rPr>
                        </m:ctrlPr>
                      </m:naryPr>
                      <m:sub>
                        <m:r>
                          <m:rPr>
                            <m:brk m:alnAt="23"/>
                          </m:rPr>
                          <a:rPr lang="en-US" sz="2400" i="1">
                            <a:solidFill>
                              <a:srgbClr val="7030A0"/>
                            </a:solidFill>
                            <a:latin typeface="Cambria Math" panose="02040503050406030204" pitchFamily="18" charset="0"/>
                          </a:rPr>
                          <m:t>0</m:t>
                        </m:r>
                      </m:sub>
                      <m:sup>
                        <m:r>
                          <a:rPr lang="en-US" sz="2400" b="0" i="1" smtClean="0">
                            <a:solidFill>
                              <a:srgbClr val="7030A0"/>
                            </a:solidFill>
                            <a:latin typeface="Cambria Math" panose="02040503050406030204" pitchFamily="18" charset="0"/>
                          </a:rPr>
                          <m:t>𝑦</m:t>
                        </m:r>
                      </m:sup>
                      <m:e>
                        <m:sSub>
                          <m:sSubPr>
                            <m:ctrlPr>
                              <a:rPr lang="en-US" sz="2400" i="1">
                                <a:solidFill>
                                  <a:srgbClr val="7030A0"/>
                                </a:solidFill>
                                <a:latin typeface="Cambria Math" panose="02040503050406030204" pitchFamily="18" charset="0"/>
                              </a:rPr>
                            </m:ctrlPr>
                          </m:sSubPr>
                          <m:e>
                            <m:r>
                              <a:rPr lang="en-US" sz="2400" i="1">
                                <a:solidFill>
                                  <a:srgbClr val="7030A0"/>
                                </a:solidFill>
                                <a:latin typeface="Cambria Math" panose="02040503050406030204" pitchFamily="18" charset="0"/>
                              </a:rPr>
                              <m:t>𝑓</m:t>
                            </m:r>
                          </m:e>
                          <m:sub>
                            <m:r>
                              <a:rPr lang="en-US" sz="2400" b="0" i="1" smtClean="0">
                                <a:solidFill>
                                  <a:srgbClr val="7030A0"/>
                                </a:solidFill>
                                <a:latin typeface="Cambria Math" panose="02040503050406030204" pitchFamily="18" charset="0"/>
                              </a:rPr>
                              <m:t>𝑦</m:t>
                            </m:r>
                          </m:sub>
                        </m:sSub>
                        <m:d>
                          <m:dPr>
                            <m:ctrlPr>
                              <a:rPr lang="en-US" sz="2400" i="1">
                                <a:solidFill>
                                  <a:srgbClr val="7030A0"/>
                                </a:solidFill>
                                <a:latin typeface="Cambria Math" panose="02040503050406030204" pitchFamily="18" charset="0"/>
                              </a:rPr>
                            </m:ctrlPr>
                          </m:dPr>
                          <m:e>
                            <m:r>
                              <a:rPr lang="en-US" sz="2400" b="0" i="1" smtClean="0">
                                <a:solidFill>
                                  <a:srgbClr val="7030A0"/>
                                </a:solidFill>
                                <a:latin typeface="Cambria Math" panose="02040503050406030204" pitchFamily="18" charset="0"/>
                              </a:rPr>
                              <m:t>𝑥</m:t>
                            </m:r>
                            <m:r>
                              <a:rPr lang="en-US" sz="2400" i="1">
                                <a:solidFill>
                                  <a:srgbClr val="7030A0"/>
                                </a:solidFill>
                                <a:latin typeface="Cambria Math" panose="02040503050406030204" pitchFamily="18" charset="0"/>
                              </a:rPr>
                              <m:t>,</m:t>
                            </m:r>
                            <m:r>
                              <a:rPr lang="en-US" sz="2400" b="0" i="1" smtClean="0">
                                <a:solidFill>
                                  <a:srgbClr val="7030A0"/>
                                </a:solidFill>
                                <a:latin typeface="Cambria Math" panose="02040503050406030204" pitchFamily="18" charset="0"/>
                              </a:rPr>
                              <m:t>𝑡</m:t>
                            </m:r>
                          </m:e>
                        </m:d>
                        <m:r>
                          <a:rPr lang="en-US" sz="2400" i="1">
                            <a:solidFill>
                              <a:srgbClr val="7030A0"/>
                            </a:solidFill>
                            <a:latin typeface="Cambria Math" panose="02040503050406030204" pitchFamily="18" charset="0"/>
                          </a:rPr>
                          <m:t>𝑑</m:t>
                        </m:r>
                        <m:r>
                          <a:rPr lang="en-US" sz="2400" b="0" i="1" smtClean="0">
                            <a:solidFill>
                              <a:srgbClr val="7030A0"/>
                            </a:solidFill>
                            <a:latin typeface="Cambria Math" panose="02040503050406030204" pitchFamily="18" charset="0"/>
                          </a:rPr>
                          <m:t>𝑡</m:t>
                        </m:r>
                        <m:r>
                          <a:rPr lang="en-US" sz="2400" i="1">
                            <a:solidFill>
                              <a:srgbClr val="7030A0"/>
                            </a:solidFill>
                            <a:latin typeface="Cambria Math" panose="02040503050406030204" pitchFamily="18" charset="0"/>
                          </a:rPr>
                          <m:t>+</m:t>
                        </m:r>
                      </m:e>
                    </m:nary>
                    <m:r>
                      <a:rPr lang="en-US" sz="2400" b="0" i="1" smtClean="0">
                        <a:solidFill>
                          <a:srgbClr val="7030A0"/>
                        </a:solidFill>
                        <a:latin typeface="Cambria Math" panose="02040503050406030204" pitchFamily="18" charset="0"/>
                      </a:rPr>
                      <m:t>𝐶</m:t>
                    </m:r>
                  </m:oMath>
                </a14:m>
                <a:endParaRPr lang="en-GB" sz="2400" dirty="0">
                  <a:solidFill>
                    <a:srgbClr val="7030A0"/>
                  </a:solidFill>
                </a:endParaRPr>
              </a:p>
            </p:txBody>
          </p:sp>
        </mc:Choice>
        <mc:Fallback xmlns="">
          <p:sp>
            <p:nvSpPr>
              <p:cNvPr id="28676" name="Rectangle 4"/>
              <p:cNvSpPr>
                <a:spLocks noGrp="1" noRot="1" noChangeAspect="1" noMove="1" noResize="1" noEditPoints="1" noAdjustHandles="1" noChangeArrowheads="1" noChangeShapeType="1" noTextEdit="1"/>
              </p:cNvSpPr>
              <p:nvPr>
                <p:ph type="body" sz="half" idx="2"/>
              </p:nvPr>
            </p:nvSpPr>
            <p:spPr>
              <a:xfrm>
                <a:off x="914400" y="914400"/>
                <a:ext cx="5029200" cy="5257800"/>
              </a:xfrm>
              <a:blipFill>
                <a:blip r:embed="rId4"/>
                <a:stretch>
                  <a:fillRect l="-3030" t="-966" r="-1515"/>
                </a:stretch>
              </a:blipFill>
            </p:spPr>
            <p:txBody>
              <a:bodyPr/>
              <a:lstStyle/>
              <a:p>
                <a:r>
                  <a:rPr lang="en-US">
                    <a:noFill/>
                  </a:rPr>
                  <a:t> </a:t>
                </a:r>
              </a:p>
            </p:txBody>
          </p:sp>
        </mc:Fallback>
      </mc:AlternateContent>
      <p:sp>
        <p:nvSpPr>
          <p:cNvPr id="28680" name="Rectangle 9"/>
          <p:cNvSpPr>
            <a:spLocks noChangeArrowheads="1"/>
          </p:cNvSpPr>
          <p:nvPr/>
        </p:nvSpPr>
        <p:spPr bwMode="auto">
          <a:xfrm>
            <a:off x="914401" y="4772025"/>
            <a:ext cx="4810126" cy="1569660"/>
          </a:xfrm>
          <a:prstGeom prst="rect">
            <a:avLst/>
          </a:prstGeom>
          <a:noFill/>
          <a:ln w="9525">
            <a:noFill/>
            <a:miter lim="800000"/>
            <a:headEnd/>
            <a:tailEnd/>
          </a:ln>
        </p:spPr>
        <p:txBody>
          <a:bodyPr wrap="square">
            <a:spAutoFit/>
          </a:bodyPr>
          <a:lstStyle/>
          <a:p>
            <a:pPr marL="342900" indent="-342900">
              <a:spcBef>
                <a:spcPct val="20000"/>
              </a:spcBef>
              <a:buFont typeface="Arial" panose="020B0604020202020204" pitchFamily="34" charset="0"/>
              <a:buChar char="•"/>
            </a:pPr>
            <a:r>
              <a:rPr lang="en-GB" dirty="0"/>
              <a:t>For robustness, it is better to take integrals over many different paths and average the results</a:t>
            </a:r>
          </a:p>
        </p:txBody>
      </p:sp>
      <p:sp>
        <p:nvSpPr>
          <p:cNvPr id="10" name="Text Box 26"/>
          <p:cNvSpPr txBox="1">
            <a:spLocks noChangeArrowheads="1"/>
          </p:cNvSpPr>
          <p:nvPr/>
        </p:nvSpPr>
        <p:spPr bwMode="auto">
          <a:xfrm>
            <a:off x="8603820" y="6474024"/>
            <a:ext cx="1987980" cy="307777"/>
          </a:xfrm>
          <a:prstGeom prst="rect">
            <a:avLst/>
          </a:prstGeom>
          <a:noFill/>
          <a:ln w="9525">
            <a:noFill/>
            <a:miter lim="800000"/>
            <a:headEnd/>
            <a:tailEnd/>
          </a:ln>
        </p:spPr>
        <p:txBody>
          <a:bodyPr wrap="none">
            <a:spAutoFit/>
          </a:bodyPr>
          <a:lstStyle/>
          <a:p>
            <a:r>
              <a:rPr lang="en-US" sz="1400" dirty="0"/>
              <a:t>F&amp;P 2</a:t>
            </a:r>
            <a:r>
              <a:rPr lang="en-US" sz="1400" baseline="30000" dirty="0"/>
              <a:t>nd</a:t>
            </a:r>
            <a:r>
              <a:rPr lang="en-US" sz="1400" dirty="0"/>
              <a:t> ed., sec. 2.2.4</a:t>
            </a:r>
          </a:p>
        </p:txBody>
      </p:sp>
    </p:spTree>
    <p:extLst>
      <p:ext uri="{BB962C8B-B14F-4D97-AF65-F5344CB8AC3E}">
        <p14:creationId xmlns:p14="http://schemas.microsoft.com/office/powerpoint/2010/main" val="569595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67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867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5" grpId="0" uiExpand="1"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3" cstate="print"/>
          <a:srcRect/>
          <a:stretch>
            <a:fillRect/>
          </a:stretch>
        </p:blipFill>
        <p:spPr bwMode="auto">
          <a:xfrm>
            <a:off x="2957514" y="1022350"/>
            <a:ext cx="6275387" cy="4813300"/>
          </a:xfrm>
          <a:prstGeom prst="rect">
            <a:avLst/>
          </a:prstGeom>
          <a:noFill/>
          <a:ln w="9525">
            <a:noFill/>
            <a:miter lim="800000"/>
            <a:headEnd/>
            <a:tailEnd/>
          </a:ln>
        </p:spPr>
      </p:pic>
      <p:sp>
        <p:nvSpPr>
          <p:cNvPr id="29699" name="Rectangle 4"/>
          <p:cNvSpPr>
            <a:spLocks noGrp="1" noChangeArrowheads="1"/>
          </p:cNvSpPr>
          <p:nvPr>
            <p:ph type="title"/>
          </p:nvPr>
        </p:nvSpPr>
        <p:spPr/>
        <p:txBody>
          <a:bodyPr/>
          <a:lstStyle/>
          <a:p>
            <a:r>
              <a:rPr lang="en-US"/>
              <a:t>Surface recovered by integration</a:t>
            </a:r>
          </a:p>
        </p:txBody>
      </p:sp>
      <p:sp>
        <p:nvSpPr>
          <p:cNvPr id="6" name="Text Box 26"/>
          <p:cNvSpPr txBox="1">
            <a:spLocks noChangeArrowheads="1"/>
          </p:cNvSpPr>
          <p:nvPr/>
        </p:nvSpPr>
        <p:spPr bwMode="auto">
          <a:xfrm>
            <a:off x="8603820" y="6474024"/>
            <a:ext cx="1987980" cy="307777"/>
          </a:xfrm>
          <a:prstGeom prst="rect">
            <a:avLst/>
          </a:prstGeom>
          <a:noFill/>
          <a:ln w="9525">
            <a:noFill/>
            <a:miter lim="800000"/>
            <a:headEnd/>
            <a:tailEnd/>
          </a:ln>
        </p:spPr>
        <p:txBody>
          <a:bodyPr wrap="none">
            <a:spAutoFit/>
          </a:bodyPr>
          <a:lstStyle/>
          <a:p>
            <a:r>
              <a:rPr lang="en-US" sz="1400" dirty="0"/>
              <a:t>F&amp;P 2</a:t>
            </a:r>
            <a:r>
              <a:rPr lang="en-US" sz="1400" baseline="30000" dirty="0"/>
              <a:t>nd</a:t>
            </a:r>
            <a:r>
              <a:rPr lang="en-US" sz="1400" dirty="0"/>
              <a:t> ed., sec. 2.2.4</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r>
              <a:rPr lang="en-US" dirty="0"/>
              <a:t>Limitations of model</a:t>
            </a:r>
          </a:p>
        </p:txBody>
      </p:sp>
      <p:sp>
        <p:nvSpPr>
          <p:cNvPr id="556035" name="Rectangle 3"/>
          <p:cNvSpPr>
            <a:spLocks noGrp="1" noChangeArrowheads="1"/>
          </p:cNvSpPr>
          <p:nvPr>
            <p:ph type="body" idx="1"/>
          </p:nvPr>
        </p:nvSpPr>
        <p:spPr/>
        <p:txBody>
          <a:bodyPr/>
          <a:lstStyle/>
          <a:p>
            <a:pPr>
              <a:buFontTx/>
              <a:buChar char="•"/>
            </a:pPr>
            <a:r>
              <a:rPr lang="en-US"/>
              <a:t>Orthographic camera model</a:t>
            </a:r>
          </a:p>
          <a:p>
            <a:pPr>
              <a:buFontTx/>
              <a:buChar char="•"/>
            </a:pPr>
            <a:r>
              <a:rPr lang="en-US"/>
              <a:t>Simplistic reflectance and lighting model</a:t>
            </a:r>
          </a:p>
          <a:p>
            <a:pPr>
              <a:buFontTx/>
              <a:buChar char="•"/>
            </a:pPr>
            <a:r>
              <a:rPr lang="en-US"/>
              <a:t>No shadows</a:t>
            </a:r>
          </a:p>
          <a:p>
            <a:pPr>
              <a:buFontTx/>
              <a:buChar char="•"/>
            </a:pPr>
            <a:r>
              <a:rPr lang="en-US"/>
              <a:t>No interreflections</a:t>
            </a:r>
          </a:p>
          <a:p>
            <a:pPr>
              <a:buFontTx/>
              <a:buChar char="•"/>
            </a:pPr>
            <a:r>
              <a:rPr lang="en-US"/>
              <a:t>No missing data</a:t>
            </a:r>
          </a:p>
          <a:p>
            <a:pPr>
              <a:buFontTx/>
              <a:buChar char="•"/>
            </a:pPr>
            <a:r>
              <a:rPr lang="en-US"/>
              <a:t>Integration is tricky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5603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5603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5603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5603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5603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5603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6035"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FF22F-9957-0D4E-8DD1-4CC6323AC01F}"/>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445D35F3-11FD-0841-9E80-163D537DF12C}"/>
              </a:ext>
            </a:extLst>
          </p:cNvPr>
          <p:cNvSpPr>
            <a:spLocks noGrp="1"/>
          </p:cNvSpPr>
          <p:nvPr>
            <p:ph idx="1"/>
          </p:nvPr>
        </p:nvSpPr>
        <p:spPr/>
        <p:txBody>
          <a:bodyPr/>
          <a:lstStyle/>
          <a:p>
            <a:pPr marL="457200" indent="-457200">
              <a:buFont typeface="Arial" panose="020B0604020202020204" pitchFamily="34" charset="0"/>
              <a:buChar char="•"/>
            </a:pPr>
            <a:r>
              <a:rPr lang="en-US" dirty="0">
                <a:solidFill>
                  <a:schemeClr val="bg1">
                    <a:lumMod val="50000"/>
                  </a:schemeClr>
                </a:solidFill>
              </a:rPr>
              <a:t>Small taste of radiometry</a:t>
            </a:r>
          </a:p>
          <a:p>
            <a:pPr marL="457200" indent="-457200">
              <a:buFont typeface="Arial" panose="020B0604020202020204" pitchFamily="34" charset="0"/>
              <a:buChar char="•"/>
            </a:pPr>
            <a:r>
              <a:rPr lang="en-US" dirty="0">
                <a:solidFill>
                  <a:schemeClr val="bg1">
                    <a:lumMod val="50000"/>
                  </a:schemeClr>
                </a:solidFill>
              </a:rPr>
              <a:t>In-camera transformation of light</a:t>
            </a:r>
          </a:p>
          <a:p>
            <a:pPr marL="457200" indent="-457200">
              <a:buFont typeface="Arial" panose="020B0604020202020204" pitchFamily="34" charset="0"/>
              <a:buChar char="•"/>
            </a:pPr>
            <a:r>
              <a:rPr lang="en-US" dirty="0">
                <a:solidFill>
                  <a:schemeClr val="bg1">
                    <a:lumMod val="50000"/>
                  </a:schemeClr>
                </a:solidFill>
              </a:rPr>
              <a:t>Reflectance properties of surfaces</a:t>
            </a:r>
          </a:p>
          <a:p>
            <a:pPr marL="457200" indent="-457200">
              <a:buFont typeface="Arial" panose="020B0604020202020204" pitchFamily="34" charset="0"/>
              <a:buChar char="•"/>
            </a:pPr>
            <a:r>
              <a:rPr lang="en-US" dirty="0">
                <a:solidFill>
                  <a:schemeClr val="bg1">
                    <a:lumMod val="50000"/>
                  </a:schemeClr>
                </a:solidFill>
              </a:rPr>
              <a:t>Diffuse and specular reflection</a:t>
            </a:r>
          </a:p>
          <a:p>
            <a:pPr marL="457200" indent="-457200">
              <a:buFont typeface="Arial" panose="020B0604020202020204" pitchFamily="34" charset="0"/>
              <a:buChar char="•"/>
            </a:pPr>
            <a:r>
              <a:rPr lang="en-US" dirty="0">
                <a:solidFill>
                  <a:schemeClr val="bg1">
                    <a:lumMod val="50000"/>
                  </a:schemeClr>
                </a:solidFill>
              </a:rPr>
              <a:t>Shape from shading</a:t>
            </a:r>
          </a:p>
          <a:p>
            <a:pPr marL="457200" indent="-457200">
              <a:buFont typeface="Arial" panose="020B0604020202020204" pitchFamily="34" charset="0"/>
              <a:buChar char="•"/>
            </a:pPr>
            <a:r>
              <a:rPr lang="en-US" dirty="0"/>
              <a:t>Estimating direction of light sources</a:t>
            </a:r>
          </a:p>
        </p:txBody>
      </p:sp>
    </p:spTree>
    <p:extLst>
      <p:ext uri="{BB962C8B-B14F-4D97-AF65-F5344CB8AC3E}">
        <p14:creationId xmlns:p14="http://schemas.microsoft.com/office/powerpoint/2010/main" val="1823735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6" name="Rectangle 3"/>
          <p:cNvSpPr>
            <a:spLocks noGrp="1" noChangeArrowheads="1"/>
          </p:cNvSpPr>
          <p:nvPr>
            <p:ph type="title"/>
          </p:nvPr>
        </p:nvSpPr>
        <p:spPr/>
        <p:txBody>
          <a:bodyPr/>
          <a:lstStyle/>
          <a:p>
            <a:r>
              <a:rPr lang="en-US"/>
              <a:t>Finding the direction of the light source</a:t>
            </a:r>
          </a:p>
        </p:txBody>
      </p:sp>
      <p:sp>
        <p:nvSpPr>
          <p:cNvPr id="15367" name="Rectangle 7"/>
          <p:cNvSpPr>
            <a:spLocks noChangeArrowheads="1"/>
          </p:cNvSpPr>
          <p:nvPr/>
        </p:nvSpPr>
        <p:spPr bwMode="auto">
          <a:xfrm>
            <a:off x="4419600" y="4038600"/>
            <a:ext cx="6248400" cy="1752600"/>
          </a:xfrm>
          <a:prstGeom prst="rect">
            <a:avLst/>
          </a:prstGeom>
          <a:solidFill>
            <a:schemeClr val="bg1"/>
          </a:solidFill>
          <a:ln w="19050">
            <a:noFill/>
            <a:miter lim="800000"/>
            <a:headEnd/>
            <a:tailEnd/>
          </a:ln>
        </p:spPr>
        <p:txBody>
          <a:bodyPr wrap="none" anchor="ctr"/>
          <a:lstStyle/>
          <a:p>
            <a:endParaRPr lang="en-US"/>
          </a:p>
        </p:txBody>
      </p:sp>
      <mc:AlternateContent xmlns:mc="http://schemas.openxmlformats.org/markup-compatibility/2006" xmlns:a14="http://schemas.microsoft.com/office/drawing/2010/main">
        <mc:Choice Requires="a14">
          <p:sp>
            <p:nvSpPr>
              <p:cNvPr id="15368" name="Text Box 9"/>
              <p:cNvSpPr txBox="1">
                <a:spLocks noChangeArrowheads="1"/>
              </p:cNvSpPr>
              <p:nvPr/>
            </p:nvSpPr>
            <p:spPr bwMode="auto">
              <a:xfrm>
                <a:off x="4243411" y="990601"/>
                <a:ext cx="3849644" cy="461665"/>
              </a:xfrm>
              <a:prstGeom prst="rect">
                <a:avLst/>
              </a:prstGeom>
              <a:noFill/>
              <a:ln w="19050">
                <a:solidFill>
                  <a:srgbClr val="FF0000"/>
                </a:solidFill>
                <a:miter lim="800000"/>
                <a:headEnd/>
                <a:tailEnd/>
              </a:ln>
            </p:spPr>
            <p:txBody>
              <a:bodyPr wrap="none">
                <a:spAutoFit/>
              </a:bodyPr>
              <a:lstStyle/>
              <a:p>
                <a:pPr algn="ctr" eaLnBrk="1" hangingPunct="1">
                  <a:spcBef>
                    <a:spcPct val="50000"/>
                  </a:spcBef>
                </a:pPr>
                <a14:m>
                  <m:oMathPara xmlns:m="http://schemas.openxmlformats.org/officeDocument/2006/math">
                    <m:oMathParaPr>
                      <m:jc m:val="center"/>
                    </m:oMathParaPr>
                    <m:oMath xmlns:m="http://schemas.openxmlformats.org/officeDocument/2006/math">
                      <m:r>
                        <a:rPr lang="en-US" i="1" dirty="0" smtClean="0">
                          <a:solidFill>
                            <a:srgbClr val="7030A0"/>
                          </a:solidFill>
                          <a:latin typeface="Cambria Math" panose="02040503050406030204" pitchFamily="18" charset="0"/>
                        </a:rPr>
                        <m:t>𝐼</m:t>
                      </m:r>
                      <m:r>
                        <a:rPr lang="en-US" i="1" dirty="0" smtClean="0">
                          <a:solidFill>
                            <a:srgbClr val="7030A0"/>
                          </a:solidFill>
                          <a:latin typeface="Cambria Math" panose="02040503050406030204" pitchFamily="18" charset="0"/>
                        </a:rPr>
                        <m:t>(</m:t>
                      </m:r>
                      <m:r>
                        <a:rPr lang="en-US" i="1" dirty="0" err="1">
                          <a:solidFill>
                            <a:srgbClr val="7030A0"/>
                          </a:solidFill>
                          <a:latin typeface="Cambria Math" panose="02040503050406030204" pitchFamily="18" charset="0"/>
                        </a:rPr>
                        <m:t>𝑥</m:t>
                      </m:r>
                      <m:r>
                        <a:rPr lang="en-US" i="1" dirty="0" err="1">
                          <a:solidFill>
                            <a:srgbClr val="7030A0"/>
                          </a:solidFill>
                          <a:latin typeface="Cambria Math" panose="02040503050406030204" pitchFamily="18" charset="0"/>
                        </a:rPr>
                        <m:t>,</m:t>
                      </m:r>
                      <m:r>
                        <a:rPr lang="en-US" i="1" dirty="0" err="1">
                          <a:solidFill>
                            <a:srgbClr val="7030A0"/>
                          </a:solidFill>
                          <a:latin typeface="Cambria Math" panose="02040503050406030204" pitchFamily="18" charset="0"/>
                        </a:rPr>
                        <m:t>𝑦</m:t>
                      </m:r>
                      <m:r>
                        <a:rPr lang="en-US" i="1" dirty="0">
                          <a:solidFill>
                            <a:srgbClr val="7030A0"/>
                          </a:solidFill>
                          <a:latin typeface="Cambria Math" panose="02040503050406030204" pitchFamily="18" charset="0"/>
                        </a:rPr>
                        <m:t>) = </m:t>
                      </m:r>
                      <m:r>
                        <a:rPr lang="en-US" b="0" i="1" dirty="0">
                          <a:solidFill>
                            <a:srgbClr val="7030A0"/>
                          </a:solidFill>
                          <a:latin typeface="Cambria Math" panose="02040503050406030204" pitchFamily="18" charset="0"/>
                        </a:rPr>
                        <m:t>𝑁</m:t>
                      </m:r>
                      <m:r>
                        <a:rPr lang="en-US" i="1" dirty="0">
                          <a:solidFill>
                            <a:srgbClr val="7030A0"/>
                          </a:solidFill>
                          <a:latin typeface="Cambria Math" panose="02040503050406030204" pitchFamily="18" charset="0"/>
                        </a:rPr>
                        <m:t>(</m:t>
                      </m:r>
                      <m:r>
                        <a:rPr lang="en-US" i="1" dirty="0" err="1">
                          <a:solidFill>
                            <a:srgbClr val="7030A0"/>
                          </a:solidFill>
                          <a:latin typeface="Cambria Math" panose="02040503050406030204" pitchFamily="18" charset="0"/>
                        </a:rPr>
                        <m:t>𝑥</m:t>
                      </m:r>
                      <m:r>
                        <a:rPr lang="en-US" i="1" dirty="0" err="1">
                          <a:solidFill>
                            <a:srgbClr val="7030A0"/>
                          </a:solidFill>
                          <a:latin typeface="Cambria Math" panose="02040503050406030204" pitchFamily="18" charset="0"/>
                        </a:rPr>
                        <m:t>,</m:t>
                      </m:r>
                      <m:r>
                        <a:rPr lang="en-US" i="1" dirty="0" err="1">
                          <a:solidFill>
                            <a:srgbClr val="7030A0"/>
                          </a:solidFill>
                          <a:latin typeface="Cambria Math" panose="02040503050406030204" pitchFamily="18" charset="0"/>
                        </a:rPr>
                        <m:t>𝑦</m:t>
                      </m:r>
                      <m:r>
                        <a:rPr lang="en-US" i="1" dirty="0">
                          <a:solidFill>
                            <a:srgbClr val="7030A0"/>
                          </a:solidFill>
                          <a:latin typeface="Cambria Math" panose="02040503050406030204" pitchFamily="18" charset="0"/>
                        </a:rPr>
                        <m:t>) ·</m:t>
                      </m:r>
                      <m:r>
                        <a:rPr lang="en-US" b="0" i="1" dirty="0">
                          <a:solidFill>
                            <a:srgbClr val="7030A0"/>
                          </a:solidFill>
                          <a:latin typeface="Cambria Math" panose="02040503050406030204" pitchFamily="18" charset="0"/>
                        </a:rPr>
                        <m:t>𝑆</m:t>
                      </m:r>
                      <m:r>
                        <a:rPr lang="en-US" i="1" dirty="0">
                          <a:solidFill>
                            <a:srgbClr val="7030A0"/>
                          </a:solidFill>
                          <a:latin typeface="Cambria Math" panose="02040503050406030204" pitchFamily="18" charset="0"/>
                        </a:rPr>
                        <m:t>(</m:t>
                      </m:r>
                      <m:r>
                        <a:rPr lang="en-US" i="1" dirty="0" err="1">
                          <a:solidFill>
                            <a:srgbClr val="7030A0"/>
                          </a:solidFill>
                          <a:latin typeface="Cambria Math" panose="02040503050406030204" pitchFamily="18" charset="0"/>
                        </a:rPr>
                        <m:t>𝑥</m:t>
                      </m:r>
                      <m:r>
                        <a:rPr lang="en-US" i="1" dirty="0" err="1">
                          <a:solidFill>
                            <a:srgbClr val="7030A0"/>
                          </a:solidFill>
                          <a:latin typeface="Cambria Math" panose="02040503050406030204" pitchFamily="18" charset="0"/>
                        </a:rPr>
                        <m:t>,</m:t>
                      </m:r>
                      <m:r>
                        <a:rPr lang="en-US" i="1" dirty="0" err="1">
                          <a:solidFill>
                            <a:srgbClr val="7030A0"/>
                          </a:solidFill>
                          <a:latin typeface="Cambria Math" panose="02040503050406030204" pitchFamily="18" charset="0"/>
                        </a:rPr>
                        <m:t>𝑦</m:t>
                      </m:r>
                      <m:r>
                        <a:rPr lang="en-US" i="1" dirty="0">
                          <a:solidFill>
                            <a:srgbClr val="7030A0"/>
                          </a:solidFill>
                          <a:latin typeface="Cambria Math" panose="02040503050406030204" pitchFamily="18" charset="0"/>
                        </a:rPr>
                        <m:t>) </m:t>
                      </m:r>
                    </m:oMath>
                  </m:oMathPara>
                </a14:m>
                <a:endParaRPr lang="en-US" i="1" dirty="0">
                  <a:solidFill>
                    <a:srgbClr val="7030A0"/>
                  </a:solidFill>
                  <a:latin typeface="Times New Roman" pitchFamily="18" charset="0"/>
                </a:endParaRPr>
              </a:p>
            </p:txBody>
          </p:sp>
        </mc:Choice>
        <mc:Fallback xmlns="">
          <p:sp>
            <p:nvSpPr>
              <p:cNvPr id="15368" name="Text Box 9"/>
              <p:cNvSpPr txBox="1">
                <a:spLocks noRot="1" noChangeAspect="1" noMove="1" noResize="1" noEditPoints="1" noAdjustHandles="1" noChangeArrowheads="1" noChangeShapeType="1" noTextEdit="1"/>
              </p:cNvSpPr>
              <p:nvPr/>
            </p:nvSpPr>
            <p:spPr bwMode="auto">
              <a:xfrm>
                <a:off x="4243411" y="990601"/>
                <a:ext cx="3849644" cy="461665"/>
              </a:xfrm>
              <a:prstGeom prst="rect">
                <a:avLst/>
              </a:prstGeom>
              <a:blipFill>
                <a:blip r:embed="rId4"/>
                <a:stretch>
                  <a:fillRect b="-17949"/>
                </a:stretch>
              </a:blipFill>
              <a:ln w="19050">
                <a:solidFill>
                  <a:srgbClr val="FF0000"/>
                </a:solid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20906" name="Text Box 10"/>
              <p:cNvSpPr txBox="1">
                <a:spLocks noChangeArrowheads="1"/>
              </p:cNvSpPr>
              <p:nvPr/>
            </p:nvSpPr>
            <p:spPr bwMode="auto">
              <a:xfrm>
                <a:off x="4114800" y="1926538"/>
                <a:ext cx="7688130" cy="2092496"/>
              </a:xfrm>
              <a:prstGeom prst="rect">
                <a:avLst/>
              </a:prstGeom>
              <a:noFill/>
              <a:ln w="19050">
                <a:noFill/>
                <a:miter lim="800000"/>
                <a:headEnd/>
                <a:tailEnd/>
              </a:ln>
            </p:spPr>
            <p:txBody>
              <a:bodyPr wrap="none">
                <a:spAutoFit/>
              </a:bodyPr>
              <a:lstStyle/>
              <a:p>
                <a:pPr marL="342900" indent="-342900" eaLnBrk="1" hangingPunct="1">
                  <a:spcBef>
                    <a:spcPct val="50000"/>
                  </a:spcBef>
                  <a:buFont typeface="Arial" panose="020B0604020202020204" pitchFamily="34" charset="0"/>
                  <a:buChar char="•"/>
                </a:pPr>
                <a:r>
                  <a:rPr lang="en-US" dirty="0">
                    <a:latin typeface="+mn-lt"/>
                  </a:rPr>
                  <a:t>Full 3D case:</a:t>
                </a:r>
                <a:br>
                  <a:rPr lang="en-US" dirty="0">
                    <a:latin typeface="+mn-lt"/>
                  </a:rPr>
                </a:br>
                <a:endParaRPr lang="en-US" sz="800" dirty="0">
                  <a:latin typeface="Times New Roman" pitchFamily="18" charset="0"/>
                </a:endParaRPr>
              </a:p>
              <a:p>
                <a:pPr algn="ctr" eaLnBrk="1" hangingPunct="1">
                  <a:spcBef>
                    <a:spcPct val="50000"/>
                  </a:spcBef>
                </a:pPr>
                <a14:m>
                  <m:oMathPara xmlns:m="http://schemas.openxmlformats.org/officeDocument/2006/math">
                    <m:oMathParaPr>
                      <m:jc m:val="centerGroup"/>
                    </m:oMathParaPr>
                    <m:oMath xmlns:m="http://schemas.openxmlformats.org/officeDocument/2006/math">
                      <m:d>
                        <m:dPr>
                          <m:begChr m:val="["/>
                          <m:endChr m:val="]"/>
                          <m:ctrlPr>
                            <a:rPr lang="en-US" i="1" smtClean="0">
                              <a:solidFill>
                                <a:srgbClr val="7030A0"/>
                              </a:solidFill>
                              <a:latin typeface="Cambria Math" panose="02040503050406030204" pitchFamily="18" charset="0"/>
                            </a:rPr>
                          </m:ctrlPr>
                        </m:dPr>
                        <m:e>
                          <m:m>
                            <m:mPr>
                              <m:mcs>
                                <m:mc>
                                  <m:mcPr>
                                    <m:count m:val="3"/>
                                    <m:mcJc m:val="center"/>
                                  </m:mcPr>
                                </m:mc>
                              </m:mcs>
                              <m:ctrlPr>
                                <a:rPr lang="en-US" i="1" smtClean="0">
                                  <a:solidFill>
                                    <a:srgbClr val="7030A0"/>
                                  </a:solidFill>
                                  <a:latin typeface="Cambria Math" panose="02040503050406030204" pitchFamily="18" charset="0"/>
                                </a:rPr>
                              </m:ctrlPr>
                            </m:mPr>
                            <m:mr>
                              <m:e>
                                <m:sSub>
                                  <m:sSubPr>
                                    <m:ctrlPr>
                                      <a:rPr lang="en-US" i="1" smtClean="0">
                                        <a:solidFill>
                                          <a:srgbClr val="7030A0"/>
                                        </a:solidFill>
                                        <a:latin typeface="Cambria Math" panose="02040503050406030204" pitchFamily="18" charset="0"/>
                                      </a:rPr>
                                    </m:ctrlPr>
                                  </m:sSubPr>
                                  <m:e>
                                    <m:r>
                                      <a:rPr lang="en-US" b="0" i="1" smtClean="0">
                                        <a:solidFill>
                                          <a:srgbClr val="7030A0"/>
                                        </a:solidFill>
                                        <a:latin typeface="Cambria Math" panose="02040503050406030204" pitchFamily="18" charset="0"/>
                                      </a:rPr>
                                      <m:t>𝑁</m:t>
                                    </m:r>
                                  </m:e>
                                  <m:sub>
                                    <m:r>
                                      <a:rPr lang="en-US" b="0" i="1" smtClean="0">
                                        <a:solidFill>
                                          <a:srgbClr val="7030A0"/>
                                        </a:solidFill>
                                        <a:latin typeface="Cambria Math" panose="02040503050406030204" pitchFamily="18" charset="0"/>
                                      </a:rPr>
                                      <m:t>𝑥</m:t>
                                    </m:r>
                                  </m:sub>
                                </m:sSub>
                                <m:r>
                                  <m:rPr>
                                    <m:brk m:alnAt="7"/>
                                  </m:rPr>
                                  <a:rPr lang="en-US" b="0" i="1" smtClean="0">
                                    <a:solidFill>
                                      <a:srgbClr val="7030A0"/>
                                    </a:solidFill>
                                    <a:latin typeface="Cambria Math" panose="02040503050406030204" pitchFamily="18" charset="0"/>
                                  </a:rPr>
                                  <m:t>(</m:t>
                                </m:r>
                                <m:sSub>
                                  <m:sSubPr>
                                    <m:ctrlPr>
                                      <a:rPr lang="en-US" b="0" i="1" smtClean="0">
                                        <a:solidFill>
                                          <a:srgbClr val="7030A0"/>
                                        </a:solidFill>
                                        <a:latin typeface="Cambria Math" panose="02040503050406030204" pitchFamily="18" charset="0"/>
                                      </a:rPr>
                                    </m:ctrlPr>
                                  </m:sSubPr>
                                  <m:e>
                                    <m:r>
                                      <a:rPr lang="en-US" b="0" i="1" smtClean="0">
                                        <a:solidFill>
                                          <a:srgbClr val="7030A0"/>
                                        </a:solidFill>
                                        <a:latin typeface="Cambria Math" panose="02040503050406030204" pitchFamily="18" charset="0"/>
                                      </a:rPr>
                                      <m:t>𝑥</m:t>
                                    </m:r>
                                  </m:e>
                                  <m:sub>
                                    <m:r>
                                      <a:rPr lang="en-US" b="0" i="1" smtClean="0">
                                        <a:solidFill>
                                          <a:srgbClr val="7030A0"/>
                                        </a:solidFill>
                                        <a:latin typeface="Cambria Math" panose="02040503050406030204" pitchFamily="18" charset="0"/>
                                      </a:rPr>
                                      <m:t>1</m:t>
                                    </m:r>
                                  </m:sub>
                                </m:sSub>
                                <m:r>
                                  <m:rPr>
                                    <m:brk m:alnAt="7"/>
                                  </m:rPr>
                                  <a:rPr lang="en-US" b="0" i="1" smtClean="0">
                                    <a:solidFill>
                                      <a:srgbClr val="7030A0"/>
                                    </a:solidFill>
                                    <a:latin typeface="Cambria Math" panose="02040503050406030204" pitchFamily="18" charset="0"/>
                                  </a:rPr>
                                  <m:t>,</m:t>
                                </m:r>
                                <m:sSub>
                                  <m:sSubPr>
                                    <m:ctrlPr>
                                      <a:rPr lang="en-US" b="0" i="1" smtClean="0">
                                        <a:solidFill>
                                          <a:srgbClr val="7030A0"/>
                                        </a:solidFill>
                                        <a:latin typeface="Cambria Math" panose="02040503050406030204" pitchFamily="18" charset="0"/>
                                      </a:rPr>
                                    </m:ctrlPr>
                                  </m:sSubPr>
                                  <m:e>
                                    <m:r>
                                      <a:rPr lang="en-US" b="0" i="1" smtClean="0">
                                        <a:solidFill>
                                          <a:srgbClr val="7030A0"/>
                                        </a:solidFill>
                                        <a:latin typeface="Cambria Math" panose="02040503050406030204" pitchFamily="18" charset="0"/>
                                      </a:rPr>
                                      <m:t>𝑦</m:t>
                                    </m:r>
                                  </m:e>
                                  <m:sub>
                                    <m:r>
                                      <a:rPr lang="en-US" b="0" i="1" smtClean="0">
                                        <a:solidFill>
                                          <a:srgbClr val="7030A0"/>
                                        </a:solidFill>
                                        <a:latin typeface="Cambria Math" panose="02040503050406030204" pitchFamily="18" charset="0"/>
                                      </a:rPr>
                                      <m:t>1</m:t>
                                    </m:r>
                                  </m:sub>
                                </m:sSub>
                                <m:r>
                                  <m:rPr>
                                    <m:brk m:alnAt="7"/>
                                  </m:rPr>
                                  <a:rPr lang="en-US" b="0" i="1" smtClean="0">
                                    <a:solidFill>
                                      <a:srgbClr val="7030A0"/>
                                    </a:solidFill>
                                    <a:latin typeface="Cambria Math" panose="02040503050406030204" pitchFamily="18" charset="0"/>
                                  </a:rPr>
                                  <m:t>)</m:t>
                                </m:r>
                              </m:e>
                              <m:e>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𝑁</m:t>
                                    </m:r>
                                  </m:e>
                                  <m:sub>
                                    <m:r>
                                      <a:rPr lang="en-US" b="0" i="1" smtClean="0">
                                        <a:solidFill>
                                          <a:srgbClr val="7030A0"/>
                                        </a:solidFill>
                                        <a:latin typeface="Cambria Math" panose="02040503050406030204" pitchFamily="18" charset="0"/>
                                      </a:rPr>
                                      <m:t>𝑦</m:t>
                                    </m:r>
                                  </m:sub>
                                </m:sSub>
                                <m:r>
                                  <m:rPr>
                                    <m:brk m:alnAt="7"/>
                                  </m:rPr>
                                  <a:rPr lang="en-US" i="1">
                                    <a:solidFill>
                                      <a:srgbClr val="7030A0"/>
                                    </a:solidFill>
                                    <a:latin typeface="Cambria Math" panose="02040503050406030204" pitchFamily="18" charset="0"/>
                                  </a:rPr>
                                  <m:t>(</m:t>
                                </m:r>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𝑥</m:t>
                                    </m:r>
                                  </m:e>
                                  <m:sub>
                                    <m:r>
                                      <a:rPr lang="en-US" i="1">
                                        <a:solidFill>
                                          <a:srgbClr val="7030A0"/>
                                        </a:solidFill>
                                        <a:latin typeface="Cambria Math" panose="02040503050406030204" pitchFamily="18" charset="0"/>
                                      </a:rPr>
                                      <m:t>1</m:t>
                                    </m:r>
                                  </m:sub>
                                </m:sSub>
                                <m:r>
                                  <m:rPr>
                                    <m:brk m:alnAt="7"/>
                                  </m:rPr>
                                  <a:rPr lang="en-US" i="1">
                                    <a:solidFill>
                                      <a:srgbClr val="7030A0"/>
                                    </a:solidFill>
                                    <a:latin typeface="Cambria Math" panose="02040503050406030204" pitchFamily="18" charset="0"/>
                                  </a:rPr>
                                  <m:t>,</m:t>
                                </m:r>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𝑦</m:t>
                                    </m:r>
                                  </m:e>
                                  <m:sub>
                                    <m:r>
                                      <a:rPr lang="en-US" i="1">
                                        <a:solidFill>
                                          <a:srgbClr val="7030A0"/>
                                        </a:solidFill>
                                        <a:latin typeface="Cambria Math" panose="02040503050406030204" pitchFamily="18" charset="0"/>
                                      </a:rPr>
                                      <m:t>1</m:t>
                                    </m:r>
                                  </m:sub>
                                </m:sSub>
                                <m:r>
                                  <m:rPr>
                                    <m:brk m:alnAt="7"/>
                                  </m:rPr>
                                  <a:rPr lang="en-US" i="1">
                                    <a:solidFill>
                                      <a:srgbClr val="7030A0"/>
                                    </a:solidFill>
                                    <a:latin typeface="Cambria Math" panose="02040503050406030204" pitchFamily="18" charset="0"/>
                                  </a:rPr>
                                  <m:t>)</m:t>
                                </m:r>
                              </m:e>
                              <m:e>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𝑁</m:t>
                                    </m:r>
                                  </m:e>
                                  <m:sub>
                                    <m:r>
                                      <a:rPr lang="en-US" b="0" i="1" smtClean="0">
                                        <a:solidFill>
                                          <a:srgbClr val="7030A0"/>
                                        </a:solidFill>
                                        <a:latin typeface="Cambria Math" panose="02040503050406030204" pitchFamily="18" charset="0"/>
                                      </a:rPr>
                                      <m:t>𝑧</m:t>
                                    </m:r>
                                  </m:sub>
                                </m:sSub>
                                <m:r>
                                  <m:rPr>
                                    <m:brk m:alnAt="7"/>
                                  </m:rPr>
                                  <a:rPr lang="en-US" i="1">
                                    <a:solidFill>
                                      <a:srgbClr val="7030A0"/>
                                    </a:solidFill>
                                    <a:latin typeface="Cambria Math" panose="02040503050406030204" pitchFamily="18" charset="0"/>
                                  </a:rPr>
                                  <m:t>(</m:t>
                                </m:r>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𝑥</m:t>
                                    </m:r>
                                  </m:e>
                                  <m:sub>
                                    <m:r>
                                      <a:rPr lang="en-US" i="1">
                                        <a:solidFill>
                                          <a:srgbClr val="7030A0"/>
                                        </a:solidFill>
                                        <a:latin typeface="Cambria Math" panose="02040503050406030204" pitchFamily="18" charset="0"/>
                                      </a:rPr>
                                      <m:t>1</m:t>
                                    </m:r>
                                  </m:sub>
                                </m:sSub>
                                <m:r>
                                  <m:rPr>
                                    <m:brk m:alnAt="7"/>
                                  </m:rPr>
                                  <a:rPr lang="en-US" i="1">
                                    <a:solidFill>
                                      <a:srgbClr val="7030A0"/>
                                    </a:solidFill>
                                    <a:latin typeface="Cambria Math" panose="02040503050406030204" pitchFamily="18" charset="0"/>
                                  </a:rPr>
                                  <m:t>,</m:t>
                                </m:r>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𝑦</m:t>
                                    </m:r>
                                  </m:e>
                                  <m:sub>
                                    <m:r>
                                      <a:rPr lang="en-US" i="1">
                                        <a:solidFill>
                                          <a:srgbClr val="7030A0"/>
                                        </a:solidFill>
                                        <a:latin typeface="Cambria Math" panose="02040503050406030204" pitchFamily="18" charset="0"/>
                                      </a:rPr>
                                      <m:t>1</m:t>
                                    </m:r>
                                  </m:sub>
                                </m:sSub>
                                <m:r>
                                  <m:rPr>
                                    <m:brk m:alnAt="7"/>
                                  </m:rPr>
                                  <a:rPr lang="en-US" i="1">
                                    <a:solidFill>
                                      <a:srgbClr val="7030A0"/>
                                    </a:solidFill>
                                    <a:latin typeface="Cambria Math" panose="02040503050406030204" pitchFamily="18" charset="0"/>
                                  </a:rPr>
                                  <m:t>)</m:t>
                                </m:r>
                              </m:e>
                            </m:mr>
                            <m:mr>
                              <m:e>
                                <m:eqArr>
                                  <m:eqArrPr>
                                    <m:ctrlPr>
                                      <a:rPr lang="en-US" i="1" smtClean="0">
                                        <a:solidFill>
                                          <a:srgbClr val="7030A0"/>
                                        </a:solidFill>
                                        <a:latin typeface="Cambria Math" panose="02040503050406030204" pitchFamily="18" charset="0"/>
                                      </a:rPr>
                                    </m:ctrlPr>
                                  </m:eqArrPr>
                                  <m:e>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𝑁</m:t>
                                        </m:r>
                                      </m:e>
                                      <m:sub>
                                        <m:r>
                                          <a:rPr lang="en-US" i="1">
                                            <a:solidFill>
                                              <a:srgbClr val="7030A0"/>
                                            </a:solidFill>
                                            <a:latin typeface="Cambria Math" panose="02040503050406030204" pitchFamily="18" charset="0"/>
                                          </a:rPr>
                                          <m:t>𝑥</m:t>
                                        </m:r>
                                      </m:sub>
                                    </m:sSub>
                                    <m:r>
                                      <m:rPr>
                                        <m:brk m:alnAt="7"/>
                                      </m:rPr>
                                      <a:rPr lang="en-US" i="1">
                                        <a:solidFill>
                                          <a:srgbClr val="7030A0"/>
                                        </a:solidFill>
                                        <a:latin typeface="Cambria Math" panose="02040503050406030204" pitchFamily="18" charset="0"/>
                                      </a:rPr>
                                      <m:t>(</m:t>
                                    </m:r>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𝑥</m:t>
                                        </m:r>
                                      </m:e>
                                      <m:sub>
                                        <m:r>
                                          <a:rPr lang="en-US" b="0" i="1" smtClean="0">
                                            <a:solidFill>
                                              <a:srgbClr val="7030A0"/>
                                            </a:solidFill>
                                            <a:latin typeface="Cambria Math" panose="02040503050406030204" pitchFamily="18" charset="0"/>
                                          </a:rPr>
                                          <m:t>2</m:t>
                                        </m:r>
                                      </m:sub>
                                    </m:sSub>
                                    <m:r>
                                      <m:rPr>
                                        <m:brk m:alnAt="7"/>
                                      </m:rPr>
                                      <a:rPr lang="en-US" i="1">
                                        <a:solidFill>
                                          <a:srgbClr val="7030A0"/>
                                        </a:solidFill>
                                        <a:latin typeface="Cambria Math" panose="02040503050406030204" pitchFamily="18" charset="0"/>
                                      </a:rPr>
                                      <m:t>,</m:t>
                                    </m:r>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𝑦</m:t>
                                        </m:r>
                                      </m:e>
                                      <m:sub>
                                        <m:r>
                                          <a:rPr lang="en-US" b="0" i="1" smtClean="0">
                                            <a:solidFill>
                                              <a:srgbClr val="7030A0"/>
                                            </a:solidFill>
                                            <a:latin typeface="Cambria Math" panose="02040503050406030204" pitchFamily="18" charset="0"/>
                                          </a:rPr>
                                          <m:t>2</m:t>
                                        </m:r>
                                      </m:sub>
                                    </m:sSub>
                                    <m:r>
                                      <m:rPr>
                                        <m:brk m:alnAt="7"/>
                                      </m:rPr>
                                      <a:rPr lang="en-US" i="1">
                                        <a:solidFill>
                                          <a:srgbClr val="7030A0"/>
                                        </a:solidFill>
                                        <a:latin typeface="Cambria Math" panose="02040503050406030204" pitchFamily="18" charset="0"/>
                                      </a:rPr>
                                      <m:t>)</m:t>
                                    </m:r>
                                  </m:e>
                                  <m:e>
                                    <m:r>
                                      <a:rPr lang="en-US" i="1" smtClean="0">
                                        <a:solidFill>
                                          <a:srgbClr val="7030A0"/>
                                        </a:solidFill>
                                        <a:latin typeface="Cambria Math" panose="02040503050406030204" pitchFamily="18" charset="0"/>
                                      </a:rPr>
                                      <m:t>⋮</m:t>
                                    </m:r>
                                  </m:e>
                                </m:eqArr>
                              </m:e>
                              <m:e>
                                <m:eqArr>
                                  <m:eqArrPr>
                                    <m:ctrlPr>
                                      <a:rPr lang="en-US" i="1" smtClean="0">
                                        <a:solidFill>
                                          <a:srgbClr val="7030A0"/>
                                        </a:solidFill>
                                        <a:latin typeface="Cambria Math" panose="02040503050406030204" pitchFamily="18" charset="0"/>
                                      </a:rPr>
                                    </m:ctrlPr>
                                  </m:eqArrPr>
                                  <m:e>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𝑁</m:t>
                                        </m:r>
                                      </m:e>
                                      <m:sub>
                                        <m:r>
                                          <a:rPr lang="en-US" b="0" i="1" smtClean="0">
                                            <a:solidFill>
                                              <a:srgbClr val="7030A0"/>
                                            </a:solidFill>
                                            <a:latin typeface="Cambria Math" panose="02040503050406030204" pitchFamily="18" charset="0"/>
                                          </a:rPr>
                                          <m:t>𝑦</m:t>
                                        </m:r>
                                      </m:sub>
                                    </m:sSub>
                                    <m:r>
                                      <m:rPr>
                                        <m:brk m:alnAt="7"/>
                                      </m:rPr>
                                      <a:rPr lang="en-US" i="1">
                                        <a:solidFill>
                                          <a:srgbClr val="7030A0"/>
                                        </a:solidFill>
                                        <a:latin typeface="Cambria Math" panose="02040503050406030204" pitchFamily="18" charset="0"/>
                                      </a:rPr>
                                      <m:t>(</m:t>
                                    </m:r>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𝑥</m:t>
                                        </m:r>
                                      </m:e>
                                      <m:sub>
                                        <m:r>
                                          <a:rPr lang="en-US" b="0" i="1" smtClean="0">
                                            <a:solidFill>
                                              <a:srgbClr val="7030A0"/>
                                            </a:solidFill>
                                            <a:latin typeface="Cambria Math" panose="02040503050406030204" pitchFamily="18" charset="0"/>
                                          </a:rPr>
                                          <m:t>2</m:t>
                                        </m:r>
                                      </m:sub>
                                    </m:sSub>
                                    <m:r>
                                      <m:rPr>
                                        <m:brk m:alnAt="7"/>
                                      </m:rPr>
                                      <a:rPr lang="en-US" i="1">
                                        <a:solidFill>
                                          <a:srgbClr val="7030A0"/>
                                        </a:solidFill>
                                        <a:latin typeface="Cambria Math" panose="02040503050406030204" pitchFamily="18" charset="0"/>
                                      </a:rPr>
                                      <m:t>,</m:t>
                                    </m:r>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𝑦</m:t>
                                        </m:r>
                                      </m:e>
                                      <m:sub>
                                        <m:r>
                                          <a:rPr lang="en-US" b="0" i="1" smtClean="0">
                                            <a:solidFill>
                                              <a:srgbClr val="7030A0"/>
                                            </a:solidFill>
                                            <a:latin typeface="Cambria Math" panose="02040503050406030204" pitchFamily="18" charset="0"/>
                                          </a:rPr>
                                          <m:t>2</m:t>
                                        </m:r>
                                      </m:sub>
                                    </m:sSub>
                                    <m:r>
                                      <m:rPr>
                                        <m:brk m:alnAt="7"/>
                                      </m:rPr>
                                      <a:rPr lang="en-US" i="1">
                                        <a:solidFill>
                                          <a:srgbClr val="7030A0"/>
                                        </a:solidFill>
                                        <a:latin typeface="Cambria Math" panose="02040503050406030204" pitchFamily="18" charset="0"/>
                                      </a:rPr>
                                      <m:t>)</m:t>
                                    </m:r>
                                  </m:e>
                                  <m:e>
                                    <m:r>
                                      <a:rPr lang="en-US" i="1">
                                        <a:solidFill>
                                          <a:srgbClr val="7030A0"/>
                                        </a:solidFill>
                                        <a:latin typeface="Cambria Math" panose="02040503050406030204" pitchFamily="18" charset="0"/>
                                      </a:rPr>
                                      <m:t>⋮</m:t>
                                    </m:r>
                                  </m:e>
                                </m:eqArr>
                              </m:e>
                              <m:e>
                                <m:eqArr>
                                  <m:eqArrPr>
                                    <m:ctrlPr>
                                      <a:rPr lang="en-US" i="1" smtClean="0">
                                        <a:solidFill>
                                          <a:srgbClr val="7030A0"/>
                                        </a:solidFill>
                                        <a:latin typeface="Cambria Math" panose="02040503050406030204" pitchFamily="18" charset="0"/>
                                      </a:rPr>
                                    </m:ctrlPr>
                                  </m:eqArrPr>
                                  <m:e>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𝑁</m:t>
                                        </m:r>
                                      </m:e>
                                      <m:sub>
                                        <m:r>
                                          <a:rPr lang="en-US" b="0" i="1" smtClean="0">
                                            <a:solidFill>
                                              <a:srgbClr val="7030A0"/>
                                            </a:solidFill>
                                            <a:latin typeface="Cambria Math" panose="02040503050406030204" pitchFamily="18" charset="0"/>
                                          </a:rPr>
                                          <m:t>𝑧</m:t>
                                        </m:r>
                                      </m:sub>
                                    </m:sSub>
                                    <m:r>
                                      <m:rPr>
                                        <m:brk m:alnAt="7"/>
                                      </m:rPr>
                                      <a:rPr lang="en-US" i="1">
                                        <a:solidFill>
                                          <a:srgbClr val="7030A0"/>
                                        </a:solidFill>
                                        <a:latin typeface="Cambria Math" panose="02040503050406030204" pitchFamily="18" charset="0"/>
                                      </a:rPr>
                                      <m:t>(</m:t>
                                    </m:r>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𝑥</m:t>
                                        </m:r>
                                      </m:e>
                                      <m:sub>
                                        <m:r>
                                          <a:rPr lang="en-US" b="0" i="1" smtClean="0">
                                            <a:solidFill>
                                              <a:srgbClr val="7030A0"/>
                                            </a:solidFill>
                                            <a:latin typeface="Cambria Math" panose="02040503050406030204" pitchFamily="18" charset="0"/>
                                          </a:rPr>
                                          <m:t>2</m:t>
                                        </m:r>
                                      </m:sub>
                                    </m:sSub>
                                    <m:r>
                                      <m:rPr>
                                        <m:brk m:alnAt="7"/>
                                      </m:rPr>
                                      <a:rPr lang="en-US" i="1">
                                        <a:solidFill>
                                          <a:srgbClr val="7030A0"/>
                                        </a:solidFill>
                                        <a:latin typeface="Cambria Math" panose="02040503050406030204" pitchFamily="18" charset="0"/>
                                      </a:rPr>
                                      <m:t>,</m:t>
                                    </m:r>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𝑦</m:t>
                                        </m:r>
                                      </m:e>
                                      <m:sub>
                                        <m:r>
                                          <a:rPr lang="en-US" b="0" i="1" smtClean="0">
                                            <a:solidFill>
                                              <a:srgbClr val="7030A0"/>
                                            </a:solidFill>
                                            <a:latin typeface="Cambria Math" panose="02040503050406030204" pitchFamily="18" charset="0"/>
                                          </a:rPr>
                                          <m:t>2</m:t>
                                        </m:r>
                                      </m:sub>
                                    </m:sSub>
                                    <m:r>
                                      <m:rPr>
                                        <m:brk m:alnAt="7"/>
                                      </m:rPr>
                                      <a:rPr lang="en-US" i="1">
                                        <a:solidFill>
                                          <a:srgbClr val="7030A0"/>
                                        </a:solidFill>
                                        <a:latin typeface="Cambria Math" panose="02040503050406030204" pitchFamily="18" charset="0"/>
                                      </a:rPr>
                                      <m:t>)</m:t>
                                    </m:r>
                                  </m:e>
                                  <m:e>
                                    <m:r>
                                      <a:rPr lang="en-US" i="1">
                                        <a:solidFill>
                                          <a:srgbClr val="7030A0"/>
                                        </a:solidFill>
                                        <a:latin typeface="Cambria Math" panose="02040503050406030204" pitchFamily="18" charset="0"/>
                                      </a:rPr>
                                      <m:t>⋮</m:t>
                                    </m:r>
                                  </m:e>
                                </m:eqArr>
                              </m:e>
                            </m:mr>
                            <m:mr>
                              <m:e>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𝑁</m:t>
                                    </m:r>
                                  </m:e>
                                  <m:sub>
                                    <m:r>
                                      <a:rPr lang="en-US" i="1">
                                        <a:solidFill>
                                          <a:srgbClr val="7030A0"/>
                                        </a:solidFill>
                                        <a:latin typeface="Cambria Math" panose="02040503050406030204" pitchFamily="18" charset="0"/>
                                      </a:rPr>
                                      <m:t>𝑥</m:t>
                                    </m:r>
                                  </m:sub>
                                </m:sSub>
                                <m:r>
                                  <m:rPr>
                                    <m:brk m:alnAt="7"/>
                                  </m:rPr>
                                  <a:rPr lang="en-US" i="1">
                                    <a:solidFill>
                                      <a:srgbClr val="7030A0"/>
                                    </a:solidFill>
                                    <a:latin typeface="Cambria Math" panose="02040503050406030204" pitchFamily="18" charset="0"/>
                                  </a:rPr>
                                  <m:t>(</m:t>
                                </m:r>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𝑥</m:t>
                                    </m:r>
                                  </m:e>
                                  <m:sub>
                                    <m:r>
                                      <a:rPr lang="en-US" b="0" i="1" smtClean="0">
                                        <a:solidFill>
                                          <a:srgbClr val="7030A0"/>
                                        </a:solidFill>
                                        <a:latin typeface="Cambria Math" panose="02040503050406030204" pitchFamily="18" charset="0"/>
                                      </a:rPr>
                                      <m:t>𝑛</m:t>
                                    </m:r>
                                  </m:sub>
                                </m:sSub>
                                <m:r>
                                  <m:rPr>
                                    <m:brk m:alnAt="7"/>
                                  </m:rPr>
                                  <a:rPr lang="en-US" i="1">
                                    <a:solidFill>
                                      <a:srgbClr val="7030A0"/>
                                    </a:solidFill>
                                    <a:latin typeface="Cambria Math" panose="02040503050406030204" pitchFamily="18" charset="0"/>
                                  </a:rPr>
                                  <m:t>,</m:t>
                                </m:r>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𝑦</m:t>
                                    </m:r>
                                  </m:e>
                                  <m:sub>
                                    <m:r>
                                      <a:rPr lang="en-US" b="0" i="1" smtClean="0">
                                        <a:solidFill>
                                          <a:srgbClr val="7030A0"/>
                                        </a:solidFill>
                                        <a:latin typeface="Cambria Math" panose="02040503050406030204" pitchFamily="18" charset="0"/>
                                      </a:rPr>
                                      <m:t>𝑛</m:t>
                                    </m:r>
                                  </m:sub>
                                </m:sSub>
                                <m:r>
                                  <m:rPr>
                                    <m:brk m:alnAt="7"/>
                                  </m:rPr>
                                  <a:rPr lang="en-US" i="1">
                                    <a:solidFill>
                                      <a:srgbClr val="7030A0"/>
                                    </a:solidFill>
                                    <a:latin typeface="Cambria Math" panose="02040503050406030204" pitchFamily="18" charset="0"/>
                                  </a:rPr>
                                  <m:t>)</m:t>
                                </m:r>
                              </m:e>
                              <m:e>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𝑁</m:t>
                                    </m:r>
                                  </m:e>
                                  <m:sub>
                                    <m:r>
                                      <a:rPr lang="en-US" b="0" i="1" smtClean="0">
                                        <a:solidFill>
                                          <a:srgbClr val="7030A0"/>
                                        </a:solidFill>
                                        <a:latin typeface="Cambria Math" panose="02040503050406030204" pitchFamily="18" charset="0"/>
                                      </a:rPr>
                                      <m:t>𝑦</m:t>
                                    </m:r>
                                  </m:sub>
                                </m:sSub>
                                <m:r>
                                  <m:rPr>
                                    <m:brk m:alnAt="7"/>
                                  </m:rPr>
                                  <a:rPr lang="en-US" i="1">
                                    <a:solidFill>
                                      <a:srgbClr val="7030A0"/>
                                    </a:solidFill>
                                    <a:latin typeface="Cambria Math" panose="02040503050406030204" pitchFamily="18" charset="0"/>
                                  </a:rPr>
                                  <m:t>(</m:t>
                                </m:r>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𝑥</m:t>
                                    </m:r>
                                  </m:e>
                                  <m:sub>
                                    <m:r>
                                      <a:rPr lang="en-US" b="0" i="1" smtClean="0">
                                        <a:solidFill>
                                          <a:srgbClr val="7030A0"/>
                                        </a:solidFill>
                                        <a:latin typeface="Cambria Math" panose="02040503050406030204" pitchFamily="18" charset="0"/>
                                      </a:rPr>
                                      <m:t>𝑛</m:t>
                                    </m:r>
                                  </m:sub>
                                </m:sSub>
                                <m:r>
                                  <m:rPr>
                                    <m:brk m:alnAt="7"/>
                                  </m:rPr>
                                  <a:rPr lang="en-US" i="1">
                                    <a:solidFill>
                                      <a:srgbClr val="7030A0"/>
                                    </a:solidFill>
                                    <a:latin typeface="Cambria Math" panose="02040503050406030204" pitchFamily="18" charset="0"/>
                                  </a:rPr>
                                  <m:t>,</m:t>
                                </m:r>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𝑦</m:t>
                                    </m:r>
                                  </m:e>
                                  <m:sub>
                                    <m:r>
                                      <a:rPr lang="en-US" b="0" i="1" smtClean="0">
                                        <a:solidFill>
                                          <a:srgbClr val="7030A0"/>
                                        </a:solidFill>
                                        <a:latin typeface="Cambria Math" panose="02040503050406030204" pitchFamily="18" charset="0"/>
                                      </a:rPr>
                                      <m:t>𝑛</m:t>
                                    </m:r>
                                  </m:sub>
                                </m:sSub>
                                <m:r>
                                  <m:rPr>
                                    <m:brk m:alnAt="7"/>
                                  </m:rPr>
                                  <a:rPr lang="en-US" i="1">
                                    <a:solidFill>
                                      <a:srgbClr val="7030A0"/>
                                    </a:solidFill>
                                    <a:latin typeface="Cambria Math" panose="02040503050406030204" pitchFamily="18" charset="0"/>
                                  </a:rPr>
                                  <m:t>)</m:t>
                                </m:r>
                              </m:e>
                              <m:e>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𝑁</m:t>
                                    </m:r>
                                  </m:e>
                                  <m:sub>
                                    <m:r>
                                      <a:rPr lang="en-US" b="0" i="1" smtClean="0">
                                        <a:solidFill>
                                          <a:srgbClr val="7030A0"/>
                                        </a:solidFill>
                                        <a:latin typeface="Cambria Math" panose="02040503050406030204" pitchFamily="18" charset="0"/>
                                      </a:rPr>
                                      <m:t>𝑧</m:t>
                                    </m:r>
                                  </m:sub>
                                </m:sSub>
                                <m:r>
                                  <m:rPr>
                                    <m:brk m:alnAt="7"/>
                                  </m:rPr>
                                  <a:rPr lang="en-US" i="1">
                                    <a:solidFill>
                                      <a:srgbClr val="7030A0"/>
                                    </a:solidFill>
                                    <a:latin typeface="Cambria Math" panose="02040503050406030204" pitchFamily="18" charset="0"/>
                                  </a:rPr>
                                  <m:t>(</m:t>
                                </m:r>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𝑥</m:t>
                                    </m:r>
                                  </m:e>
                                  <m:sub>
                                    <m:r>
                                      <a:rPr lang="en-US" b="0" i="1" smtClean="0">
                                        <a:solidFill>
                                          <a:srgbClr val="7030A0"/>
                                        </a:solidFill>
                                        <a:latin typeface="Cambria Math" panose="02040503050406030204" pitchFamily="18" charset="0"/>
                                      </a:rPr>
                                      <m:t>𝑛</m:t>
                                    </m:r>
                                  </m:sub>
                                </m:sSub>
                                <m:r>
                                  <m:rPr>
                                    <m:brk m:alnAt="7"/>
                                  </m:rPr>
                                  <a:rPr lang="en-US" i="1">
                                    <a:solidFill>
                                      <a:srgbClr val="7030A0"/>
                                    </a:solidFill>
                                    <a:latin typeface="Cambria Math" panose="02040503050406030204" pitchFamily="18" charset="0"/>
                                  </a:rPr>
                                  <m:t>,</m:t>
                                </m:r>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𝑦</m:t>
                                    </m:r>
                                  </m:e>
                                  <m:sub>
                                    <m:r>
                                      <a:rPr lang="en-US" b="0" i="1" smtClean="0">
                                        <a:solidFill>
                                          <a:srgbClr val="7030A0"/>
                                        </a:solidFill>
                                        <a:latin typeface="Cambria Math" panose="02040503050406030204" pitchFamily="18" charset="0"/>
                                      </a:rPr>
                                      <m:t>𝑛</m:t>
                                    </m:r>
                                  </m:sub>
                                </m:sSub>
                                <m:r>
                                  <m:rPr>
                                    <m:brk m:alnAt="7"/>
                                  </m:rPr>
                                  <a:rPr lang="en-US" i="1">
                                    <a:solidFill>
                                      <a:srgbClr val="7030A0"/>
                                    </a:solidFill>
                                    <a:latin typeface="Cambria Math" panose="02040503050406030204" pitchFamily="18" charset="0"/>
                                  </a:rPr>
                                  <m:t>)</m:t>
                                </m:r>
                              </m:e>
                            </m:mr>
                          </m:m>
                        </m:e>
                      </m:d>
                      <m:d>
                        <m:dPr>
                          <m:begChr m:val="["/>
                          <m:endChr m:val="]"/>
                          <m:ctrlPr>
                            <a:rPr lang="en-US" i="1" smtClean="0">
                              <a:solidFill>
                                <a:srgbClr val="7030A0"/>
                              </a:solidFill>
                              <a:latin typeface="Cambria Math" panose="02040503050406030204" pitchFamily="18" charset="0"/>
                            </a:rPr>
                          </m:ctrlPr>
                        </m:dPr>
                        <m:e>
                          <m:m>
                            <m:mPr>
                              <m:mcs>
                                <m:mc>
                                  <m:mcPr>
                                    <m:count m:val="1"/>
                                    <m:mcJc m:val="center"/>
                                  </m:mcPr>
                                </m:mc>
                              </m:mcs>
                              <m:ctrlPr>
                                <a:rPr lang="en-US" i="1" smtClean="0">
                                  <a:solidFill>
                                    <a:srgbClr val="7030A0"/>
                                  </a:solidFill>
                                  <a:latin typeface="Cambria Math" panose="02040503050406030204" pitchFamily="18" charset="0"/>
                                </a:rPr>
                              </m:ctrlPr>
                            </m:mPr>
                            <m:mr>
                              <m:e>
                                <m:sSub>
                                  <m:sSubPr>
                                    <m:ctrlPr>
                                      <a:rPr lang="en-US" i="1" smtClean="0">
                                        <a:solidFill>
                                          <a:srgbClr val="7030A0"/>
                                        </a:solidFill>
                                        <a:latin typeface="Cambria Math" panose="02040503050406030204" pitchFamily="18" charset="0"/>
                                      </a:rPr>
                                    </m:ctrlPr>
                                  </m:sSubPr>
                                  <m:e>
                                    <m:r>
                                      <a:rPr lang="en-US" b="0" i="1" smtClean="0">
                                        <a:solidFill>
                                          <a:srgbClr val="7030A0"/>
                                        </a:solidFill>
                                        <a:latin typeface="Cambria Math" panose="02040503050406030204" pitchFamily="18" charset="0"/>
                                      </a:rPr>
                                      <m:t>𝑆</m:t>
                                    </m:r>
                                  </m:e>
                                  <m:sub>
                                    <m:r>
                                      <a:rPr lang="en-US" b="0" i="1" smtClean="0">
                                        <a:solidFill>
                                          <a:srgbClr val="7030A0"/>
                                        </a:solidFill>
                                        <a:latin typeface="Cambria Math" panose="02040503050406030204" pitchFamily="18" charset="0"/>
                                      </a:rPr>
                                      <m:t>𝑥</m:t>
                                    </m:r>
                                  </m:sub>
                                </m:sSub>
                              </m:e>
                            </m:mr>
                            <m:mr>
                              <m:e>
                                <m:sSub>
                                  <m:sSubPr>
                                    <m:ctrlPr>
                                      <a:rPr lang="en-US" i="1" smtClean="0">
                                        <a:solidFill>
                                          <a:srgbClr val="7030A0"/>
                                        </a:solidFill>
                                        <a:latin typeface="Cambria Math" panose="02040503050406030204" pitchFamily="18" charset="0"/>
                                      </a:rPr>
                                    </m:ctrlPr>
                                  </m:sSubPr>
                                  <m:e>
                                    <m:r>
                                      <a:rPr lang="en-US" b="0" i="1" smtClean="0">
                                        <a:solidFill>
                                          <a:srgbClr val="7030A0"/>
                                        </a:solidFill>
                                        <a:latin typeface="Cambria Math" panose="02040503050406030204" pitchFamily="18" charset="0"/>
                                      </a:rPr>
                                      <m:t>𝑆</m:t>
                                    </m:r>
                                  </m:e>
                                  <m:sub>
                                    <m:r>
                                      <a:rPr lang="en-US" b="0" i="1" smtClean="0">
                                        <a:solidFill>
                                          <a:srgbClr val="7030A0"/>
                                        </a:solidFill>
                                        <a:latin typeface="Cambria Math" panose="02040503050406030204" pitchFamily="18" charset="0"/>
                                      </a:rPr>
                                      <m:t>𝑦</m:t>
                                    </m:r>
                                  </m:sub>
                                </m:sSub>
                              </m:e>
                            </m:mr>
                            <m:mr>
                              <m:e>
                                <m:sSub>
                                  <m:sSubPr>
                                    <m:ctrlPr>
                                      <a:rPr lang="en-US" i="1" smtClean="0">
                                        <a:solidFill>
                                          <a:srgbClr val="7030A0"/>
                                        </a:solidFill>
                                        <a:latin typeface="Cambria Math" panose="02040503050406030204" pitchFamily="18" charset="0"/>
                                      </a:rPr>
                                    </m:ctrlPr>
                                  </m:sSubPr>
                                  <m:e>
                                    <m:r>
                                      <a:rPr lang="en-US" b="0" i="1" smtClean="0">
                                        <a:solidFill>
                                          <a:srgbClr val="7030A0"/>
                                        </a:solidFill>
                                        <a:latin typeface="Cambria Math" panose="02040503050406030204" pitchFamily="18" charset="0"/>
                                      </a:rPr>
                                      <m:t>𝑆</m:t>
                                    </m:r>
                                  </m:e>
                                  <m:sub>
                                    <m:r>
                                      <a:rPr lang="en-US" b="0" i="1" smtClean="0">
                                        <a:solidFill>
                                          <a:srgbClr val="7030A0"/>
                                        </a:solidFill>
                                        <a:latin typeface="Cambria Math" panose="02040503050406030204" pitchFamily="18" charset="0"/>
                                      </a:rPr>
                                      <m:t>𝑧</m:t>
                                    </m:r>
                                  </m:sub>
                                </m:sSub>
                              </m:e>
                            </m:mr>
                          </m:m>
                        </m:e>
                      </m:d>
                      <m:r>
                        <a:rPr lang="en-US" b="0" i="1" smtClean="0">
                          <a:solidFill>
                            <a:srgbClr val="7030A0"/>
                          </a:solidFill>
                          <a:latin typeface="Cambria Math" panose="02040503050406030204" pitchFamily="18" charset="0"/>
                        </a:rPr>
                        <m:t>=</m:t>
                      </m:r>
                      <m:d>
                        <m:dPr>
                          <m:begChr m:val="["/>
                          <m:endChr m:val="]"/>
                          <m:ctrlPr>
                            <a:rPr lang="en-US" b="0" i="1" smtClean="0">
                              <a:solidFill>
                                <a:srgbClr val="7030A0"/>
                              </a:solidFill>
                              <a:latin typeface="Cambria Math" panose="02040503050406030204" pitchFamily="18" charset="0"/>
                            </a:rPr>
                          </m:ctrlPr>
                        </m:dPr>
                        <m:e>
                          <m:m>
                            <m:mPr>
                              <m:mcs>
                                <m:mc>
                                  <m:mcPr>
                                    <m:count m:val="1"/>
                                    <m:mcJc m:val="center"/>
                                  </m:mcPr>
                                </m:mc>
                              </m:mcs>
                              <m:ctrlPr>
                                <a:rPr lang="en-US" b="0" i="1" smtClean="0">
                                  <a:solidFill>
                                    <a:srgbClr val="7030A0"/>
                                  </a:solidFill>
                                  <a:latin typeface="Cambria Math" panose="02040503050406030204" pitchFamily="18" charset="0"/>
                                </a:rPr>
                              </m:ctrlPr>
                            </m:mPr>
                            <m:mr>
                              <m:e>
                                <m:r>
                                  <m:rPr>
                                    <m:brk m:alnAt="7"/>
                                  </m:rPr>
                                  <a:rPr lang="en-US" b="0" i="1" smtClean="0">
                                    <a:solidFill>
                                      <a:srgbClr val="7030A0"/>
                                    </a:solidFill>
                                    <a:latin typeface="Cambria Math" panose="02040503050406030204" pitchFamily="18" charset="0"/>
                                  </a:rPr>
                                  <m:t>𝐼</m:t>
                                </m:r>
                                <m:r>
                                  <a:rPr lang="en-US" b="0" i="1" smtClean="0">
                                    <a:solidFill>
                                      <a:srgbClr val="7030A0"/>
                                    </a:solidFill>
                                    <a:latin typeface="Cambria Math" panose="02040503050406030204" pitchFamily="18" charset="0"/>
                                  </a:rPr>
                                  <m:t>(</m:t>
                                </m:r>
                                <m:sSub>
                                  <m:sSubPr>
                                    <m:ctrlPr>
                                      <a:rPr lang="en-US" b="0" i="1" smtClean="0">
                                        <a:solidFill>
                                          <a:srgbClr val="7030A0"/>
                                        </a:solidFill>
                                        <a:latin typeface="Cambria Math" panose="02040503050406030204" pitchFamily="18" charset="0"/>
                                      </a:rPr>
                                    </m:ctrlPr>
                                  </m:sSubPr>
                                  <m:e>
                                    <m:r>
                                      <a:rPr lang="en-US" b="0" i="1" smtClean="0">
                                        <a:solidFill>
                                          <a:srgbClr val="7030A0"/>
                                        </a:solidFill>
                                        <a:latin typeface="Cambria Math" panose="02040503050406030204" pitchFamily="18" charset="0"/>
                                      </a:rPr>
                                      <m:t>𝑥</m:t>
                                    </m:r>
                                  </m:e>
                                  <m:sub>
                                    <m:r>
                                      <a:rPr lang="en-US" b="0" i="1" smtClean="0">
                                        <a:solidFill>
                                          <a:srgbClr val="7030A0"/>
                                        </a:solidFill>
                                        <a:latin typeface="Cambria Math" panose="02040503050406030204" pitchFamily="18" charset="0"/>
                                      </a:rPr>
                                      <m:t>1</m:t>
                                    </m:r>
                                  </m:sub>
                                </m:sSub>
                                <m:r>
                                  <m:rPr>
                                    <m:brk m:alnAt="7"/>
                                  </m:rPr>
                                  <a:rPr lang="en-US" b="0" i="1" smtClean="0">
                                    <a:solidFill>
                                      <a:srgbClr val="7030A0"/>
                                    </a:solidFill>
                                    <a:latin typeface="Cambria Math" panose="02040503050406030204" pitchFamily="18" charset="0"/>
                                  </a:rPr>
                                  <m:t>,</m:t>
                                </m:r>
                                <m:sSub>
                                  <m:sSubPr>
                                    <m:ctrlPr>
                                      <a:rPr lang="en-US" b="0" i="1" smtClean="0">
                                        <a:solidFill>
                                          <a:srgbClr val="7030A0"/>
                                        </a:solidFill>
                                        <a:latin typeface="Cambria Math" panose="02040503050406030204" pitchFamily="18" charset="0"/>
                                      </a:rPr>
                                    </m:ctrlPr>
                                  </m:sSubPr>
                                  <m:e>
                                    <m:r>
                                      <a:rPr lang="en-US" b="0" i="1" smtClean="0">
                                        <a:solidFill>
                                          <a:srgbClr val="7030A0"/>
                                        </a:solidFill>
                                        <a:latin typeface="Cambria Math" panose="02040503050406030204" pitchFamily="18" charset="0"/>
                                      </a:rPr>
                                      <m:t>𝑦</m:t>
                                    </m:r>
                                  </m:e>
                                  <m:sub>
                                    <m:r>
                                      <a:rPr lang="en-US" b="0" i="1" smtClean="0">
                                        <a:solidFill>
                                          <a:srgbClr val="7030A0"/>
                                        </a:solidFill>
                                        <a:latin typeface="Cambria Math" panose="02040503050406030204" pitchFamily="18" charset="0"/>
                                      </a:rPr>
                                      <m:t>1</m:t>
                                    </m:r>
                                  </m:sub>
                                </m:sSub>
                                <m:r>
                                  <m:rPr>
                                    <m:brk m:alnAt="7"/>
                                  </m:rPr>
                                  <a:rPr lang="en-US" b="0" i="1" smtClean="0">
                                    <a:solidFill>
                                      <a:srgbClr val="7030A0"/>
                                    </a:solidFill>
                                    <a:latin typeface="Cambria Math" panose="02040503050406030204" pitchFamily="18" charset="0"/>
                                  </a:rPr>
                                  <m:t>)</m:t>
                                </m:r>
                              </m:e>
                            </m:mr>
                            <m:mr>
                              <m:e>
                                <m:eqArr>
                                  <m:eqArrPr>
                                    <m:ctrlPr>
                                      <a:rPr lang="en-US" b="0" i="1" smtClean="0">
                                        <a:solidFill>
                                          <a:srgbClr val="7030A0"/>
                                        </a:solidFill>
                                        <a:latin typeface="Cambria Math" panose="02040503050406030204" pitchFamily="18" charset="0"/>
                                      </a:rPr>
                                    </m:ctrlPr>
                                  </m:eqArrPr>
                                  <m:e>
                                    <m:r>
                                      <m:rPr>
                                        <m:brk m:alnAt="7"/>
                                      </m:rPr>
                                      <a:rPr lang="en-US" i="1">
                                        <a:solidFill>
                                          <a:srgbClr val="7030A0"/>
                                        </a:solidFill>
                                        <a:latin typeface="Cambria Math" panose="02040503050406030204" pitchFamily="18" charset="0"/>
                                      </a:rPr>
                                      <m:t>𝐼</m:t>
                                    </m:r>
                                    <m:r>
                                      <a:rPr lang="en-US" i="1">
                                        <a:solidFill>
                                          <a:srgbClr val="7030A0"/>
                                        </a:solidFill>
                                        <a:latin typeface="Cambria Math" panose="02040503050406030204" pitchFamily="18" charset="0"/>
                                      </a:rPr>
                                      <m:t>(</m:t>
                                    </m:r>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𝑥</m:t>
                                        </m:r>
                                      </m:e>
                                      <m:sub>
                                        <m:r>
                                          <a:rPr lang="en-US" b="0" i="1" smtClean="0">
                                            <a:solidFill>
                                              <a:srgbClr val="7030A0"/>
                                            </a:solidFill>
                                            <a:latin typeface="Cambria Math" panose="02040503050406030204" pitchFamily="18" charset="0"/>
                                          </a:rPr>
                                          <m:t>2</m:t>
                                        </m:r>
                                      </m:sub>
                                    </m:sSub>
                                    <m:r>
                                      <m:rPr>
                                        <m:brk m:alnAt="7"/>
                                      </m:rPr>
                                      <a:rPr lang="en-US" i="1">
                                        <a:solidFill>
                                          <a:srgbClr val="7030A0"/>
                                        </a:solidFill>
                                        <a:latin typeface="Cambria Math" panose="02040503050406030204" pitchFamily="18" charset="0"/>
                                      </a:rPr>
                                      <m:t>,</m:t>
                                    </m:r>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𝑦</m:t>
                                        </m:r>
                                      </m:e>
                                      <m:sub>
                                        <m:r>
                                          <a:rPr lang="en-US" b="0" i="1" smtClean="0">
                                            <a:solidFill>
                                              <a:srgbClr val="7030A0"/>
                                            </a:solidFill>
                                            <a:latin typeface="Cambria Math" panose="02040503050406030204" pitchFamily="18" charset="0"/>
                                          </a:rPr>
                                          <m:t>2</m:t>
                                        </m:r>
                                      </m:sub>
                                    </m:sSub>
                                    <m:r>
                                      <m:rPr>
                                        <m:brk m:alnAt="7"/>
                                      </m:rPr>
                                      <a:rPr lang="en-US" i="1">
                                        <a:solidFill>
                                          <a:srgbClr val="7030A0"/>
                                        </a:solidFill>
                                        <a:latin typeface="Cambria Math" panose="02040503050406030204" pitchFamily="18" charset="0"/>
                                      </a:rPr>
                                      <m:t>)</m:t>
                                    </m:r>
                                  </m:e>
                                  <m:e>
                                    <m:r>
                                      <a:rPr lang="en-US" i="1" smtClean="0">
                                        <a:solidFill>
                                          <a:srgbClr val="7030A0"/>
                                        </a:solidFill>
                                        <a:latin typeface="Cambria Math" panose="02040503050406030204" pitchFamily="18" charset="0"/>
                                      </a:rPr>
                                      <m:t>⋮</m:t>
                                    </m:r>
                                  </m:e>
                                </m:eqArr>
                              </m:e>
                            </m:mr>
                            <m:mr>
                              <m:e>
                                <m:r>
                                  <m:rPr>
                                    <m:brk m:alnAt="7"/>
                                  </m:rPr>
                                  <a:rPr lang="en-US" i="1">
                                    <a:solidFill>
                                      <a:srgbClr val="7030A0"/>
                                    </a:solidFill>
                                    <a:latin typeface="Cambria Math" panose="02040503050406030204" pitchFamily="18" charset="0"/>
                                  </a:rPr>
                                  <m:t>𝐼</m:t>
                                </m:r>
                                <m:r>
                                  <a:rPr lang="en-US" i="1">
                                    <a:solidFill>
                                      <a:srgbClr val="7030A0"/>
                                    </a:solidFill>
                                    <a:latin typeface="Cambria Math" panose="02040503050406030204" pitchFamily="18" charset="0"/>
                                  </a:rPr>
                                  <m:t>(</m:t>
                                </m:r>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𝑥</m:t>
                                    </m:r>
                                  </m:e>
                                  <m:sub>
                                    <m:r>
                                      <a:rPr lang="en-US" b="0" i="1" smtClean="0">
                                        <a:solidFill>
                                          <a:srgbClr val="7030A0"/>
                                        </a:solidFill>
                                        <a:latin typeface="Cambria Math" panose="02040503050406030204" pitchFamily="18" charset="0"/>
                                      </a:rPr>
                                      <m:t>𝑛</m:t>
                                    </m:r>
                                  </m:sub>
                                </m:sSub>
                                <m:r>
                                  <m:rPr>
                                    <m:brk m:alnAt="7"/>
                                  </m:rPr>
                                  <a:rPr lang="en-US" i="1">
                                    <a:solidFill>
                                      <a:srgbClr val="7030A0"/>
                                    </a:solidFill>
                                    <a:latin typeface="Cambria Math" panose="02040503050406030204" pitchFamily="18" charset="0"/>
                                  </a:rPr>
                                  <m:t>,</m:t>
                                </m:r>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𝑦</m:t>
                                    </m:r>
                                  </m:e>
                                  <m:sub>
                                    <m:r>
                                      <a:rPr lang="en-US" b="0" i="1" smtClean="0">
                                        <a:solidFill>
                                          <a:srgbClr val="7030A0"/>
                                        </a:solidFill>
                                        <a:latin typeface="Cambria Math" panose="02040503050406030204" pitchFamily="18" charset="0"/>
                                      </a:rPr>
                                      <m:t>𝑛</m:t>
                                    </m:r>
                                  </m:sub>
                                </m:sSub>
                                <m:r>
                                  <m:rPr>
                                    <m:brk m:alnAt="7"/>
                                  </m:rPr>
                                  <a:rPr lang="en-US" i="1">
                                    <a:solidFill>
                                      <a:srgbClr val="7030A0"/>
                                    </a:solidFill>
                                    <a:latin typeface="Cambria Math" panose="02040503050406030204" pitchFamily="18" charset="0"/>
                                  </a:rPr>
                                  <m:t>)</m:t>
                                </m:r>
                              </m:e>
                            </m:mr>
                          </m:m>
                        </m:e>
                      </m:d>
                    </m:oMath>
                  </m:oMathPara>
                </a14:m>
                <a:endParaRPr lang="en-US" dirty="0">
                  <a:latin typeface="Times New Roman" pitchFamily="18" charset="0"/>
                </a:endParaRPr>
              </a:p>
            </p:txBody>
          </p:sp>
        </mc:Choice>
        <mc:Fallback xmlns="">
          <p:sp>
            <p:nvSpPr>
              <p:cNvPr id="720906" name="Text Box 10"/>
              <p:cNvSpPr txBox="1">
                <a:spLocks noRot="1" noChangeAspect="1" noMove="1" noResize="1" noEditPoints="1" noAdjustHandles="1" noChangeArrowheads="1" noChangeShapeType="1" noTextEdit="1"/>
              </p:cNvSpPr>
              <p:nvPr/>
            </p:nvSpPr>
            <p:spPr bwMode="auto">
              <a:xfrm>
                <a:off x="4114800" y="1926538"/>
                <a:ext cx="7688130" cy="2092496"/>
              </a:xfrm>
              <a:prstGeom prst="rect">
                <a:avLst/>
              </a:prstGeom>
              <a:blipFill>
                <a:blip r:embed="rId5"/>
                <a:stretch>
                  <a:fillRect l="-1157" t="-2424" b="-1818"/>
                </a:stretch>
              </a:blipFill>
              <a:ln w="19050">
                <a:noFill/>
                <a:miter lim="800000"/>
                <a:headEnd/>
                <a:tailEnd/>
              </a:ln>
            </p:spPr>
            <p:txBody>
              <a:bodyPr/>
              <a:lstStyle/>
              <a:p>
                <a:r>
                  <a:rPr lang="en-US">
                    <a:noFill/>
                  </a:rPr>
                  <a:t> </a:t>
                </a:r>
              </a:p>
            </p:txBody>
          </p:sp>
        </mc:Fallback>
      </mc:AlternateContent>
      <p:graphicFrame>
        <p:nvGraphicFramePr>
          <p:cNvPr id="19" name="Object 14">
            <a:extLst>
              <a:ext uri="{FF2B5EF4-FFF2-40B4-BE49-F238E27FC236}">
                <a16:creationId xmlns:a16="http://schemas.microsoft.com/office/drawing/2014/main" id="{A8AE1FE5-2AF9-C540-9462-21CDDB1E88D3}"/>
              </a:ext>
            </a:extLst>
          </p:cNvPr>
          <p:cNvGraphicFramePr>
            <a:graphicFrameLocks noGrp="1" noChangeAspect="1"/>
          </p:cNvGraphicFramePr>
          <p:nvPr>
            <p:ph sz="half" idx="1"/>
            <p:extLst>
              <p:ext uri="{D42A27DB-BD31-4B8C-83A1-F6EECF244321}">
                <p14:modId xmlns:p14="http://schemas.microsoft.com/office/powerpoint/2010/main" val="3630732347"/>
              </p:ext>
            </p:extLst>
          </p:nvPr>
        </p:nvGraphicFramePr>
        <p:xfrm>
          <a:off x="887119" y="1981200"/>
          <a:ext cx="1763713" cy="2209800"/>
        </p:xfrm>
        <a:graphic>
          <a:graphicData uri="http://schemas.openxmlformats.org/presentationml/2006/ole">
            <mc:AlternateContent xmlns:mc="http://schemas.openxmlformats.org/markup-compatibility/2006">
              <mc:Choice xmlns:v="urn:schemas-microsoft-com:vml" Requires="v">
                <p:oleObj name="Image" r:id="rId6" imgW="1764457" imgH="2209524" progId="Photoshop.Image.10">
                  <p:embed/>
                </p:oleObj>
              </mc:Choice>
              <mc:Fallback>
                <p:oleObj name="Image" r:id="rId6" imgW="1764457" imgH="2209524" progId="Photoshop.Image.10">
                  <p:embed/>
                  <p:pic>
                    <p:nvPicPr>
                      <p:cNvPr id="15364" name="Object 1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87119" y="1981200"/>
                        <a:ext cx="1763713" cy="2209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mc:AlternateContent xmlns:mc="http://schemas.openxmlformats.org/markup-compatibility/2006" xmlns:a14="http://schemas.microsoft.com/office/drawing/2010/main">
        <mc:Choice Requires="a14">
          <p:sp>
            <p:nvSpPr>
              <p:cNvPr id="16" name="Text Box 44">
                <a:extLst>
                  <a:ext uri="{FF2B5EF4-FFF2-40B4-BE49-F238E27FC236}">
                    <a16:creationId xmlns:a16="http://schemas.microsoft.com/office/drawing/2014/main" id="{C5950635-0375-CF40-910B-5072F17E381E}"/>
                  </a:ext>
                </a:extLst>
              </p:cNvPr>
              <p:cNvSpPr txBox="1">
                <a:spLocks noChangeArrowheads="1"/>
              </p:cNvSpPr>
              <p:nvPr/>
            </p:nvSpPr>
            <p:spPr bwMode="auto">
              <a:xfrm>
                <a:off x="1521407" y="1597528"/>
                <a:ext cx="495136" cy="461665"/>
              </a:xfrm>
              <a:prstGeom prst="rect">
                <a:avLst/>
              </a:prstGeom>
              <a:noFill/>
              <a:ln w="9525">
                <a:noFill/>
                <a:miter lim="800000"/>
                <a:headEnd/>
                <a:tailEnd/>
              </a:ln>
            </p:spPr>
            <p:txBody>
              <a:bodyPr wrap="none">
                <a:spAutoFit/>
              </a:bodyPr>
              <a:lstStyle/>
              <a:p>
                <a:pPr/>
                <a14:m>
                  <m:oMathPara xmlns:m="http://schemas.openxmlformats.org/officeDocument/2006/math">
                    <m:oMathParaPr>
                      <m:jc m:val="centerGroup"/>
                    </m:oMathParaPr>
                    <m:oMath xmlns:m="http://schemas.openxmlformats.org/officeDocument/2006/math">
                      <m:r>
                        <a:rPr lang="en-US" i="1" dirty="0" smtClean="0">
                          <a:solidFill>
                            <a:srgbClr val="7030A0"/>
                          </a:solidFill>
                          <a:latin typeface="Cambria Math" panose="02040503050406030204" pitchFamily="18" charset="0"/>
                        </a:rPr>
                        <m:t>𝑁</m:t>
                      </m:r>
                    </m:oMath>
                  </m:oMathPara>
                </a14:m>
                <a:endParaRPr lang="en-US" dirty="0">
                  <a:solidFill>
                    <a:srgbClr val="7030A0"/>
                  </a:solidFill>
                  <a:latin typeface="Times New Roman" pitchFamily="18" charset="0"/>
                </a:endParaRPr>
              </a:p>
            </p:txBody>
          </p:sp>
        </mc:Choice>
        <mc:Fallback xmlns="">
          <p:sp>
            <p:nvSpPr>
              <p:cNvPr id="16" name="Text Box 44">
                <a:extLst>
                  <a:ext uri="{FF2B5EF4-FFF2-40B4-BE49-F238E27FC236}">
                    <a16:creationId xmlns:a16="http://schemas.microsoft.com/office/drawing/2014/main" id="{C5950635-0375-CF40-910B-5072F17E381E}"/>
                  </a:ext>
                </a:extLst>
              </p:cNvPr>
              <p:cNvSpPr txBox="1">
                <a:spLocks noRot="1" noChangeAspect="1" noMove="1" noResize="1" noEditPoints="1" noAdjustHandles="1" noChangeArrowheads="1" noChangeShapeType="1" noTextEdit="1"/>
              </p:cNvSpPr>
              <p:nvPr/>
            </p:nvSpPr>
            <p:spPr bwMode="auto">
              <a:xfrm>
                <a:off x="1521407" y="1597528"/>
                <a:ext cx="495136" cy="461665"/>
              </a:xfrm>
              <a:prstGeom prst="rect">
                <a:avLst/>
              </a:prstGeom>
              <a:blipFill>
                <a:blip r:embed="rId8"/>
                <a:stretch>
                  <a:fillRect/>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 Box 47">
                <a:extLst>
                  <a:ext uri="{FF2B5EF4-FFF2-40B4-BE49-F238E27FC236}">
                    <a16:creationId xmlns:a16="http://schemas.microsoft.com/office/drawing/2014/main" id="{23B017EF-4298-D841-B077-97541EAF2D4E}"/>
                  </a:ext>
                </a:extLst>
              </p:cNvPr>
              <p:cNvSpPr txBox="1">
                <a:spLocks noChangeArrowheads="1"/>
              </p:cNvSpPr>
              <p:nvPr/>
            </p:nvSpPr>
            <p:spPr bwMode="auto">
              <a:xfrm>
                <a:off x="2402063" y="1981200"/>
                <a:ext cx="381000" cy="457200"/>
              </a:xfrm>
              <a:prstGeom prst="rect">
                <a:avLst/>
              </a:prstGeom>
              <a:noFill/>
              <a:ln w="9525">
                <a:noFill/>
                <a:miter lim="800000"/>
                <a:headEnd/>
                <a:tailEnd/>
              </a:ln>
            </p:spPr>
            <p:txBody>
              <a:bodyPr>
                <a:spAutoFit/>
              </a:bodyPr>
              <a:lstStyle/>
              <a:p>
                <a:pPr/>
                <a14:m>
                  <m:oMathPara xmlns:m="http://schemas.openxmlformats.org/officeDocument/2006/math">
                    <m:oMathParaPr>
                      <m:jc m:val="centerGroup"/>
                    </m:oMathParaPr>
                    <m:oMath xmlns:m="http://schemas.openxmlformats.org/officeDocument/2006/math">
                      <m:r>
                        <a:rPr lang="en-US" i="1" dirty="0" smtClean="0">
                          <a:solidFill>
                            <a:srgbClr val="7030A0"/>
                          </a:solidFill>
                          <a:latin typeface="Cambria Math" panose="02040503050406030204" pitchFamily="18" charset="0"/>
                        </a:rPr>
                        <m:t>𝑆</m:t>
                      </m:r>
                    </m:oMath>
                  </m:oMathPara>
                </a14:m>
                <a:endParaRPr lang="en-US" dirty="0">
                  <a:solidFill>
                    <a:srgbClr val="7030A0"/>
                  </a:solidFill>
                  <a:latin typeface="Times New Roman" pitchFamily="18" charset="0"/>
                </a:endParaRPr>
              </a:p>
            </p:txBody>
          </p:sp>
        </mc:Choice>
        <mc:Fallback xmlns="">
          <p:sp>
            <p:nvSpPr>
              <p:cNvPr id="17" name="Text Box 47">
                <a:extLst>
                  <a:ext uri="{FF2B5EF4-FFF2-40B4-BE49-F238E27FC236}">
                    <a16:creationId xmlns:a16="http://schemas.microsoft.com/office/drawing/2014/main" id="{23B017EF-4298-D841-B077-97541EAF2D4E}"/>
                  </a:ext>
                </a:extLst>
              </p:cNvPr>
              <p:cNvSpPr txBox="1">
                <a:spLocks noRot="1" noChangeAspect="1" noMove="1" noResize="1" noEditPoints="1" noAdjustHandles="1" noChangeArrowheads="1" noChangeShapeType="1" noTextEdit="1"/>
              </p:cNvSpPr>
              <p:nvPr/>
            </p:nvSpPr>
            <p:spPr bwMode="auto">
              <a:xfrm>
                <a:off x="2402063" y="1981200"/>
                <a:ext cx="381000" cy="457200"/>
              </a:xfrm>
              <a:prstGeom prst="rect">
                <a:avLst/>
              </a:prstGeom>
              <a:blipFill>
                <a:blip r:embed="rId9"/>
                <a:stretch>
                  <a:fillRect/>
                </a:stretch>
              </a:blipFill>
              <a:ln w="9525">
                <a:noFill/>
                <a:miter lim="800000"/>
                <a:headEnd/>
                <a:tailEnd/>
              </a:ln>
            </p:spPr>
            <p:txBody>
              <a:bodyPr/>
              <a:lstStyle/>
              <a:p>
                <a:r>
                  <a:rPr lang="en-US">
                    <a:noFill/>
                  </a:rPr>
                  <a:t> </a:t>
                </a:r>
              </a:p>
            </p:txBody>
          </p:sp>
        </mc:Fallback>
      </mc:AlternateContent>
      <p:sp>
        <p:nvSpPr>
          <p:cNvPr id="21" name="Rectangle 12">
            <a:extLst>
              <a:ext uri="{FF2B5EF4-FFF2-40B4-BE49-F238E27FC236}">
                <a16:creationId xmlns:a16="http://schemas.microsoft.com/office/drawing/2014/main" id="{3EA6941E-C5D7-4B44-B7EB-53B01A9CB7F4}"/>
              </a:ext>
            </a:extLst>
          </p:cNvPr>
          <p:cNvSpPr>
            <a:spLocks noChangeArrowheads="1"/>
          </p:cNvSpPr>
          <p:nvPr/>
        </p:nvSpPr>
        <p:spPr bwMode="auto">
          <a:xfrm>
            <a:off x="647700" y="6384620"/>
            <a:ext cx="10896600" cy="338554"/>
          </a:xfrm>
          <a:prstGeom prst="rect">
            <a:avLst/>
          </a:prstGeom>
          <a:noFill/>
          <a:ln w="19050">
            <a:noFill/>
            <a:miter lim="800000"/>
            <a:headEnd/>
            <a:tailEnd/>
          </a:ln>
        </p:spPr>
        <p:txBody>
          <a:bodyPr wrap="square">
            <a:spAutoFit/>
          </a:bodyPr>
          <a:lstStyle/>
          <a:p>
            <a:pPr algn="ctr" eaLnBrk="1" hangingPunct="1">
              <a:spcBef>
                <a:spcPct val="50000"/>
              </a:spcBef>
            </a:pPr>
            <a:r>
              <a:rPr lang="en-US" sz="1600" dirty="0"/>
              <a:t>P. </a:t>
            </a:r>
            <a:r>
              <a:rPr lang="en-US" sz="1600" dirty="0" err="1"/>
              <a:t>Nillius</a:t>
            </a:r>
            <a:r>
              <a:rPr lang="en-US" sz="1600" dirty="0"/>
              <a:t> and J.-O. </a:t>
            </a:r>
            <a:r>
              <a:rPr lang="en-US" sz="1600" dirty="0" err="1"/>
              <a:t>Eklundh</a:t>
            </a:r>
            <a:r>
              <a:rPr lang="en-US" sz="1600" dirty="0"/>
              <a:t>. </a:t>
            </a:r>
            <a:r>
              <a:rPr lang="en-US" sz="1600" dirty="0">
                <a:hlinkClick r:id="rId10"/>
              </a:rPr>
              <a:t>Automatic estimation of the projected light source direction</a:t>
            </a:r>
            <a:r>
              <a:rPr lang="en-US" sz="1600" dirty="0"/>
              <a:t>. CVPR 2001</a:t>
            </a:r>
          </a:p>
        </p:txBody>
      </p:sp>
    </p:spTree>
    <p:extLst>
      <p:ext uri="{BB962C8B-B14F-4D97-AF65-F5344CB8AC3E}">
        <p14:creationId xmlns:p14="http://schemas.microsoft.com/office/powerpoint/2010/main" val="716420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209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0906"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6" name="Rectangle 3"/>
          <p:cNvSpPr>
            <a:spLocks noGrp="1" noChangeArrowheads="1"/>
          </p:cNvSpPr>
          <p:nvPr>
            <p:ph type="title"/>
          </p:nvPr>
        </p:nvSpPr>
        <p:spPr/>
        <p:txBody>
          <a:bodyPr/>
          <a:lstStyle/>
          <a:p>
            <a:r>
              <a:rPr lang="en-US"/>
              <a:t>Finding the direction of the light source</a:t>
            </a:r>
          </a:p>
        </p:txBody>
      </p:sp>
      <p:sp>
        <p:nvSpPr>
          <p:cNvPr id="720907" name="Text Box 11"/>
          <p:cNvSpPr txBox="1">
            <a:spLocks noChangeArrowheads="1"/>
          </p:cNvSpPr>
          <p:nvPr/>
        </p:nvSpPr>
        <p:spPr bwMode="auto">
          <a:xfrm>
            <a:off x="1047051" y="997270"/>
            <a:ext cx="5852885" cy="461665"/>
          </a:xfrm>
          <a:prstGeom prst="rect">
            <a:avLst/>
          </a:prstGeom>
          <a:noFill/>
          <a:ln w="19050">
            <a:noFill/>
            <a:miter lim="800000"/>
            <a:headEnd/>
            <a:tailEnd/>
          </a:ln>
        </p:spPr>
        <p:txBody>
          <a:bodyPr wrap="none">
            <a:spAutoFit/>
          </a:bodyPr>
          <a:lstStyle/>
          <a:p>
            <a:pPr algn="ctr" eaLnBrk="1" hangingPunct="1">
              <a:spcBef>
                <a:spcPct val="50000"/>
              </a:spcBef>
            </a:pPr>
            <a:r>
              <a:rPr lang="en-US" dirty="0">
                <a:latin typeface="+mn-lt"/>
              </a:rPr>
              <a:t>Consider points on the </a:t>
            </a:r>
            <a:r>
              <a:rPr lang="en-US" i="1" dirty="0">
                <a:latin typeface="+mn-lt"/>
              </a:rPr>
              <a:t>occluding contour</a:t>
            </a:r>
            <a:r>
              <a:rPr lang="en-US" dirty="0">
                <a:latin typeface="+mn-lt"/>
              </a:rPr>
              <a:t>:</a:t>
            </a:r>
          </a:p>
        </p:txBody>
      </p:sp>
      <p:pic>
        <p:nvPicPr>
          <p:cNvPr id="6" name="Picture 5">
            <a:extLst>
              <a:ext uri="{FF2B5EF4-FFF2-40B4-BE49-F238E27FC236}">
                <a16:creationId xmlns:a16="http://schemas.microsoft.com/office/drawing/2014/main" id="{1AD0E6F2-4EED-B44E-89CA-CD52225E76F2}"/>
              </a:ext>
            </a:extLst>
          </p:cNvPr>
          <p:cNvPicPr>
            <a:picLocks noChangeAspect="1"/>
          </p:cNvPicPr>
          <p:nvPr/>
        </p:nvPicPr>
        <p:blipFill>
          <a:blip r:embed="rId3"/>
          <a:stretch>
            <a:fillRect/>
          </a:stretch>
        </p:blipFill>
        <p:spPr>
          <a:xfrm>
            <a:off x="6521039" y="2748220"/>
            <a:ext cx="2585781" cy="2585781"/>
          </a:xfrm>
          <a:prstGeom prst="rect">
            <a:avLst/>
          </a:prstGeom>
        </p:spPr>
      </p:pic>
      <p:sp>
        <p:nvSpPr>
          <p:cNvPr id="18" name="Freeform 12">
            <a:extLst>
              <a:ext uri="{FF2B5EF4-FFF2-40B4-BE49-F238E27FC236}">
                <a16:creationId xmlns:a16="http://schemas.microsoft.com/office/drawing/2014/main" id="{350E41AE-358C-1A47-AFB6-0592B8826F06}"/>
              </a:ext>
            </a:extLst>
          </p:cNvPr>
          <p:cNvSpPr>
            <a:spLocks/>
          </p:cNvSpPr>
          <p:nvPr/>
        </p:nvSpPr>
        <p:spPr bwMode="auto">
          <a:xfrm>
            <a:off x="1752600" y="1802046"/>
            <a:ext cx="1371600" cy="4522554"/>
          </a:xfrm>
          <a:custGeom>
            <a:avLst/>
            <a:gdLst>
              <a:gd name="T0" fmla="*/ 0 w 1842"/>
              <a:gd name="T1" fmla="*/ 920114 h 1847"/>
              <a:gd name="T2" fmla="*/ 2662238 w 1842"/>
              <a:gd name="T3" fmla="*/ 0 h 1847"/>
              <a:gd name="T4" fmla="*/ 2662238 w 1842"/>
              <a:gd name="T5" fmla="*/ 1653417 h 1847"/>
              <a:gd name="T6" fmla="*/ 0 w 1842"/>
              <a:gd name="T7" fmla="*/ 2574925 h 1847"/>
              <a:gd name="T8" fmla="*/ 0 w 1842"/>
              <a:gd name="T9" fmla="*/ 920114 h 1847"/>
              <a:gd name="T10" fmla="*/ 0 60000 65536"/>
              <a:gd name="T11" fmla="*/ 0 60000 65536"/>
              <a:gd name="T12" fmla="*/ 0 60000 65536"/>
              <a:gd name="T13" fmla="*/ 0 60000 65536"/>
              <a:gd name="T14" fmla="*/ 0 60000 65536"/>
              <a:gd name="T15" fmla="*/ 0 w 1842"/>
              <a:gd name="T16" fmla="*/ 0 h 1847"/>
              <a:gd name="T17" fmla="*/ 1842 w 1842"/>
              <a:gd name="T18" fmla="*/ 1847 h 1847"/>
            </a:gdLst>
            <a:ahLst/>
            <a:cxnLst>
              <a:cxn ang="T10">
                <a:pos x="T0" y="T1"/>
              </a:cxn>
              <a:cxn ang="T11">
                <a:pos x="T2" y="T3"/>
              </a:cxn>
              <a:cxn ang="T12">
                <a:pos x="T4" y="T5"/>
              </a:cxn>
              <a:cxn ang="T13">
                <a:pos x="T6" y="T7"/>
              </a:cxn>
              <a:cxn ang="T14">
                <a:pos x="T8" y="T9"/>
              </a:cxn>
            </a:cxnLst>
            <a:rect l="T15" t="T16" r="T17" b="T18"/>
            <a:pathLst>
              <a:path w="1842" h="1847">
                <a:moveTo>
                  <a:pt x="0" y="660"/>
                </a:moveTo>
                <a:lnTo>
                  <a:pt x="1842" y="0"/>
                </a:lnTo>
                <a:lnTo>
                  <a:pt x="1842" y="1186"/>
                </a:lnTo>
                <a:lnTo>
                  <a:pt x="0" y="1847"/>
                </a:lnTo>
                <a:lnTo>
                  <a:pt x="0" y="660"/>
                </a:lnTo>
                <a:close/>
              </a:path>
            </a:pathLst>
          </a:custGeom>
          <a:noFill/>
          <a:ln w="11113">
            <a:solidFill>
              <a:srgbClr val="000000"/>
            </a:solidFill>
            <a:prstDash val="solid"/>
            <a:round/>
            <a:headEnd/>
            <a:tailEnd/>
          </a:ln>
        </p:spPr>
        <p:txBody>
          <a:bodyPr/>
          <a:lstStyle/>
          <a:p>
            <a:endParaRPr lang="en-US"/>
          </a:p>
        </p:txBody>
      </p:sp>
      <p:sp>
        <p:nvSpPr>
          <p:cNvPr id="19" name="Rectangle 13">
            <a:extLst>
              <a:ext uri="{FF2B5EF4-FFF2-40B4-BE49-F238E27FC236}">
                <a16:creationId xmlns:a16="http://schemas.microsoft.com/office/drawing/2014/main" id="{86D1B1B8-A80F-F04A-A434-270790435811}"/>
              </a:ext>
            </a:extLst>
          </p:cNvPr>
          <p:cNvSpPr>
            <a:spLocks noChangeArrowheads="1"/>
          </p:cNvSpPr>
          <p:nvPr/>
        </p:nvSpPr>
        <p:spPr bwMode="auto">
          <a:xfrm>
            <a:off x="1543672" y="2299108"/>
            <a:ext cx="607539" cy="235449"/>
          </a:xfrm>
          <a:prstGeom prst="rect">
            <a:avLst/>
          </a:prstGeom>
          <a:noFill/>
          <a:ln w="9525">
            <a:noFill/>
            <a:miter lim="800000"/>
            <a:headEnd/>
            <a:tailEnd/>
          </a:ln>
        </p:spPr>
        <p:txBody>
          <a:bodyPr wrap="none" lIns="0" tIns="0" rIns="0" bIns="0">
            <a:spAutoFit/>
          </a:bodyPr>
          <a:lstStyle/>
          <a:p>
            <a:pPr>
              <a:lnSpc>
                <a:spcPct val="90000"/>
              </a:lnSpc>
            </a:pPr>
            <a:r>
              <a:rPr lang="en-US" sz="1700" dirty="0">
                <a:solidFill>
                  <a:srgbClr val="000000"/>
                </a:solidFill>
                <a:latin typeface="Helvetica" pitchFamily="34" charset="0"/>
              </a:rPr>
              <a:t>Image</a:t>
            </a:r>
            <a:endParaRPr lang="en-US" sz="2000" b="1" dirty="0">
              <a:latin typeface="Times New Roman" pitchFamily="18" charset="0"/>
            </a:endParaRPr>
          </a:p>
        </p:txBody>
      </p:sp>
      <p:cxnSp>
        <p:nvCxnSpPr>
          <p:cNvPr id="9" name="Straight Arrow Connector 8">
            <a:extLst>
              <a:ext uri="{FF2B5EF4-FFF2-40B4-BE49-F238E27FC236}">
                <a16:creationId xmlns:a16="http://schemas.microsoft.com/office/drawing/2014/main" id="{B103B4BC-4DCF-A84C-98FF-2F34FE5DC183}"/>
              </a:ext>
            </a:extLst>
          </p:cNvPr>
          <p:cNvCxnSpPr/>
          <p:nvPr/>
        </p:nvCxnSpPr>
        <p:spPr bwMode="auto">
          <a:xfrm flipH="1">
            <a:off x="3352800" y="4054475"/>
            <a:ext cx="2667000"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23" name="Straight Arrow Connector 22">
            <a:extLst>
              <a:ext uri="{FF2B5EF4-FFF2-40B4-BE49-F238E27FC236}">
                <a16:creationId xmlns:a16="http://schemas.microsoft.com/office/drawing/2014/main" id="{AF717610-2954-C247-98FE-AC37D9818FA8}"/>
              </a:ext>
            </a:extLst>
          </p:cNvPr>
          <p:cNvCxnSpPr>
            <a:cxnSpLocks/>
          </p:cNvCxnSpPr>
          <p:nvPr/>
        </p:nvCxnSpPr>
        <p:spPr bwMode="auto">
          <a:xfrm flipH="1" flipV="1">
            <a:off x="6063838" y="2606677"/>
            <a:ext cx="834436" cy="720079"/>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27" name="Straight Arrow Connector 26">
            <a:extLst>
              <a:ext uri="{FF2B5EF4-FFF2-40B4-BE49-F238E27FC236}">
                <a16:creationId xmlns:a16="http://schemas.microsoft.com/office/drawing/2014/main" id="{1E37115C-7047-C742-99E3-3031192988C6}"/>
              </a:ext>
            </a:extLst>
          </p:cNvPr>
          <p:cNvCxnSpPr>
            <a:cxnSpLocks/>
          </p:cNvCxnSpPr>
          <p:nvPr/>
        </p:nvCxnSpPr>
        <p:spPr bwMode="auto">
          <a:xfrm flipV="1">
            <a:off x="7813928" y="1807113"/>
            <a:ext cx="0" cy="105263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29" name="Straight Arrow Connector 28">
            <a:extLst>
              <a:ext uri="{FF2B5EF4-FFF2-40B4-BE49-F238E27FC236}">
                <a16:creationId xmlns:a16="http://schemas.microsoft.com/office/drawing/2014/main" id="{644D8A8B-6110-3E42-91DB-53BBF55C3BED}"/>
              </a:ext>
            </a:extLst>
          </p:cNvPr>
          <p:cNvCxnSpPr>
            <a:cxnSpLocks/>
          </p:cNvCxnSpPr>
          <p:nvPr/>
        </p:nvCxnSpPr>
        <p:spPr bwMode="auto">
          <a:xfrm flipV="1">
            <a:off x="8807038" y="2813003"/>
            <a:ext cx="1022762" cy="641263"/>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33" name="Rectangle 13">
            <a:extLst>
              <a:ext uri="{FF2B5EF4-FFF2-40B4-BE49-F238E27FC236}">
                <a16:creationId xmlns:a16="http://schemas.microsoft.com/office/drawing/2014/main" id="{8BF27F61-9948-E54C-A3B5-4209D2AD90E5}"/>
              </a:ext>
            </a:extLst>
          </p:cNvPr>
          <p:cNvSpPr>
            <a:spLocks noChangeArrowheads="1"/>
          </p:cNvSpPr>
          <p:nvPr/>
        </p:nvSpPr>
        <p:spPr bwMode="auto">
          <a:xfrm>
            <a:off x="3786022" y="4184263"/>
            <a:ext cx="2172069" cy="235449"/>
          </a:xfrm>
          <a:prstGeom prst="rect">
            <a:avLst/>
          </a:prstGeom>
          <a:noFill/>
          <a:ln w="9525">
            <a:noFill/>
            <a:miter lim="800000"/>
            <a:headEnd/>
            <a:tailEnd/>
          </a:ln>
        </p:spPr>
        <p:txBody>
          <a:bodyPr wrap="none" lIns="0" tIns="0" rIns="0" bIns="0">
            <a:spAutoFit/>
          </a:bodyPr>
          <a:lstStyle/>
          <a:p>
            <a:pPr>
              <a:lnSpc>
                <a:spcPct val="90000"/>
              </a:lnSpc>
            </a:pPr>
            <a:r>
              <a:rPr lang="en-US" sz="1700" dirty="0">
                <a:solidFill>
                  <a:srgbClr val="000000"/>
                </a:solidFill>
                <a:latin typeface="Helvetica" pitchFamily="34" charset="0"/>
              </a:rPr>
              <a:t>Projection direction (</a:t>
            </a:r>
            <a:r>
              <a:rPr lang="en-US" sz="1700" i="1" dirty="0">
                <a:solidFill>
                  <a:srgbClr val="7030A0"/>
                </a:solidFill>
                <a:latin typeface="Times New Roman" panose="02020603050405020304" pitchFamily="18" charset="0"/>
                <a:cs typeface="Times New Roman" panose="02020603050405020304" pitchFamily="18" charset="0"/>
              </a:rPr>
              <a:t>z</a:t>
            </a:r>
            <a:r>
              <a:rPr lang="en-US" sz="1700" dirty="0">
                <a:solidFill>
                  <a:srgbClr val="000000"/>
                </a:solidFill>
                <a:latin typeface="Helvetica" pitchFamily="34" charset="0"/>
              </a:rPr>
              <a:t>)</a:t>
            </a:r>
            <a:endParaRPr lang="en-US" sz="2000" dirty="0">
              <a:latin typeface="Times New Roman" pitchFamily="18" charset="0"/>
            </a:endParaRPr>
          </a:p>
        </p:txBody>
      </p:sp>
      <p:sp>
        <p:nvSpPr>
          <p:cNvPr id="34" name="Rectangle 13">
            <a:extLst>
              <a:ext uri="{FF2B5EF4-FFF2-40B4-BE49-F238E27FC236}">
                <a16:creationId xmlns:a16="http://schemas.microsoft.com/office/drawing/2014/main" id="{EDF39A46-D4F8-C342-8112-5A60D17311C2}"/>
              </a:ext>
            </a:extLst>
          </p:cNvPr>
          <p:cNvSpPr>
            <a:spLocks noChangeArrowheads="1"/>
          </p:cNvSpPr>
          <p:nvPr/>
        </p:nvSpPr>
        <p:spPr bwMode="auto">
          <a:xfrm>
            <a:off x="5454284" y="2357121"/>
            <a:ext cx="1022716" cy="235449"/>
          </a:xfrm>
          <a:prstGeom prst="rect">
            <a:avLst/>
          </a:prstGeom>
          <a:noFill/>
          <a:ln w="9525">
            <a:noFill/>
            <a:miter lim="800000"/>
            <a:headEnd/>
            <a:tailEnd/>
          </a:ln>
        </p:spPr>
        <p:txBody>
          <a:bodyPr wrap="none" lIns="0" tIns="0" rIns="0" bIns="0">
            <a:spAutoFit/>
          </a:bodyPr>
          <a:lstStyle/>
          <a:p>
            <a:pPr>
              <a:lnSpc>
                <a:spcPct val="90000"/>
              </a:lnSpc>
            </a:pPr>
            <a:r>
              <a:rPr lang="en-US" sz="1700" i="1" dirty="0" err="1">
                <a:solidFill>
                  <a:srgbClr val="7030A0"/>
                </a:solidFill>
                <a:latin typeface="Times New Roman" panose="02020603050405020304" pitchFamily="18" charset="0"/>
                <a:cs typeface="Times New Roman" panose="02020603050405020304" pitchFamily="18" charset="0"/>
              </a:rPr>
              <a:t>N</a:t>
            </a:r>
            <a:r>
              <a:rPr lang="en-US" sz="1700" i="1" baseline="-25000" dirty="0" err="1">
                <a:solidFill>
                  <a:srgbClr val="7030A0"/>
                </a:solidFill>
                <a:latin typeface="Times New Roman" panose="02020603050405020304" pitchFamily="18" charset="0"/>
                <a:cs typeface="Times New Roman" panose="02020603050405020304" pitchFamily="18" charset="0"/>
              </a:rPr>
              <a:t>z</a:t>
            </a:r>
            <a:r>
              <a:rPr lang="en-US" sz="1700" dirty="0">
                <a:solidFill>
                  <a:srgbClr val="000000"/>
                </a:solidFill>
                <a:latin typeface="Helvetica" pitchFamily="34" charset="0"/>
              </a:rPr>
              <a:t> positive</a:t>
            </a:r>
            <a:endParaRPr lang="en-US" sz="2000" dirty="0">
              <a:latin typeface="Times New Roman" pitchFamily="18" charset="0"/>
            </a:endParaRPr>
          </a:p>
        </p:txBody>
      </p:sp>
      <p:sp>
        <p:nvSpPr>
          <p:cNvPr id="35" name="Rectangle 13">
            <a:extLst>
              <a:ext uri="{FF2B5EF4-FFF2-40B4-BE49-F238E27FC236}">
                <a16:creationId xmlns:a16="http://schemas.microsoft.com/office/drawing/2014/main" id="{FAD3EB40-3C2E-024F-B505-C60EDAC63476}"/>
              </a:ext>
            </a:extLst>
          </p:cNvPr>
          <p:cNvSpPr>
            <a:spLocks noChangeArrowheads="1"/>
          </p:cNvSpPr>
          <p:nvPr/>
        </p:nvSpPr>
        <p:spPr bwMode="auto">
          <a:xfrm>
            <a:off x="7533782" y="1566596"/>
            <a:ext cx="543418" cy="235449"/>
          </a:xfrm>
          <a:prstGeom prst="rect">
            <a:avLst/>
          </a:prstGeom>
          <a:noFill/>
          <a:ln w="9525">
            <a:noFill/>
            <a:miter lim="800000"/>
            <a:headEnd/>
            <a:tailEnd/>
          </a:ln>
        </p:spPr>
        <p:txBody>
          <a:bodyPr wrap="none" lIns="0" tIns="0" rIns="0" bIns="0">
            <a:spAutoFit/>
          </a:bodyPr>
          <a:lstStyle/>
          <a:p>
            <a:pPr>
              <a:lnSpc>
                <a:spcPct val="90000"/>
              </a:lnSpc>
            </a:pPr>
            <a:r>
              <a:rPr lang="en-US" sz="1700" i="1" dirty="0" err="1">
                <a:solidFill>
                  <a:srgbClr val="7030A0"/>
                </a:solidFill>
                <a:latin typeface="Times New Roman" panose="02020603050405020304" pitchFamily="18" charset="0"/>
                <a:cs typeface="Times New Roman" panose="02020603050405020304" pitchFamily="18" charset="0"/>
              </a:rPr>
              <a:t>N</a:t>
            </a:r>
            <a:r>
              <a:rPr lang="en-US" sz="1700" i="1" baseline="-25000" dirty="0" err="1">
                <a:solidFill>
                  <a:srgbClr val="7030A0"/>
                </a:solidFill>
                <a:latin typeface="Times New Roman" panose="02020603050405020304" pitchFamily="18" charset="0"/>
                <a:cs typeface="Times New Roman" panose="02020603050405020304" pitchFamily="18" charset="0"/>
              </a:rPr>
              <a:t>z</a:t>
            </a:r>
            <a:r>
              <a:rPr lang="en-US" sz="1700" dirty="0">
                <a:solidFill>
                  <a:srgbClr val="7030A0"/>
                </a:solidFill>
                <a:latin typeface="Times New Roman" panose="02020603050405020304" pitchFamily="18" charset="0"/>
                <a:cs typeface="Times New Roman" panose="02020603050405020304" pitchFamily="18" charset="0"/>
              </a:rPr>
              <a:t> = 0</a:t>
            </a:r>
            <a:endParaRPr lang="en-US" sz="2000" dirty="0">
              <a:solidFill>
                <a:srgbClr val="7030A0"/>
              </a:solidFill>
              <a:latin typeface="Times New Roman" panose="02020603050405020304" pitchFamily="18" charset="0"/>
              <a:cs typeface="Times New Roman" panose="02020603050405020304" pitchFamily="18" charset="0"/>
            </a:endParaRPr>
          </a:p>
        </p:txBody>
      </p:sp>
      <p:sp>
        <p:nvSpPr>
          <p:cNvPr id="36" name="Rectangle 13">
            <a:extLst>
              <a:ext uri="{FF2B5EF4-FFF2-40B4-BE49-F238E27FC236}">
                <a16:creationId xmlns:a16="http://schemas.microsoft.com/office/drawing/2014/main" id="{45CF3A1E-596A-854F-BFC3-7CA22A1913D1}"/>
              </a:ext>
            </a:extLst>
          </p:cNvPr>
          <p:cNvSpPr>
            <a:spLocks noChangeArrowheads="1"/>
          </p:cNvSpPr>
          <p:nvPr/>
        </p:nvSpPr>
        <p:spPr bwMode="auto">
          <a:xfrm>
            <a:off x="9264238" y="2469776"/>
            <a:ext cx="1090042" cy="235449"/>
          </a:xfrm>
          <a:prstGeom prst="rect">
            <a:avLst/>
          </a:prstGeom>
          <a:noFill/>
          <a:ln w="9525">
            <a:noFill/>
            <a:miter lim="800000"/>
            <a:headEnd/>
            <a:tailEnd/>
          </a:ln>
        </p:spPr>
        <p:txBody>
          <a:bodyPr wrap="none" lIns="0" tIns="0" rIns="0" bIns="0">
            <a:spAutoFit/>
          </a:bodyPr>
          <a:lstStyle/>
          <a:p>
            <a:pPr>
              <a:lnSpc>
                <a:spcPct val="90000"/>
              </a:lnSpc>
            </a:pPr>
            <a:r>
              <a:rPr lang="en-US" sz="1700" i="1" dirty="0" err="1">
                <a:solidFill>
                  <a:srgbClr val="7030A0"/>
                </a:solidFill>
                <a:latin typeface="Times New Roman" panose="02020603050405020304" pitchFamily="18" charset="0"/>
                <a:cs typeface="Times New Roman" panose="02020603050405020304" pitchFamily="18" charset="0"/>
              </a:rPr>
              <a:t>N</a:t>
            </a:r>
            <a:r>
              <a:rPr lang="en-US" sz="1700" i="1" baseline="-25000" dirty="0" err="1">
                <a:solidFill>
                  <a:srgbClr val="7030A0"/>
                </a:solidFill>
                <a:latin typeface="Times New Roman" panose="02020603050405020304" pitchFamily="18" charset="0"/>
                <a:cs typeface="Times New Roman" panose="02020603050405020304" pitchFamily="18" charset="0"/>
              </a:rPr>
              <a:t>z</a:t>
            </a:r>
            <a:r>
              <a:rPr lang="en-US" sz="1700" dirty="0">
                <a:solidFill>
                  <a:srgbClr val="000000"/>
                </a:solidFill>
                <a:latin typeface="Helvetica" pitchFamily="34" charset="0"/>
              </a:rPr>
              <a:t> negative</a:t>
            </a:r>
            <a:endParaRPr lang="en-US" sz="2000" dirty="0">
              <a:latin typeface="Times New Roman" pitchFamily="18" charset="0"/>
            </a:endParaRPr>
          </a:p>
        </p:txBody>
      </p:sp>
      <p:sp>
        <p:nvSpPr>
          <p:cNvPr id="38" name="Freeform 37">
            <a:extLst>
              <a:ext uri="{FF2B5EF4-FFF2-40B4-BE49-F238E27FC236}">
                <a16:creationId xmlns:a16="http://schemas.microsoft.com/office/drawing/2014/main" id="{4799FED1-A57E-364D-92C4-ABDE876C485C}"/>
              </a:ext>
            </a:extLst>
          </p:cNvPr>
          <p:cNvSpPr/>
          <p:nvPr/>
        </p:nvSpPr>
        <p:spPr bwMode="auto">
          <a:xfrm>
            <a:off x="7571950" y="2857460"/>
            <a:ext cx="251241" cy="2372810"/>
          </a:xfrm>
          <a:custGeom>
            <a:avLst/>
            <a:gdLst>
              <a:gd name="connsiteX0" fmla="*/ 669647 w 681222"/>
              <a:gd name="connsiteY0" fmla="*/ 0 h 2372810"/>
              <a:gd name="connsiteX1" fmla="*/ 171936 w 681222"/>
              <a:gd name="connsiteY1" fmla="*/ 567159 h 2372810"/>
              <a:gd name="connsiteX2" fmla="*/ 9890 w 681222"/>
              <a:gd name="connsiteY2" fmla="*/ 1250066 h 2372810"/>
              <a:gd name="connsiteX3" fmla="*/ 90913 w 681222"/>
              <a:gd name="connsiteY3" fmla="*/ 1944547 h 2372810"/>
              <a:gd name="connsiteX4" fmla="*/ 681222 w 681222"/>
              <a:gd name="connsiteY4" fmla="*/ 2372810 h 2372810"/>
              <a:gd name="connsiteX0" fmla="*/ 680781 w 692356"/>
              <a:gd name="connsiteY0" fmla="*/ 0 h 2372810"/>
              <a:gd name="connsiteX1" fmla="*/ 333541 w 692356"/>
              <a:gd name="connsiteY1" fmla="*/ 277792 h 2372810"/>
              <a:gd name="connsiteX2" fmla="*/ 21024 w 692356"/>
              <a:gd name="connsiteY2" fmla="*/ 1250066 h 2372810"/>
              <a:gd name="connsiteX3" fmla="*/ 102047 w 692356"/>
              <a:gd name="connsiteY3" fmla="*/ 1944547 h 2372810"/>
              <a:gd name="connsiteX4" fmla="*/ 692356 w 692356"/>
              <a:gd name="connsiteY4" fmla="*/ 2372810 h 2372810"/>
              <a:gd name="connsiteX0" fmla="*/ 680781 w 692356"/>
              <a:gd name="connsiteY0" fmla="*/ 0 h 2372810"/>
              <a:gd name="connsiteX1" fmla="*/ 333541 w 692356"/>
              <a:gd name="connsiteY1" fmla="*/ 277792 h 2372810"/>
              <a:gd name="connsiteX2" fmla="*/ 21024 w 692356"/>
              <a:gd name="connsiteY2" fmla="*/ 1250066 h 2372810"/>
              <a:gd name="connsiteX3" fmla="*/ 102047 w 692356"/>
              <a:gd name="connsiteY3" fmla="*/ 1944547 h 2372810"/>
              <a:gd name="connsiteX4" fmla="*/ 692356 w 692356"/>
              <a:gd name="connsiteY4" fmla="*/ 2372810 h 2372810"/>
              <a:gd name="connsiteX0" fmla="*/ 783636 w 795211"/>
              <a:gd name="connsiteY0" fmla="*/ 0 h 2372810"/>
              <a:gd name="connsiteX1" fmla="*/ 436396 w 795211"/>
              <a:gd name="connsiteY1" fmla="*/ 277792 h 2372810"/>
              <a:gd name="connsiteX2" fmla="*/ 8132 w 795211"/>
              <a:gd name="connsiteY2" fmla="*/ 1180618 h 2372810"/>
              <a:gd name="connsiteX3" fmla="*/ 204902 w 795211"/>
              <a:gd name="connsiteY3" fmla="*/ 1944547 h 2372810"/>
              <a:gd name="connsiteX4" fmla="*/ 795211 w 795211"/>
              <a:gd name="connsiteY4" fmla="*/ 2372810 h 2372810"/>
              <a:gd name="connsiteX0" fmla="*/ 777381 w 788956"/>
              <a:gd name="connsiteY0" fmla="*/ 0 h 2372810"/>
              <a:gd name="connsiteX1" fmla="*/ 430141 w 788956"/>
              <a:gd name="connsiteY1" fmla="*/ 277792 h 2372810"/>
              <a:gd name="connsiteX2" fmla="*/ 1877 w 788956"/>
              <a:gd name="connsiteY2" fmla="*/ 1180618 h 2372810"/>
              <a:gd name="connsiteX3" fmla="*/ 198647 w 788956"/>
              <a:gd name="connsiteY3" fmla="*/ 1944547 h 2372810"/>
              <a:gd name="connsiteX4" fmla="*/ 788956 w 788956"/>
              <a:gd name="connsiteY4" fmla="*/ 2372810 h 2372810"/>
              <a:gd name="connsiteX0" fmla="*/ 641229 w 652804"/>
              <a:gd name="connsiteY0" fmla="*/ 0 h 2372810"/>
              <a:gd name="connsiteX1" fmla="*/ 293989 w 652804"/>
              <a:gd name="connsiteY1" fmla="*/ 277792 h 2372810"/>
              <a:gd name="connsiteX2" fmla="*/ 27770 w 652804"/>
              <a:gd name="connsiteY2" fmla="*/ 1169044 h 2372810"/>
              <a:gd name="connsiteX3" fmla="*/ 62495 w 652804"/>
              <a:gd name="connsiteY3" fmla="*/ 1944547 h 2372810"/>
              <a:gd name="connsiteX4" fmla="*/ 652804 w 652804"/>
              <a:gd name="connsiteY4" fmla="*/ 2372810 h 2372810"/>
              <a:gd name="connsiteX0" fmla="*/ 613525 w 625100"/>
              <a:gd name="connsiteY0" fmla="*/ 0 h 2372810"/>
              <a:gd name="connsiteX1" fmla="*/ 266285 w 625100"/>
              <a:gd name="connsiteY1" fmla="*/ 277792 h 2372810"/>
              <a:gd name="connsiteX2" fmla="*/ 66 w 625100"/>
              <a:gd name="connsiteY2" fmla="*/ 1169044 h 2372810"/>
              <a:gd name="connsiteX3" fmla="*/ 289434 w 625100"/>
              <a:gd name="connsiteY3" fmla="*/ 2199190 h 2372810"/>
              <a:gd name="connsiteX4" fmla="*/ 625100 w 625100"/>
              <a:gd name="connsiteY4" fmla="*/ 2372810 h 2372810"/>
              <a:gd name="connsiteX0" fmla="*/ 613525 w 625100"/>
              <a:gd name="connsiteY0" fmla="*/ 0 h 2372810"/>
              <a:gd name="connsiteX1" fmla="*/ 266285 w 625100"/>
              <a:gd name="connsiteY1" fmla="*/ 277792 h 2372810"/>
              <a:gd name="connsiteX2" fmla="*/ 66 w 625100"/>
              <a:gd name="connsiteY2" fmla="*/ 1169044 h 2372810"/>
              <a:gd name="connsiteX3" fmla="*/ 289434 w 625100"/>
              <a:gd name="connsiteY3" fmla="*/ 2199190 h 2372810"/>
              <a:gd name="connsiteX4" fmla="*/ 625100 w 625100"/>
              <a:gd name="connsiteY4" fmla="*/ 2372810 h 2372810"/>
              <a:gd name="connsiteX0" fmla="*/ 613529 w 625104"/>
              <a:gd name="connsiteY0" fmla="*/ 0 h 2372810"/>
              <a:gd name="connsiteX1" fmla="*/ 266289 w 625104"/>
              <a:gd name="connsiteY1" fmla="*/ 277792 h 2372810"/>
              <a:gd name="connsiteX2" fmla="*/ 70 w 625104"/>
              <a:gd name="connsiteY2" fmla="*/ 1169044 h 2372810"/>
              <a:gd name="connsiteX3" fmla="*/ 289438 w 625104"/>
              <a:gd name="connsiteY3" fmla="*/ 2199190 h 2372810"/>
              <a:gd name="connsiteX4" fmla="*/ 625104 w 625104"/>
              <a:gd name="connsiteY4" fmla="*/ 2372810 h 2372810"/>
              <a:gd name="connsiteX0" fmla="*/ 613529 w 625104"/>
              <a:gd name="connsiteY0" fmla="*/ 0 h 2372810"/>
              <a:gd name="connsiteX1" fmla="*/ 266289 w 625104"/>
              <a:gd name="connsiteY1" fmla="*/ 277792 h 2372810"/>
              <a:gd name="connsiteX2" fmla="*/ 70 w 625104"/>
              <a:gd name="connsiteY2" fmla="*/ 1169044 h 2372810"/>
              <a:gd name="connsiteX3" fmla="*/ 289438 w 625104"/>
              <a:gd name="connsiteY3" fmla="*/ 2199190 h 2372810"/>
              <a:gd name="connsiteX4" fmla="*/ 625104 w 625104"/>
              <a:gd name="connsiteY4" fmla="*/ 2372810 h 2372810"/>
              <a:gd name="connsiteX0" fmla="*/ 613529 w 625104"/>
              <a:gd name="connsiteY0" fmla="*/ 0 h 2372810"/>
              <a:gd name="connsiteX1" fmla="*/ 266289 w 625104"/>
              <a:gd name="connsiteY1" fmla="*/ 277792 h 2372810"/>
              <a:gd name="connsiteX2" fmla="*/ 70 w 625104"/>
              <a:gd name="connsiteY2" fmla="*/ 1169044 h 2372810"/>
              <a:gd name="connsiteX3" fmla="*/ 289438 w 625104"/>
              <a:gd name="connsiteY3" fmla="*/ 2129742 h 2372810"/>
              <a:gd name="connsiteX4" fmla="*/ 625104 w 625104"/>
              <a:gd name="connsiteY4" fmla="*/ 2372810 h 2372810"/>
              <a:gd name="connsiteX0" fmla="*/ 613529 w 625104"/>
              <a:gd name="connsiteY0" fmla="*/ 0 h 2372810"/>
              <a:gd name="connsiteX1" fmla="*/ 266289 w 625104"/>
              <a:gd name="connsiteY1" fmla="*/ 277792 h 2372810"/>
              <a:gd name="connsiteX2" fmla="*/ 70 w 625104"/>
              <a:gd name="connsiteY2" fmla="*/ 1169044 h 2372810"/>
              <a:gd name="connsiteX3" fmla="*/ 289438 w 625104"/>
              <a:gd name="connsiteY3" fmla="*/ 2129742 h 2372810"/>
              <a:gd name="connsiteX4" fmla="*/ 625104 w 625104"/>
              <a:gd name="connsiteY4" fmla="*/ 2372810 h 2372810"/>
              <a:gd name="connsiteX0" fmla="*/ 704279 w 715854"/>
              <a:gd name="connsiteY0" fmla="*/ 0 h 2372810"/>
              <a:gd name="connsiteX1" fmla="*/ 357039 w 715854"/>
              <a:gd name="connsiteY1" fmla="*/ 277792 h 2372810"/>
              <a:gd name="connsiteX2" fmla="*/ 44 w 715854"/>
              <a:gd name="connsiteY2" fmla="*/ 1180619 h 2372810"/>
              <a:gd name="connsiteX3" fmla="*/ 380188 w 715854"/>
              <a:gd name="connsiteY3" fmla="*/ 2129742 h 2372810"/>
              <a:gd name="connsiteX4" fmla="*/ 715854 w 715854"/>
              <a:gd name="connsiteY4" fmla="*/ 2372810 h 2372810"/>
              <a:gd name="connsiteX0" fmla="*/ 704972 w 716547"/>
              <a:gd name="connsiteY0" fmla="*/ 0 h 2372810"/>
              <a:gd name="connsiteX1" fmla="*/ 357732 w 716547"/>
              <a:gd name="connsiteY1" fmla="*/ 277792 h 2372810"/>
              <a:gd name="connsiteX2" fmla="*/ 737 w 716547"/>
              <a:gd name="connsiteY2" fmla="*/ 1180619 h 2372810"/>
              <a:gd name="connsiteX3" fmla="*/ 277589 w 716547"/>
              <a:gd name="connsiteY3" fmla="*/ 2062009 h 2372810"/>
              <a:gd name="connsiteX4" fmla="*/ 716547 w 716547"/>
              <a:gd name="connsiteY4" fmla="*/ 2372810 h 2372810"/>
              <a:gd name="connsiteX0" fmla="*/ 616935 w 628510"/>
              <a:gd name="connsiteY0" fmla="*/ 0 h 2372810"/>
              <a:gd name="connsiteX1" fmla="*/ 269695 w 628510"/>
              <a:gd name="connsiteY1" fmla="*/ 277792 h 2372810"/>
              <a:gd name="connsiteX2" fmla="*/ 1236 w 628510"/>
              <a:gd name="connsiteY2" fmla="*/ 1186264 h 2372810"/>
              <a:gd name="connsiteX3" fmla="*/ 189552 w 628510"/>
              <a:gd name="connsiteY3" fmla="*/ 2062009 h 2372810"/>
              <a:gd name="connsiteX4" fmla="*/ 628510 w 628510"/>
              <a:gd name="connsiteY4" fmla="*/ 2372810 h 2372810"/>
              <a:gd name="connsiteX0" fmla="*/ 622064 w 633639"/>
              <a:gd name="connsiteY0" fmla="*/ 0 h 2372810"/>
              <a:gd name="connsiteX1" fmla="*/ 274824 w 633639"/>
              <a:gd name="connsiteY1" fmla="*/ 277792 h 2372810"/>
              <a:gd name="connsiteX2" fmla="*/ 6365 w 633639"/>
              <a:gd name="connsiteY2" fmla="*/ 1186264 h 2372810"/>
              <a:gd name="connsiteX3" fmla="*/ 194681 w 633639"/>
              <a:gd name="connsiteY3" fmla="*/ 2062009 h 2372810"/>
              <a:gd name="connsiteX4" fmla="*/ 633639 w 633639"/>
              <a:gd name="connsiteY4" fmla="*/ 2372810 h 2372810"/>
              <a:gd name="connsiteX0" fmla="*/ 622064 w 633639"/>
              <a:gd name="connsiteY0" fmla="*/ 0 h 2372810"/>
              <a:gd name="connsiteX1" fmla="*/ 274824 w 633639"/>
              <a:gd name="connsiteY1" fmla="*/ 277792 h 2372810"/>
              <a:gd name="connsiteX2" fmla="*/ 6365 w 633639"/>
              <a:gd name="connsiteY2" fmla="*/ 1186264 h 2372810"/>
              <a:gd name="connsiteX3" fmla="*/ 194681 w 633639"/>
              <a:gd name="connsiteY3" fmla="*/ 2062009 h 2372810"/>
              <a:gd name="connsiteX4" fmla="*/ 633639 w 633639"/>
              <a:gd name="connsiteY4" fmla="*/ 2372810 h 2372810"/>
              <a:gd name="connsiteX0" fmla="*/ 622064 w 633639"/>
              <a:gd name="connsiteY0" fmla="*/ 0 h 2372810"/>
              <a:gd name="connsiteX1" fmla="*/ 274824 w 633639"/>
              <a:gd name="connsiteY1" fmla="*/ 277792 h 2372810"/>
              <a:gd name="connsiteX2" fmla="*/ 6365 w 633639"/>
              <a:gd name="connsiteY2" fmla="*/ 1186264 h 2372810"/>
              <a:gd name="connsiteX3" fmla="*/ 194681 w 633639"/>
              <a:gd name="connsiteY3" fmla="*/ 2062009 h 2372810"/>
              <a:gd name="connsiteX4" fmla="*/ 633639 w 633639"/>
              <a:gd name="connsiteY4" fmla="*/ 2372810 h 2372810"/>
              <a:gd name="connsiteX0" fmla="*/ 622064 w 633639"/>
              <a:gd name="connsiteY0" fmla="*/ 0 h 2372810"/>
              <a:gd name="connsiteX1" fmla="*/ 274824 w 633639"/>
              <a:gd name="connsiteY1" fmla="*/ 277792 h 2372810"/>
              <a:gd name="connsiteX2" fmla="*/ 6365 w 633639"/>
              <a:gd name="connsiteY2" fmla="*/ 1186264 h 2372810"/>
              <a:gd name="connsiteX3" fmla="*/ 194681 w 633639"/>
              <a:gd name="connsiteY3" fmla="*/ 2062009 h 2372810"/>
              <a:gd name="connsiteX4" fmla="*/ 633639 w 633639"/>
              <a:gd name="connsiteY4" fmla="*/ 2372810 h 2372810"/>
              <a:gd name="connsiteX0" fmla="*/ 651001 w 662576"/>
              <a:gd name="connsiteY0" fmla="*/ 0 h 2372810"/>
              <a:gd name="connsiteX1" fmla="*/ 303761 w 662576"/>
              <a:gd name="connsiteY1" fmla="*/ 277792 h 2372810"/>
              <a:gd name="connsiteX2" fmla="*/ 5791 w 662576"/>
              <a:gd name="connsiteY2" fmla="*/ 1197553 h 2372810"/>
              <a:gd name="connsiteX3" fmla="*/ 223618 w 662576"/>
              <a:gd name="connsiteY3" fmla="*/ 2062009 h 2372810"/>
              <a:gd name="connsiteX4" fmla="*/ 662576 w 662576"/>
              <a:gd name="connsiteY4" fmla="*/ 2372810 h 2372810"/>
              <a:gd name="connsiteX0" fmla="*/ 646105 w 657680"/>
              <a:gd name="connsiteY0" fmla="*/ 0 h 2372810"/>
              <a:gd name="connsiteX1" fmla="*/ 298865 w 657680"/>
              <a:gd name="connsiteY1" fmla="*/ 277792 h 2372810"/>
              <a:gd name="connsiteX2" fmla="*/ 895 w 657680"/>
              <a:gd name="connsiteY2" fmla="*/ 1197553 h 2372810"/>
              <a:gd name="connsiteX3" fmla="*/ 218722 w 657680"/>
              <a:gd name="connsiteY3" fmla="*/ 2062009 h 2372810"/>
              <a:gd name="connsiteX4" fmla="*/ 657680 w 657680"/>
              <a:gd name="connsiteY4" fmla="*/ 2372810 h 2372810"/>
              <a:gd name="connsiteX0" fmla="*/ 646539 w 658114"/>
              <a:gd name="connsiteY0" fmla="*/ 0 h 2372810"/>
              <a:gd name="connsiteX1" fmla="*/ 299299 w 658114"/>
              <a:gd name="connsiteY1" fmla="*/ 277792 h 2372810"/>
              <a:gd name="connsiteX2" fmla="*/ 1329 w 658114"/>
              <a:gd name="connsiteY2" fmla="*/ 1197553 h 2372810"/>
              <a:gd name="connsiteX3" fmla="*/ 219156 w 658114"/>
              <a:gd name="connsiteY3" fmla="*/ 2062009 h 2372810"/>
              <a:gd name="connsiteX4" fmla="*/ 658114 w 658114"/>
              <a:gd name="connsiteY4" fmla="*/ 2372810 h 2372810"/>
              <a:gd name="connsiteX0" fmla="*/ 645642 w 657217"/>
              <a:gd name="connsiteY0" fmla="*/ 0 h 2372810"/>
              <a:gd name="connsiteX1" fmla="*/ 268889 w 657217"/>
              <a:gd name="connsiteY1" fmla="*/ 260859 h 2372810"/>
              <a:gd name="connsiteX2" fmla="*/ 432 w 657217"/>
              <a:gd name="connsiteY2" fmla="*/ 1197553 h 2372810"/>
              <a:gd name="connsiteX3" fmla="*/ 218259 w 657217"/>
              <a:gd name="connsiteY3" fmla="*/ 2062009 h 2372810"/>
              <a:gd name="connsiteX4" fmla="*/ 657217 w 657217"/>
              <a:gd name="connsiteY4" fmla="*/ 2372810 h 2372810"/>
              <a:gd name="connsiteX0" fmla="*/ 645642 w 657217"/>
              <a:gd name="connsiteY0" fmla="*/ 0 h 2372810"/>
              <a:gd name="connsiteX1" fmla="*/ 268889 w 657217"/>
              <a:gd name="connsiteY1" fmla="*/ 300370 h 2372810"/>
              <a:gd name="connsiteX2" fmla="*/ 432 w 657217"/>
              <a:gd name="connsiteY2" fmla="*/ 1197553 h 2372810"/>
              <a:gd name="connsiteX3" fmla="*/ 218259 w 657217"/>
              <a:gd name="connsiteY3" fmla="*/ 2062009 h 2372810"/>
              <a:gd name="connsiteX4" fmla="*/ 657217 w 657217"/>
              <a:gd name="connsiteY4" fmla="*/ 2372810 h 2372810"/>
              <a:gd name="connsiteX0" fmla="*/ 645226 w 656801"/>
              <a:gd name="connsiteY0" fmla="*/ 0 h 2372810"/>
              <a:gd name="connsiteX1" fmla="*/ 268473 w 656801"/>
              <a:gd name="connsiteY1" fmla="*/ 300370 h 2372810"/>
              <a:gd name="connsiteX2" fmla="*/ 16 w 656801"/>
              <a:gd name="connsiteY2" fmla="*/ 1197553 h 2372810"/>
              <a:gd name="connsiteX3" fmla="*/ 276867 w 656801"/>
              <a:gd name="connsiteY3" fmla="*/ 2067653 h 2372810"/>
              <a:gd name="connsiteX4" fmla="*/ 656801 w 656801"/>
              <a:gd name="connsiteY4" fmla="*/ 2372810 h 2372810"/>
              <a:gd name="connsiteX0" fmla="*/ 645226 w 656801"/>
              <a:gd name="connsiteY0" fmla="*/ 0 h 2372810"/>
              <a:gd name="connsiteX1" fmla="*/ 268473 w 656801"/>
              <a:gd name="connsiteY1" fmla="*/ 300370 h 2372810"/>
              <a:gd name="connsiteX2" fmla="*/ 16 w 656801"/>
              <a:gd name="connsiteY2" fmla="*/ 1197553 h 2372810"/>
              <a:gd name="connsiteX3" fmla="*/ 276867 w 656801"/>
              <a:gd name="connsiteY3" fmla="*/ 2067653 h 2372810"/>
              <a:gd name="connsiteX4" fmla="*/ 656801 w 656801"/>
              <a:gd name="connsiteY4" fmla="*/ 2372810 h 2372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6801" h="2372810">
                <a:moveTo>
                  <a:pt x="645226" y="0"/>
                </a:moveTo>
                <a:cubicBezTo>
                  <a:pt x="451350" y="121534"/>
                  <a:pt x="449787" y="95133"/>
                  <a:pt x="268473" y="300370"/>
                </a:cubicBezTo>
                <a:cubicBezTo>
                  <a:pt x="87159" y="505607"/>
                  <a:pt x="-1383" y="903006"/>
                  <a:pt x="16" y="1197553"/>
                </a:cubicBezTo>
                <a:cubicBezTo>
                  <a:pt x="1415" y="1492100"/>
                  <a:pt x="152646" y="1899999"/>
                  <a:pt x="276867" y="2067653"/>
                </a:cubicBezTo>
                <a:cubicBezTo>
                  <a:pt x="401088" y="2235307"/>
                  <a:pt x="417591" y="2252240"/>
                  <a:pt x="656801" y="2372810"/>
                </a:cubicBezTo>
              </a:path>
            </a:pathLst>
          </a:custGeom>
          <a:noFill/>
          <a:ln w="38100" cap="flat" cmpd="sng" algn="ctr">
            <a:solidFill>
              <a:srgbClr val="FF000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 name="Oval 1">
            <a:extLst>
              <a:ext uri="{FF2B5EF4-FFF2-40B4-BE49-F238E27FC236}">
                <a16:creationId xmlns:a16="http://schemas.microsoft.com/office/drawing/2014/main" id="{897C9B42-42DB-8547-B31A-E038D87122C2}"/>
              </a:ext>
            </a:extLst>
          </p:cNvPr>
          <p:cNvSpPr/>
          <p:nvPr/>
        </p:nvSpPr>
        <p:spPr bwMode="auto">
          <a:xfrm>
            <a:off x="2175024" y="2889762"/>
            <a:ext cx="568176" cy="2340507"/>
          </a:xfrm>
          <a:prstGeom prst="ellipse">
            <a:avLst/>
          </a:prstGeom>
          <a:noFill/>
          <a:ln w="38100" cap="flat" cmpd="sng" algn="ctr">
            <a:solidFill>
              <a:srgbClr val="FF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cs typeface="Arial" charset="0"/>
            </a:endParaRPr>
          </a:p>
        </p:txBody>
      </p:sp>
      <p:sp>
        <p:nvSpPr>
          <p:cNvPr id="20" name="Rectangle 12">
            <a:extLst>
              <a:ext uri="{FF2B5EF4-FFF2-40B4-BE49-F238E27FC236}">
                <a16:creationId xmlns:a16="http://schemas.microsoft.com/office/drawing/2014/main" id="{AD23129B-F7F3-3D4D-9EB1-CA9530FC4864}"/>
              </a:ext>
            </a:extLst>
          </p:cNvPr>
          <p:cNvSpPr>
            <a:spLocks noChangeArrowheads="1"/>
          </p:cNvSpPr>
          <p:nvPr/>
        </p:nvSpPr>
        <p:spPr bwMode="auto">
          <a:xfrm>
            <a:off x="647700" y="6384620"/>
            <a:ext cx="10896600" cy="338554"/>
          </a:xfrm>
          <a:prstGeom prst="rect">
            <a:avLst/>
          </a:prstGeom>
          <a:noFill/>
          <a:ln w="19050">
            <a:noFill/>
            <a:miter lim="800000"/>
            <a:headEnd/>
            <a:tailEnd/>
          </a:ln>
        </p:spPr>
        <p:txBody>
          <a:bodyPr wrap="square">
            <a:spAutoFit/>
          </a:bodyPr>
          <a:lstStyle/>
          <a:p>
            <a:pPr algn="ctr" eaLnBrk="1" hangingPunct="1">
              <a:spcBef>
                <a:spcPct val="50000"/>
              </a:spcBef>
            </a:pPr>
            <a:r>
              <a:rPr lang="en-US" sz="1600" dirty="0"/>
              <a:t>P. </a:t>
            </a:r>
            <a:r>
              <a:rPr lang="en-US" sz="1600" dirty="0" err="1"/>
              <a:t>Nillius</a:t>
            </a:r>
            <a:r>
              <a:rPr lang="en-US" sz="1600" dirty="0"/>
              <a:t> and J.-O. </a:t>
            </a:r>
            <a:r>
              <a:rPr lang="en-US" sz="1600" dirty="0" err="1"/>
              <a:t>Eklundh</a:t>
            </a:r>
            <a:r>
              <a:rPr lang="en-US" sz="1600" dirty="0"/>
              <a:t>. </a:t>
            </a:r>
            <a:r>
              <a:rPr lang="en-US" sz="1600" dirty="0">
                <a:hlinkClick r:id="rId4"/>
              </a:rPr>
              <a:t>Automatic estimation of the projected light source direction</a:t>
            </a:r>
            <a:r>
              <a:rPr lang="en-US" sz="1600" dirty="0"/>
              <a:t>. CVPR 2001</a:t>
            </a:r>
          </a:p>
        </p:txBody>
      </p:sp>
    </p:spTree>
    <p:extLst>
      <p:ext uri="{BB962C8B-B14F-4D97-AF65-F5344CB8AC3E}">
        <p14:creationId xmlns:p14="http://schemas.microsoft.com/office/powerpoint/2010/main" val="3558320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36"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6" name="Rectangle 3"/>
          <p:cNvSpPr>
            <a:spLocks noGrp="1" noChangeArrowheads="1"/>
          </p:cNvSpPr>
          <p:nvPr>
            <p:ph type="title"/>
          </p:nvPr>
        </p:nvSpPr>
        <p:spPr/>
        <p:txBody>
          <a:bodyPr/>
          <a:lstStyle/>
          <a:p>
            <a:r>
              <a:rPr lang="en-US"/>
              <a:t>Finding the direction of the light source</a:t>
            </a:r>
          </a:p>
        </p:txBody>
      </p:sp>
      <mc:AlternateContent xmlns:mc="http://schemas.openxmlformats.org/markup-compatibility/2006" xmlns:a14="http://schemas.microsoft.com/office/drawing/2010/main">
        <mc:Choice Requires="a14">
          <p:sp>
            <p:nvSpPr>
              <p:cNvPr id="15368" name="Text Box 9"/>
              <p:cNvSpPr txBox="1">
                <a:spLocks noChangeArrowheads="1"/>
              </p:cNvSpPr>
              <p:nvPr/>
            </p:nvSpPr>
            <p:spPr bwMode="auto">
              <a:xfrm>
                <a:off x="4243411" y="990601"/>
                <a:ext cx="3849644" cy="461665"/>
              </a:xfrm>
              <a:prstGeom prst="rect">
                <a:avLst/>
              </a:prstGeom>
              <a:noFill/>
              <a:ln w="19050">
                <a:solidFill>
                  <a:srgbClr val="FF0000"/>
                </a:solidFill>
                <a:miter lim="800000"/>
                <a:headEnd/>
                <a:tailEnd/>
              </a:ln>
            </p:spPr>
            <p:txBody>
              <a:bodyPr wrap="none">
                <a:spAutoFit/>
              </a:bodyPr>
              <a:lstStyle/>
              <a:p>
                <a:pPr algn="ctr" eaLnBrk="1" hangingPunct="1">
                  <a:spcBef>
                    <a:spcPct val="50000"/>
                  </a:spcBef>
                </a:pPr>
                <a14:m>
                  <m:oMathPara xmlns:m="http://schemas.openxmlformats.org/officeDocument/2006/math">
                    <m:oMathParaPr>
                      <m:jc m:val="center"/>
                    </m:oMathParaPr>
                    <m:oMath xmlns:m="http://schemas.openxmlformats.org/officeDocument/2006/math">
                      <m:r>
                        <a:rPr lang="en-US" i="1" dirty="0" smtClean="0">
                          <a:solidFill>
                            <a:srgbClr val="7030A0"/>
                          </a:solidFill>
                          <a:latin typeface="Cambria Math" panose="02040503050406030204" pitchFamily="18" charset="0"/>
                        </a:rPr>
                        <m:t>𝐼</m:t>
                      </m:r>
                      <m:r>
                        <a:rPr lang="en-US" i="1" dirty="0" smtClean="0">
                          <a:solidFill>
                            <a:srgbClr val="7030A0"/>
                          </a:solidFill>
                          <a:latin typeface="Cambria Math" panose="02040503050406030204" pitchFamily="18" charset="0"/>
                        </a:rPr>
                        <m:t>(</m:t>
                      </m:r>
                      <m:r>
                        <a:rPr lang="en-US" i="1" dirty="0" err="1">
                          <a:solidFill>
                            <a:srgbClr val="7030A0"/>
                          </a:solidFill>
                          <a:latin typeface="Cambria Math" panose="02040503050406030204" pitchFamily="18" charset="0"/>
                        </a:rPr>
                        <m:t>𝑥</m:t>
                      </m:r>
                      <m:r>
                        <a:rPr lang="en-US" i="1" dirty="0" err="1">
                          <a:solidFill>
                            <a:srgbClr val="7030A0"/>
                          </a:solidFill>
                          <a:latin typeface="Cambria Math" panose="02040503050406030204" pitchFamily="18" charset="0"/>
                        </a:rPr>
                        <m:t>,</m:t>
                      </m:r>
                      <m:r>
                        <a:rPr lang="en-US" i="1" dirty="0" err="1">
                          <a:solidFill>
                            <a:srgbClr val="7030A0"/>
                          </a:solidFill>
                          <a:latin typeface="Cambria Math" panose="02040503050406030204" pitchFamily="18" charset="0"/>
                        </a:rPr>
                        <m:t>𝑦</m:t>
                      </m:r>
                      <m:r>
                        <a:rPr lang="en-US" i="1" dirty="0">
                          <a:solidFill>
                            <a:srgbClr val="7030A0"/>
                          </a:solidFill>
                          <a:latin typeface="Cambria Math" panose="02040503050406030204" pitchFamily="18" charset="0"/>
                        </a:rPr>
                        <m:t>) = </m:t>
                      </m:r>
                      <m:r>
                        <a:rPr lang="en-US" b="0" i="1" dirty="0">
                          <a:solidFill>
                            <a:srgbClr val="7030A0"/>
                          </a:solidFill>
                          <a:latin typeface="Cambria Math" panose="02040503050406030204" pitchFamily="18" charset="0"/>
                        </a:rPr>
                        <m:t>𝑁</m:t>
                      </m:r>
                      <m:r>
                        <a:rPr lang="en-US" i="1" dirty="0">
                          <a:solidFill>
                            <a:srgbClr val="7030A0"/>
                          </a:solidFill>
                          <a:latin typeface="Cambria Math" panose="02040503050406030204" pitchFamily="18" charset="0"/>
                        </a:rPr>
                        <m:t>(</m:t>
                      </m:r>
                      <m:r>
                        <a:rPr lang="en-US" i="1" dirty="0" err="1">
                          <a:solidFill>
                            <a:srgbClr val="7030A0"/>
                          </a:solidFill>
                          <a:latin typeface="Cambria Math" panose="02040503050406030204" pitchFamily="18" charset="0"/>
                        </a:rPr>
                        <m:t>𝑥</m:t>
                      </m:r>
                      <m:r>
                        <a:rPr lang="en-US" i="1" dirty="0" err="1">
                          <a:solidFill>
                            <a:srgbClr val="7030A0"/>
                          </a:solidFill>
                          <a:latin typeface="Cambria Math" panose="02040503050406030204" pitchFamily="18" charset="0"/>
                        </a:rPr>
                        <m:t>,</m:t>
                      </m:r>
                      <m:r>
                        <a:rPr lang="en-US" i="1" dirty="0" err="1">
                          <a:solidFill>
                            <a:srgbClr val="7030A0"/>
                          </a:solidFill>
                          <a:latin typeface="Cambria Math" panose="02040503050406030204" pitchFamily="18" charset="0"/>
                        </a:rPr>
                        <m:t>𝑦</m:t>
                      </m:r>
                      <m:r>
                        <a:rPr lang="en-US" i="1" dirty="0">
                          <a:solidFill>
                            <a:srgbClr val="7030A0"/>
                          </a:solidFill>
                          <a:latin typeface="Cambria Math" panose="02040503050406030204" pitchFamily="18" charset="0"/>
                        </a:rPr>
                        <m:t>) ·</m:t>
                      </m:r>
                      <m:r>
                        <a:rPr lang="en-US" b="0" i="1" dirty="0">
                          <a:solidFill>
                            <a:srgbClr val="7030A0"/>
                          </a:solidFill>
                          <a:latin typeface="Cambria Math" panose="02040503050406030204" pitchFamily="18" charset="0"/>
                        </a:rPr>
                        <m:t>𝑆</m:t>
                      </m:r>
                      <m:r>
                        <a:rPr lang="en-US" i="1" dirty="0">
                          <a:solidFill>
                            <a:srgbClr val="7030A0"/>
                          </a:solidFill>
                          <a:latin typeface="Cambria Math" panose="02040503050406030204" pitchFamily="18" charset="0"/>
                        </a:rPr>
                        <m:t>(</m:t>
                      </m:r>
                      <m:r>
                        <a:rPr lang="en-US" i="1" dirty="0" err="1">
                          <a:solidFill>
                            <a:srgbClr val="7030A0"/>
                          </a:solidFill>
                          <a:latin typeface="Cambria Math" panose="02040503050406030204" pitchFamily="18" charset="0"/>
                        </a:rPr>
                        <m:t>𝑥</m:t>
                      </m:r>
                      <m:r>
                        <a:rPr lang="en-US" i="1" dirty="0" err="1">
                          <a:solidFill>
                            <a:srgbClr val="7030A0"/>
                          </a:solidFill>
                          <a:latin typeface="Cambria Math" panose="02040503050406030204" pitchFamily="18" charset="0"/>
                        </a:rPr>
                        <m:t>,</m:t>
                      </m:r>
                      <m:r>
                        <a:rPr lang="en-US" i="1" dirty="0" err="1">
                          <a:solidFill>
                            <a:srgbClr val="7030A0"/>
                          </a:solidFill>
                          <a:latin typeface="Cambria Math" panose="02040503050406030204" pitchFamily="18" charset="0"/>
                        </a:rPr>
                        <m:t>𝑦</m:t>
                      </m:r>
                      <m:r>
                        <a:rPr lang="en-US" i="1" dirty="0">
                          <a:solidFill>
                            <a:srgbClr val="7030A0"/>
                          </a:solidFill>
                          <a:latin typeface="Cambria Math" panose="02040503050406030204" pitchFamily="18" charset="0"/>
                        </a:rPr>
                        <m:t>) </m:t>
                      </m:r>
                    </m:oMath>
                  </m:oMathPara>
                </a14:m>
                <a:endParaRPr lang="en-US" i="1" dirty="0">
                  <a:solidFill>
                    <a:srgbClr val="7030A0"/>
                  </a:solidFill>
                  <a:latin typeface="Times New Roman" pitchFamily="18" charset="0"/>
                </a:endParaRPr>
              </a:p>
            </p:txBody>
          </p:sp>
        </mc:Choice>
        <mc:Fallback xmlns="">
          <p:sp>
            <p:nvSpPr>
              <p:cNvPr id="15368" name="Text Box 9"/>
              <p:cNvSpPr txBox="1">
                <a:spLocks noRot="1" noChangeAspect="1" noMove="1" noResize="1" noEditPoints="1" noAdjustHandles="1" noChangeArrowheads="1" noChangeShapeType="1" noTextEdit="1"/>
              </p:cNvSpPr>
              <p:nvPr/>
            </p:nvSpPr>
            <p:spPr bwMode="auto">
              <a:xfrm>
                <a:off x="4243411" y="990601"/>
                <a:ext cx="3849644" cy="461665"/>
              </a:xfrm>
              <a:prstGeom prst="rect">
                <a:avLst/>
              </a:prstGeom>
              <a:blipFill>
                <a:blip r:embed="rId4"/>
                <a:stretch>
                  <a:fillRect b="-17949"/>
                </a:stretch>
              </a:blipFill>
              <a:ln w="19050">
                <a:solidFill>
                  <a:srgbClr val="FF0000"/>
                </a:solid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20906" name="Text Box 10"/>
              <p:cNvSpPr txBox="1">
                <a:spLocks noChangeArrowheads="1"/>
              </p:cNvSpPr>
              <p:nvPr/>
            </p:nvSpPr>
            <p:spPr bwMode="auto">
              <a:xfrm>
                <a:off x="4114800" y="1640318"/>
                <a:ext cx="7688130" cy="2092496"/>
              </a:xfrm>
              <a:prstGeom prst="rect">
                <a:avLst/>
              </a:prstGeom>
              <a:noFill/>
              <a:ln w="19050">
                <a:noFill/>
                <a:miter lim="800000"/>
                <a:headEnd/>
                <a:tailEnd/>
              </a:ln>
            </p:spPr>
            <p:txBody>
              <a:bodyPr wrap="none">
                <a:spAutoFit/>
              </a:bodyPr>
              <a:lstStyle/>
              <a:p>
                <a:pPr marL="342900" indent="-342900" eaLnBrk="1" hangingPunct="1">
                  <a:spcBef>
                    <a:spcPct val="50000"/>
                  </a:spcBef>
                  <a:buFont typeface="Arial" panose="020B0604020202020204" pitchFamily="34" charset="0"/>
                  <a:buChar char="•"/>
                </a:pPr>
                <a:r>
                  <a:rPr lang="en-US" dirty="0">
                    <a:latin typeface="+mn-lt"/>
                  </a:rPr>
                  <a:t>Full 3D case:</a:t>
                </a:r>
                <a:br>
                  <a:rPr lang="en-US" dirty="0">
                    <a:latin typeface="+mn-lt"/>
                  </a:rPr>
                </a:br>
                <a:endParaRPr lang="en-US" sz="800" dirty="0">
                  <a:latin typeface="Times New Roman" pitchFamily="18" charset="0"/>
                </a:endParaRPr>
              </a:p>
              <a:p>
                <a:pPr algn="ctr" eaLnBrk="1" hangingPunct="1">
                  <a:spcBef>
                    <a:spcPct val="50000"/>
                  </a:spcBef>
                </a:pPr>
                <a14:m>
                  <m:oMathPara xmlns:m="http://schemas.openxmlformats.org/officeDocument/2006/math">
                    <m:oMathParaPr>
                      <m:jc m:val="centerGroup"/>
                    </m:oMathParaPr>
                    <m:oMath xmlns:m="http://schemas.openxmlformats.org/officeDocument/2006/math">
                      <m:d>
                        <m:dPr>
                          <m:begChr m:val="["/>
                          <m:endChr m:val="]"/>
                          <m:ctrlPr>
                            <a:rPr lang="en-US" i="1" smtClean="0">
                              <a:solidFill>
                                <a:srgbClr val="7030A0"/>
                              </a:solidFill>
                              <a:latin typeface="Cambria Math" panose="02040503050406030204" pitchFamily="18" charset="0"/>
                            </a:rPr>
                          </m:ctrlPr>
                        </m:dPr>
                        <m:e>
                          <m:m>
                            <m:mPr>
                              <m:mcs>
                                <m:mc>
                                  <m:mcPr>
                                    <m:count m:val="3"/>
                                    <m:mcJc m:val="center"/>
                                  </m:mcPr>
                                </m:mc>
                              </m:mcs>
                              <m:ctrlPr>
                                <a:rPr lang="en-US" i="1" smtClean="0">
                                  <a:solidFill>
                                    <a:srgbClr val="7030A0"/>
                                  </a:solidFill>
                                  <a:latin typeface="Cambria Math" panose="02040503050406030204" pitchFamily="18" charset="0"/>
                                </a:rPr>
                              </m:ctrlPr>
                            </m:mPr>
                            <m:mr>
                              <m:e>
                                <m:sSub>
                                  <m:sSubPr>
                                    <m:ctrlPr>
                                      <a:rPr lang="en-US" i="1" smtClean="0">
                                        <a:solidFill>
                                          <a:srgbClr val="7030A0"/>
                                        </a:solidFill>
                                        <a:latin typeface="Cambria Math" panose="02040503050406030204" pitchFamily="18" charset="0"/>
                                      </a:rPr>
                                    </m:ctrlPr>
                                  </m:sSubPr>
                                  <m:e>
                                    <m:r>
                                      <a:rPr lang="en-US" b="0" i="1" smtClean="0">
                                        <a:solidFill>
                                          <a:srgbClr val="7030A0"/>
                                        </a:solidFill>
                                        <a:latin typeface="Cambria Math" panose="02040503050406030204" pitchFamily="18" charset="0"/>
                                      </a:rPr>
                                      <m:t>𝑁</m:t>
                                    </m:r>
                                  </m:e>
                                  <m:sub>
                                    <m:r>
                                      <a:rPr lang="en-US" b="0" i="1" smtClean="0">
                                        <a:solidFill>
                                          <a:srgbClr val="7030A0"/>
                                        </a:solidFill>
                                        <a:latin typeface="Cambria Math" panose="02040503050406030204" pitchFamily="18" charset="0"/>
                                      </a:rPr>
                                      <m:t>𝑥</m:t>
                                    </m:r>
                                  </m:sub>
                                </m:sSub>
                                <m:r>
                                  <m:rPr>
                                    <m:brk m:alnAt="7"/>
                                  </m:rPr>
                                  <a:rPr lang="en-US" b="0" i="1" smtClean="0">
                                    <a:solidFill>
                                      <a:srgbClr val="7030A0"/>
                                    </a:solidFill>
                                    <a:latin typeface="Cambria Math" panose="02040503050406030204" pitchFamily="18" charset="0"/>
                                  </a:rPr>
                                  <m:t>(</m:t>
                                </m:r>
                                <m:sSub>
                                  <m:sSubPr>
                                    <m:ctrlPr>
                                      <a:rPr lang="en-US" b="0" i="1" smtClean="0">
                                        <a:solidFill>
                                          <a:srgbClr val="7030A0"/>
                                        </a:solidFill>
                                        <a:latin typeface="Cambria Math" panose="02040503050406030204" pitchFamily="18" charset="0"/>
                                      </a:rPr>
                                    </m:ctrlPr>
                                  </m:sSubPr>
                                  <m:e>
                                    <m:r>
                                      <a:rPr lang="en-US" b="0" i="1" smtClean="0">
                                        <a:solidFill>
                                          <a:srgbClr val="7030A0"/>
                                        </a:solidFill>
                                        <a:latin typeface="Cambria Math" panose="02040503050406030204" pitchFamily="18" charset="0"/>
                                      </a:rPr>
                                      <m:t>𝑥</m:t>
                                    </m:r>
                                  </m:e>
                                  <m:sub>
                                    <m:r>
                                      <a:rPr lang="en-US" b="0" i="1" smtClean="0">
                                        <a:solidFill>
                                          <a:srgbClr val="7030A0"/>
                                        </a:solidFill>
                                        <a:latin typeface="Cambria Math" panose="02040503050406030204" pitchFamily="18" charset="0"/>
                                      </a:rPr>
                                      <m:t>1</m:t>
                                    </m:r>
                                  </m:sub>
                                </m:sSub>
                                <m:r>
                                  <m:rPr>
                                    <m:brk m:alnAt="7"/>
                                  </m:rPr>
                                  <a:rPr lang="en-US" b="0" i="1" smtClean="0">
                                    <a:solidFill>
                                      <a:srgbClr val="7030A0"/>
                                    </a:solidFill>
                                    <a:latin typeface="Cambria Math" panose="02040503050406030204" pitchFamily="18" charset="0"/>
                                  </a:rPr>
                                  <m:t>,</m:t>
                                </m:r>
                                <m:sSub>
                                  <m:sSubPr>
                                    <m:ctrlPr>
                                      <a:rPr lang="en-US" b="0" i="1" smtClean="0">
                                        <a:solidFill>
                                          <a:srgbClr val="7030A0"/>
                                        </a:solidFill>
                                        <a:latin typeface="Cambria Math" panose="02040503050406030204" pitchFamily="18" charset="0"/>
                                      </a:rPr>
                                    </m:ctrlPr>
                                  </m:sSubPr>
                                  <m:e>
                                    <m:r>
                                      <a:rPr lang="en-US" b="0" i="1" smtClean="0">
                                        <a:solidFill>
                                          <a:srgbClr val="7030A0"/>
                                        </a:solidFill>
                                        <a:latin typeface="Cambria Math" panose="02040503050406030204" pitchFamily="18" charset="0"/>
                                      </a:rPr>
                                      <m:t>𝑦</m:t>
                                    </m:r>
                                  </m:e>
                                  <m:sub>
                                    <m:r>
                                      <a:rPr lang="en-US" b="0" i="1" smtClean="0">
                                        <a:solidFill>
                                          <a:srgbClr val="7030A0"/>
                                        </a:solidFill>
                                        <a:latin typeface="Cambria Math" panose="02040503050406030204" pitchFamily="18" charset="0"/>
                                      </a:rPr>
                                      <m:t>1</m:t>
                                    </m:r>
                                  </m:sub>
                                </m:sSub>
                                <m:r>
                                  <m:rPr>
                                    <m:brk m:alnAt="7"/>
                                  </m:rPr>
                                  <a:rPr lang="en-US" b="0" i="1" smtClean="0">
                                    <a:solidFill>
                                      <a:srgbClr val="7030A0"/>
                                    </a:solidFill>
                                    <a:latin typeface="Cambria Math" panose="02040503050406030204" pitchFamily="18" charset="0"/>
                                  </a:rPr>
                                  <m:t>)</m:t>
                                </m:r>
                              </m:e>
                              <m:e>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𝑁</m:t>
                                    </m:r>
                                  </m:e>
                                  <m:sub>
                                    <m:r>
                                      <a:rPr lang="en-US" b="0" i="1" smtClean="0">
                                        <a:solidFill>
                                          <a:srgbClr val="7030A0"/>
                                        </a:solidFill>
                                        <a:latin typeface="Cambria Math" panose="02040503050406030204" pitchFamily="18" charset="0"/>
                                      </a:rPr>
                                      <m:t>𝑦</m:t>
                                    </m:r>
                                  </m:sub>
                                </m:sSub>
                                <m:r>
                                  <m:rPr>
                                    <m:brk m:alnAt="7"/>
                                  </m:rPr>
                                  <a:rPr lang="en-US" i="1">
                                    <a:solidFill>
                                      <a:srgbClr val="7030A0"/>
                                    </a:solidFill>
                                    <a:latin typeface="Cambria Math" panose="02040503050406030204" pitchFamily="18" charset="0"/>
                                  </a:rPr>
                                  <m:t>(</m:t>
                                </m:r>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𝑥</m:t>
                                    </m:r>
                                  </m:e>
                                  <m:sub>
                                    <m:r>
                                      <a:rPr lang="en-US" i="1">
                                        <a:solidFill>
                                          <a:srgbClr val="7030A0"/>
                                        </a:solidFill>
                                        <a:latin typeface="Cambria Math" panose="02040503050406030204" pitchFamily="18" charset="0"/>
                                      </a:rPr>
                                      <m:t>1</m:t>
                                    </m:r>
                                  </m:sub>
                                </m:sSub>
                                <m:r>
                                  <m:rPr>
                                    <m:brk m:alnAt="7"/>
                                  </m:rPr>
                                  <a:rPr lang="en-US" i="1">
                                    <a:solidFill>
                                      <a:srgbClr val="7030A0"/>
                                    </a:solidFill>
                                    <a:latin typeface="Cambria Math" panose="02040503050406030204" pitchFamily="18" charset="0"/>
                                  </a:rPr>
                                  <m:t>,</m:t>
                                </m:r>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𝑦</m:t>
                                    </m:r>
                                  </m:e>
                                  <m:sub>
                                    <m:r>
                                      <a:rPr lang="en-US" i="1">
                                        <a:solidFill>
                                          <a:srgbClr val="7030A0"/>
                                        </a:solidFill>
                                        <a:latin typeface="Cambria Math" panose="02040503050406030204" pitchFamily="18" charset="0"/>
                                      </a:rPr>
                                      <m:t>1</m:t>
                                    </m:r>
                                  </m:sub>
                                </m:sSub>
                                <m:r>
                                  <m:rPr>
                                    <m:brk m:alnAt="7"/>
                                  </m:rPr>
                                  <a:rPr lang="en-US" i="1">
                                    <a:solidFill>
                                      <a:srgbClr val="7030A0"/>
                                    </a:solidFill>
                                    <a:latin typeface="Cambria Math" panose="02040503050406030204" pitchFamily="18" charset="0"/>
                                  </a:rPr>
                                  <m:t>)</m:t>
                                </m:r>
                              </m:e>
                              <m:e>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𝑁</m:t>
                                    </m:r>
                                  </m:e>
                                  <m:sub>
                                    <m:r>
                                      <a:rPr lang="en-US" b="0" i="1" smtClean="0">
                                        <a:solidFill>
                                          <a:srgbClr val="7030A0"/>
                                        </a:solidFill>
                                        <a:latin typeface="Cambria Math" panose="02040503050406030204" pitchFamily="18" charset="0"/>
                                      </a:rPr>
                                      <m:t>𝑧</m:t>
                                    </m:r>
                                  </m:sub>
                                </m:sSub>
                                <m:r>
                                  <m:rPr>
                                    <m:brk m:alnAt="7"/>
                                  </m:rPr>
                                  <a:rPr lang="en-US" i="1">
                                    <a:solidFill>
                                      <a:srgbClr val="7030A0"/>
                                    </a:solidFill>
                                    <a:latin typeface="Cambria Math" panose="02040503050406030204" pitchFamily="18" charset="0"/>
                                  </a:rPr>
                                  <m:t>(</m:t>
                                </m:r>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𝑥</m:t>
                                    </m:r>
                                  </m:e>
                                  <m:sub>
                                    <m:r>
                                      <a:rPr lang="en-US" i="1">
                                        <a:solidFill>
                                          <a:srgbClr val="7030A0"/>
                                        </a:solidFill>
                                        <a:latin typeface="Cambria Math" panose="02040503050406030204" pitchFamily="18" charset="0"/>
                                      </a:rPr>
                                      <m:t>1</m:t>
                                    </m:r>
                                  </m:sub>
                                </m:sSub>
                                <m:r>
                                  <m:rPr>
                                    <m:brk m:alnAt="7"/>
                                  </m:rPr>
                                  <a:rPr lang="en-US" i="1">
                                    <a:solidFill>
                                      <a:srgbClr val="7030A0"/>
                                    </a:solidFill>
                                    <a:latin typeface="Cambria Math" panose="02040503050406030204" pitchFamily="18" charset="0"/>
                                  </a:rPr>
                                  <m:t>,</m:t>
                                </m:r>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𝑦</m:t>
                                    </m:r>
                                  </m:e>
                                  <m:sub>
                                    <m:r>
                                      <a:rPr lang="en-US" i="1">
                                        <a:solidFill>
                                          <a:srgbClr val="7030A0"/>
                                        </a:solidFill>
                                        <a:latin typeface="Cambria Math" panose="02040503050406030204" pitchFamily="18" charset="0"/>
                                      </a:rPr>
                                      <m:t>1</m:t>
                                    </m:r>
                                  </m:sub>
                                </m:sSub>
                                <m:r>
                                  <m:rPr>
                                    <m:brk m:alnAt="7"/>
                                  </m:rPr>
                                  <a:rPr lang="en-US" i="1">
                                    <a:solidFill>
                                      <a:srgbClr val="7030A0"/>
                                    </a:solidFill>
                                    <a:latin typeface="Cambria Math" panose="02040503050406030204" pitchFamily="18" charset="0"/>
                                  </a:rPr>
                                  <m:t>)</m:t>
                                </m:r>
                              </m:e>
                            </m:mr>
                            <m:mr>
                              <m:e>
                                <m:eqArr>
                                  <m:eqArrPr>
                                    <m:ctrlPr>
                                      <a:rPr lang="en-US" i="1" smtClean="0">
                                        <a:solidFill>
                                          <a:srgbClr val="7030A0"/>
                                        </a:solidFill>
                                        <a:latin typeface="Cambria Math" panose="02040503050406030204" pitchFamily="18" charset="0"/>
                                      </a:rPr>
                                    </m:ctrlPr>
                                  </m:eqArrPr>
                                  <m:e>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𝑁</m:t>
                                        </m:r>
                                      </m:e>
                                      <m:sub>
                                        <m:r>
                                          <a:rPr lang="en-US" i="1">
                                            <a:solidFill>
                                              <a:srgbClr val="7030A0"/>
                                            </a:solidFill>
                                            <a:latin typeface="Cambria Math" panose="02040503050406030204" pitchFamily="18" charset="0"/>
                                          </a:rPr>
                                          <m:t>𝑥</m:t>
                                        </m:r>
                                      </m:sub>
                                    </m:sSub>
                                    <m:r>
                                      <m:rPr>
                                        <m:brk m:alnAt="7"/>
                                      </m:rPr>
                                      <a:rPr lang="en-US" i="1">
                                        <a:solidFill>
                                          <a:srgbClr val="7030A0"/>
                                        </a:solidFill>
                                        <a:latin typeface="Cambria Math" panose="02040503050406030204" pitchFamily="18" charset="0"/>
                                      </a:rPr>
                                      <m:t>(</m:t>
                                    </m:r>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𝑥</m:t>
                                        </m:r>
                                      </m:e>
                                      <m:sub>
                                        <m:r>
                                          <a:rPr lang="en-US" b="0" i="1" smtClean="0">
                                            <a:solidFill>
                                              <a:srgbClr val="7030A0"/>
                                            </a:solidFill>
                                            <a:latin typeface="Cambria Math" panose="02040503050406030204" pitchFamily="18" charset="0"/>
                                          </a:rPr>
                                          <m:t>2</m:t>
                                        </m:r>
                                      </m:sub>
                                    </m:sSub>
                                    <m:r>
                                      <m:rPr>
                                        <m:brk m:alnAt="7"/>
                                      </m:rPr>
                                      <a:rPr lang="en-US" i="1">
                                        <a:solidFill>
                                          <a:srgbClr val="7030A0"/>
                                        </a:solidFill>
                                        <a:latin typeface="Cambria Math" panose="02040503050406030204" pitchFamily="18" charset="0"/>
                                      </a:rPr>
                                      <m:t>,</m:t>
                                    </m:r>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𝑦</m:t>
                                        </m:r>
                                      </m:e>
                                      <m:sub>
                                        <m:r>
                                          <a:rPr lang="en-US" b="0" i="1" smtClean="0">
                                            <a:solidFill>
                                              <a:srgbClr val="7030A0"/>
                                            </a:solidFill>
                                            <a:latin typeface="Cambria Math" panose="02040503050406030204" pitchFamily="18" charset="0"/>
                                          </a:rPr>
                                          <m:t>2</m:t>
                                        </m:r>
                                      </m:sub>
                                    </m:sSub>
                                    <m:r>
                                      <m:rPr>
                                        <m:brk m:alnAt="7"/>
                                      </m:rPr>
                                      <a:rPr lang="en-US" i="1">
                                        <a:solidFill>
                                          <a:srgbClr val="7030A0"/>
                                        </a:solidFill>
                                        <a:latin typeface="Cambria Math" panose="02040503050406030204" pitchFamily="18" charset="0"/>
                                      </a:rPr>
                                      <m:t>)</m:t>
                                    </m:r>
                                  </m:e>
                                  <m:e>
                                    <m:r>
                                      <a:rPr lang="en-US" i="1" smtClean="0">
                                        <a:solidFill>
                                          <a:srgbClr val="7030A0"/>
                                        </a:solidFill>
                                        <a:latin typeface="Cambria Math" panose="02040503050406030204" pitchFamily="18" charset="0"/>
                                      </a:rPr>
                                      <m:t>⋮</m:t>
                                    </m:r>
                                  </m:e>
                                </m:eqArr>
                              </m:e>
                              <m:e>
                                <m:eqArr>
                                  <m:eqArrPr>
                                    <m:ctrlPr>
                                      <a:rPr lang="en-US" i="1" smtClean="0">
                                        <a:solidFill>
                                          <a:srgbClr val="7030A0"/>
                                        </a:solidFill>
                                        <a:latin typeface="Cambria Math" panose="02040503050406030204" pitchFamily="18" charset="0"/>
                                      </a:rPr>
                                    </m:ctrlPr>
                                  </m:eqArrPr>
                                  <m:e>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𝑁</m:t>
                                        </m:r>
                                      </m:e>
                                      <m:sub>
                                        <m:r>
                                          <a:rPr lang="en-US" b="0" i="1" smtClean="0">
                                            <a:solidFill>
                                              <a:srgbClr val="7030A0"/>
                                            </a:solidFill>
                                            <a:latin typeface="Cambria Math" panose="02040503050406030204" pitchFamily="18" charset="0"/>
                                          </a:rPr>
                                          <m:t>𝑦</m:t>
                                        </m:r>
                                      </m:sub>
                                    </m:sSub>
                                    <m:r>
                                      <m:rPr>
                                        <m:brk m:alnAt="7"/>
                                      </m:rPr>
                                      <a:rPr lang="en-US" i="1">
                                        <a:solidFill>
                                          <a:srgbClr val="7030A0"/>
                                        </a:solidFill>
                                        <a:latin typeface="Cambria Math" panose="02040503050406030204" pitchFamily="18" charset="0"/>
                                      </a:rPr>
                                      <m:t>(</m:t>
                                    </m:r>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𝑥</m:t>
                                        </m:r>
                                      </m:e>
                                      <m:sub>
                                        <m:r>
                                          <a:rPr lang="en-US" b="0" i="1" smtClean="0">
                                            <a:solidFill>
                                              <a:srgbClr val="7030A0"/>
                                            </a:solidFill>
                                            <a:latin typeface="Cambria Math" panose="02040503050406030204" pitchFamily="18" charset="0"/>
                                          </a:rPr>
                                          <m:t>2</m:t>
                                        </m:r>
                                      </m:sub>
                                    </m:sSub>
                                    <m:r>
                                      <m:rPr>
                                        <m:brk m:alnAt="7"/>
                                      </m:rPr>
                                      <a:rPr lang="en-US" i="1">
                                        <a:solidFill>
                                          <a:srgbClr val="7030A0"/>
                                        </a:solidFill>
                                        <a:latin typeface="Cambria Math" panose="02040503050406030204" pitchFamily="18" charset="0"/>
                                      </a:rPr>
                                      <m:t>,</m:t>
                                    </m:r>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𝑦</m:t>
                                        </m:r>
                                      </m:e>
                                      <m:sub>
                                        <m:r>
                                          <a:rPr lang="en-US" b="0" i="1" smtClean="0">
                                            <a:solidFill>
                                              <a:srgbClr val="7030A0"/>
                                            </a:solidFill>
                                            <a:latin typeface="Cambria Math" panose="02040503050406030204" pitchFamily="18" charset="0"/>
                                          </a:rPr>
                                          <m:t>2</m:t>
                                        </m:r>
                                      </m:sub>
                                    </m:sSub>
                                    <m:r>
                                      <m:rPr>
                                        <m:brk m:alnAt="7"/>
                                      </m:rPr>
                                      <a:rPr lang="en-US" i="1">
                                        <a:solidFill>
                                          <a:srgbClr val="7030A0"/>
                                        </a:solidFill>
                                        <a:latin typeface="Cambria Math" panose="02040503050406030204" pitchFamily="18" charset="0"/>
                                      </a:rPr>
                                      <m:t>)</m:t>
                                    </m:r>
                                  </m:e>
                                  <m:e>
                                    <m:r>
                                      <a:rPr lang="en-US" i="1">
                                        <a:solidFill>
                                          <a:srgbClr val="7030A0"/>
                                        </a:solidFill>
                                        <a:latin typeface="Cambria Math" panose="02040503050406030204" pitchFamily="18" charset="0"/>
                                      </a:rPr>
                                      <m:t>⋮</m:t>
                                    </m:r>
                                  </m:e>
                                </m:eqArr>
                              </m:e>
                              <m:e>
                                <m:eqArr>
                                  <m:eqArrPr>
                                    <m:ctrlPr>
                                      <a:rPr lang="en-US" i="1" smtClean="0">
                                        <a:solidFill>
                                          <a:srgbClr val="7030A0"/>
                                        </a:solidFill>
                                        <a:latin typeface="Cambria Math" panose="02040503050406030204" pitchFamily="18" charset="0"/>
                                      </a:rPr>
                                    </m:ctrlPr>
                                  </m:eqArrPr>
                                  <m:e>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𝑁</m:t>
                                        </m:r>
                                      </m:e>
                                      <m:sub>
                                        <m:r>
                                          <a:rPr lang="en-US" b="0" i="1" smtClean="0">
                                            <a:solidFill>
                                              <a:srgbClr val="7030A0"/>
                                            </a:solidFill>
                                            <a:latin typeface="Cambria Math" panose="02040503050406030204" pitchFamily="18" charset="0"/>
                                          </a:rPr>
                                          <m:t>𝑧</m:t>
                                        </m:r>
                                      </m:sub>
                                    </m:sSub>
                                    <m:r>
                                      <m:rPr>
                                        <m:brk m:alnAt="7"/>
                                      </m:rPr>
                                      <a:rPr lang="en-US" i="1">
                                        <a:solidFill>
                                          <a:srgbClr val="7030A0"/>
                                        </a:solidFill>
                                        <a:latin typeface="Cambria Math" panose="02040503050406030204" pitchFamily="18" charset="0"/>
                                      </a:rPr>
                                      <m:t>(</m:t>
                                    </m:r>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𝑥</m:t>
                                        </m:r>
                                      </m:e>
                                      <m:sub>
                                        <m:r>
                                          <a:rPr lang="en-US" b="0" i="1" smtClean="0">
                                            <a:solidFill>
                                              <a:srgbClr val="7030A0"/>
                                            </a:solidFill>
                                            <a:latin typeface="Cambria Math" panose="02040503050406030204" pitchFamily="18" charset="0"/>
                                          </a:rPr>
                                          <m:t>2</m:t>
                                        </m:r>
                                      </m:sub>
                                    </m:sSub>
                                    <m:r>
                                      <m:rPr>
                                        <m:brk m:alnAt="7"/>
                                      </m:rPr>
                                      <a:rPr lang="en-US" i="1">
                                        <a:solidFill>
                                          <a:srgbClr val="7030A0"/>
                                        </a:solidFill>
                                        <a:latin typeface="Cambria Math" panose="02040503050406030204" pitchFamily="18" charset="0"/>
                                      </a:rPr>
                                      <m:t>,</m:t>
                                    </m:r>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𝑦</m:t>
                                        </m:r>
                                      </m:e>
                                      <m:sub>
                                        <m:r>
                                          <a:rPr lang="en-US" b="0" i="1" smtClean="0">
                                            <a:solidFill>
                                              <a:srgbClr val="7030A0"/>
                                            </a:solidFill>
                                            <a:latin typeface="Cambria Math" panose="02040503050406030204" pitchFamily="18" charset="0"/>
                                          </a:rPr>
                                          <m:t>2</m:t>
                                        </m:r>
                                      </m:sub>
                                    </m:sSub>
                                    <m:r>
                                      <m:rPr>
                                        <m:brk m:alnAt="7"/>
                                      </m:rPr>
                                      <a:rPr lang="en-US" i="1">
                                        <a:solidFill>
                                          <a:srgbClr val="7030A0"/>
                                        </a:solidFill>
                                        <a:latin typeface="Cambria Math" panose="02040503050406030204" pitchFamily="18" charset="0"/>
                                      </a:rPr>
                                      <m:t>)</m:t>
                                    </m:r>
                                  </m:e>
                                  <m:e>
                                    <m:r>
                                      <a:rPr lang="en-US" i="1">
                                        <a:solidFill>
                                          <a:srgbClr val="7030A0"/>
                                        </a:solidFill>
                                        <a:latin typeface="Cambria Math" panose="02040503050406030204" pitchFamily="18" charset="0"/>
                                      </a:rPr>
                                      <m:t>⋮</m:t>
                                    </m:r>
                                  </m:e>
                                </m:eqArr>
                              </m:e>
                            </m:mr>
                            <m:mr>
                              <m:e>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𝑁</m:t>
                                    </m:r>
                                  </m:e>
                                  <m:sub>
                                    <m:r>
                                      <a:rPr lang="en-US" i="1">
                                        <a:solidFill>
                                          <a:srgbClr val="7030A0"/>
                                        </a:solidFill>
                                        <a:latin typeface="Cambria Math" panose="02040503050406030204" pitchFamily="18" charset="0"/>
                                      </a:rPr>
                                      <m:t>𝑥</m:t>
                                    </m:r>
                                  </m:sub>
                                </m:sSub>
                                <m:r>
                                  <m:rPr>
                                    <m:brk m:alnAt="7"/>
                                  </m:rPr>
                                  <a:rPr lang="en-US" i="1">
                                    <a:solidFill>
                                      <a:srgbClr val="7030A0"/>
                                    </a:solidFill>
                                    <a:latin typeface="Cambria Math" panose="02040503050406030204" pitchFamily="18" charset="0"/>
                                  </a:rPr>
                                  <m:t>(</m:t>
                                </m:r>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𝑥</m:t>
                                    </m:r>
                                  </m:e>
                                  <m:sub>
                                    <m:r>
                                      <a:rPr lang="en-US" b="0" i="1" smtClean="0">
                                        <a:solidFill>
                                          <a:srgbClr val="7030A0"/>
                                        </a:solidFill>
                                        <a:latin typeface="Cambria Math" panose="02040503050406030204" pitchFamily="18" charset="0"/>
                                      </a:rPr>
                                      <m:t>𝑛</m:t>
                                    </m:r>
                                  </m:sub>
                                </m:sSub>
                                <m:r>
                                  <m:rPr>
                                    <m:brk m:alnAt="7"/>
                                  </m:rPr>
                                  <a:rPr lang="en-US" i="1">
                                    <a:solidFill>
                                      <a:srgbClr val="7030A0"/>
                                    </a:solidFill>
                                    <a:latin typeface="Cambria Math" panose="02040503050406030204" pitchFamily="18" charset="0"/>
                                  </a:rPr>
                                  <m:t>,</m:t>
                                </m:r>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𝑦</m:t>
                                    </m:r>
                                  </m:e>
                                  <m:sub>
                                    <m:r>
                                      <a:rPr lang="en-US" b="0" i="1" smtClean="0">
                                        <a:solidFill>
                                          <a:srgbClr val="7030A0"/>
                                        </a:solidFill>
                                        <a:latin typeface="Cambria Math" panose="02040503050406030204" pitchFamily="18" charset="0"/>
                                      </a:rPr>
                                      <m:t>𝑛</m:t>
                                    </m:r>
                                  </m:sub>
                                </m:sSub>
                                <m:r>
                                  <m:rPr>
                                    <m:brk m:alnAt="7"/>
                                  </m:rPr>
                                  <a:rPr lang="en-US" i="1">
                                    <a:solidFill>
                                      <a:srgbClr val="7030A0"/>
                                    </a:solidFill>
                                    <a:latin typeface="Cambria Math" panose="02040503050406030204" pitchFamily="18" charset="0"/>
                                  </a:rPr>
                                  <m:t>)</m:t>
                                </m:r>
                              </m:e>
                              <m:e>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𝑁</m:t>
                                    </m:r>
                                  </m:e>
                                  <m:sub>
                                    <m:r>
                                      <a:rPr lang="en-US" b="0" i="1" smtClean="0">
                                        <a:solidFill>
                                          <a:srgbClr val="7030A0"/>
                                        </a:solidFill>
                                        <a:latin typeface="Cambria Math" panose="02040503050406030204" pitchFamily="18" charset="0"/>
                                      </a:rPr>
                                      <m:t>𝑦</m:t>
                                    </m:r>
                                  </m:sub>
                                </m:sSub>
                                <m:r>
                                  <m:rPr>
                                    <m:brk m:alnAt="7"/>
                                  </m:rPr>
                                  <a:rPr lang="en-US" i="1">
                                    <a:solidFill>
                                      <a:srgbClr val="7030A0"/>
                                    </a:solidFill>
                                    <a:latin typeface="Cambria Math" panose="02040503050406030204" pitchFamily="18" charset="0"/>
                                  </a:rPr>
                                  <m:t>(</m:t>
                                </m:r>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𝑥</m:t>
                                    </m:r>
                                  </m:e>
                                  <m:sub>
                                    <m:r>
                                      <a:rPr lang="en-US" b="0" i="1" smtClean="0">
                                        <a:solidFill>
                                          <a:srgbClr val="7030A0"/>
                                        </a:solidFill>
                                        <a:latin typeface="Cambria Math" panose="02040503050406030204" pitchFamily="18" charset="0"/>
                                      </a:rPr>
                                      <m:t>𝑛</m:t>
                                    </m:r>
                                  </m:sub>
                                </m:sSub>
                                <m:r>
                                  <m:rPr>
                                    <m:brk m:alnAt="7"/>
                                  </m:rPr>
                                  <a:rPr lang="en-US" i="1">
                                    <a:solidFill>
                                      <a:srgbClr val="7030A0"/>
                                    </a:solidFill>
                                    <a:latin typeface="Cambria Math" panose="02040503050406030204" pitchFamily="18" charset="0"/>
                                  </a:rPr>
                                  <m:t>,</m:t>
                                </m:r>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𝑦</m:t>
                                    </m:r>
                                  </m:e>
                                  <m:sub>
                                    <m:r>
                                      <a:rPr lang="en-US" b="0" i="1" smtClean="0">
                                        <a:solidFill>
                                          <a:srgbClr val="7030A0"/>
                                        </a:solidFill>
                                        <a:latin typeface="Cambria Math" panose="02040503050406030204" pitchFamily="18" charset="0"/>
                                      </a:rPr>
                                      <m:t>𝑛</m:t>
                                    </m:r>
                                  </m:sub>
                                </m:sSub>
                                <m:r>
                                  <m:rPr>
                                    <m:brk m:alnAt="7"/>
                                  </m:rPr>
                                  <a:rPr lang="en-US" i="1">
                                    <a:solidFill>
                                      <a:srgbClr val="7030A0"/>
                                    </a:solidFill>
                                    <a:latin typeface="Cambria Math" panose="02040503050406030204" pitchFamily="18" charset="0"/>
                                  </a:rPr>
                                  <m:t>)</m:t>
                                </m:r>
                              </m:e>
                              <m:e>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𝑁</m:t>
                                    </m:r>
                                  </m:e>
                                  <m:sub>
                                    <m:r>
                                      <a:rPr lang="en-US" b="0" i="1" smtClean="0">
                                        <a:solidFill>
                                          <a:srgbClr val="7030A0"/>
                                        </a:solidFill>
                                        <a:latin typeface="Cambria Math" panose="02040503050406030204" pitchFamily="18" charset="0"/>
                                      </a:rPr>
                                      <m:t>𝑧</m:t>
                                    </m:r>
                                  </m:sub>
                                </m:sSub>
                                <m:r>
                                  <m:rPr>
                                    <m:brk m:alnAt="7"/>
                                  </m:rPr>
                                  <a:rPr lang="en-US" i="1">
                                    <a:solidFill>
                                      <a:srgbClr val="7030A0"/>
                                    </a:solidFill>
                                    <a:latin typeface="Cambria Math" panose="02040503050406030204" pitchFamily="18" charset="0"/>
                                  </a:rPr>
                                  <m:t>(</m:t>
                                </m:r>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𝑥</m:t>
                                    </m:r>
                                  </m:e>
                                  <m:sub>
                                    <m:r>
                                      <a:rPr lang="en-US" b="0" i="1" smtClean="0">
                                        <a:solidFill>
                                          <a:srgbClr val="7030A0"/>
                                        </a:solidFill>
                                        <a:latin typeface="Cambria Math" panose="02040503050406030204" pitchFamily="18" charset="0"/>
                                      </a:rPr>
                                      <m:t>𝑛</m:t>
                                    </m:r>
                                  </m:sub>
                                </m:sSub>
                                <m:r>
                                  <m:rPr>
                                    <m:brk m:alnAt="7"/>
                                  </m:rPr>
                                  <a:rPr lang="en-US" i="1">
                                    <a:solidFill>
                                      <a:srgbClr val="7030A0"/>
                                    </a:solidFill>
                                    <a:latin typeface="Cambria Math" panose="02040503050406030204" pitchFamily="18" charset="0"/>
                                  </a:rPr>
                                  <m:t>,</m:t>
                                </m:r>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𝑦</m:t>
                                    </m:r>
                                  </m:e>
                                  <m:sub>
                                    <m:r>
                                      <a:rPr lang="en-US" b="0" i="1" smtClean="0">
                                        <a:solidFill>
                                          <a:srgbClr val="7030A0"/>
                                        </a:solidFill>
                                        <a:latin typeface="Cambria Math" panose="02040503050406030204" pitchFamily="18" charset="0"/>
                                      </a:rPr>
                                      <m:t>𝑛</m:t>
                                    </m:r>
                                  </m:sub>
                                </m:sSub>
                                <m:r>
                                  <m:rPr>
                                    <m:brk m:alnAt="7"/>
                                  </m:rPr>
                                  <a:rPr lang="en-US" i="1">
                                    <a:solidFill>
                                      <a:srgbClr val="7030A0"/>
                                    </a:solidFill>
                                    <a:latin typeface="Cambria Math" panose="02040503050406030204" pitchFamily="18" charset="0"/>
                                  </a:rPr>
                                  <m:t>)</m:t>
                                </m:r>
                              </m:e>
                            </m:mr>
                          </m:m>
                        </m:e>
                      </m:d>
                      <m:d>
                        <m:dPr>
                          <m:begChr m:val="["/>
                          <m:endChr m:val="]"/>
                          <m:ctrlPr>
                            <a:rPr lang="en-US" i="1" smtClean="0">
                              <a:solidFill>
                                <a:srgbClr val="7030A0"/>
                              </a:solidFill>
                              <a:latin typeface="Cambria Math" panose="02040503050406030204" pitchFamily="18" charset="0"/>
                            </a:rPr>
                          </m:ctrlPr>
                        </m:dPr>
                        <m:e>
                          <m:m>
                            <m:mPr>
                              <m:mcs>
                                <m:mc>
                                  <m:mcPr>
                                    <m:count m:val="1"/>
                                    <m:mcJc m:val="center"/>
                                  </m:mcPr>
                                </m:mc>
                              </m:mcs>
                              <m:ctrlPr>
                                <a:rPr lang="en-US" i="1" smtClean="0">
                                  <a:solidFill>
                                    <a:srgbClr val="7030A0"/>
                                  </a:solidFill>
                                  <a:latin typeface="Cambria Math" panose="02040503050406030204" pitchFamily="18" charset="0"/>
                                </a:rPr>
                              </m:ctrlPr>
                            </m:mPr>
                            <m:mr>
                              <m:e>
                                <m:sSub>
                                  <m:sSubPr>
                                    <m:ctrlPr>
                                      <a:rPr lang="en-US" i="1" smtClean="0">
                                        <a:solidFill>
                                          <a:srgbClr val="7030A0"/>
                                        </a:solidFill>
                                        <a:latin typeface="Cambria Math" panose="02040503050406030204" pitchFamily="18" charset="0"/>
                                      </a:rPr>
                                    </m:ctrlPr>
                                  </m:sSubPr>
                                  <m:e>
                                    <m:r>
                                      <a:rPr lang="en-US" b="0" i="1" smtClean="0">
                                        <a:solidFill>
                                          <a:srgbClr val="7030A0"/>
                                        </a:solidFill>
                                        <a:latin typeface="Cambria Math" panose="02040503050406030204" pitchFamily="18" charset="0"/>
                                      </a:rPr>
                                      <m:t>𝑆</m:t>
                                    </m:r>
                                  </m:e>
                                  <m:sub>
                                    <m:r>
                                      <a:rPr lang="en-US" b="0" i="1" smtClean="0">
                                        <a:solidFill>
                                          <a:srgbClr val="7030A0"/>
                                        </a:solidFill>
                                        <a:latin typeface="Cambria Math" panose="02040503050406030204" pitchFamily="18" charset="0"/>
                                      </a:rPr>
                                      <m:t>𝑥</m:t>
                                    </m:r>
                                  </m:sub>
                                </m:sSub>
                              </m:e>
                            </m:mr>
                            <m:mr>
                              <m:e>
                                <m:sSub>
                                  <m:sSubPr>
                                    <m:ctrlPr>
                                      <a:rPr lang="en-US" i="1" smtClean="0">
                                        <a:solidFill>
                                          <a:srgbClr val="7030A0"/>
                                        </a:solidFill>
                                        <a:latin typeface="Cambria Math" panose="02040503050406030204" pitchFamily="18" charset="0"/>
                                      </a:rPr>
                                    </m:ctrlPr>
                                  </m:sSubPr>
                                  <m:e>
                                    <m:r>
                                      <a:rPr lang="en-US" b="0" i="1" smtClean="0">
                                        <a:solidFill>
                                          <a:srgbClr val="7030A0"/>
                                        </a:solidFill>
                                        <a:latin typeface="Cambria Math" panose="02040503050406030204" pitchFamily="18" charset="0"/>
                                      </a:rPr>
                                      <m:t>𝑆</m:t>
                                    </m:r>
                                  </m:e>
                                  <m:sub>
                                    <m:r>
                                      <a:rPr lang="en-US" b="0" i="1" smtClean="0">
                                        <a:solidFill>
                                          <a:srgbClr val="7030A0"/>
                                        </a:solidFill>
                                        <a:latin typeface="Cambria Math" panose="02040503050406030204" pitchFamily="18" charset="0"/>
                                      </a:rPr>
                                      <m:t>𝑦</m:t>
                                    </m:r>
                                  </m:sub>
                                </m:sSub>
                              </m:e>
                            </m:mr>
                            <m:mr>
                              <m:e>
                                <m:sSub>
                                  <m:sSubPr>
                                    <m:ctrlPr>
                                      <a:rPr lang="en-US" i="1" smtClean="0">
                                        <a:solidFill>
                                          <a:srgbClr val="7030A0"/>
                                        </a:solidFill>
                                        <a:latin typeface="Cambria Math" panose="02040503050406030204" pitchFamily="18" charset="0"/>
                                      </a:rPr>
                                    </m:ctrlPr>
                                  </m:sSubPr>
                                  <m:e>
                                    <m:r>
                                      <a:rPr lang="en-US" b="0" i="1" smtClean="0">
                                        <a:solidFill>
                                          <a:srgbClr val="7030A0"/>
                                        </a:solidFill>
                                        <a:latin typeface="Cambria Math" panose="02040503050406030204" pitchFamily="18" charset="0"/>
                                      </a:rPr>
                                      <m:t>𝑆</m:t>
                                    </m:r>
                                  </m:e>
                                  <m:sub>
                                    <m:r>
                                      <a:rPr lang="en-US" b="0" i="1" smtClean="0">
                                        <a:solidFill>
                                          <a:srgbClr val="7030A0"/>
                                        </a:solidFill>
                                        <a:latin typeface="Cambria Math" panose="02040503050406030204" pitchFamily="18" charset="0"/>
                                      </a:rPr>
                                      <m:t>𝑧</m:t>
                                    </m:r>
                                  </m:sub>
                                </m:sSub>
                              </m:e>
                            </m:mr>
                          </m:m>
                        </m:e>
                      </m:d>
                      <m:r>
                        <a:rPr lang="en-US" b="0" i="1" smtClean="0">
                          <a:solidFill>
                            <a:srgbClr val="7030A0"/>
                          </a:solidFill>
                          <a:latin typeface="Cambria Math" panose="02040503050406030204" pitchFamily="18" charset="0"/>
                        </a:rPr>
                        <m:t>=</m:t>
                      </m:r>
                      <m:d>
                        <m:dPr>
                          <m:begChr m:val="["/>
                          <m:endChr m:val="]"/>
                          <m:ctrlPr>
                            <a:rPr lang="en-US" b="0" i="1" smtClean="0">
                              <a:solidFill>
                                <a:srgbClr val="7030A0"/>
                              </a:solidFill>
                              <a:latin typeface="Cambria Math" panose="02040503050406030204" pitchFamily="18" charset="0"/>
                            </a:rPr>
                          </m:ctrlPr>
                        </m:dPr>
                        <m:e>
                          <m:m>
                            <m:mPr>
                              <m:mcs>
                                <m:mc>
                                  <m:mcPr>
                                    <m:count m:val="1"/>
                                    <m:mcJc m:val="center"/>
                                  </m:mcPr>
                                </m:mc>
                              </m:mcs>
                              <m:ctrlPr>
                                <a:rPr lang="en-US" b="0" i="1" smtClean="0">
                                  <a:solidFill>
                                    <a:srgbClr val="7030A0"/>
                                  </a:solidFill>
                                  <a:latin typeface="Cambria Math" panose="02040503050406030204" pitchFamily="18" charset="0"/>
                                </a:rPr>
                              </m:ctrlPr>
                            </m:mPr>
                            <m:mr>
                              <m:e>
                                <m:r>
                                  <m:rPr>
                                    <m:brk m:alnAt="7"/>
                                  </m:rPr>
                                  <a:rPr lang="en-US" b="0" i="1" smtClean="0">
                                    <a:solidFill>
                                      <a:srgbClr val="7030A0"/>
                                    </a:solidFill>
                                    <a:latin typeface="Cambria Math" panose="02040503050406030204" pitchFamily="18" charset="0"/>
                                  </a:rPr>
                                  <m:t>𝐼</m:t>
                                </m:r>
                                <m:r>
                                  <a:rPr lang="en-US" b="0" i="1" smtClean="0">
                                    <a:solidFill>
                                      <a:srgbClr val="7030A0"/>
                                    </a:solidFill>
                                    <a:latin typeface="Cambria Math" panose="02040503050406030204" pitchFamily="18" charset="0"/>
                                  </a:rPr>
                                  <m:t>(</m:t>
                                </m:r>
                                <m:sSub>
                                  <m:sSubPr>
                                    <m:ctrlPr>
                                      <a:rPr lang="en-US" b="0" i="1" smtClean="0">
                                        <a:solidFill>
                                          <a:srgbClr val="7030A0"/>
                                        </a:solidFill>
                                        <a:latin typeface="Cambria Math" panose="02040503050406030204" pitchFamily="18" charset="0"/>
                                      </a:rPr>
                                    </m:ctrlPr>
                                  </m:sSubPr>
                                  <m:e>
                                    <m:r>
                                      <a:rPr lang="en-US" b="0" i="1" smtClean="0">
                                        <a:solidFill>
                                          <a:srgbClr val="7030A0"/>
                                        </a:solidFill>
                                        <a:latin typeface="Cambria Math" panose="02040503050406030204" pitchFamily="18" charset="0"/>
                                      </a:rPr>
                                      <m:t>𝑥</m:t>
                                    </m:r>
                                  </m:e>
                                  <m:sub>
                                    <m:r>
                                      <a:rPr lang="en-US" b="0" i="1" smtClean="0">
                                        <a:solidFill>
                                          <a:srgbClr val="7030A0"/>
                                        </a:solidFill>
                                        <a:latin typeface="Cambria Math" panose="02040503050406030204" pitchFamily="18" charset="0"/>
                                      </a:rPr>
                                      <m:t>1</m:t>
                                    </m:r>
                                  </m:sub>
                                </m:sSub>
                                <m:r>
                                  <m:rPr>
                                    <m:brk m:alnAt="7"/>
                                  </m:rPr>
                                  <a:rPr lang="en-US" b="0" i="1" smtClean="0">
                                    <a:solidFill>
                                      <a:srgbClr val="7030A0"/>
                                    </a:solidFill>
                                    <a:latin typeface="Cambria Math" panose="02040503050406030204" pitchFamily="18" charset="0"/>
                                  </a:rPr>
                                  <m:t>,</m:t>
                                </m:r>
                                <m:sSub>
                                  <m:sSubPr>
                                    <m:ctrlPr>
                                      <a:rPr lang="en-US" b="0" i="1" smtClean="0">
                                        <a:solidFill>
                                          <a:srgbClr val="7030A0"/>
                                        </a:solidFill>
                                        <a:latin typeface="Cambria Math" panose="02040503050406030204" pitchFamily="18" charset="0"/>
                                      </a:rPr>
                                    </m:ctrlPr>
                                  </m:sSubPr>
                                  <m:e>
                                    <m:r>
                                      <a:rPr lang="en-US" b="0" i="1" smtClean="0">
                                        <a:solidFill>
                                          <a:srgbClr val="7030A0"/>
                                        </a:solidFill>
                                        <a:latin typeface="Cambria Math" panose="02040503050406030204" pitchFamily="18" charset="0"/>
                                      </a:rPr>
                                      <m:t>𝑦</m:t>
                                    </m:r>
                                  </m:e>
                                  <m:sub>
                                    <m:r>
                                      <a:rPr lang="en-US" b="0" i="1" smtClean="0">
                                        <a:solidFill>
                                          <a:srgbClr val="7030A0"/>
                                        </a:solidFill>
                                        <a:latin typeface="Cambria Math" panose="02040503050406030204" pitchFamily="18" charset="0"/>
                                      </a:rPr>
                                      <m:t>1</m:t>
                                    </m:r>
                                  </m:sub>
                                </m:sSub>
                                <m:r>
                                  <m:rPr>
                                    <m:brk m:alnAt="7"/>
                                  </m:rPr>
                                  <a:rPr lang="en-US" b="0" i="1" smtClean="0">
                                    <a:solidFill>
                                      <a:srgbClr val="7030A0"/>
                                    </a:solidFill>
                                    <a:latin typeface="Cambria Math" panose="02040503050406030204" pitchFamily="18" charset="0"/>
                                  </a:rPr>
                                  <m:t>)</m:t>
                                </m:r>
                              </m:e>
                            </m:mr>
                            <m:mr>
                              <m:e>
                                <m:eqArr>
                                  <m:eqArrPr>
                                    <m:ctrlPr>
                                      <a:rPr lang="en-US" b="0" i="1" smtClean="0">
                                        <a:solidFill>
                                          <a:srgbClr val="7030A0"/>
                                        </a:solidFill>
                                        <a:latin typeface="Cambria Math" panose="02040503050406030204" pitchFamily="18" charset="0"/>
                                      </a:rPr>
                                    </m:ctrlPr>
                                  </m:eqArrPr>
                                  <m:e>
                                    <m:r>
                                      <m:rPr>
                                        <m:brk m:alnAt="7"/>
                                      </m:rPr>
                                      <a:rPr lang="en-US" i="1">
                                        <a:solidFill>
                                          <a:srgbClr val="7030A0"/>
                                        </a:solidFill>
                                        <a:latin typeface="Cambria Math" panose="02040503050406030204" pitchFamily="18" charset="0"/>
                                      </a:rPr>
                                      <m:t>𝐼</m:t>
                                    </m:r>
                                    <m:r>
                                      <a:rPr lang="en-US" i="1">
                                        <a:solidFill>
                                          <a:srgbClr val="7030A0"/>
                                        </a:solidFill>
                                        <a:latin typeface="Cambria Math" panose="02040503050406030204" pitchFamily="18" charset="0"/>
                                      </a:rPr>
                                      <m:t>(</m:t>
                                    </m:r>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𝑥</m:t>
                                        </m:r>
                                      </m:e>
                                      <m:sub>
                                        <m:r>
                                          <a:rPr lang="en-US" b="0" i="1" smtClean="0">
                                            <a:solidFill>
                                              <a:srgbClr val="7030A0"/>
                                            </a:solidFill>
                                            <a:latin typeface="Cambria Math" panose="02040503050406030204" pitchFamily="18" charset="0"/>
                                          </a:rPr>
                                          <m:t>2</m:t>
                                        </m:r>
                                      </m:sub>
                                    </m:sSub>
                                    <m:r>
                                      <m:rPr>
                                        <m:brk m:alnAt="7"/>
                                      </m:rPr>
                                      <a:rPr lang="en-US" i="1">
                                        <a:solidFill>
                                          <a:srgbClr val="7030A0"/>
                                        </a:solidFill>
                                        <a:latin typeface="Cambria Math" panose="02040503050406030204" pitchFamily="18" charset="0"/>
                                      </a:rPr>
                                      <m:t>,</m:t>
                                    </m:r>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𝑦</m:t>
                                        </m:r>
                                      </m:e>
                                      <m:sub>
                                        <m:r>
                                          <a:rPr lang="en-US" b="0" i="1" smtClean="0">
                                            <a:solidFill>
                                              <a:srgbClr val="7030A0"/>
                                            </a:solidFill>
                                            <a:latin typeface="Cambria Math" panose="02040503050406030204" pitchFamily="18" charset="0"/>
                                          </a:rPr>
                                          <m:t>2</m:t>
                                        </m:r>
                                      </m:sub>
                                    </m:sSub>
                                    <m:r>
                                      <m:rPr>
                                        <m:brk m:alnAt="7"/>
                                      </m:rPr>
                                      <a:rPr lang="en-US" i="1">
                                        <a:solidFill>
                                          <a:srgbClr val="7030A0"/>
                                        </a:solidFill>
                                        <a:latin typeface="Cambria Math" panose="02040503050406030204" pitchFamily="18" charset="0"/>
                                      </a:rPr>
                                      <m:t>)</m:t>
                                    </m:r>
                                  </m:e>
                                  <m:e>
                                    <m:r>
                                      <a:rPr lang="en-US" i="1" smtClean="0">
                                        <a:solidFill>
                                          <a:srgbClr val="7030A0"/>
                                        </a:solidFill>
                                        <a:latin typeface="Cambria Math" panose="02040503050406030204" pitchFamily="18" charset="0"/>
                                      </a:rPr>
                                      <m:t>⋮</m:t>
                                    </m:r>
                                  </m:e>
                                </m:eqArr>
                              </m:e>
                            </m:mr>
                            <m:mr>
                              <m:e>
                                <m:r>
                                  <m:rPr>
                                    <m:brk m:alnAt="7"/>
                                  </m:rPr>
                                  <a:rPr lang="en-US" i="1">
                                    <a:solidFill>
                                      <a:srgbClr val="7030A0"/>
                                    </a:solidFill>
                                    <a:latin typeface="Cambria Math" panose="02040503050406030204" pitchFamily="18" charset="0"/>
                                  </a:rPr>
                                  <m:t>𝐼</m:t>
                                </m:r>
                                <m:r>
                                  <a:rPr lang="en-US" i="1">
                                    <a:solidFill>
                                      <a:srgbClr val="7030A0"/>
                                    </a:solidFill>
                                    <a:latin typeface="Cambria Math" panose="02040503050406030204" pitchFamily="18" charset="0"/>
                                  </a:rPr>
                                  <m:t>(</m:t>
                                </m:r>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𝑥</m:t>
                                    </m:r>
                                  </m:e>
                                  <m:sub>
                                    <m:r>
                                      <a:rPr lang="en-US" b="0" i="1" smtClean="0">
                                        <a:solidFill>
                                          <a:srgbClr val="7030A0"/>
                                        </a:solidFill>
                                        <a:latin typeface="Cambria Math" panose="02040503050406030204" pitchFamily="18" charset="0"/>
                                      </a:rPr>
                                      <m:t>𝑛</m:t>
                                    </m:r>
                                  </m:sub>
                                </m:sSub>
                                <m:r>
                                  <m:rPr>
                                    <m:brk m:alnAt="7"/>
                                  </m:rPr>
                                  <a:rPr lang="en-US" i="1">
                                    <a:solidFill>
                                      <a:srgbClr val="7030A0"/>
                                    </a:solidFill>
                                    <a:latin typeface="Cambria Math" panose="02040503050406030204" pitchFamily="18" charset="0"/>
                                  </a:rPr>
                                  <m:t>,</m:t>
                                </m:r>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𝑦</m:t>
                                    </m:r>
                                  </m:e>
                                  <m:sub>
                                    <m:r>
                                      <a:rPr lang="en-US" b="0" i="1" smtClean="0">
                                        <a:solidFill>
                                          <a:srgbClr val="7030A0"/>
                                        </a:solidFill>
                                        <a:latin typeface="Cambria Math" panose="02040503050406030204" pitchFamily="18" charset="0"/>
                                      </a:rPr>
                                      <m:t>𝑛</m:t>
                                    </m:r>
                                  </m:sub>
                                </m:sSub>
                                <m:r>
                                  <m:rPr>
                                    <m:brk m:alnAt="7"/>
                                  </m:rPr>
                                  <a:rPr lang="en-US" i="1">
                                    <a:solidFill>
                                      <a:srgbClr val="7030A0"/>
                                    </a:solidFill>
                                    <a:latin typeface="Cambria Math" panose="02040503050406030204" pitchFamily="18" charset="0"/>
                                  </a:rPr>
                                  <m:t>)</m:t>
                                </m:r>
                              </m:e>
                            </m:mr>
                          </m:m>
                        </m:e>
                      </m:d>
                    </m:oMath>
                  </m:oMathPara>
                </a14:m>
                <a:endParaRPr lang="en-US" dirty="0">
                  <a:latin typeface="Times New Roman" pitchFamily="18" charset="0"/>
                </a:endParaRPr>
              </a:p>
            </p:txBody>
          </p:sp>
        </mc:Choice>
        <mc:Fallback xmlns="">
          <p:sp>
            <p:nvSpPr>
              <p:cNvPr id="720906" name="Text Box 10"/>
              <p:cNvSpPr txBox="1">
                <a:spLocks noRot="1" noChangeAspect="1" noMove="1" noResize="1" noEditPoints="1" noAdjustHandles="1" noChangeArrowheads="1" noChangeShapeType="1" noTextEdit="1"/>
              </p:cNvSpPr>
              <p:nvPr/>
            </p:nvSpPr>
            <p:spPr bwMode="auto">
              <a:xfrm>
                <a:off x="4114800" y="1640318"/>
                <a:ext cx="7688130" cy="2092496"/>
              </a:xfrm>
              <a:prstGeom prst="rect">
                <a:avLst/>
              </a:prstGeom>
              <a:blipFill>
                <a:blip r:embed="rId5"/>
                <a:stretch>
                  <a:fillRect l="-1157" t="-1807" b="-1807"/>
                </a:stretch>
              </a:blipFill>
              <a:ln w="19050">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 Box 10">
                <a:extLst>
                  <a:ext uri="{FF2B5EF4-FFF2-40B4-BE49-F238E27FC236}">
                    <a16:creationId xmlns:a16="http://schemas.microsoft.com/office/drawing/2014/main" id="{55AE16A1-1A09-7C48-A95B-6215ADB153E8}"/>
                  </a:ext>
                </a:extLst>
              </p:cNvPr>
              <p:cNvSpPr txBox="1">
                <a:spLocks noChangeArrowheads="1"/>
              </p:cNvSpPr>
              <p:nvPr/>
            </p:nvSpPr>
            <p:spPr bwMode="auto">
              <a:xfrm>
                <a:off x="4114800" y="3886200"/>
                <a:ext cx="6623544" cy="2076594"/>
              </a:xfrm>
              <a:prstGeom prst="rect">
                <a:avLst/>
              </a:prstGeom>
              <a:noFill/>
              <a:ln w="19050">
                <a:noFill/>
                <a:miter lim="800000"/>
                <a:headEnd/>
                <a:tailEnd/>
              </a:ln>
            </p:spPr>
            <p:txBody>
              <a:bodyPr wrap="none">
                <a:spAutoFit/>
              </a:bodyPr>
              <a:lstStyle/>
              <a:p>
                <a:pPr marL="342900" indent="-342900" eaLnBrk="1" hangingPunct="1">
                  <a:spcBef>
                    <a:spcPct val="50000"/>
                  </a:spcBef>
                  <a:buFont typeface="Arial" panose="020B0604020202020204" pitchFamily="34" charset="0"/>
                  <a:buChar char="•"/>
                </a:pPr>
                <a:r>
                  <a:rPr lang="en-US" dirty="0">
                    <a:latin typeface="+mn-lt"/>
                  </a:rPr>
                  <a:t>For points on the occluding contour (</a:t>
                </a:r>
                <a14:m>
                  <m:oMath xmlns:m="http://schemas.openxmlformats.org/officeDocument/2006/math">
                    <m:sSub>
                      <m:sSubPr>
                        <m:ctrlPr>
                          <a:rPr lang="en-US" i="1" smtClean="0">
                            <a:solidFill>
                              <a:srgbClr val="7030A0"/>
                            </a:solidFill>
                            <a:latin typeface="Cambria Math" panose="02040503050406030204" pitchFamily="18" charset="0"/>
                          </a:rPr>
                        </m:ctrlPr>
                      </m:sSubPr>
                      <m:e>
                        <m:r>
                          <a:rPr lang="en-US" b="0" i="1" smtClean="0">
                            <a:solidFill>
                              <a:srgbClr val="7030A0"/>
                            </a:solidFill>
                            <a:latin typeface="Cambria Math" panose="02040503050406030204" pitchFamily="18" charset="0"/>
                          </a:rPr>
                          <m:t>𝑁</m:t>
                        </m:r>
                      </m:e>
                      <m:sub>
                        <m:r>
                          <a:rPr lang="en-US" b="0" i="1" smtClean="0">
                            <a:solidFill>
                              <a:srgbClr val="7030A0"/>
                            </a:solidFill>
                            <a:latin typeface="Cambria Math" panose="02040503050406030204" pitchFamily="18" charset="0"/>
                          </a:rPr>
                          <m:t>𝑧</m:t>
                        </m:r>
                      </m:sub>
                    </m:sSub>
                    <m:r>
                      <a:rPr lang="en-US" b="0" i="1" smtClean="0">
                        <a:solidFill>
                          <a:srgbClr val="7030A0"/>
                        </a:solidFill>
                        <a:latin typeface="Cambria Math" panose="02040503050406030204" pitchFamily="18" charset="0"/>
                      </a:rPr>
                      <m:t>=0</m:t>
                    </m:r>
                  </m:oMath>
                </a14:m>
                <a:r>
                  <a:rPr lang="en-US" dirty="0">
                    <a:latin typeface="+mn-lt"/>
                  </a:rPr>
                  <a:t>):</a:t>
                </a:r>
                <a:br>
                  <a:rPr lang="en-US" dirty="0">
                    <a:latin typeface="+mn-lt"/>
                  </a:rPr>
                </a:br>
                <a:endParaRPr lang="en-US" sz="800" dirty="0">
                  <a:latin typeface="Times New Roman" pitchFamily="18" charset="0"/>
                </a:endParaRPr>
              </a:p>
              <a:p>
                <a:pPr algn="ctr" eaLnBrk="1" hangingPunct="1">
                  <a:spcBef>
                    <a:spcPct val="50000"/>
                  </a:spcBef>
                </a:pPr>
                <a14:m>
                  <m:oMathPara xmlns:m="http://schemas.openxmlformats.org/officeDocument/2006/math">
                    <m:oMathParaPr>
                      <m:jc m:val="centerGroup"/>
                    </m:oMathParaPr>
                    <m:oMath xmlns:m="http://schemas.openxmlformats.org/officeDocument/2006/math">
                      <m:d>
                        <m:dPr>
                          <m:begChr m:val="["/>
                          <m:endChr m:val="]"/>
                          <m:ctrlPr>
                            <a:rPr lang="en-US" i="1" smtClean="0">
                              <a:solidFill>
                                <a:srgbClr val="7030A0"/>
                              </a:solidFill>
                              <a:latin typeface="Cambria Math" panose="02040503050406030204" pitchFamily="18" charset="0"/>
                            </a:rPr>
                          </m:ctrlPr>
                        </m:dPr>
                        <m:e>
                          <m:m>
                            <m:mPr>
                              <m:mcs>
                                <m:mc>
                                  <m:mcPr>
                                    <m:count m:val="2"/>
                                    <m:mcJc m:val="center"/>
                                  </m:mcPr>
                                </m:mc>
                              </m:mcs>
                              <m:ctrlPr>
                                <a:rPr lang="en-US" i="1" smtClean="0">
                                  <a:solidFill>
                                    <a:srgbClr val="7030A0"/>
                                  </a:solidFill>
                                  <a:latin typeface="Cambria Math" panose="02040503050406030204" pitchFamily="18" charset="0"/>
                                </a:rPr>
                              </m:ctrlPr>
                            </m:mPr>
                            <m:mr>
                              <m:e>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𝑁</m:t>
                                    </m:r>
                                  </m:e>
                                  <m:sub>
                                    <m:r>
                                      <a:rPr lang="en-US" i="1">
                                        <a:solidFill>
                                          <a:srgbClr val="7030A0"/>
                                        </a:solidFill>
                                        <a:latin typeface="Cambria Math" panose="02040503050406030204" pitchFamily="18" charset="0"/>
                                      </a:rPr>
                                      <m:t>𝑥</m:t>
                                    </m:r>
                                  </m:sub>
                                </m:sSub>
                                <m:r>
                                  <m:rPr>
                                    <m:brk m:alnAt="7"/>
                                  </m:rPr>
                                  <a:rPr lang="en-US" i="1">
                                    <a:solidFill>
                                      <a:srgbClr val="7030A0"/>
                                    </a:solidFill>
                                    <a:latin typeface="Cambria Math" panose="02040503050406030204" pitchFamily="18" charset="0"/>
                                  </a:rPr>
                                  <m:t>(</m:t>
                                </m:r>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𝑥</m:t>
                                    </m:r>
                                  </m:e>
                                  <m:sub>
                                    <m:r>
                                      <a:rPr lang="en-US" i="1">
                                        <a:solidFill>
                                          <a:srgbClr val="7030A0"/>
                                        </a:solidFill>
                                        <a:latin typeface="Cambria Math" panose="02040503050406030204" pitchFamily="18" charset="0"/>
                                      </a:rPr>
                                      <m:t>1</m:t>
                                    </m:r>
                                  </m:sub>
                                </m:sSub>
                                <m:r>
                                  <m:rPr>
                                    <m:brk m:alnAt="7"/>
                                  </m:rPr>
                                  <a:rPr lang="en-US" i="1">
                                    <a:solidFill>
                                      <a:srgbClr val="7030A0"/>
                                    </a:solidFill>
                                    <a:latin typeface="Cambria Math" panose="02040503050406030204" pitchFamily="18" charset="0"/>
                                  </a:rPr>
                                  <m:t>,</m:t>
                                </m:r>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𝑦</m:t>
                                    </m:r>
                                  </m:e>
                                  <m:sub>
                                    <m:r>
                                      <a:rPr lang="en-US" i="1">
                                        <a:solidFill>
                                          <a:srgbClr val="7030A0"/>
                                        </a:solidFill>
                                        <a:latin typeface="Cambria Math" panose="02040503050406030204" pitchFamily="18" charset="0"/>
                                      </a:rPr>
                                      <m:t>1</m:t>
                                    </m:r>
                                  </m:sub>
                                </m:sSub>
                                <m:r>
                                  <m:rPr>
                                    <m:brk m:alnAt="7"/>
                                  </m:rPr>
                                  <a:rPr lang="en-US" i="1">
                                    <a:solidFill>
                                      <a:srgbClr val="7030A0"/>
                                    </a:solidFill>
                                    <a:latin typeface="Cambria Math" panose="02040503050406030204" pitchFamily="18" charset="0"/>
                                  </a:rPr>
                                  <m:t>)</m:t>
                                </m:r>
                              </m:e>
                              <m:e>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𝑁</m:t>
                                    </m:r>
                                  </m:e>
                                  <m:sub>
                                    <m:r>
                                      <a:rPr lang="en-US" i="1">
                                        <a:solidFill>
                                          <a:srgbClr val="7030A0"/>
                                        </a:solidFill>
                                        <a:latin typeface="Cambria Math" panose="02040503050406030204" pitchFamily="18" charset="0"/>
                                      </a:rPr>
                                      <m:t>𝑦</m:t>
                                    </m:r>
                                  </m:sub>
                                </m:sSub>
                                <m:r>
                                  <m:rPr>
                                    <m:brk m:alnAt="7"/>
                                  </m:rPr>
                                  <a:rPr lang="en-US" i="1">
                                    <a:solidFill>
                                      <a:srgbClr val="7030A0"/>
                                    </a:solidFill>
                                    <a:latin typeface="Cambria Math" panose="02040503050406030204" pitchFamily="18" charset="0"/>
                                  </a:rPr>
                                  <m:t>(</m:t>
                                </m:r>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𝑥</m:t>
                                    </m:r>
                                  </m:e>
                                  <m:sub>
                                    <m:r>
                                      <a:rPr lang="en-US" i="1">
                                        <a:solidFill>
                                          <a:srgbClr val="7030A0"/>
                                        </a:solidFill>
                                        <a:latin typeface="Cambria Math" panose="02040503050406030204" pitchFamily="18" charset="0"/>
                                      </a:rPr>
                                      <m:t>1</m:t>
                                    </m:r>
                                  </m:sub>
                                </m:sSub>
                                <m:r>
                                  <m:rPr>
                                    <m:brk m:alnAt="7"/>
                                  </m:rPr>
                                  <a:rPr lang="en-US" i="1">
                                    <a:solidFill>
                                      <a:srgbClr val="7030A0"/>
                                    </a:solidFill>
                                    <a:latin typeface="Cambria Math" panose="02040503050406030204" pitchFamily="18" charset="0"/>
                                  </a:rPr>
                                  <m:t>,</m:t>
                                </m:r>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𝑦</m:t>
                                    </m:r>
                                  </m:e>
                                  <m:sub>
                                    <m:r>
                                      <a:rPr lang="en-US" i="1">
                                        <a:solidFill>
                                          <a:srgbClr val="7030A0"/>
                                        </a:solidFill>
                                        <a:latin typeface="Cambria Math" panose="02040503050406030204" pitchFamily="18" charset="0"/>
                                      </a:rPr>
                                      <m:t>1</m:t>
                                    </m:r>
                                  </m:sub>
                                </m:sSub>
                                <m:r>
                                  <m:rPr>
                                    <m:brk m:alnAt="7"/>
                                  </m:rPr>
                                  <a:rPr lang="en-US" i="1">
                                    <a:solidFill>
                                      <a:srgbClr val="7030A0"/>
                                    </a:solidFill>
                                    <a:latin typeface="Cambria Math" panose="02040503050406030204" pitchFamily="18" charset="0"/>
                                  </a:rPr>
                                  <m:t>)</m:t>
                                </m:r>
                              </m:e>
                            </m:mr>
                            <m:mr>
                              <m:e>
                                <m:eqArr>
                                  <m:eqArrPr>
                                    <m:ctrlPr>
                                      <a:rPr lang="en-US" i="1" smtClean="0">
                                        <a:solidFill>
                                          <a:srgbClr val="7030A0"/>
                                        </a:solidFill>
                                        <a:latin typeface="Cambria Math" panose="02040503050406030204" pitchFamily="18" charset="0"/>
                                      </a:rPr>
                                    </m:ctrlPr>
                                  </m:eqArrPr>
                                  <m:e>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𝑁</m:t>
                                        </m:r>
                                      </m:e>
                                      <m:sub>
                                        <m:r>
                                          <a:rPr lang="en-US" i="1">
                                            <a:solidFill>
                                              <a:srgbClr val="7030A0"/>
                                            </a:solidFill>
                                            <a:latin typeface="Cambria Math" panose="02040503050406030204" pitchFamily="18" charset="0"/>
                                          </a:rPr>
                                          <m:t>𝑥</m:t>
                                        </m:r>
                                      </m:sub>
                                    </m:sSub>
                                    <m:r>
                                      <m:rPr>
                                        <m:brk m:alnAt="7"/>
                                      </m:rPr>
                                      <a:rPr lang="en-US" i="1">
                                        <a:solidFill>
                                          <a:srgbClr val="7030A0"/>
                                        </a:solidFill>
                                        <a:latin typeface="Cambria Math" panose="02040503050406030204" pitchFamily="18" charset="0"/>
                                      </a:rPr>
                                      <m:t>(</m:t>
                                    </m:r>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𝑥</m:t>
                                        </m:r>
                                      </m:e>
                                      <m:sub>
                                        <m:r>
                                          <a:rPr lang="en-US" i="1">
                                            <a:solidFill>
                                              <a:srgbClr val="7030A0"/>
                                            </a:solidFill>
                                            <a:latin typeface="Cambria Math" panose="02040503050406030204" pitchFamily="18" charset="0"/>
                                          </a:rPr>
                                          <m:t>2</m:t>
                                        </m:r>
                                      </m:sub>
                                    </m:sSub>
                                    <m:r>
                                      <m:rPr>
                                        <m:brk m:alnAt="7"/>
                                      </m:rPr>
                                      <a:rPr lang="en-US" i="1">
                                        <a:solidFill>
                                          <a:srgbClr val="7030A0"/>
                                        </a:solidFill>
                                        <a:latin typeface="Cambria Math" panose="02040503050406030204" pitchFamily="18" charset="0"/>
                                      </a:rPr>
                                      <m:t>,</m:t>
                                    </m:r>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𝑦</m:t>
                                        </m:r>
                                      </m:e>
                                      <m:sub>
                                        <m:r>
                                          <a:rPr lang="en-US" i="1">
                                            <a:solidFill>
                                              <a:srgbClr val="7030A0"/>
                                            </a:solidFill>
                                            <a:latin typeface="Cambria Math" panose="02040503050406030204" pitchFamily="18" charset="0"/>
                                          </a:rPr>
                                          <m:t>2</m:t>
                                        </m:r>
                                      </m:sub>
                                    </m:sSub>
                                    <m:r>
                                      <m:rPr>
                                        <m:brk m:alnAt="7"/>
                                      </m:rPr>
                                      <a:rPr lang="en-US" i="1">
                                        <a:solidFill>
                                          <a:srgbClr val="7030A0"/>
                                        </a:solidFill>
                                        <a:latin typeface="Cambria Math" panose="02040503050406030204" pitchFamily="18" charset="0"/>
                                      </a:rPr>
                                      <m:t>)</m:t>
                                    </m:r>
                                  </m:e>
                                  <m:e>
                                    <m:r>
                                      <a:rPr lang="en-US" i="1">
                                        <a:solidFill>
                                          <a:srgbClr val="7030A0"/>
                                        </a:solidFill>
                                        <a:latin typeface="Cambria Math" panose="02040503050406030204" pitchFamily="18" charset="0"/>
                                      </a:rPr>
                                      <m:t>⋮</m:t>
                                    </m:r>
                                  </m:e>
                                </m:eqArr>
                              </m:e>
                              <m:e>
                                <m:eqArr>
                                  <m:eqArrPr>
                                    <m:ctrlPr>
                                      <a:rPr lang="en-US" i="1" smtClean="0">
                                        <a:solidFill>
                                          <a:srgbClr val="7030A0"/>
                                        </a:solidFill>
                                        <a:latin typeface="Cambria Math" panose="02040503050406030204" pitchFamily="18" charset="0"/>
                                      </a:rPr>
                                    </m:ctrlPr>
                                  </m:eqArrPr>
                                  <m:e>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𝑁</m:t>
                                        </m:r>
                                      </m:e>
                                      <m:sub>
                                        <m:r>
                                          <a:rPr lang="en-US" i="1">
                                            <a:solidFill>
                                              <a:srgbClr val="7030A0"/>
                                            </a:solidFill>
                                            <a:latin typeface="Cambria Math" panose="02040503050406030204" pitchFamily="18" charset="0"/>
                                          </a:rPr>
                                          <m:t>𝑦</m:t>
                                        </m:r>
                                      </m:sub>
                                    </m:sSub>
                                    <m:r>
                                      <m:rPr>
                                        <m:brk m:alnAt="7"/>
                                      </m:rPr>
                                      <a:rPr lang="en-US" i="1">
                                        <a:solidFill>
                                          <a:srgbClr val="7030A0"/>
                                        </a:solidFill>
                                        <a:latin typeface="Cambria Math" panose="02040503050406030204" pitchFamily="18" charset="0"/>
                                      </a:rPr>
                                      <m:t>(</m:t>
                                    </m:r>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𝑥</m:t>
                                        </m:r>
                                      </m:e>
                                      <m:sub>
                                        <m:r>
                                          <a:rPr lang="en-US" i="1">
                                            <a:solidFill>
                                              <a:srgbClr val="7030A0"/>
                                            </a:solidFill>
                                            <a:latin typeface="Cambria Math" panose="02040503050406030204" pitchFamily="18" charset="0"/>
                                          </a:rPr>
                                          <m:t>2</m:t>
                                        </m:r>
                                      </m:sub>
                                    </m:sSub>
                                    <m:r>
                                      <m:rPr>
                                        <m:brk m:alnAt="7"/>
                                      </m:rPr>
                                      <a:rPr lang="en-US" i="1">
                                        <a:solidFill>
                                          <a:srgbClr val="7030A0"/>
                                        </a:solidFill>
                                        <a:latin typeface="Cambria Math" panose="02040503050406030204" pitchFamily="18" charset="0"/>
                                      </a:rPr>
                                      <m:t>,</m:t>
                                    </m:r>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𝑦</m:t>
                                        </m:r>
                                      </m:e>
                                      <m:sub>
                                        <m:r>
                                          <a:rPr lang="en-US" i="1">
                                            <a:solidFill>
                                              <a:srgbClr val="7030A0"/>
                                            </a:solidFill>
                                            <a:latin typeface="Cambria Math" panose="02040503050406030204" pitchFamily="18" charset="0"/>
                                          </a:rPr>
                                          <m:t>2</m:t>
                                        </m:r>
                                      </m:sub>
                                    </m:sSub>
                                    <m:r>
                                      <m:rPr>
                                        <m:brk m:alnAt="7"/>
                                      </m:rPr>
                                      <a:rPr lang="en-US" i="1">
                                        <a:solidFill>
                                          <a:srgbClr val="7030A0"/>
                                        </a:solidFill>
                                        <a:latin typeface="Cambria Math" panose="02040503050406030204" pitchFamily="18" charset="0"/>
                                      </a:rPr>
                                      <m:t>)</m:t>
                                    </m:r>
                                  </m:e>
                                  <m:e>
                                    <m:r>
                                      <a:rPr lang="en-US" i="1">
                                        <a:solidFill>
                                          <a:srgbClr val="7030A0"/>
                                        </a:solidFill>
                                        <a:latin typeface="Cambria Math" panose="02040503050406030204" pitchFamily="18" charset="0"/>
                                      </a:rPr>
                                      <m:t>⋮</m:t>
                                    </m:r>
                                  </m:e>
                                </m:eqArr>
                              </m:e>
                            </m:mr>
                            <m:mr>
                              <m:e>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𝑁</m:t>
                                    </m:r>
                                  </m:e>
                                  <m:sub>
                                    <m:r>
                                      <a:rPr lang="en-US" i="1">
                                        <a:solidFill>
                                          <a:srgbClr val="7030A0"/>
                                        </a:solidFill>
                                        <a:latin typeface="Cambria Math" panose="02040503050406030204" pitchFamily="18" charset="0"/>
                                      </a:rPr>
                                      <m:t>𝑥</m:t>
                                    </m:r>
                                  </m:sub>
                                </m:sSub>
                                <m:r>
                                  <m:rPr>
                                    <m:brk m:alnAt="7"/>
                                  </m:rPr>
                                  <a:rPr lang="en-US" i="1">
                                    <a:solidFill>
                                      <a:srgbClr val="7030A0"/>
                                    </a:solidFill>
                                    <a:latin typeface="Cambria Math" panose="02040503050406030204" pitchFamily="18" charset="0"/>
                                  </a:rPr>
                                  <m:t>(</m:t>
                                </m:r>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𝑥</m:t>
                                    </m:r>
                                  </m:e>
                                  <m:sub>
                                    <m:r>
                                      <a:rPr lang="en-US" i="1">
                                        <a:solidFill>
                                          <a:srgbClr val="7030A0"/>
                                        </a:solidFill>
                                        <a:latin typeface="Cambria Math" panose="02040503050406030204" pitchFamily="18" charset="0"/>
                                      </a:rPr>
                                      <m:t>𝑛</m:t>
                                    </m:r>
                                  </m:sub>
                                </m:sSub>
                                <m:r>
                                  <m:rPr>
                                    <m:brk m:alnAt="7"/>
                                  </m:rPr>
                                  <a:rPr lang="en-US" i="1">
                                    <a:solidFill>
                                      <a:srgbClr val="7030A0"/>
                                    </a:solidFill>
                                    <a:latin typeface="Cambria Math" panose="02040503050406030204" pitchFamily="18" charset="0"/>
                                  </a:rPr>
                                  <m:t>,</m:t>
                                </m:r>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𝑦</m:t>
                                    </m:r>
                                  </m:e>
                                  <m:sub>
                                    <m:r>
                                      <a:rPr lang="en-US" i="1">
                                        <a:solidFill>
                                          <a:srgbClr val="7030A0"/>
                                        </a:solidFill>
                                        <a:latin typeface="Cambria Math" panose="02040503050406030204" pitchFamily="18" charset="0"/>
                                      </a:rPr>
                                      <m:t>𝑛</m:t>
                                    </m:r>
                                  </m:sub>
                                </m:sSub>
                                <m:r>
                                  <m:rPr>
                                    <m:brk m:alnAt="7"/>
                                  </m:rPr>
                                  <a:rPr lang="en-US" i="1">
                                    <a:solidFill>
                                      <a:srgbClr val="7030A0"/>
                                    </a:solidFill>
                                    <a:latin typeface="Cambria Math" panose="02040503050406030204" pitchFamily="18" charset="0"/>
                                  </a:rPr>
                                  <m:t>)</m:t>
                                </m:r>
                              </m:e>
                              <m:e>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𝑁</m:t>
                                    </m:r>
                                  </m:e>
                                  <m:sub>
                                    <m:r>
                                      <a:rPr lang="en-US" i="1">
                                        <a:solidFill>
                                          <a:srgbClr val="7030A0"/>
                                        </a:solidFill>
                                        <a:latin typeface="Cambria Math" panose="02040503050406030204" pitchFamily="18" charset="0"/>
                                      </a:rPr>
                                      <m:t>𝑦</m:t>
                                    </m:r>
                                  </m:sub>
                                </m:sSub>
                                <m:r>
                                  <m:rPr>
                                    <m:brk m:alnAt="7"/>
                                  </m:rPr>
                                  <a:rPr lang="en-US" i="1">
                                    <a:solidFill>
                                      <a:srgbClr val="7030A0"/>
                                    </a:solidFill>
                                    <a:latin typeface="Cambria Math" panose="02040503050406030204" pitchFamily="18" charset="0"/>
                                  </a:rPr>
                                  <m:t>(</m:t>
                                </m:r>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𝑥</m:t>
                                    </m:r>
                                  </m:e>
                                  <m:sub>
                                    <m:r>
                                      <a:rPr lang="en-US" i="1">
                                        <a:solidFill>
                                          <a:srgbClr val="7030A0"/>
                                        </a:solidFill>
                                        <a:latin typeface="Cambria Math" panose="02040503050406030204" pitchFamily="18" charset="0"/>
                                      </a:rPr>
                                      <m:t>𝑛</m:t>
                                    </m:r>
                                  </m:sub>
                                </m:sSub>
                                <m:r>
                                  <m:rPr>
                                    <m:brk m:alnAt="7"/>
                                  </m:rPr>
                                  <a:rPr lang="en-US" i="1">
                                    <a:solidFill>
                                      <a:srgbClr val="7030A0"/>
                                    </a:solidFill>
                                    <a:latin typeface="Cambria Math" panose="02040503050406030204" pitchFamily="18" charset="0"/>
                                  </a:rPr>
                                  <m:t>,</m:t>
                                </m:r>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𝑦</m:t>
                                    </m:r>
                                  </m:e>
                                  <m:sub>
                                    <m:r>
                                      <a:rPr lang="en-US" i="1">
                                        <a:solidFill>
                                          <a:srgbClr val="7030A0"/>
                                        </a:solidFill>
                                        <a:latin typeface="Cambria Math" panose="02040503050406030204" pitchFamily="18" charset="0"/>
                                      </a:rPr>
                                      <m:t>𝑛</m:t>
                                    </m:r>
                                  </m:sub>
                                </m:sSub>
                                <m:r>
                                  <m:rPr>
                                    <m:brk m:alnAt="7"/>
                                  </m:rPr>
                                  <a:rPr lang="en-US" i="1">
                                    <a:solidFill>
                                      <a:srgbClr val="7030A0"/>
                                    </a:solidFill>
                                    <a:latin typeface="Cambria Math" panose="02040503050406030204" pitchFamily="18" charset="0"/>
                                  </a:rPr>
                                  <m:t>)</m:t>
                                </m:r>
                              </m:e>
                            </m:mr>
                          </m:m>
                        </m:e>
                      </m:d>
                      <m:d>
                        <m:dPr>
                          <m:begChr m:val="["/>
                          <m:endChr m:val="]"/>
                          <m:ctrlPr>
                            <a:rPr lang="en-US" i="1" smtClean="0">
                              <a:solidFill>
                                <a:srgbClr val="7030A0"/>
                              </a:solidFill>
                              <a:latin typeface="Cambria Math" panose="02040503050406030204" pitchFamily="18" charset="0"/>
                            </a:rPr>
                          </m:ctrlPr>
                        </m:dPr>
                        <m:e>
                          <m:m>
                            <m:mPr>
                              <m:mcs>
                                <m:mc>
                                  <m:mcPr>
                                    <m:count m:val="1"/>
                                    <m:mcJc m:val="center"/>
                                  </m:mcPr>
                                </m:mc>
                              </m:mcs>
                              <m:ctrlPr>
                                <a:rPr lang="en-US" i="1" smtClean="0">
                                  <a:solidFill>
                                    <a:srgbClr val="7030A0"/>
                                  </a:solidFill>
                                  <a:latin typeface="Cambria Math" panose="02040503050406030204" pitchFamily="18" charset="0"/>
                                </a:rPr>
                              </m:ctrlPr>
                            </m:mPr>
                            <m:mr>
                              <m:e>
                                <m:sSub>
                                  <m:sSubPr>
                                    <m:ctrlPr>
                                      <a:rPr lang="en-US" i="1" smtClean="0">
                                        <a:solidFill>
                                          <a:srgbClr val="7030A0"/>
                                        </a:solidFill>
                                        <a:latin typeface="Cambria Math" panose="02040503050406030204" pitchFamily="18" charset="0"/>
                                      </a:rPr>
                                    </m:ctrlPr>
                                  </m:sSubPr>
                                  <m:e>
                                    <m:r>
                                      <a:rPr lang="en-US" b="0" i="1" smtClean="0">
                                        <a:solidFill>
                                          <a:srgbClr val="7030A0"/>
                                        </a:solidFill>
                                        <a:latin typeface="Cambria Math" panose="02040503050406030204" pitchFamily="18" charset="0"/>
                                      </a:rPr>
                                      <m:t>𝑆</m:t>
                                    </m:r>
                                  </m:e>
                                  <m:sub>
                                    <m:r>
                                      <a:rPr lang="en-US" b="0" i="1" smtClean="0">
                                        <a:solidFill>
                                          <a:srgbClr val="7030A0"/>
                                        </a:solidFill>
                                        <a:latin typeface="Cambria Math" panose="02040503050406030204" pitchFamily="18" charset="0"/>
                                      </a:rPr>
                                      <m:t>𝑥</m:t>
                                    </m:r>
                                  </m:sub>
                                </m:sSub>
                              </m:e>
                            </m:mr>
                            <m:mr>
                              <m:e>
                                <m:sSub>
                                  <m:sSubPr>
                                    <m:ctrlPr>
                                      <a:rPr lang="en-US" i="1" smtClean="0">
                                        <a:solidFill>
                                          <a:srgbClr val="7030A0"/>
                                        </a:solidFill>
                                        <a:latin typeface="Cambria Math" panose="02040503050406030204" pitchFamily="18" charset="0"/>
                                      </a:rPr>
                                    </m:ctrlPr>
                                  </m:sSubPr>
                                  <m:e>
                                    <m:r>
                                      <a:rPr lang="en-US" b="0" i="1" smtClean="0">
                                        <a:solidFill>
                                          <a:srgbClr val="7030A0"/>
                                        </a:solidFill>
                                        <a:latin typeface="Cambria Math" panose="02040503050406030204" pitchFamily="18" charset="0"/>
                                      </a:rPr>
                                      <m:t>𝑆</m:t>
                                    </m:r>
                                  </m:e>
                                  <m:sub>
                                    <m:r>
                                      <a:rPr lang="en-US" b="0" i="1" smtClean="0">
                                        <a:solidFill>
                                          <a:srgbClr val="7030A0"/>
                                        </a:solidFill>
                                        <a:latin typeface="Cambria Math" panose="02040503050406030204" pitchFamily="18" charset="0"/>
                                      </a:rPr>
                                      <m:t>𝑦</m:t>
                                    </m:r>
                                  </m:sub>
                                </m:sSub>
                              </m:e>
                            </m:mr>
                          </m:m>
                        </m:e>
                      </m:d>
                      <m:r>
                        <a:rPr lang="en-US" b="0" i="1" smtClean="0">
                          <a:solidFill>
                            <a:srgbClr val="7030A0"/>
                          </a:solidFill>
                          <a:latin typeface="Cambria Math" panose="02040503050406030204" pitchFamily="18" charset="0"/>
                        </a:rPr>
                        <m:t>=</m:t>
                      </m:r>
                      <m:d>
                        <m:dPr>
                          <m:begChr m:val="["/>
                          <m:endChr m:val="]"/>
                          <m:ctrlPr>
                            <a:rPr lang="en-US" b="0" i="1" smtClean="0">
                              <a:solidFill>
                                <a:srgbClr val="7030A0"/>
                              </a:solidFill>
                              <a:latin typeface="Cambria Math" panose="02040503050406030204" pitchFamily="18" charset="0"/>
                            </a:rPr>
                          </m:ctrlPr>
                        </m:dPr>
                        <m:e>
                          <m:m>
                            <m:mPr>
                              <m:mcs>
                                <m:mc>
                                  <m:mcPr>
                                    <m:count m:val="1"/>
                                    <m:mcJc m:val="center"/>
                                  </m:mcPr>
                                </m:mc>
                              </m:mcs>
                              <m:ctrlPr>
                                <a:rPr lang="en-US" b="0" i="1" smtClean="0">
                                  <a:solidFill>
                                    <a:srgbClr val="7030A0"/>
                                  </a:solidFill>
                                  <a:latin typeface="Cambria Math" panose="02040503050406030204" pitchFamily="18" charset="0"/>
                                </a:rPr>
                              </m:ctrlPr>
                            </m:mPr>
                            <m:mr>
                              <m:e>
                                <m:r>
                                  <m:rPr>
                                    <m:brk m:alnAt="7"/>
                                  </m:rPr>
                                  <a:rPr lang="en-US" b="0" i="1" smtClean="0">
                                    <a:solidFill>
                                      <a:srgbClr val="7030A0"/>
                                    </a:solidFill>
                                    <a:latin typeface="Cambria Math" panose="02040503050406030204" pitchFamily="18" charset="0"/>
                                  </a:rPr>
                                  <m:t>𝐼</m:t>
                                </m:r>
                                <m:r>
                                  <a:rPr lang="en-US" b="0" i="1" smtClean="0">
                                    <a:solidFill>
                                      <a:srgbClr val="7030A0"/>
                                    </a:solidFill>
                                    <a:latin typeface="Cambria Math" panose="02040503050406030204" pitchFamily="18" charset="0"/>
                                  </a:rPr>
                                  <m:t>(</m:t>
                                </m:r>
                                <m:sSub>
                                  <m:sSubPr>
                                    <m:ctrlPr>
                                      <a:rPr lang="en-US" b="0" i="1" smtClean="0">
                                        <a:solidFill>
                                          <a:srgbClr val="7030A0"/>
                                        </a:solidFill>
                                        <a:latin typeface="Cambria Math" panose="02040503050406030204" pitchFamily="18" charset="0"/>
                                      </a:rPr>
                                    </m:ctrlPr>
                                  </m:sSubPr>
                                  <m:e>
                                    <m:r>
                                      <a:rPr lang="en-US" b="0" i="1" smtClean="0">
                                        <a:solidFill>
                                          <a:srgbClr val="7030A0"/>
                                        </a:solidFill>
                                        <a:latin typeface="Cambria Math" panose="02040503050406030204" pitchFamily="18" charset="0"/>
                                      </a:rPr>
                                      <m:t>𝑥</m:t>
                                    </m:r>
                                  </m:e>
                                  <m:sub>
                                    <m:r>
                                      <a:rPr lang="en-US" b="0" i="1" smtClean="0">
                                        <a:solidFill>
                                          <a:srgbClr val="7030A0"/>
                                        </a:solidFill>
                                        <a:latin typeface="Cambria Math" panose="02040503050406030204" pitchFamily="18" charset="0"/>
                                      </a:rPr>
                                      <m:t>1</m:t>
                                    </m:r>
                                  </m:sub>
                                </m:sSub>
                                <m:r>
                                  <m:rPr>
                                    <m:brk m:alnAt="7"/>
                                  </m:rPr>
                                  <a:rPr lang="en-US" b="0" i="1" smtClean="0">
                                    <a:solidFill>
                                      <a:srgbClr val="7030A0"/>
                                    </a:solidFill>
                                    <a:latin typeface="Cambria Math" panose="02040503050406030204" pitchFamily="18" charset="0"/>
                                  </a:rPr>
                                  <m:t>,</m:t>
                                </m:r>
                                <m:sSub>
                                  <m:sSubPr>
                                    <m:ctrlPr>
                                      <a:rPr lang="en-US" b="0" i="1" smtClean="0">
                                        <a:solidFill>
                                          <a:srgbClr val="7030A0"/>
                                        </a:solidFill>
                                        <a:latin typeface="Cambria Math" panose="02040503050406030204" pitchFamily="18" charset="0"/>
                                      </a:rPr>
                                    </m:ctrlPr>
                                  </m:sSubPr>
                                  <m:e>
                                    <m:r>
                                      <a:rPr lang="en-US" b="0" i="1" smtClean="0">
                                        <a:solidFill>
                                          <a:srgbClr val="7030A0"/>
                                        </a:solidFill>
                                        <a:latin typeface="Cambria Math" panose="02040503050406030204" pitchFamily="18" charset="0"/>
                                      </a:rPr>
                                      <m:t>𝑦</m:t>
                                    </m:r>
                                  </m:e>
                                  <m:sub>
                                    <m:r>
                                      <a:rPr lang="en-US" b="0" i="1" smtClean="0">
                                        <a:solidFill>
                                          <a:srgbClr val="7030A0"/>
                                        </a:solidFill>
                                        <a:latin typeface="Cambria Math" panose="02040503050406030204" pitchFamily="18" charset="0"/>
                                      </a:rPr>
                                      <m:t>1</m:t>
                                    </m:r>
                                  </m:sub>
                                </m:sSub>
                                <m:r>
                                  <m:rPr>
                                    <m:brk m:alnAt="7"/>
                                  </m:rPr>
                                  <a:rPr lang="en-US" b="0" i="1" smtClean="0">
                                    <a:solidFill>
                                      <a:srgbClr val="7030A0"/>
                                    </a:solidFill>
                                    <a:latin typeface="Cambria Math" panose="02040503050406030204" pitchFamily="18" charset="0"/>
                                  </a:rPr>
                                  <m:t>)</m:t>
                                </m:r>
                              </m:e>
                            </m:mr>
                            <m:mr>
                              <m:e>
                                <m:eqArr>
                                  <m:eqArrPr>
                                    <m:ctrlPr>
                                      <a:rPr lang="en-US" b="0" i="1" smtClean="0">
                                        <a:solidFill>
                                          <a:srgbClr val="7030A0"/>
                                        </a:solidFill>
                                        <a:latin typeface="Cambria Math" panose="02040503050406030204" pitchFamily="18" charset="0"/>
                                      </a:rPr>
                                    </m:ctrlPr>
                                  </m:eqArrPr>
                                  <m:e>
                                    <m:r>
                                      <m:rPr>
                                        <m:brk m:alnAt="7"/>
                                      </m:rPr>
                                      <a:rPr lang="en-US" i="1">
                                        <a:solidFill>
                                          <a:srgbClr val="7030A0"/>
                                        </a:solidFill>
                                        <a:latin typeface="Cambria Math" panose="02040503050406030204" pitchFamily="18" charset="0"/>
                                      </a:rPr>
                                      <m:t>𝐼</m:t>
                                    </m:r>
                                    <m:r>
                                      <a:rPr lang="en-US" i="1">
                                        <a:solidFill>
                                          <a:srgbClr val="7030A0"/>
                                        </a:solidFill>
                                        <a:latin typeface="Cambria Math" panose="02040503050406030204" pitchFamily="18" charset="0"/>
                                      </a:rPr>
                                      <m:t>(</m:t>
                                    </m:r>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𝑥</m:t>
                                        </m:r>
                                      </m:e>
                                      <m:sub>
                                        <m:r>
                                          <a:rPr lang="en-US" b="0" i="1" smtClean="0">
                                            <a:solidFill>
                                              <a:srgbClr val="7030A0"/>
                                            </a:solidFill>
                                            <a:latin typeface="Cambria Math" panose="02040503050406030204" pitchFamily="18" charset="0"/>
                                          </a:rPr>
                                          <m:t>2</m:t>
                                        </m:r>
                                      </m:sub>
                                    </m:sSub>
                                    <m:r>
                                      <m:rPr>
                                        <m:brk m:alnAt="7"/>
                                      </m:rPr>
                                      <a:rPr lang="en-US" i="1">
                                        <a:solidFill>
                                          <a:srgbClr val="7030A0"/>
                                        </a:solidFill>
                                        <a:latin typeface="Cambria Math" panose="02040503050406030204" pitchFamily="18" charset="0"/>
                                      </a:rPr>
                                      <m:t>,</m:t>
                                    </m:r>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𝑦</m:t>
                                        </m:r>
                                      </m:e>
                                      <m:sub>
                                        <m:r>
                                          <a:rPr lang="en-US" b="0" i="1" smtClean="0">
                                            <a:solidFill>
                                              <a:srgbClr val="7030A0"/>
                                            </a:solidFill>
                                            <a:latin typeface="Cambria Math" panose="02040503050406030204" pitchFamily="18" charset="0"/>
                                          </a:rPr>
                                          <m:t>2</m:t>
                                        </m:r>
                                      </m:sub>
                                    </m:sSub>
                                    <m:r>
                                      <m:rPr>
                                        <m:brk m:alnAt="7"/>
                                      </m:rPr>
                                      <a:rPr lang="en-US" i="1">
                                        <a:solidFill>
                                          <a:srgbClr val="7030A0"/>
                                        </a:solidFill>
                                        <a:latin typeface="Cambria Math" panose="02040503050406030204" pitchFamily="18" charset="0"/>
                                      </a:rPr>
                                      <m:t>)</m:t>
                                    </m:r>
                                  </m:e>
                                  <m:e>
                                    <m:r>
                                      <a:rPr lang="en-US" i="1" smtClean="0">
                                        <a:solidFill>
                                          <a:srgbClr val="7030A0"/>
                                        </a:solidFill>
                                        <a:latin typeface="Cambria Math" panose="02040503050406030204" pitchFamily="18" charset="0"/>
                                      </a:rPr>
                                      <m:t>⋮</m:t>
                                    </m:r>
                                  </m:e>
                                </m:eqArr>
                              </m:e>
                            </m:mr>
                            <m:mr>
                              <m:e>
                                <m:r>
                                  <m:rPr>
                                    <m:brk m:alnAt="7"/>
                                  </m:rPr>
                                  <a:rPr lang="en-US" i="1">
                                    <a:solidFill>
                                      <a:srgbClr val="7030A0"/>
                                    </a:solidFill>
                                    <a:latin typeface="Cambria Math" panose="02040503050406030204" pitchFamily="18" charset="0"/>
                                  </a:rPr>
                                  <m:t>𝐼</m:t>
                                </m:r>
                                <m:r>
                                  <a:rPr lang="en-US" i="1">
                                    <a:solidFill>
                                      <a:srgbClr val="7030A0"/>
                                    </a:solidFill>
                                    <a:latin typeface="Cambria Math" panose="02040503050406030204" pitchFamily="18" charset="0"/>
                                  </a:rPr>
                                  <m:t>(</m:t>
                                </m:r>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𝑥</m:t>
                                    </m:r>
                                  </m:e>
                                  <m:sub>
                                    <m:r>
                                      <a:rPr lang="en-US" b="0" i="1" smtClean="0">
                                        <a:solidFill>
                                          <a:srgbClr val="7030A0"/>
                                        </a:solidFill>
                                        <a:latin typeface="Cambria Math" panose="02040503050406030204" pitchFamily="18" charset="0"/>
                                      </a:rPr>
                                      <m:t>𝑛</m:t>
                                    </m:r>
                                  </m:sub>
                                </m:sSub>
                                <m:r>
                                  <m:rPr>
                                    <m:brk m:alnAt="7"/>
                                  </m:rPr>
                                  <a:rPr lang="en-US" i="1">
                                    <a:solidFill>
                                      <a:srgbClr val="7030A0"/>
                                    </a:solidFill>
                                    <a:latin typeface="Cambria Math" panose="02040503050406030204" pitchFamily="18" charset="0"/>
                                  </a:rPr>
                                  <m:t>,</m:t>
                                </m:r>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𝑦</m:t>
                                    </m:r>
                                  </m:e>
                                  <m:sub>
                                    <m:r>
                                      <a:rPr lang="en-US" b="0" i="1" smtClean="0">
                                        <a:solidFill>
                                          <a:srgbClr val="7030A0"/>
                                        </a:solidFill>
                                        <a:latin typeface="Cambria Math" panose="02040503050406030204" pitchFamily="18" charset="0"/>
                                      </a:rPr>
                                      <m:t>𝑛</m:t>
                                    </m:r>
                                  </m:sub>
                                </m:sSub>
                                <m:r>
                                  <m:rPr>
                                    <m:brk m:alnAt="7"/>
                                  </m:rPr>
                                  <a:rPr lang="en-US" i="1">
                                    <a:solidFill>
                                      <a:srgbClr val="7030A0"/>
                                    </a:solidFill>
                                    <a:latin typeface="Cambria Math" panose="02040503050406030204" pitchFamily="18" charset="0"/>
                                  </a:rPr>
                                  <m:t>)</m:t>
                                </m:r>
                              </m:e>
                            </m:mr>
                          </m:m>
                        </m:e>
                      </m:d>
                    </m:oMath>
                  </m:oMathPara>
                </a14:m>
                <a:endParaRPr lang="en-US" dirty="0">
                  <a:latin typeface="Times New Roman" pitchFamily="18" charset="0"/>
                </a:endParaRPr>
              </a:p>
            </p:txBody>
          </p:sp>
        </mc:Choice>
        <mc:Fallback xmlns="">
          <p:sp>
            <p:nvSpPr>
              <p:cNvPr id="10" name="Text Box 10">
                <a:extLst>
                  <a:ext uri="{FF2B5EF4-FFF2-40B4-BE49-F238E27FC236}">
                    <a16:creationId xmlns:a16="http://schemas.microsoft.com/office/drawing/2014/main" id="{55AE16A1-1A09-7C48-A95B-6215ADB153E8}"/>
                  </a:ext>
                </a:extLst>
              </p:cNvPr>
              <p:cNvSpPr txBox="1">
                <a:spLocks noRot="1" noChangeAspect="1" noMove="1" noResize="1" noEditPoints="1" noAdjustHandles="1" noChangeArrowheads="1" noChangeShapeType="1" noTextEdit="1"/>
              </p:cNvSpPr>
              <p:nvPr/>
            </p:nvSpPr>
            <p:spPr bwMode="auto">
              <a:xfrm>
                <a:off x="4114800" y="3886200"/>
                <a:ext cx="6623544" cy="2076594"/>
              </a:xfrm>
              <a:prstGeom prst="rect">
                <a:avLst/>
              </a:prstGeom>
              <a:blipFill>
                <a:blip r:embed="rId10"/>
                <a:stretch>
                  <a:fillRect l="-1341" t="-2424" r="-383" b="-1818"/>
                </a:stretch>
              </a:blipFill>
              <a:ln w="19050">
                <a:noFill/>
                <a:miter lim="800000"/>
                <a:headEnd/>
                <a:tailEnd/>
              </a:ln>
            </p:spPr>
            <p:txBody>
              <a:bodyPr/>
              <a:lstStyle/>
              <a:p>
                <a:r>
                  <a:rPr lang="en-US">
                    <a:noFill/>
                  </a:rPr>
                  <a:t> </a:t>
                </a:r>
              </a:p>
            </p:txBody>
          </p:sp>
        </mc:Fallback>
      </mc:AlternateContent>
      <p:graphicFrame>
        <p:nvGraphicFramePr>
          <p:cNvPr id="18" name="Object 14">
            <a:extLst>
              <a:ext uri="{FF2B5EF4-FFF2-40B4-BE49-F238E27FC236}">
                <a16:creationId xmlns:a16="http://schemas.microsoft.com/office/drawing/2014/main" id="{ABBF4486-F56A-0447-9D6A-7D783977D616}"/>
              </a:ext>
            </a:extLst>
          </p:cNvPr>
          <p:cNvGraphicFramePr>
            <a:graphicFrameLocks noGrp="1" noChangeAspect="1"/>
          </p:cNvGraphicFramePr>
          <p:nvPr>
            <p:ph sz="half" idx="1"/>
            <p:extLst>
              <p:ext uri="{D42A27DB-BD31-4B8C-83A1-F6EECF244321}">
                <p14:modId xmlns:p14="http://schemas.microsoft.com/office/powerpoint/2010/main" val="654682437"/>
              </p:ext>
            </p:extLst>
          </p:nvPr>
        </p:nvGraphicFramePr>
        <p:xfrm>
          <a:off x="899932" y="2362200"/>
          <a:ext cx="1763713" cy="2209800"/>
        </p:xfrm>
        <a:graphic>
          <a:graphicData uri="http://schemas.openxmlformats.org/presentationml/2006/ole">
            <mc:AlternateContent xmlns:mc="http://schemas.openxmlformats.org/markup-compatibility/2006">
              <mc:Choice xmlns:v="urn:schemas-microsoft-com:vml" Requires="v">
                <p:oleObj name="Image" r:id="rId11" imgW="1764457" imgH="2209524" progId="Photoshop.Image.10">
                  <p:embed/>
                </p:oleObj>
              </mc:Choice>
              <mc:Fallback>
                <p:oleObj name="Image" r:id="rId11" imgW="1764457" imgH="2209524" progId="Photoshop.Image.10">
                  <p:embed/>
                  <p:pic>
                    <p:nvPicPr>
                      <p:cNvPr id="19" name="Object 14">
                        <a:extLst>
                          <a:ext uri="{FF2B5EF4-FFF2-40B4-BE49-F238E27FC236}">
                            <a16:creationId xmlns:a16="http://schemas.microsoft.com/office/drawing/2014/main" id="{A8AE1FE5-2AF9-C540-9462-21CDDB1E88D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99932" y="2362200"/>
                        <a:ext cx="1763713" cy="2209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mc:AlternateContent xmlns:mc="http://schemas.openxmlformats.org/markup-compatibility/2006" xmlns:a14="http://schemas.microsoft.com/office/drawing/2010/main">
        <mc:Choice Requires="a14">
          <p:sp>
            <p:nvSpPr>
              <p:cNvPr id="19" name="Text Box 44">
                <a:extLst>
                  <a:ext uri="{FF2B5EF4-FFF2-40B4-BE49-F238E27FC236}">
                    <a16:creationId xmlns:a16="http://schemas.microsoft.com/office/drawing/2014/main" id="{D26B3D73-3F23-B340-812A-33891C82E567}"/>
                  </a:ext>
                </a:extLst>
              </p:cNvPr>
              <p:cNvSpPr txBox="1">
                <a:spLocks noChangeArrowheads="1"/>
              </p:cNvSpPr>
              <p:nvPr/>
            </p:nvSpPr>
            <p:spPr bwMode="auto">
              <a:xfrm>
                <a:off x="1534220" y="1978528"/>
                <a:ext cx="495136" cy="461665"/>
              </a:xfrm>
              <a:prstGeom prst="rect">
                <a:avLst/>
              </a:prstGeom>
              <a:noFill/>
              <a:ln w="9525">
                <a:noFill/>
                <a:miter lim="800000"/>
                <a:headEnd/>
                <a:tailEnd/>
              </a:ln>
            </p:spPr>
            <p:txBody>
              <a:bodyPr wrap="none">
                <a:spAutoFit/>
              </a:bodyPr>
              <a:lstStyle/>
              <a:p>
                <a:pPr/>
                <a14:m>
                  <m:oMathPara xmlns:m="http://schemas.openxmlformats.org/officeDocument/2006/math">
                    <m:oMathParaPr>
                      <m:jc m:val="centerGroup"/>
                    </m:oMathParaPr>
                    <m:oMath xmlns:m="http://schemas.openxmlformats.org/officeDocument/2006/math">
                      <m:r>
                        <a:rPr lang="en-US" i="1" dirty="0" smtClean="0">
                          <a:solidFill>
                            <a:srgbClr val="7030A0"/>
                          </a:solidFill>
                          <a:latin typeface="Cambria Math" panose="02040503050406030204" pitchFamily="18" charset="0"/>
                        </a:rPr>
                        <m:t>𝑁</m:t>
                      </m:r>
                    </m:oMath>
                  </m:oMathPara>
                </a14:m>
                <a:endParaRPr lang="en-US" dirty="0">
                  <a:solidFill>
                    <a:srgbClr val="7030A0"/>
                  </a:solidFill>
                  <a:latin typeface="Times New Roman" pitchFamily="18" charset="0"/>
                </a:endParaRPr>
              </a:p>
            </p:txBody>
          </p:sp>
        </mc:Choice>
        <mc:Fallback xmlns="">
          <p:sp>
            <p:nvSpPr>
              <p:cNvPr id="19" name="Text Box 44">
                <a:extLst>
                  <a:ext uri="{FF2B5EF4-FFF2-40B4-BE49-F238E27FC236}">
                    <a16:creationId xmlns:a16="http://schemas.microsoft.com/office/drawing/2014/main" id="{D26B3D73-3F23-B340-812A-33891C82E567}"/>
                  </a:ext>
                </a:extLst>
              </p:cNvPr>
              <p:cNvSpPr txBox="1">
                <a:spLocks noRot="1" noChangeAspect="1" noMove="1" noResize="1" noEditPoints="1" noAdjustHandles="1" noChangeArrowheads="1" noChangeShapeType="1" noTextEdit="1"/>
              </p:cNvSpPr>
              <p:nvPr/>
            </p:nvSpPr>
            <p:spPr bwMode="auto">
              <a:xfrm>
                <a:off x="1534220" y="1978528"/>
                <a:ext cx="495136" cy="461665"/>
              </a:xfrm>
              <a:prstGeom prst="rect">
                <a:avLst/>
              </a:prstGeom>
              <a:blipFill>
                <a:blip r:embed="rId13"/>
                <a:stretch>
                  <a:fillRect/>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 Box 47">
                <a:extLst>
                  <a:ext uri="{FF2B5EF4-FFF2-40B4-BE49-F238E27FC236}">
                    <a16:creationId xmlns:a16="http://schemas.microsoft.com/office/drawing/2014/main" id="{97E88795-FDF8-3B4F-B3C2-F73F3B941431}"/>
                  </a:ext>
                </a:extLst>
              </p:cNvPr>
              <p:cNvSpPr txBox="1">
                <a:spLocks noChangeArrowheads="1"/>
              </p:cNvSpPr>
              <p:nvPr/>
            </p:nvSpPr>
            <p:spPr bwMode="auto">
              <a:xfrm>
                <a:off x="2414876" y="2362200"/>
                <a:ext cx="381000" cy="457200"/>
              </a:xfrm>
              <a:prstGeom prst="rect">
                <a:avLst/>
              </a:prstGeom>
              <a:noFill/>
              <a:ln w="9525">
                <a:noFill/>
                <a:miter lim="800000"/>
                <a:headEnd/>
                <a:tailEnd/>
              </a:ln>
            </p:spPr>
            <p:txBody>
              <a:bodyPr>
                <a:spAutoFit/>
              </a:bodyPr>
              <a:lstStyle/>
              <a:p>
                <a:pPr/>
                <a14:m>
                  <m:oMathPara xmlns:m="http://schemas.openxmlformats.org/officeDocument/2006/math">
                    <m:oMathParaPr>
                      <m:jc m:val="centerGroup"/>
                    </m:oMathParaPr>
                    <m:oMath xmlns:m="http://schemas.openxmlformats.org/officeDocument/2006/math">
                      <m:r>
                        <a:rPr lang="en-US" i="1" dirty="0" smtClean="0">
                          <a:solidFill>
                            <a:srgbClr val="7030A0"/>
                          </a:solidFill>
                          <a:latin typeface="Cambria Math" panose="02040503050406030204" pitchFamily="18" charset="0"/>
                        </a:rPr>
                        <m:t>𝑆</m:t>
                      </m:r>
                    </m:oMath>
                  </m:oMathPara>
                </a14:m>
                <a:endParaRPr lang="en-US" dirty="0">
                  <a:solidFill>
                    <a:srgbClr val="7030A0"/>
                  </a:solidFill>
                  <a:latin typeface="Times New Roman" pitchFamily="18" charset="0"/>
                </a:endParaRPr>
              </a:p>
            </p:txBody>
          </p:sp>
        </mc:Choice>
        <mc:Fallback xmlns="">
          <p:sp>
            <p:nvSpPr>
              <p:cNvPr id="20" name="Text Box 47">
                <a:extLst>
                  <a:ext uri="{FF2B5EF4-FFF2-40B4-BE49-F238E27FC236}">
                    <a16:creationId xmlns:a16="http://schemas.microsoft.com/office/drawing/2014/main" id="{97E88795-FDF8-3B4F-B3C2-F73F3B941431}"/>
                  </a:ext>
                </a:extLst>
              </p:cNvPr>
              <p:cNvSpPr txBox="1">
                <a:spLocks noRot="1" noChangeAspect="1" noMove="1" noResize="1" noEditPoints="1" noAdjustHandles="1" noChangeArrowheads="1" noChangeShapeType="1" noTextEdit="1"/>
              </p:cNvSpPr>
              <p:nvPr/>
            </p:nvSpPr>
            <p:spPr bwMode="auto">
              <a:xfrm>
                <a:off x="2414876" y="2362200"/>
                <a:ext cx="381000" cy="457200"/>
              </a:xfrm>
              <a:prstGeom prst="rect">
                <a:avLst/>
              </a:prstGeom>
              <a:blipFill>
                <a:blip r:embed="rId14"/>
                <a:stretch>
                  <a:fillRect/>
                </a:stretch>
              </a:blipFill>
              <a:ln w="9525">
                <a:noFill/>
                <a:miter lim="800000"/>
                <a:headEnd/>
                <a:tailEnd/>
              </a:ln>
            </p:spPr>
            <p:txBody>
              <a:bodyPr/>
              <a:lstStyle/>
              <a:p>
                <a:r>
                  <a:rPr lang="en-US">
                    <a:noFill/>
                  </a:rPr>
                  <a:t> </a:t>
                </a:r>
              </a:p>
            </p:txBody>
          </p:sp>
        </mc:Fallback>
      </mc:AlternateContent>
      <p:sp>
        <p:nvSpPr>
          <p:cNvPr id="11" name="Rectangle 12">
            <a:extLst>
              <a:ext uri="{FF2B5EF4-FFF2-40B4-BE49-F238E27FC236}">
                <a16:creationId xmlns:a16="http://schemas.microsoft.com/office/drawing/2014/main" id="{C571FF3E-9144-294B-BBF7-F411DEB197DA}"/>
              </a:ext>
            </a:extLst>
          </p:cNvPr>
          <p:cNvSpPr>
            <a:spLocks noChangeArrowheads="1"/>
          </p:cNvSpPr>
          <p:nvPr/>
        </p:nvSpPr>
        <p:spPr bwMode="auto">
          <a:xfrm>
            <a:off x="647700" y="6384620"/>
            <a:ext cx="10896600" cy="338554"/>
          </a:xfrm>
          <a:prstGeom prst="rect">
            <a:avLst/>
          </a:prstGeom>
          <a:noFill/>
          <a:ln w="19050">
            <a:noFill/>
            <a:miter lim="800000"/>
            <a:headEnd/>
            <a:tailEnd/>
          </a:ln>
        </p:spPr>
        <p:txBody>
          <a:bodyPr wrap="square">
            <a:spAutoFit/>
          </a:bodyPr>
          <a:lstStyle/>
          <a:p>
            <a:pPr algn="ctr" eaLnBrk="1" hangingPunct="1">
              <a:spcBef>
                <a:spcPct val="50000"/>
              </a:spcBef>
            </a:pPr>
            <a:r>
              <a:rPr lang="en-US" sz="1600" dirty="0"/>
              <a:t>P. </a:t>
            </a:r>
            <a:r>
              <a:rPr lang="en-US" sz="1600" dirty="0" err="1"/>
              <a:t>Nillius</a:t>
            </a:r>
            <a:r>
              <a:rPr lang="en-US" sz="1600" dirty="0"/>
              <a:t> and J.-O. </a:t>
            </a:r>
            <a:r>
              <a:rPr lang="en-US" sz="1600" dirty="0" err="1"/>
              <a:t>Eklundh</a:t>
            </a:r>
            <a:r>
              <a:rPr lang="en-US" sz="1600" dirty="0"/>
              <a:t>. </a:t>
            </a:r>
            <a:r>
              <a:rPr lang="en-US" sz="1600" dirty="0">
                <a:hlinkClick r:id="rId15"/>
              </a:rPr>
              <a:t>Automatic estimation of the projected light source direction</a:t>
            </a:r>
            <a:r>
              <a:rPr lang="en-US" sz="1600" dirty="0"/>
              <a:t>. CVPR 2001</a:t>
            </a:r>
          </a:p>
        </p:txBody>
      </p:sp>
    </p:spTree>
    <p:extLst>
      <p:ext uri="{BB962C8B-B14F-4D97-AF65-F5344CB8AC3E}">
        <p14:creationId xmlns:p14="http://schemas.microsoft.com/office/powerpoint/2010/main" val="2349003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r>
              <a:rPr lang="en-US"/>
              <a:t>Finding the direction of the light source</a:t>
            </a:r>
          </a:p>
        </p:txBody>
      </p:sp>
      <p:pic>
        <p:nvPicPr>
          <p:cNvPr id="31747" name="Picture 3"/>
          <p:cNvPicPr>
            <a:picLocks noChangeAspect="1" noChangeArrowheads="1"/>
          </p:cNvPicPr>
          <p:nvPr/>
        </p:nvPicPr>
        <p:blipFill>
          <a:blip r:embed="rId3" cstate="print"/>
          <a:srcRect/>
          <a:stretch>
            <a:fillRect/>
          </a:stretch>
        </p:blipFill>
        <p:spPr bwMode="auto">
          <a:xfrm>
            <a:off x="2590800" y="1143001"/>
            <a:ext cx="7086600" cy="4722813"/>
          </a:xfrm>
          <a:prstGeom prst="rect">
            <a:avLst/>
          </a:prstGeom>
          <a:noFill/>
          <a:ln w="19050">
            <a:noFill/>
            <a:miter lim="800000"/>
            <a:headEnd/>
            <a:tailEnd/>
          </a:ln>
        </p:spPr>
      </p:pic>
      <p:sp>
        <p:nvSpPr>
          <p:cNvPr id="6" name="Rectangle 12">
            <a:extLst>
              <a:ext uri="{FF2B5EF4-FFF2-40B4-BE49-F238E27FC236}">
                <a16:creationId xmlns:a16="http://schemas.microsoft.com/office/drawing/2014/main" id="{9EBEF62F-8821-5946-BB19-55561D446A01}"/>
              </a:ext>
            </a:extLst>
          </p:cNvPr>
          <p:cNvSpPr>
            <a:spLocks noChangeArrowheads="1"/>
          </p:cNvSpPr>
          <p:nvPr/>
        </p:nvSpPr>
        <p:spPr bwMode="auto">
          <a:xfrm>
            <a:off x="647700" y="6384620"/>
            <a:ext cx="10896600" cy="338554"/>
          </a:xfrm>
          <a:prstGeom prst="rect">
            <a:avLst/>
          </a:prstGeom>
          <a:noFill/>
          <a:ln w="19050">
            <a:noFill/>
            <a:miter lim="800000"/>
            <a:headEnd/>
            <a:tailEnd/>
          </a:ln>
        </p:spPr>
        <p:txBody>
          <a:bodyPr wrap="square">
            <a:spAutoFit/>
          </a:bodyPr>
          <a:lstStyle/>
          <a:p>
            <a:pPr algn="ctr" eaLnBrk="1" hangingPunct="1">
              <a:spcBef>
                <a:spcPct val="50000"/>
              </a:spcBef>
            </a:pPr>
            <a:r>
              <a:rPr lang="en-US" sz="1600" dirty="0"/>
              <a:t>P. </a:t>
            </a:r>
            <a:r>
              <a:rPr lang="en-US" sz="1600" dirty="0" err="1"/>
              <a:t>Nillius</a:t>
            </a:r>
            <a:r>
              <a:rPr lang="en-US" sz="1600" dirty="0"/>
              <a:t> and J.-O. </a:t>
            </a:r>
            <a:r>
              <a:rPr lang="en-US" sz="1600" dirty="0" err="1"/>
              <a:t>Eklundh</a:t>
            </a:r>
            <a:r>
              <a:rPr lang="en-US" sz="1600" dirty="0"/>
              <a:t>. </a:t>
            </a:r>
            <a:r>
              <a:rPr lang="en-US" sz="1600" dirty="0">
                <a:hlinkClick r:id="rId4"/>
              </a:rPr>
              <a:t>Automatic estimation of the projected light source direction</a:t>
            </a:r>
            <a:r>
              <a:rPr lang="en-US" sz="1600" dirty="0"/>
              <a:t>. CVPR 2001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2133600" y="76200"/>
            <a:ext cx="8229600" cy="838200"/>
          </a:xfrm>
        </p:spPr>
        <p:txBody>
          <a:bodyPr/>
          <a:lstStyle/>
          <a:p>
            <a:r>
              <a:rPr lang="en-US"/>
              <a:t>Application: Detecting composite photos</a:t>
            </a:r>
          </a:p>
        </p:txBody>
      </p:sp>
      <p:pic>
        <p:nvPicPr>
          <p:cNvPr id="32771" name="Picture 3"/>
          <p:cNvPicPr>
            <a:picLocks noChangeAspect="1" noChangeArrowheads="1"/>
          </p:cNvPicPr>
          <p:nvPr/>
        </p:nvPicPr>
        <p:blipFill>
          <a:blip r:embed="rId3" cstate="print"/>
          <a:srcRect/>
          <a:stretch>
            <a:fillRect/>
          </a:stretch>
        </p:blipFill>
        <p:spPr bwMode="auto">
          <a:xfrm>
            <a:off x="1981200" y="2286001"/>
            <a:ext cx="4267200" cy="2843213"/>
          </a:xfrm>
          <a:prstGeom prst="rect">
            <a:avLst/>
          </a:prstGeom>
          <a:noFill/>
          <a:ln w="19050">
            <a:noFill/>
            <a:miter lim="800000"/>
            <a:headEnd/>
            <a:tailEnd/>
          </a:ln>
        </p:spPr>
      </p:pic>
      <p:pic>
        <p:nvPicPr>
          <p:cNvPr id="32772" name="Picture 4"/>
          <p:cNvPicPr>
            <a:picLocks noChangeAspect="1" noChangeArrowheads="1"/>
          </p:cNvPicPr>
          <p:nvPr/>
        </p:nvPicPr>
        <p:blipFill>
          <a:blip r:embed="rId4" cstate="print"/>
          <a:srcRect/>
          <a:stretch>
            <a:fillRect/>
          </a:stretch>
        </p:blipFill>
        <p:spPr bwMode="auto">
          <a:xfrm>
            <a:off x="6723064" y="1595438"/>
            <a:ext cx="3487737" cy="4348162"/>
          </a:xfrm>
          <a:prstGeom prst="rect">
            <a:avLst/>
          </a:prstGeom>
          <a:noFill/>
          <a:ln w="19050">
            <a:noFill/>
            <a:miter lim="800000"/>
            <a:headEnd/>
            <a:tailEnd/>
          </a:ln>
        </p:spPr>
      </p:pic>
      <p:sp>
        <p:nvSpPr>
          <p:cNvPr id="32773" name="Text Box 5"/>
          <p:cNvSpPr txBox="1">
            <a:spLocks noChangeArrowheads="1"/>
          </p:cNvSpPr>
          <p:nvPr/>
        </p:nvSpPr>
        <p:spPr bwMode="auto">
          <a:xfrm>
            <a:off x="3370264" y="1676400"/>
            <a:ext cx="1546225" cy="457200"/>
          </a:xfrm>
          <a:prstGeom prst="rect">
            <a:avLst/>
          </a:prstGeom>
          <a:noFill/>
          <a:ln w="19050">
            <a:noFill/>
            <a:miter lim="800000"/>
            <a:headEnd/>
            <a:tailEnd/>
          </a:ln>
        </p:spPr>
        <p:txBody>
          <a:bodyPr wrap="none">
            <a:spAutoFit/>
          </a:bodyPr>
          <a:lstStyle/>
          <a:p>
            <a:pPr algn="ctr" eaLnBrk="1" hangingPunct="1">
              <a:spcBef>
                <a:spcPct val="50000"/>
              </a:spcBef>
            </a:pPr>
            <a:r>
              <a:rPr lang="en-US">
                <a:latin typeface="Times New Roman" pitchFamily="18" charset="0"/>
              </a:rPr>
              <a:t>Fake photo</a:t>
            </a:r>
          </a:p>
        </p:txBody>
      </p:sp>
      <p:sp>
        <p:nvSpPr>
          <p:cNvPr id="32774" name="Text Box 6"/>
          <p:cNvSpPr txBox="1">
            <a:spLocks noChangeArrowheads="1"/>
          </p:cNvSpPr>
          <p:nvPr/>
        </p:nvSpPr>
        <p:spPr bwMode="auto">
          <a:xfrm>
            <a:off x="7656513" y="990600"/>
            <a:ext cx="1511300" cy="457200"/>
          </a:xfrm>
          <a:prstGeom prst="rect">
            <a:avLst/>
          </a:prstGeom>
          <a:noFill/>
          <a:ln w="19050">
            <a:noFill/>
            <a:miter lim="800000"/>
            <a:headEnd/>
            <a:tailEnd/>
          </a:ln>
        </p:spPr>
        <p:txBody>
          <a:bodyPr wrap="none">
            <a:spAutoFit/>
          </a:bodyPr>
          <a:lstStyle/>
          <a:p>
            <a:pPr algn="ctr" eaLnBrk="1" hangingPunct="1">
              <a:spcBef>
                <a:spcPct val="50000"/>
              </a:spcBef>
            </a:pPr>
            <a:r>
              <a:rPr lang="en-US">
                <a:latin typeface="Times New Roman" pitchFamily="18" charset="0"/>
              </a:rPr>
              <a:t>Real photo</a:t>
            </a:r>
          </a:p>
        </p:txBody>
      </p:sp>
      <p:sp>
        <p:nvSpPr>
          <p:cNvPr id="2" name="TextBox 1"/>
          <p:cNvSpPr txBox="1"/>
          <p:nvPr/>
        </p:nvSpPr>
        <p:spPr>
          <a:xfrm>
            <a:off x="1600201" y="6093767"/>
            <a:ext cx="8915400" cy="584776"/>
          </a:xfrm>
          <a:prstGeom prst="rect">
            <a:avLst/>
          </a:prstGeom>
          <a:noFill/>
        </p:spPr>
        <p:txBody>
          <a:bodyPr wrap="square" rtlCol="0">
            <a:spAutoFit/>
          </a:bodyPr>
          <a:lstStyle/>
          <a:p>
            <a:pPr algn="ctr"/>
            <a:r>
              <a:rPr lang="en-US" sz="1600" dirty="0"/>
              <a:t>M. K. Johnson and H. Farid. </a:t>
            </a:r>
            <a:r>
              <a:rPr lang="en-US" sz="1600" dirty="0">
                <a:hlinkClick r:id="rId5"/>
              </a:rPr>
              <a:t>Exposing Digital Forgeries by Detecting Inconsistencies in Lighting</a:t>
            </a:r>
            <a:r>
              <a:rPr lang="en-US" sz="1600" dirty="0"/>
              <a:t>.  ACM Multimedia and Security Workshop, 2005</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FF22F-9957-0D4E-8DD1-4CC6323AC01F}"/>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445D35F3-11FD-0841-9E80-163D537DF12C}"/>
              </a:ext>
            </a:extLst>
          </p:cNvPr>
          <p:cNvSpPr>
            <a:spLocks noGrp="1"/>
          </p:cNvSpPr>
          <p:nvPr>
            <p:ph idx="1"/>
          </p:nvPr>
        </p:nvSpPr>
        <p:spPr/>
        <p:txBody>
          <a:bodyPr/>
          <a:lstStyle/>
          <a:p>
            <a:pPr marL="457200" indent="-457200">
              <a:buFont typeface="Arial" panose="020B0604020202020204" pitchFamily="34" charset="0"/>
              <a:buChar char="•"/>
            </a:pPr>
            <a:r>
              <a:rPr lang="en-US" dirty="0"/>
              <a:t>Small taste of radiometry</a:t>
            </a:r>
          </a:p>
          <a:p>
            <a:pPr marL="457200" indent="-457200">
              <a:buFont typeface="Arial" panose="020B0604020202020204" pitchFamily="34" charset="0"/>
              <a:buChar char="•"/>
            </a:pPr>
            <a:r>
              <a:rPr lang="en-US" dirty="0"/>
              <a:t>In-camera transformation of light</a:t>
            </a:r>
          </a:p>
          <a:p>
            <a:pPr marL="457200" indent="-457200">
              <a:buFont typeface="Arial" panose="020B0604020202020204" pitchFamily="34" charset="0"/>
              <a:buChar char="•"/>
            </a:pPr>
            <a:r>
              <a:rPr lang="en-US" dirty="0"/>
              <a:t>Reflectance properties of surfaces</a:t>
            </a:r>
          </a:p>
          <a:p>
            <a:pPr marL="457200" indent="-457200">
              <a:buFont typeface="Arial" panose="020B0604020202020204" pitchFamily="34" charset="0"/>
              <a:buChar char="•"/>
            </a:pPr>
            <a:r>
              <a:rPr lang="en-US" dirty="0"/>
              <a:t>Diffuse and specular reflection</a:t>
            </a:r>
          </a:p>
          <a:p>
            <a:pPr marL="457200" indent="-457200">
              <a:buFont typeface="Arial" panose="020B0604020202020204" pitchFamily="34" charset="0"/>
              <a:buChar char="•"/>
            </a:pPr>
            <a:r>
              <a:rPr lang="en-US" dirty="0"/>
              <a:t>Shape from shading</a:t>
            </a:r>
          </a:p>
          <a:p>
            <a:pPr marL="457200" indent="-457200">
              <a:buFont typeface="Arial" panose="020B0604020202020204" pitchFamily="34" charset="0"/>
              <a:buChar char="•"/>
            </a:pPr>
            <a:r>
              <a:rPr lang="en-US" dirty="0"/>
              <a:t>Estimating direction of light sources</a:t>
            </a:r>
          </a:p>
        </p:txBody>
      </p:sp>
    </p:spTree>
    <p:extLst>
      <p:ext uri="{BB962C8B-B14F-4D97-AF65-F5344CB8AC3E}">
        <p14:creationId xmlns:p14="http://schemas.microsoft.com/office/powerpoint/2010/main" val="25589306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4260A8-34C8-52FD-4E48-064E05C1DA77}"/>
              </a:ext>
            </a:extLst>
          </p:cNvPr>
          <p:cNvSpPr>
            <a:spLocks noGrp="1"/>
          </p:cNvSpPr>
          <p:nvPr>
            <p:ph type="title"/>
          </p:nvPr>
        </p:nvSpPr>
        <p:spPr/>
        <p:txBody>
          <a:bodyPr/>
          <a:lstStyle/>
          <a:p>
            <a:r>
              <a:rPr lang="en-US" dirty="0"/>
              <a:t>Bits and Pieces, Obstacles and Problems</a:t>
            </a:r>
          </a:p>
        </p:txBody>
      </p:sp>
      <p:sp>
        <p:nvSpPr>
          <p:cNvPr id="3" name="Content Placeholder 2">
            <a:extLst>
              <a:ext uri="{FF2B5EF4-FFF2-40B4-BE49-F238E27FC236}">
                <a16:creationId xmlns:a16="http://schemas.microsoft.com/office/drawing/2014/main" id="{0218BE25-FBEC-E397-4E0E-96F07E722316}"/>
              </a:ext>
            </a:extLst>
          </p:cNvPr>
          <p:cNvSpPr>
            <a:spLocks noGrp="1"/>
          </p:cNvSpPr>
          <p:nvPr>
            <p:ph idx="1"/>
          </p:nvPr>
        </p:nvSpPr>
        <p:spPr/>
        <p:txBody>
          <a:bodyPr/>
          <a:lstStyle/>
          <a:p>
            <a:pPr marL="457200" indent="-457200">
              <a:buFont typeface="Arial" panose="020B0604020202020204" pitchFamily="34" charset="0"/>
              <a:buChar char="•"/>
            </a:pPr>
            <a:r>
              <a:rPr lang="en-US" dirty="0"/>
              <a:t>Why does blueness reveal depth?</a:t>
            </a:r>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r>
              <a:rPr lang="en-US" dirty="0"/>
              <a:t>What are the effects of interreflection?</a:t>
            </a:r>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r>
              <a:rPr lang="en-US" dirty="0"/>
              <a:t>Does shading in a single image reveal shape?</a:t>
            </a:r>
          </a:p>
          <a:p>
            <a:pPr marL="457200" indent="-457200">
              <a:buFont typeface="Arial" panose="020B0604020202020204" pitchFamily="34" charset="0"/>
              <a:buChar char="•"/>
            </a:pPr>
            <a:endParaRPr lang="en-US" dirty="0"/>
          </a:p>
          <a:p>
            <a:pPr marL="0" indent="0"/>
            <a:endParaRPr lang="en-US" dirty="0"/>
          </a:p>
          <a:p>
            <a:pPr marL="457200" indent="-457200">
              <a:buFont typeface="Arial" panose="020B0604020202020204" pitchFamily="34" charset="0"/>
              <a:buChar char="•"/>
            </a:pPr>
            <a:endParaRPr lang="en-US" dirty="0"/>
          </a:p>
          <a:p>
            <a:pPr marL="0" indent="0"/>
            <a:endParaRPr lang="en-US" dirty="0"/>
          </a:p>
        </p:txBody>
      </p:sp>
    </p:spTree>
    <p:extLst>
      <p:ext uri="{BB962C8B-B14F-4D97-AF65-F5344CB8AC3E}">
        <p14:creationId xmlns:p14="http://schemas.microsoft.com/office/powerpoint/2010/main" val="210595592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Participating media"/>
          <p:cNvSpPr txBox="1">
            <a:spLocks noGrp="1"/>
          </p:cNvSpPr>
          <p:nvPr>
            <p:ph type="title"/>
          </p:nvPr>
        </p:nvSpPr>
        <p:spPr>
          <a:xfrm>
            <a:off x="1190625" y="-381000"/>
            <a:ext cx="9810750" cy="1714500"/>
          </a:xfrm>
          <a:prstGeom prst="rect">
            <a:avLst/>
          </a:prstGeom>
        </p:spPr>
        <p:txBody>
          <a:bodyPr/>
          <a:lstStyle/>
          <a:p>
            <a:r>
              <a:rPr dirty="0"/>
              <a:t>Participating media</a:t>
            </a:r>
          </a:p>
        </p:txBody>
      </p:sp>
      <p:sp>
        <p:nvSpPr>
          <p:cNvPr id="62" name="for example,…"/>
          <p:cNvSpPr txBox="1">
            <a:spLocks noGrp="1"/>
          </p:cNvSpPr>
          <p:nvPr>
            <p:ph type="body" idx="1"/>
          </p:nvPr>
        </p:nvSpPr>
        <p:spPr>
          <a:prstGeom prst="rect">
            <a:avLst/>
          </a:prstGeom>
        </p:spPr>
        <p:txBody>
          <a:bodyPr/>
          <a:lstStyle/>
          <a:p>
            <a:r>
              <a:t>for example, </a:t>
            </a:r>
          </a:p>
          <a:p>
            <a:pPr lvl="1"/>
            <a:r>
              <a:t>smoke, </a:t>
            </a:r>
          </a:p>
          <a:p>
            <a:pPr lvl="1"/>
            <a:r>
              <a:t>wet air (mist, fog)</a:t>
            </a:r>
          </a:p>
          <a:p>
            <a:pPr lvl="1"/>
            <a:r>
              <a:t>rain</a:t>
            </a:r>
          </a:p>
          <a:p>
            <a:pPr lvl="1"/>
            <a:r>
              <a:t>dusty air</a:t>
            </a:r>
          </a:p>
          <a:p>
            <a:pPr lvl="1"/>
            <a:r>
              <a:t>air at long scales</a:t>
            </a:r>
          </a:p>
          <a:p>
            <a:r>
              <a:t>Light leaves/enters a ray travelling through space</a:t>
            </a:r>
          </a:p>
          <a:p>
            <a:pPr lvl="1"/>
            <a:r>
              <a:t>leaves because it is scattered out</a:t>
            </a:r>
          </a:p>
          <a:p>
            <a:pPr lvl="1"/>
            <a:r>
              <a:t>enters because it is scattered in</a:t>
            </a:r>
          </a:p>
          <a:p>
            <a:r>
              <a:t>New visual effects</a:t>
            </a:r>
          </a:p>
        </p:txBody>
      </p:sp>
    </p:spTree>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Light hits a small box of material"/>
          <p:cNvSpPr txBox="1">
            <a:spLocks noGrp="1"/>
          </p:cNvSpPr>
          <p:nvPr>
            <p:ph type="title"/>
          </p:nvPr>
        </p:nvSpPr>
        <p:spPr>
          <a:xfrm>
            <a:off x="990600" y="-304800"/>
            <a:ext cx="9810750" cy="1714500"/>
          </a:xfrm>
          <a:prstGeom prst="rect">
            <a:avLst/>
          </a:prstGeom>
        </p:spPr>
        <p:txBody>
          <a:bodyPr/>
          <a:lstStyle/>
          <a:p>
            <a:r>
              <a:rPr dirty="0"/>
              <a:t>Light hits a small box of material</a:t>
            </a:r>
          </a:p>
        </p:txBody>
      </p:sp>
      <p:pic>
        <p:nvPicPr>
          <p:cNvPr id="65" name="Image" descr="Image"/>
          <p:cNvPicPr>
            <a:picLocks noChangeAspect="1"/>
          </p:cNvPicPr>
          <p:nvPr/>
        </p:nvPicPr>
        <p:blipFill>
          <a:blip r:embed="rId2"/>
          <a:stretch>
            <a:fillRect/>
          </a:stretch>
        </p:blipFill>
        <p:spPr>
          <a:xfrm>
            <a:off x="1155011" y="1447800"/>
            <a:ext cx="9481927" cy="4641170"/>
          </a:xfrm>
          <a:prstGeom prst="rect">
            <a:avLst/>
          </a:prstGeom>
          <a:ln w="12700">
            <a:miter lim="400000"/>
          </a:ln>
        </p:spPr>
      </p:pic>
    </p:spTree>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A ray passing through scattering material"/>
          <p:cNvSpPr txBox="1">
            <a:spLocks noGrp="1"/>
          </p:cNvSpPr>
          <p:nvPr>
            <p:ph type="title"/>
          </p:nvPr>
        </p:nvSpPr>
        <p:spPr>
          <a:xfrm>
            <a:off x="1190625" y="-304800"/>
            <a:ext cx="9810750" cy="1714500"/>
          </a:xfrm>
          <a:prstGeom prst="rect">
            <a:avLst/>
          </a:prstGeom>
        </p:spPr>
        <p:txBody>
          <a:bodyPr/>
          <a:lstStyle/>
          <a:p>
            <a:r>
              <a:rPr dirty="0"/>
              <a:t>A ray passing through scattering material</a:t>
            </a:r>
          </a:p>
        </p:txBody>
      </p:sp>
      <p:pic>
        <p:nvPicPr>
          <p:cNvPr id="68" name="Image" descr="Image"/>
          <p:cNvPicPr>
            <a:picLocks noChangeAspect="1"/>
          </p:cNvPicPr>
          <p:nvPr/>
        </p:nvPicPr>
        <p:blipFill>
          <a:blip r:embed="rId2"/>
          <a:stretch>
            <a:fillRect/>
          </a:stretch>
        </p:blipFill>
        <p:spPr>
          <a:xfrm>
            <a:off x="1981200" y="1409700"/>
            <a:ext cx="7653988" cy="4802004"/>
          </a:xfrm>
          <a:prstGeom prst="rect">
            <a:avLst/>
          </a:prstGeom>
          <a:ln w="12700">
            <a:miter lim="400000"/>
          </a:ln>
        </p:spPr>
      </p:pic>
    </p:spTree>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Airlight as a scattering effect"/>
          <p:cNvSpPr txBox="1">
            <a:spLocks noGrp="1"/>
          </p:cNvSpPr>
          <p:nvPr>
            <p:ph type="title"/>
          </p:nvPr>
        </p:nvSpPr>
        <p:spPr>
          <a:xfrm>
            <a:off x="1190625" y="-381000"/>
            <a:ext cx="9810750" cy="1714500"/>
          </a:xfrm>
          <a:prstGeom prst="rect">
            <a:avLst/>
          </a:prstGeom>
        </p:spPr>
        <p:txBody>
          <a:bodyPr/>
          <a:lstStyle/>
          <a:p>
            <a:r>
              <a:rPr dirty="0" err="1"/>
              <a:t>Airlight</a:t>
            </a:r>
            <a:r>
              <a:rPr dirty="0"/>
              <a:t> as a scattering effect</a:t>
            </a:r>
          </a:p>
        </p:txBody>
      </p:sp>
      <p:sp>
        <p:nvSpPr>
          <p:cNvPr id="71" name="Double-click to edit"/>
          <p:cNvSpPr txBox="1">
            <a:spLocks noGrp="1"/>
          </p:cNvSpPr>
          <p:nvPr>
            <p:ph type="body" idx="1"/>
          </p:nvPr>
        </p:nvSpPr>
        <p:spPr>
          <a:prstGeom prst="rect">
            <a:avLst/>
          </a:prstGeom>
        </p:spPr>
        <p:txBody>
          <a:bodyPr/>
          <a:lstStyle/>
          <a:p>
            <a:endParaRPr/>
          </a:p>
        </p:txBody>
      </p:sp>
      <p:pic>
        <p:nvPicPr>
          <p:cNvPr id="72" name="02-View-across-the-bay.jpg" descr="02-View-across-the-bay.jpg"/>
          <p:cNvPicPr>
            <a:picLocks noChangeAspect="1"/>
          </p:cNvPicPr>
          <p:nvPr/>
        </p:nvPicPr>
        <p:blipFill>
          <a:blip r:embed="rId2"/>
          <a:stretch>
            <a:fillRect/>
          </a:stretch>
        </p:blipFill>
        <p:spPr>
          <a:xfrm>
            <a:off x="228600" y="1959372"/>
            <a:ext cx="4530209" cy="3020139"/>
          </a:xfrm>
          <a:prstGeom prst="rect">
            <a:avLst/>
          </a:prstGeom>
          <a:ln w="12700">
            <a:miter lim="400000"/>
          </a:ln>
        </p:spPr>
      </p:pic>
      <p:pic>
        <p:nvPicPr>
          <p:cNvPr id="73" name="Image" descr="Image"/>
          <p:cNvPicPr>
            <a:picLocks noChangeAspect="1"/>
          </p:cNvPicPr>
          <p:nvPr/>
        </p:nvPicPr>
        <p:blipFill>
          <a:blip r:embed="rId3"/>
          <a:stretch>
            <a:fillRect/>
          </a:stretch>
        </p:blipFill>
        <p:spPr>
          <a:xfrm>
            <a:off x="4958256" y="2133599"/>
            <a:ext cx="7662574" cy="2833211"/>
          </a:xfrm>
          <a:prstGeom prst="rect">
            <a:avLst/>
          </a:prstGeom>
          <a:ln w="12700">
            <a:miter lim="400000"/>
          </a:ln>
        </p:spPr>
      </p:pic>
    </p:spTree>
  </p:cSld>
  <p:clrMapOvr>
    <a:masterClrMapping/>
  </p:clrMapOvr>
  <p:transition spd="med"/>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 name="droppedImage.tiff" descr="droppedImage.tiff"/>
          <p:cNvPicPr>
            <a:picLocks noChangeAspect="1"/>
          </p:cNvPicPr>
          <p:nvPr/>
        </p:nvPicPr>
        <p:blipFill>
          <a:blip r:embed="rId2"/>
          <a:stretch>
            <a:fillRect/>
          </a:stretch>
        </p:blipFill>
        <p:spPr>
          <a:xfrm>
            <a:off x="2838585" y="160735"/>
            <a:ext cx="6516751" cy="6393656"/>
          </a:xfrm>
          <a:prstGeom prst="rect">
            <a:avLst/>
          </a:prstGeom>
          <a:ln w="12700">
            <a:miter lim="400000"/>
          </a:ln>
        </p:spPr>
      </p:pic>
      <p:sp>
        <p:nvSpPr>
          <p:cNvPr id="80" name="From Lynch and Livingstone, Color and Light in Nature"/>
          <p:cNvSpPr/>
          <p:nvPr/>
        </p:nvSpPr>
        <p:spPr>
          <a:xfrm>
            <a:off x="3317559" y="6500813"/>
            <a:ext cx="5289911" cy="3317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spAutoFit/>
          </a:bodyPr>
          <a:lstStyle/>
          <a:p>
            <a:r>
              <a:rPr sz="1687"/>
              <a:t>From Lynch and Livingstone, Color and Light in Nature</a:t>
            </a:r>
          </a:p>
        </p:txBody>
      </p:sp>
    </p:spTree>
  </p:cSld>
  <p:clrMapOvr>
    <a:masterClrMapping/>
  </p:clrMapOvr>
  <p:transition spd="med"/>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 name="droppedImage.tiff" descr="droppedImage.tiff"/>
          <p:cNvPicPr>
            <a:picLocks noChangeAspect="1"/>
          </p:cNvPicPr>
          <p:nvPr/>
        </p:nvPicPr>
        <p:blipFill>
          <a:blip r:embed="rId2"/>
          <a:stretch>
            <a:fillRect/>
          </a:stretch>
        </p:blipFill>
        <p:spPr>
          <a:xfrm>
            <a:off x="2166938" y="634008"/>
            <a:ext cx="7849195" cy="5759648"/>
          </a:xfrm>
          <a:prstGeom prst="rect">
            <a:avLst/>
          </a:prstGeom>
          <a:ln w="12700">
            <a:miter lim="400000"/>
          </a:ln>
        </p:spPr>
      </p:pic>
      <p:sp>
        <p:nvSpPr>
          <p:cNvPr id="85" name="From Lynch and Livingstone, Color and Light in Nature"/>
          <p:cNvSpPr/>
          <p:nvPr/>
        </p:nvSpPr>
        <p:spPr>
          <a:xfrm>
            <a:off x="3317559" y="6438305"/>
            <a:ext cx="5289911" cy="3317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spAutoFit/>
          </a:bodyPr>
          <a:lstStyle/>
          <a:p>
            <a:r>
              <a:rPr sz="1687"/>
              <a:t>From Lynch and Livingstone, Color and Light in Nature</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 name="Interreflections"/>
          <p:cNvSpPr txBox="1">
            <a:spLocks noGrp="1"/>
          </p:cNvSpPr>
          <p:nvPr>
            <p:ph type="title"/>
          </p:nvPr>
        </p:nvSpPr>
        <p:spPr>
          <a:xfrm>
            <a:off x="1190257" y="-393474"/>
            <a:ext cx="9810750" cy="1714500"/>
          </a:xfrm>
          <a:prstGeom prst="rect">
            <a:avLst/>
          </a:prstGeom>
        </p:spPr>
        <p:txBody>
          <a:bodyPr/>
          <a:lstStyle/>
          <a:p>
            <a:r>
              <a:rPr dirty="0"/>
              <a:t>Interreflections</a:t>
            </a:r>
          </a:p>
        </p:txBody>
      </p:sp>
      <p:sp>
        <p:nvSpPr>
          <p:cNvPr id="245" name="Double-click to edit"/>
          <p:cNvSpPr txBox="1">
            <a:spLocks noGrp="1"/>
          </p:cNvSpPr>
          <p:nvPr>
            <p:ph type="body" idx="1"/>
          </p:nvPr>
        </p:nvSpPr>
        <p:spPr>
          <a:prstGeom prst="rect">
            <a:avLst/>
          </a:prstGeom>
        </p:spPr>
        <p:txBody>
          <a:bodyPr/>
          <a:lstStyle/>
          <a:p>
            <a:endParaRPr/>
          </a:p>
        </p:txBody>
      </p:sp>
      <p:pic>
        <p:nvPicPr>
          <p:cNvPr id="246" name="droppedImage.tiff" descr="droppedImage.tiff"/>
          <p:cNvPicPr>
            <a:picLocks noChangeAspect="1"/>
          </p:cNvPicPr>
          <p:nvPr/>
        </p:nvPicPr>
        <p:blipFill>
          <a:blip r:embed="rId2"/>
          <a:stretch>
            <a:fillRect/>
          </a:stretch>
        </p:blipFill>
        <p:spPr>
          <a:xfrm>
            <a:off x="685800" y="892969"/>
            <a:ext cx="7391399" cy="5537423"/>
          </a:xfrm>
          <a:prstGeom prst="rect">
            <a:avLst/>
          </a:prstGeom>
          <a:ln w="12700">
            <a:miter lim="400000"/>
          </a:ln>
        </p:spPr>
      </p:pic>
      <p:sp>
        <p:nvSpPr>
          <p:cNvPr id="247" name="From Koenderink slides on image texture and the flow of light"/>
          <p:cNvSpPr/>
          <p:nvPr/>
        </p:nvSpPr>
        <p:spPr>
          <a:xfrm>
            <a:off x="685800" y="6463285"/>
            <a:ext cx="6116836" cy="3317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spAutoFit/>
          </a:bodyPr>
          <a:lstStyle/>
          <a:p>
            <a:r>
              <a:rPr sz="1687" dirty="0"/>
              <a:t>From </a:t>
            </a:r>
            <a:r>
              <a:rPr sz="1687" dirty="0" err="1"/>
              <a:t>Koenderink</a:t>
            </a:r>
            <a:r>
              <a:rPr sz="1687" dirty="0"/>
              <a:t> slides on image texture and the flow of light</a:t>
            </a:r>
          </a:p>
        </p:txBody>
      </p:sp>
      <p:sp>
        <p:nvSpPr>
          <p:cNvPr id="2" name="TextBox 1">
            <a:extLst>
              <a:ext uri="{FF2B5EF4-FFF2-40B4-BE49-F238E27FC236}">
                <a16:creationId xmlns:a16="http://schemas.microsoft.com/office/drawing/2014/main" id="{E2E3836C-49BC-5BB5-280D-1DA8294771C1}"/>
              </a:ext>
            </a:extLst>
          </p:cNvPr>
          <p:cNvSpPr txBox="1"/>
          <p:nvPr/>
        </p:nvSpPr>
        <p:spPr>
          <a:xfrm>
            <a:off x="8077199" y="2486751"/>
            <a:ext cx="4185761" cy="1938992"/>
          </a:xfrm>
          <a:prstGeom prst="rect">
            <a:avLst/>
          </a:prstGeom>
          <a:noFill/>
        </p:spPr>
        <p:txBody>
          <a:bodyPr wrap="none" rtlCol="0">
            <a:spAutoFit/>
          </a:bodyPr>
          <a:lstStyle/>
          <a:p>
            <a:r>
              <a:rPr lang="en-US" dirty="0"/>
              <a:t>Odd fact: this does not seem </a:t>
            </a:r>
          </a:p>
          <a:p>
            <a:r>
              <a:rPr lang="en-US" dirty="0"/>
              <a:t>to be a major problem for </a:t>
            </a:r>
          </a:p>
          <a:p>
            <a:r>
              <a:rPr lang="en-US" dirty="0"/>
              <a:t>Photometric stereo</a:t>
            </a:r>
          </a:p>
          <a:p>
            <a:endParaRPr lang="en-US" dirty="0"/>
          </a:p>
          <a:p>
            <a:r>
              <a:rPr lang="en-US" dirty="0"/>
              <a:t>Q: why?</a:t>
            </a:r>
          </a:p>
        </p:txBody>
      </p:sp>
    </p:spTree>
  </p:cSld>
  <p:clrMapOvr>
    <a:masterClrMapping/>
  </p:clrMapOvr>
  <p:transition spd="med"/>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7BAB456-6B20-99D1-40E6-66F04F054799}"/>
              </a:ext>
            </a:extLst>
          </p:cNvPr>
          <p:cNvSpPr>
            <a:spLocks noGrp="1"/>
          </p:cNvSpPr>
          <p:nvPr>
            <p:ph type="body" idx="1"/>
          </p:nvPr>
        </p:nvSpPr>
        <p:spPr/>
        <p:txBody>
          <a:bodyPr/>
          <a:lstStyle/>
          <a:p>
            <a:r>
              <a:rPr lang="en-US" dirty="0"/>
              <a:t>Given a single shaded image of an object, recover:</a:t>
            </a:r>
          </a:p>
          <a:p>
            <a:pPr lvl="1"/>
            <a:r>
              <a:rPr lang="en-US" dirty="0"/>
              <a:t>Shape</a:t>
            </a:r>
          </a:p>
          <a:p>
            <a:pPr lvl="1"/>
            <a:r>
              <a:rPr lang="en-US" dirty="0"/>
              <a:t>Albedo</a:t>
            </a:r>
          </a:p>
          <a:p>
            <a:pPr lvl="1"/>
            <a:endParaRPr lang="en-US" dirty="0"/>
          </a:p>
          <a:p>
            <a:r>
              <a:rPr lang="en-US" dirty="0"/>
              <a:t>People seem to be able to do this</a:t>
            </a:r>
          </a:p>
          <a:p>
            <a:r>
              <a:rPr lang="en-US" dirty="0"/>
              <a:t>In Computer Vision:</a:t>
            </a:r>
          </a:p>
          <a:p>
            <a:pPr lvl="1"/>
            <a:r>
              <a:rPr lang="en-US" dirty="0"/>
              <a:t>Open since the early 70’s</a:t>
            </a:r>
          </a:p>
          <a:p>
            <a:pPr lvl="1"/>
            <a:r>
              <a:rPr lang="en-US" dirty="0"/>
              <a:t>Mostly, still doesn’t work</a:t>
            </a:r>
          </a:p>
          <a:p>
            <a:pPr lvl="1"/>
            <a:r>
              <a:rPr lang="en-US" dirty="0"/>
              <a:t>Mostly, attention has moved elsewhere</a:t>
            </a:r>
          </a:p>
        </p:txBody>
      </p:sp>
      <p:sp>
        <p:nvSpPr>
          <p:cNvPr id="5" name="Title 4">
            <a:extLst>
              <a:ext uri="{FF2B5EF4-FFF2-40B4-BE49-F238E27FC236}">
                <a16:creationId xmlns:a16="http://schemas.microsoft.com/office/drawing/2014/main" id="{114D789F-1BC4-0431-1F67-12EDDCC39788}"/>
              </a:ext>
            </a:extLst>
          </p:cNvPr>
          <p:cNvSpPr>
            <a:spLocks noGrp="1"/>
          </p:cNvSpPr>
          <p:nvPr>
            <p:ph type="title"/>
          </p:nvPr>
        </p:nvSpPr>
        <p:spPr>
          <a:xfrm>
            <a:off x="1190625" y="-228600"/>
            <a:ext cx="9810750" cy="1714500"/>
          </a:xfrm>
        </p:spPr>
        <p:txBody>
          <a:bodyPr/>
          <a:lstStyle/>
          <a:p>
            <a:r>
              <a:rPr lang="en-US" dirty="0"/>
              <a:t>Shape from shading</a:t>
            </a:r>
          </a:p>
        </p:txBody>
      </p:sp>
    </p:spTree>
    <p:extLst>
      <p:ext uri="{BB962C8B-B14F-4D97-AF65-F5344CB8AC3E}">
        <p14:creationId xmlns:p14="http://schemas.microsoft.com/office/powerpoint/2010/main" val="2641894127"/>
      </p:ext>
    </p:extLst>
  </p:cSld>
  <p:clrMapOvr>
    <a:masterClrMapping/>
  </p:clrMapOvr>
  <p:transition spd="med"/>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D9E406-C3B4-769B-9DC0-C46C4908292A}"/>
              </a:ext>
            </a:extLst>
          </p:cNvPr>
          <p:cNvSpPr>
            <a:spLocks noGrp="1"/>
          </p:cNvSpPr>
          <p:nvPr>
            <p:ph type="title"/>
          </p:nvPr>
        </p:nvSpPr>
        <p:spPr>
          <a:xfrm>
            <a:off x="1066800" y="-304800"/>
            <a:ext cx="9810750" cy="1714500"/>
          </a:xfrm>
        </p:spPr>
        <p:txBody>
          <a:bodyPr/>
          <a:lstStyle/>
          <a:p>
            <a:r>
              <a:rPr lang="en-US" dirty="0"/>
              <a:t>Shading is an amazing single view cue</a:t>
            </a:r>
          </a:p>
        </p:txBody>
      </p:sp>
      <p:pic>
        <p:nvPicPr>
          <p:cNvPr id="4" name="Picture 3">
            <a:extLst>
              <a:ext uri="{FF2B5EF4-FFF2-40B4-BE49-F238E27FC236}">
                <a16:creationId xmlns:a16="http://schemas.microsoft.com/office/drawing/2014/main" id="{0E3E1728-45F1-1776-2586-F9C48A2C53E8}"/>
              </a:ext>
            </a:extLst>
          </p:cNvPr>
          <p:cNvPicPr>
            <a:picLocks noChangeAspect="1"/>
          </p:cNvPicPr>
          <p:nvPr/>
        </p:nvPicPr>
        <p:blipFill>
          <a:blip r:embed="rId2"/>
          <a:stretch>
            <a:fillRect/>
          </a:stretch>
        </p:blipFill>
        <p:spPr>
          <a:xfrm>
            <a:off x="1314450" y="990600"/>
            <a:ext cx="9368085" cy="5688806"/>
          </a:xfrm>
          <a:prstGeom prst="rect">
            <a:avLst/>
          </a:prstGeom>
        </p:spPr>
      </p:pic>
    </p:spTree>
    <p:extLst>
      <p:ext uri="{BB962C8B-B14F-4D97-AF65-F5344CB8AC3E}">
        <p14:creationId xmlns:p14="http://schemas.microsoft.com/office/powerpoint/2010/main" val="1326411116"/>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2"/>
          <p:cNvSpPr>
            <a:spLocks noGrp="1" noChangeArrowheads="1"/>
          </p:cNvSpPr>
          <p:nvPr>
            <p:ph type="title"/>
          </p:nvPr>
        </p:nvSpPr>
        <p:spPr/>
        <p:txBody>
          <a:bodyPr/>
          <a:lstStyle/>
          <a:p>
            <a:r>
              <a:rPr lang="en-US" dirty="0"/>
              <a:t>Radiometry of image formation</a:t>
            </a:r>
          </a:p>
        </p:txBody>
      </p:sp>
      <mc:AlternateContent xmlns:mc="http://schemas.openxmlformats.org/markup-compatibility/2006" xmlns:a14="http://schemas.microsoft.com/office/drawing/2010/main">
        <mc:Choice Requires="a14">
          <p:sp>
            <p:nvSpPr>
              <p:cNvPr id="20485" name="Text Box 10"/>
              <p:cNvSpPr txBox="1">
                <a:spLocks noChangeArrowheads="1"/>
              </p:cNvSpPr>
              <p:nvPr/>
            </p:nvSpPr>
            <p:spPr bwMode="auto">
              <a:xfrm>
                <a:off x="2693741" y="6262687"/>
                <a:ext cx="6856412" cy="519113"/>
              </a:xfrm>
              <a:prstGeom prst="rect">
                <a:avLst/>
              </a:prstGeom>
              <a:noFill/>
              <a:ln w="9525">
                <a:noFill/>
                <a:miter lim="800000"/>
                <a:headEnd/>
                <a:tailEnd/>
              </a:ln>
            </p:spPr>
            <p:txBody>
              <a:bodyPr wrap="none">
                <a:spAutoFit/>
              </a:bodyPr>
              <a:lstStyle/>
              <a:p>
                <a:r>
                  <a:rPr lang="en-US" sz="2800" dirty="0"/>
                  <a:t>What is the relationship between </a:t>
                </a:r>
                <a14:m>
                  <m:oMath xmlns:m="http://schemas.openxmlformats.org/officeDocument/2006/math">
                    <m:r>
                      <a:rPr lang="en-US" sz="2800" i="1" dirty="0" smtClean="0">
                        <a:solidFill>
                          <a:srgbClr val="9900CC"/>
                        </a:solidFill>
                        <a:latin typeface="Cambria Math" panose="02040503050406030204" pitchFamily="18" charset="0"/>
                      </a:rPr>
                      <m:t>𝐸</m:t>
                    </m:r>
                  </m:oMath>
                </a14:m>
                <a:r>
                  <a:rPr lang="en-US" sz="2800" dirty="0"/>
                  <a:t> and </a:t>
                </a:r>
                <a14:m>
                  <m:oMath xmlns:m="http://schemas.openxmlformats.org/officeDocument/2006/math">
                    <m:r>
                      <a:rPr lang="en-US" sz="2800" i="1" dirty="0" smtClean="0">
                        <a:solidFill>
                          <a:srgbClr val="9900CC"/>
                        </a:solidFill>
                        <a:latin typeface="Cambria Math" panose="02040503050406030204" pitchFamily="18" charset="0"/>
                      </a:rPr>
                      <m:t>𝐿</m:t>
                    </m:r>
                  </m:oMath>
                </a14:m>
                <a:r>
                  <a:rPr lang="en-US" sz="2800" dirty="0"/>
                  <a:t>?</a:t>
                </a:r>
              </a:p>
            </p:txBody>
          </p:sp>
        </mc:Choice>
        <mc:Fallback xmlns="">
          <p:sp>
            <p:nvSpPr>
              <p:cNvPr id="20485" name="Text Box 10"/>
              <p:cNvSpPr txBox="1">
                <a:spLocks noRot="1" noChangeAspect="1" noMove="1" noResize="1" noEditPoints="1" noAdjustHandles="1" noChangeArrowheads="1" noChangeShapeType="1" noTextEdit="1"/>
              </p:cNvSpPr>
              <p:nvPr/>
            </p:nvSpPr>
            <p:spPr bwMode="auto">
              <a:xfrm>
                <a:off x="2693741" y="6262687"/>
                <a:ext cx="6856412" cy="519113"/>
              </a:xfrm>
              <a:prstGeom prst="rect">
                <a:avLst/>
              </a:prstGeom>
              <a:blipFill>
                <a:blip r:embed="rId3"/>
                <a:stretch>
                  <a:fillRect l="-1664" t="-9524" r="-1664" b="-30952"/>
                </a:stretch>
              </a:blipFill>
              <a:ln w="9525">
                <a:noFill/>
                <a:miter lim="800000"/>
                <a:headEnd/>
                <a:tailEnd/>
              </a:ln>
            </p:spPr>
            <p:txBody>
              <a:bodyPr/>
              <a:lstStyle/>
              <a:p>
                <a:r>
                  <a:rPr lang="en-US">
                    <a:noFill/>
                  </a:rPr>
                  <a:t> </a:t>
                </a:r>
              </a:p>
            </p:txBody>
          </p:sp>
        </mc:Fallback>
      </mc:AlternateContent>
      <p:sp>
        <p:nvSpPr>
          <p:cNvPr id="8" name="Parallelogram 7"/>
          <p:cNvSpPr/>
          <p:nvPr/>
        </p:nvSpPr>
        <p:spPr bwMode="auto">
          <a:xfrm rot="16200000" flipH="1">
            <a:off x="2537725" y="1999986"/>
            <a:ext cx="3189646" cy="1497181"/>
          </a:xfrm>
          <a:prstGeom prst="parallelogram">
            <a:avLst>
              <a:gd name="adj" fmla="val 68909"/>
            </a:avLst>
          </a:prstGeom>
          <a:solidFill>
            <a:schemeClr val="bg1"/>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cxnSp>
        <p:nvCxnSpPr>
          <p:cNvPr id="9" name="Straight Connector 8"/>
          <p:cNvCxnSpPr/>
          <p:nvPr/>
        </p:nvCxnSpPr>
        <p:spPr bwMode="auto">
          <a:xfrm>
            <a:off x="4132548" y="2602112"/>
            <a:ext cx="3938237"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0" name="Freeform 9"/>
          <p:cNvSpPr/>
          <p:nvPr/>
        </p:nvSpPr>
        <p:spPr bwMode="auto">
          <a:xfrm rot="20219546">
            <a:off x="8094107" y="1108688"/>
            <a:ext cx="1202294" cy="1285872"/>
          </a:xfrm>
          <a:custGeom>
            <a:avLst/>
            <a:gdLst>
              <a:gd name="connsiteX0" fmla="*/ 829994 w 1674056"/>
              <a:gd name="connsiteY0" fmla="*/ 42203 h 1477107"/>
              <a:gd name="connsiteX1" fmla="*/ 168812 w 1674056"/>
              <a:gd name="connsiteY1" fmla="*/ 548640 h 1477107"/>
              <a:gd name="connsiteX2" fmla="*/ 0 w 1674056"/>
              <a:gd name="connsiteY2" fmla="*/ 1477107 h 1477107"/>
              <a:gd name="connsiteX3" fmla="*/ 858129 w 1674056"/>
              <a:gd name="connsiteY3" fmla="*/ 942535 h 1477107"/>
              <a:gd name="connsiteX4" fmla="*/ 1674056 w 1674056"/>
              <a:gd name="connsiteY4" fmla="*/ 815926 h 1477107"/>
              <a:gd name="connsiteX5" fmla="*/ 1153551 w 1674056"/>
              <a:gd name="connsiteY5" fmla="*/ 436098 h 1477107"/>
              <a:gd name="connsiteX6" fmla="*/ 942536 w 1674056"/>
              <a:gd name="connsiteY6" fmla="*/ 0 h 1477107"/>
              <a:gd name="connsiteX0" fmla="*/ 942536 w 1674056"/>
              <a:gd name="connsiteY0" fmla="*/ 0 h 1505243"/>
              <a:gd name="connsiteX1" fmla="*/ 168812 w 1674056"/>
              <a:gd name="connsiteY1" fmla="*/ 576776 h 1505243"/>
              <a:gd name="connsiteX2" fmla="*/ 0 w 1674056"/>
              <a:gd name="connsiteY2" fmla="*/ 1505243 h 1505243"/>
              <a:gd name="connsiteX3" fmla="*/ 858129 w 1674056"/>
              <a:gd name="connsiteY3" fmla="*/ 970671 h 1505243"/>
              <a:gd name="connsiteX4" fmla="*/ 1674056 w 1674056"/>
              <a:gd name="connsiteY4" fmla="*/ 844062 h 1505243"/>
              <a:gd name="connsiteX5" fmla="*/ 1153551 w 1674056"/>
              <a:gd name="connsiteY5" fmla="*/ 464234 h 1505243"/>
              <a:gd name="connsiteX6" fmla="*/ 942536 w 1674056"/>
              <a:gd name="connsiteY6" fmla="*/ 28136 h 1505243"/>
              <a:gd name="connsiteX0" fmla="*/ 986932 w 1718452"/>
              <a:gd name="connsiteY0" fmla="*/ 0 h 1505243"/>
              <a:gd name="connsiteX1" fmla="*/ 213208 w 1718452"/>
              <a:gd name="connsiteY1" fmla="*/ 576776 h 1505243"/>
              <a:gd name="connsiteX2" fmla="*/ 44396 w 1718452"/>
              <a:gd name="connsiteY2" fmla="*/ 1505243 h 1505243"/>
              <a:gd name="connsiteX3" fmla="*/ 902525 w 1718452"/>
              <a:gd name="connsiteY3" fmla="*/ 970671 h 1505243"/>
              <a:gd name="connsiteX4" fmla="*/ 1718452 w 1718452"/>
              <a:gd name="connsiteY4" fmla="*/ 844062 h 1505243"/>
              <a:gd name="connsiteX5" fmla="*/ 1197947 w 1718452"/>
              <a:gd name="connsiteY5" fmla="*/ 464234 h 1505243"/>
              <a:gd name="connsiteX6" fmla="*/ 986932 w 1718452"/>
              <a:gd name="connsiteY6" fmla="*/ 28136 h 1505243"/>
              <a:gd name="connsiteX0" fmla="*/ 986932 w 1718452"/>
              <a:gd name="connsiteY0" fmla="*/ 0 h 1505243"/>
              <a:gd name="connsiteX1" fmla="*/ 213208 w 1718452"/>
              <a:gd name="connsiteY1" fmla="*/ 576776 h 1505243"/>
              <a:gd name="connsiteX2" fmla="*/ 44396 w 1718452"/>
              <a:gd name="connsiteY2" fmla="*/ 1505243 h 1505243"/>
              <a:gd name="connsiteX3" fmla="*/ 902525 w 1718452"/>
              <a:gd name="connsiteY3" fmla="*/ 970671 h 1505243"/>
              <a:gd name="connsiteX4" fmla="*/ 1718452 w 1718452"/>
              <a:gd name="connsiteY4" fmla="*/ 844062 h 1505243"/>
              <a:gd name="connsiteX5" fmla="*/ 1197947 w 1718452"/>
              <a:gd name="connsiteY5" fmla="*/ 464234 h 1505243"/>
              <a:gd name="connsiteX6" fmla="*/ 986932 w 1718452"/>
              <a:gd name="connsiteY6" fmla="*/ 28136 h 1505243"/>
              <a:gd name="connsiteX0" fmla="*/ 986932 w 1718452"/>
              <a:gd name="connsiteY0" fmla="*/ 0 h 1505243"/>
              <a:gd name="connsiteX1" fmla="*/ 213208 w 1718452"/>
              <a:gd name="connsiteY1" fmla="*/ 576776 h 1505243"/>
              <a:gd name="connsiteX2" fmla="*/ 44396 w 1718452"/>
              <a:gd name="connsiteY2" fmla="*/ 1505243 h 1505243"/>
              <a:gd name="connsiteX3" fmla="*/ 902525 w 1718452"/>
              <a:gd name="connsiteY3" fmla="*/ 970671 h 1505243"/>
              <a:gd name="connsiteX4" fmla="*/ 1718452 w 1718452"/>
              <a:gd name="connsiteY4" fmla="*/ 844062 h 1505243"/>
              <a:gd name="connsiteX5" fmla="*/ 1197947 w 1718452"/>
              <a:gd name="connsiteY5" fmla="*/ 464234 h 1505243"/>
              <a:gd name="connsiteX6" fmla="*/ 986932 w 1718452"/>
              <a:gd name="connsiteY6" fmla="*/ 28136 h 1505243"/>
              <a:gd name="connsiteX0" fmla="*/ 986932 w 1718452"/>
              <a:gd name="connsiteY0" fmla="*/ 0 h 1505243"/>
              <a:gd name="connsiteX1" fmla="*/ 213208 w 1718452"/>
              <a:gd name="connsiteY1" fmla="*/ 576776 h 1505243"/>
              <a:gd name="connsiteX2" fmla="*/ 44396 w 1718452"/>
              <a:gd name="connsiteY2" fmla="*/ 1505243 h 1505243"/>
              <a:gd name="connsiteX3" fmla="*/ 902525 w 1718452"/>
              <a:gd name="connsiteY3" fmla="*/ 970671 h 1505243"/>
              <a:gd name="connsiteX4" fmla="*/ 1718452 w 1718452"/>
              <a:gd name="connsiteY4" fmla="*/ 844062 h 1505243"/>
              <a:gd name="connsiteX5" fmla="*/ 1197947 w 1718452"/>
              <a:gd name="connsiteY5" fmla="*/ 464234 h 1505243"/>
              <a:gd name="connsiteX6" fmla="*/ 1099473 w 1718452"/>
              <a:gd name="connsiteY6" fmla="*/ 1 h 1505243"/>
              <a:gd name="connsiteX0" fmla="*/ 986932 w 1718452"/>
              <a:gd name="connsiteY0" fmla="*/ 0 h 1505243"/>
              <a:gd name="connsiteX1" fmla="*/ 213208 w 1718452"/>
              <a:gd name="connsiteY1" fmla="*/ 576776 h 1505243"/>
              <a:gd name="connsiteX2" fmla="*/ 44396 w 1718452"/>
              <a:gd name="connsiteY2" fmla="*/ 1505243 h 1505243"/>
              <a:gd name="connsiteX3" fmla="*/ 902525 w 1718452"/>
              <a:gd name="connsiteY3" fmla="*/ 970671 h 1505243"/>
              <a:gd name="connsiteX4" fmla="*/ 1718452 w 1718452"/>
              <a:gd name="connsiteY4" fmla="*/ 844062 h 1505243"/>
              <a:gd name="connsiteX5" fmla="*/ 1197947 w 1718452"/>
              <a:gd name="connsiteY5" fmla="*/ 464234 h 1505243"/>
              <a:gd name="connsiteX6" fmla="*/ 1099473 w 1718452"/>
              <a:gd name="connsiteY6" fmla="*/ 1 h 1505243"/>
              <a:gd name="connsiteX7" fmla="*/ 986932 w 1718452"/>
              <a:gd name="connsiteY7" fmla="*/ 0 h 1505243"/>
              <a:gd name="connsiteX0" fmla="*/ 1099473 w 1718452"/>
              <a:gd name="connsiteY0" fmla="*/ 0 h 1505242"/>
              <a:gd name="connsiteX1" fmla="*/ 213208 w 1718452"/>
              <a:gd name="connsiteY1" fmla="*/ 576775 h 1505242"/>
              <a:gd name="connsiteX2" fmla="*/ 44396 w 1718452"/>
              <a:gd name="connsiteY2" fmla="*/ 1505242 h 1505242"/>
              <a:gd name="connsiteX3" fmla="*/ 902525 w 1718452"/>
              <a:gd name="connsiteY3" fmla="*/ 970670 h 1505242"/>
              <a:gd name="connsiteX4" fmla="*/ 1718452 w 1718452"/>
              <a:gd name="connsiteY4" fmla="*/ 844061 h 1505242"/>
              <a:gd name="connsiteX5" fmla="*/ 1197947 w 1718452"/>
              <a:gd name="connsiteY5" fmla="*/ 464233 h 1505242"/>
              <a:gd name="connsiteX6" fmla="*/ 1099473 w 1718452"/>
              <a:gd name="connsiteY6" fmla="*/ 0 h 1505242"/>
              <a:gd name="connsiteX0" fmla="*/ 1102612 w 1721591"/>
              <a:gd name="connsiteY0" fmla="*/ 0 h 1505242"/>
              <a:gd name="connsiteX1" fmla="*/ 216347 w 1721591"/>
              <a:gd name="connsiteY1" fmla="*/ 576775 h 1505242"/>
              <a:gd name="connsiteX2" fmla="*/ 47535 w 1721591"/>
              <a:gd name="connsiteY2" fmla="*/ 1505242 h 1505242"/>
              <a:gd name="connsiteX3" fmla="*/ 905664 w 1721591"/>
              <a:gd name="connsiteY3" fmla="*/ 970670 h 1505242"/>
              <a:gd name="connsiteX4" fmla="*/ 1721591 w 1721591"/>
              <a:gd name="connsiteY4" fmla="*/ 844061 h 1505242"/>
              <a:gd name="connsiteX5" fmla="*/ 1201086 w 1721591"/>
              <a:gd name="connsiteY5" fmla="*/ 464233 h 1505242"/>
              <a:gd name="connsiteX6" fmla="*/ 1102612 w 1721591"/>
              <a:gd name="connsiteY6" fmla="*/ 0 h 1505242"/>
              <a:gd name="connsiteX0" fmla="*/ 1102612 w 1721591"/>
              <a:gd name="connsiteY0" fmla="*/ 0 h 1505242"/>
              <a:gd name="connsiteX1" fmla="*/ 216347 w 1721591"/>
              <a:gd name="connsiteY1" fmla="*/ 576775 h 1505242"/>
              <a:gd name="connsiteX2" fmla="*/ 47535 w 1721591"/>
              <a:gd name="connsiteY2" fmla="*/ 1505242 h 1505242"/>
              <a:gd name="connsiteX3" fmla="*/ 905664 w 1721591"/>
              <a:gd name="connsiteY3" fmla="*/ 970670 h 1505242"/>
              <a:gd name="connsiteX4" fmla="*/ 1721591 w 1721591"/>
              <a:gd name="connsiteY4" fmla="*/ 844061 h 1505242"/>
              <a:gd name="connsiteX5" fmla="*/ 1201086 w 1721591"/>
              <a:gd name="connsiteY5" fmla="*/ 464233 h 1505242"/>
              <a:gd name="connsiteX6" fmla="*/ 1102612 w 1721591"/>
              <a:gd name="connsiteY6" fmla="*/ 0 h 1505242"/>
              <a:gd name="connsiteX0" fmla="*/ 1102612 w 1721591"/>
              <a:gd name="connsiteY0" fmla="*/ 0 h 1505242"/>
              <a:gd name="connsiteX1" fmla="*/ 216347 w 1721591"/>
              <a:gd name="connsiteY1" fmla="*/ 576775 h 1505242"/>
              <a:gd name="connsiteX2" fmla="*/ 47535 w 1721591"/>
              <a:gd name="connsiteY2" fmla="*/ 1505242 h 1505242"/>
              <a:gd name="connsiteX3" fmla="*/ 736851 w 1721591"/>
              <a:gd name="connsiteY3" fmla="*/ 984737 h 1505242"/>
              <a:gd name="connsiteX4" fmla="*/ 1721591 w 1721591"/>
              <a:gd name="connsiteY4" fmla="*/ 844061 h 1505242"/>
              <a:gd name="connsiteX5" fmla="*/ 1201086 w 1721591"/>
              <a:gd name="connsiteY5" fmla="*/ 464233 h 1505242"/>
              <a:gd name="connsiteX6" fmla="*/ 1102612 w 1721591"/>
              <a:gd name="connsiteY6" fmla="*/ 0 h 1505242"/>
              <a:gd name="connsiteX0" fmla="*/ 1102612 w 1721591"/>
              <a:gd name="connsiteY0" fmla="*/ 0 h 1505242"/>
              <a:gd name="connsiteX1" fmla="*/ 216347 w 1721591"/>
              <a:gd name="connsiteY1" fmla="*/ 576775 h 1505242"/>
              <a:gd name="connsiteX2" fmla="*/ 47535 w 1721591"/>
              <a:gd name="connsiteY2" fmla="*/ 1505242 h 1505242"/>
              <a:gd name="connsiteX3" fmla="*/ 736851 w 1721591"/>
              <a:gd name="connsiteY3" fmla="*/ 984737 h 1505242"/>
              <a:gd name="connsiteX4" fmla="*/ 1721591 w 1721591"/>
              <a:gd name="connsiteY4" fmla="*/ 844061 h 1505242"/>
              <a:gd name="connsiteX5" fmla="*/ 1201086 w 1721591"/>
              <a:gd name="connsiteY5" fmla="*/ 464233 h 1505242"/>
              <a:gd name="connsiteX6" fmla="*/ 1102612 w 1721591"/>
              <a:gd name="connsiteY6" fmla="*/ 0 h 1505242"/>
              <a:gd name="connsiteX0" fmla="*/ 1072222 w 1691201"/>
              <a:gd name="connsiteY0" fmla="*/ 0 h 1505242"/>
              <a:gd name="connsiteX1" fmla="*/ 185957 w 1691201"/>
              <a:gd name="connsiteY1" fmla="*/ 576775 h 1505242"/>
              <a:gd name="connsiteX2" fmla="*/ 17145 w 1691201"/>
              <a:gd name="connsiteY2" fmla="*/ 1505242 h 1505242"/>
              <a:gd name="connsiteX3" fmla="*/ 706461 w 1691201"/>
              <a:gd name="connsiteY3" fmla="*/ 984737 h 1505242"/>
              <a:gd name="connsiteX4" fmla="*/ 1691201 w 1691201"/>
              <a:gd name="connsiteY4" fmla="*/ 844061 h 1505242"/>
              <a:gd name="connsiteX5" fmla="*/ 1170696 w 1691201"/>
              <a:gd name="connsiteY5" fmla="*/ 464233 h 1505242"/>
              <a:gd name="connsiteX6" fmla="*/ 1072222 w 1691201"/>
              <a:gd name="connsiteY6" fmla="*/ 0 h 1505242"/>
              <a:gd name="connsiteX0" fmla="*/ 1066084 w 1685063"/>
              <a:gd name="connsiteY0" fmla="*/ 0 h 1505242"/>
              <a:gd name="connsiteX1" fmla="*/ 236090 w 1685063"/>
              <a:gd name="connsiteY1" fmla="*/ 422030 h 1505242"/>
              <a:gd name="connsiteX2" fmla="*/ 11007 w 1685063"/>
              <a:gd name="connsiteY2" fmla="*/ 1505242 h 1505242"/>
              <a:gd name="connsiteX3" fmla="*/ 700323 w 1685063"/>
              <a:gd name="connsiteY3" fmla="*/ 984737 h 1505242"/>
              <a:gd name="connsiteX4" fmla="*/ 1685063 w 1685063"/>
              <a:gd name="connsiteY4" fmla="*/ 844061 h 1505242"/>
              <a:gd name="connsiteX5" fmla="*/ 1164558 w 1685063"/>
              <a:gd name="connsiteY5" fmla="*/ 464233 h 1505242"/>
              <a:gd name="connsiteX6" fmla="*/ 1066084 w 1685063"/>
              <a:gd name="connsiteY6" fmla="*/ 0 h 1505242"/>
              <a:gd name="connsiteX0" fmla="*/ 1066084 w 1685063"/>
              <a:gd name="connsiteY0" fmla="*/ 0 h 1505242"/>
              <a:gd name="connsiteX1" fmla="*/ 236090 w 1685063"/>
              <a:gd name="connsiteY1" fmla="*/ 422030 h 1505242"/>
              <a:gd name="connsiteX2" fmla="*/ 11007 w 1685063"/>
              <a:gd name="connsiteY2" fmla="*/ 1505242 h 1505242"/>
              <a:gd name="connsiteX3" fmla="*/ 686256 w 1685063"/>
              <a:gd name="connsiteY3" fmla="*/ 914398 h 1505242"/>
              <a:gd name="connsiteX4" fmla="*/ 1685063 w 1685063"/>
              <a:gd name="connsiteY4" fmla="*/ 844061 h 1505242"/>
              <a:gd name="connsiteX5" fmla="*/ 1164558 w 1685063"/>
              <a:gd name="connsiteY5" fmla="*/ 464233 h 1505242"/>
              <a:gd name="connsiteX6" fmla="*/ 1066084 w 1685063"/>
              <a:gd name="connsiteY6" fmla="*/ 0 h 1505242"/>
              <a:gd name="connsiteX0" fmla="*/ 1066084 w 1685063"/>
              <a:gd name="connsiteY0" fmla="*/ 0 h 1505242"/>
              <a:gd name="connsiteX1" fmla="*/ 236090 w 1685063"/>
              <a:gd name="connsiteY1" fmla="*/ 422030 h 1505242"/>
              <a:gd name="connsiteX2" fmla="*/ 11007 w 1685063"/>
              <a:gd name="connsiteY2" fmla="*/ 1505242 h 1505242"/>
              <a:gd name="connsiteX3" fmla="*/ 742526 w 1685063"/>
              <a:gd name="connsiteY3" fmla="*/ 942534 h 1505242"/>
              <a:gd name="connsiteX4" fmla="*/ 1685063 w 1685063"/>
              <a:gd name="connsiteY4" fmla="*/ 844061 h 1505242"/>
              <a:gd name="connsiteX5" fmla="*/ 1164558 w 1685063"/>
              <a:gd name="connsiteY5" fmla="*/ 464233 h 1505242"/>
              <a:gd name="connsiteX6" fmla="*/ 1066084 w 1685063"/>
              <a:gd name="connsiteY6" fmla="*/ 0 h 1505242"/>
              <a:gd name="connsiteX0" fmla="*/ 1066084 w 1685063"/>
              <a:gd name="connsiteY0" fmla="*/ 0 h 1505242"/>
              <a:gd name="connsiteX1" fmla="*/ 236090 w 1685063"/>
              <a:gd name="connsiteY1" fmla="*/ 422030 h 1505242"/>
              <a:gd name="connsiteX2" fmla="*/ 11007 w 1685063"/>
              <a:gd name="connsiteY2" fmla="*/ 1505242 h 1505242"/>
              <a:gd name="connsiteX3" fmla="*/ 742526 w 1685063"/>
              <a:gd name="connsiteY3" fmla="*/ 942534 h 1505242"/>
              <a:gd name="connsiteX4" fmla="*/ 1685063 w 1685063"/>
              <a:gd name="connsiteY4" fmla="*/ 844061 h 1505242"/>
              <a:gd name="connsiteX5" fmla="*/ 1164558 w 1685063"/>
              <a:gd name="connsiteY5" fmla="*/ 464233 h 1505242"/>
              <a:gd name="connsiteX6" fmla="*/ 1066084 w 1685063"/>
              <a:gd name="connsiteY6" fmla="*/ 0 h 1505242"/>
              <a:gd name="connsiteX0" fmla="*/ 1066084 w 1459980"/>
              <a:gd name="connsiteY0" fmla="*/ 0 h 1505242"/>
              <a:gd name="connsiteX1" fmla="*/ 236090 w 1459980"/>
              <a:gd name="connsiteY1" fmla="*/ 422030 h 1505242"/>
              <a:gd name="connsiteX2" fmla="*/ 11007 w 1459980"/>
              <a:gd name="connsiteY2" fmla="*/ 1505242 h 1505242"/>
              <a:gd name="connsiteX3" fmla="*/ 742526 w 1459980"/>
              <a:gd name="connsiteY3" fmla="*/ 942534 h 1505242"/>
              <a:gd name="connsiteX4" fmla="*/ 1459980 w 1459980"/>
              <a:gd name="connsiteY4" fmla="*/ 829993 h 1505242"/>
              <a:gd name="connsiteX5" fmla="*/ 1164558 w 1459980"/>
              <a:gd name="connsiteY5" fmla="*/ 464233 h 1505242"/>
              <a:gd name="connsiteX6" fmla="*/ 1066084 w 1459980"/>
              <a:gd name="connsiteY6" fmla="*/ 0 h 1505242"/>
              <a:gd name="connsiteX0" fmla="*/ 1066084 w 1403709"/>
              <a:gd name="connsiteY0" fmla="*/ 0 h 1505242"/>
              <a:gd name="connsiteX1" fmla="*/ 236090 w 1403709"/>
              <a:gd name="connsiteY1" fmla="*/ 422030 h 1505242"/>
              <a:gd name="connsiteX2" fmla="*/ 11007 w 1403709"/>
              <a:gd name="connsiteY2" fmla="*/ 1505242 h 1505242"/>
              <a:gd name="connsiteX3" fmla="*/ 742526 w 1403709"/>
              <a:gd name="connsiteY3" fmla="*/ 942534 h 1505242"/>
              <a:gd name="connsiteX4" fmla="*/ 1403709 w 1403709"/>
              <a:gd name="connsiteY4" fmla="*/ 829993 h 1505242"/>
              <a:gd name="connsiteX5" fmla="*/ 1164558 w 1403709"/>
              <a:gd name="connsiteY5" fmla="*/ 464233 h 1505242"/>
              <a:gd name="connsiteX6" fmla="*/ 1066084 w 1403709"/>
              <a:gd name="connsiteY6" fmla="*/ 0 h 1505242"/>
              <a:gd name="connsiteX0" fmla="*/ 1066084 w 1403709"/>
              <a:gd name="connsiteY0" fmla="*/ 0 h 1505242"/>
              <a:gd name="connsiteX1" fmla="*/ 236090 w 1403709"/>
              <a:gd name="connsiteY1" fmla="*/ 422030 h 1505242"/>
              <a:gd name="connsiteX2" fmla="*/ 11007 w 1403709"/>
              <a:gd name="connsiteY2" fmla="*/ 1505242 h 1505242"/>
              <a:gd name="connsiteX3" fmla="*/ 742526 w 1403709"/>
              <a:gd name="connsiteY3" fmla="*/ 942534 h 1505242"/>
              <a:gd name="connsiteX4" fmla="*/ 1403709 w 1403709"/>
              <a:gd name="connsiteY4" fmla="*/ 829993 h 1505242"/>
              <a:gd name="connsiteX5" fmla="*/ 1164558 w 1403709"/>
              <a:gd name="connsiteY5" fmla="*/ 464233 h 1505242"/>
              <a:gd name="connsiteX6" fmla="*/ 1066084 w 1403709"/>
              <a:gd name="connsiteY6" fmla="*/ 0 h 1505242"/>
              <a:gd name="connsiteX0" fmla="*/ 1069780 w 1407405"/>
              <a:gd name="connsiteY0" fmla="*/ 0 h 1505242"/>
              <a:gd name="connsiteX1" fmla="*/ 239786 w 1407405"/>
              <a:gd name="connsiteY1" fmla="*/ 422030 h 1505242"/>
              <a:gd name="connsiteX2" fmla="*/ 14703 w 1407405"/>
              <a:gd name="connsiteY2" fmla="*/ 1505242 h 1505242"/>
              <a:gd name="connsiteX3" fmla="*/ 746222 w 1407405"/>
              <a:gd name="connsiteY3" fmla="*/ 942534 h 1505242"/>
              <a:gd name="connsiteX4" fmla="*/ 1407405 w 1407405"/>
              <a:gd name="connsiteY4" fmla="*/ 829993 h 1505242"/>
              <a:gd name="connsiteX5" fmla="*/ 1168254 w 1407405"/>
              <a:gd name="connsiteY5" fmla="*/ 464233 h 1505242"/>
              <a:gd name="connsiteX6" fmla="*/ 1069780 w 1407405"/>
              <a:gd name="connsiteY6" fmla="*/ 0 h 1505242"/>
              <a:gd name="connsiteX0" fmla="*/ 1069780 w 1407405"/>
              <a:gd name="connsiteY0" fmla="*/ 0 h 1505242"/>
              <a:gd name="connsiteX1" fmla="*/ 239786 w 1407405"/>
              <a:gd name="connsiteY1" fmla="*/ 422030 h 1505242"/>
              <a:gd name="connsiteX2" fmla="*/ 14703 w 1407405"/>
              <a:gd name="connsiteY2" fmla="*/ 1505242 h 1505242"/>
              <a:gd name="connsiteX3" fmla="*/ 746222 w 1407405"/>
              <a:gd name="connsiteY3" fmla="*/ 942534 h 1505242"/>
              <a:gd name="connsiteX4" fmla="*/ 1407405 w 1407405"/>
              <a:gd name="connsiteY4" fmla="*/ 829993 h 1505242"/>
              <a:gd name="connsiteX5" fmla="*/ 1121880 w 1407405"/>
              <a:gd name="connsiteY5" fmla="*/ 421721 h 1505242"/>
              <a:gd name="connsiteX6" fmla="*/ 1069780 w 1407405"/>
              <a:gd name="connsiteY6" fmla="*/ 0 h 1505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7405" h="1505242">
                <a:moveTo>
                  <a:pt x="1069780" y="0"/>
                </a:moveTo>
                <a:cubicBezTo>
                  <a:pt x="905657" y="18757"/>
                  <a:pt x="457835" y="86750"/>
                  <a:pt x="239786" y="422030"/>
                </a:cubicBezTo>
                <a:cubicBezTo>
                  <a:pt x="21737" y="757310"/>
                  <a:pt x="-29844" y="1101969"/>
                  <a:pt x="14703" y="1505242"/>
                </a:cubicBezTo>
                <a:cubicBezTo>
                  <a:pt x="244475" y="1219198"/>
                  <a:pt x="514105" y="1055075"/>
                  <a:pt x="746222" y="942534"/>
                </a:cubicBezTo>
                <a:cubicBezTo>
                  <a:pt x="978339" y="829993"/>
                  <a:pt x="1175288" y="815925"/>
                  <a:pt x="1407405" y="829993"/>
                </a:cubicBezTo>
                <a:cubicBezTo>
                  <a:pt x="1233903" y="703384"/>
                  <a:pt x="1178151" y="560053"/>
                  <a:pt x="1121880" y="421721"/>
                </a:cubicBezTo>
                <a:cubicBezTo>
                  <a:pt x="1065609" y="283389"/>
                  <a:pt x="1069779" y="173501"/>
                  <a:pt x="1069780" y="0"/>
                </a:cubicBezTo>
                <a:close/>
              </a:path>
            </a:pathLst>
          </a:custGeom>
          <a:noFill/>
          <a:ln w="25400"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dirty="0"/>
          </a:p>
        </p:txBody>
      </p:sp>
      <p:sp>
        <p:nvSpPr>
          <p:cNvPr id="11" name="Freeform 10"/>
          <p:cNvSpPr/>
          <p:nvPr/>
        </p:nvSpPr>
        <p:spPr bwMode="auto">
          <a:xfrm>
            <a:off x="5857561" y="1591390"/>
            <a:ext cx="528772" cy="2115084"/>
          </a:xfrm>
          <a:custGeom>
            <a:avLst/>
            <a:gdLst>
              <a:gd name="connsiteX0" fmla="*/ 464234 w 900333"/>
              <a:gd name="connsiteY0" fmla="*/ 0 h 2475914"/>
              <a:gd name="connsiteX1" fmla="*/ 0 w 900333"/>
              <a:gd name="connsiteY1" fmla="*/ 1209822 h 2475914"/>
              <a:gd name="connsiteX2" fmla="*/ 492370 w 900333"/>
              <a:gd name="connsiteY2" fmla="*/ 2475914 h 2475914"/>
              <a:gd name="connsiteX3" fmla="*/ 900333 w 900333"/>
              <a:gd name="connsiteY3" fmla="*/ 1195754 h 2475914"/>
              <a:gd name="connsiteX4" fmla="*/ 464234 w 900333"/>
              <a:gd name="connsiteY4" fmla="*/ 0 h 2475914"/>
              <a:gd name="connsiteX0" fmla="*/ 464285 w 900384"/>
              <a:gd name="connsiteY0" fmla="*/ 0 h 2475918"/>
              <a:gd name="connsiteX1" fmla="*/ 51 w 900384"/>
              <a:gd name="connsiteY1" fmla="*/ 1209822 h 2475918"/>
              <a:gd name="connsiteX2" fmla="*/ 492421 w 900384"/>
              <a:gd name="connsiteY2" fmla="*/ 2475914 h 2475918"/>
              <a:gd name="connsiteX3" fmla="*/ 900384 w 900384"/>
              <a:gd name="connsiteY3" fmla="*/ 1195754 h 2475918"/>
              <a:gd name="connsiteX4" fmla="*/ 464285 w 900384"/>
              <a:gd name="connsiteY4" fmla="*/ 0 h 2475918"/>
              <a:gd name="connsiteX0" fmla="*/ 464285 w 926991"/>
              <a:gd name="connsiteY0" fmla="*/ 5 h 2475923"/>
              <a:gd name="connsiteX1" fmla="*/ 51 w 926991"/>
              <a:gd name="connsiteY1" fmla="*/ 1209827 h 2475923"/>
              <a:gd name="connsiteX2" fmla="*/ 492421 w 926991"/>
              <a:gd name="connsiteY2" fmla="*/ 2475919 h 2475923"/>
              <a:gd name="connsiteX3" fmla="*/ 900384 w 926991"/>
              <a:gd name="connsiteY3" fmla="*/ 1195759 h 2475923"/>
              <a:gd name="connsiteX4" fmla="*/ 464285 w 926991"/>
              <a:gd name="connsiteY4" fmla="*/ 5 h 2475923"/>
              <a:gd name="connsiteX0" fmla="*/ 464285 w 900442"/>
              <a:gd name="connsiteY0" fmla="*/ 7 h 2475925"/>
              <a:gd name="connsiteX1" fmla="*/ 51 w 900442"/>
              <a:gd name="connsiteY1" fmla="*/ 1209829 h 2475925"/>
              <a:gd name="connsiteX2" fmla="*/ 492421 w 900442"/>
              <a:gd name="connsiteY2" fmla="*/ 2475921 h 2475925"/>
              <a:gd name="connsiteX3" fmla="*/ 900384 w 900442"/>
              <a:gd name="connsiteY3" fmla="*/ 1195761 h 2475925"/>
              <a:gd name="connsiteX4" fmla="*/ 464285 w 900442"/>
              <a:gd name="connsiteY4" fmla="*/ 7 h 2475925"/>
              <a:gd name="connsiteX0" fmla="*/ 464285 w 900437"/>
              <a:gd name="connsiteY0" fmla="*/ 7 h 2476025"/>
              <a:gd name="connsiteX1" fmla="*/ 51 w 900437"/>
              <a:gd name="connsiteY1" fmla="*/ 1209829 h 2476025"/>
              <a:gd name="connsiteX2" fmla="*/ 492421 w 900437"/>
              <a:gd name="connsiteY2" fmla="*/ 2475921 h 2476025"/>
              <a:gd name="connsiteX3" fmla="*/ 900384 w 900437"/>
              <a:gd name="connsiteY3" fmla="*/ 1195761 h 2476025"/>
              <a:gd name="connsiteX4" fmla="*/ 464285 w 900437"/>
              <a:gd name="connsiteY4" fmla="*/ 7 h 2476025"/>
              <a:gd name="connsiteX0" fmla="*/ 464285 w 900431"/>
              <a:gd name="connsiteY0" fmla="*/ 7 h 2475925"/>
              <a:gd name="connsiteX1" fmla="*/ 51 w 900431"/>
              <a:gd name="connsiteY1" fmla="*/ 1209829 h 2475925"/>
              <a:gd name="connsiteX2" fmla="*/ 492421 w 900431"/>
              <a:gd name="connsiteY2" fmla="*/ 2475921 h 2475925"/>
              <a:gd name="connsiteX3" fmla="*/ 900384 w 900431"/>
              <a:gd name="connsiteY3" fmla="*/ 1195761 h 2475925"/>
              <a:gd name="connsiteX4" fmla="*/ 464285 w 900431"/>
              <a:gd name="connsiteY4" fmla="*/ 7 h 2475925"/>
              <a:gd name="connsiteX0" fmla="*/ 365834 w 801980"/>
              <a:gd name="connsiteY0" fmla="*/ 7 h 2475925"/>
              <a:gd name="connsiteX1" fmla="*/ 74 w 801980"/>
              <a:gd name="connsiteY1" fmla="*/ 1209829 h 2475925"/>
              <a:gd name="connsiteX2" fmla="*/ 393970 w 801980"/>
              <a:gd name="connsiteY2" fmla="*/ 2475921 h 2475925"/>
              <a:gd name="connsiteX3" fmla="*/ 801933 w 801980"/>
              <a:gd name="connsiteY3" fmla="*/ 1195761 h 2475925"/>
              <a:gd name="connsiteX4" fmla="*/ 365834 w 801980"/>
              <a:gd name="connsiteY4" fmla="*/ 7 h 2475925"/>
              <a:gd name="connsiteX0" fmla="*/ 365834 w 801980"/>
              <a:gd name="connsiteY0" fmla="*/ 0 h 2475918"/>
              <a:gd name="connsiteX1" fmla="*/ 74 w 801980"/>
              <a:gd name="connsiteY1" fmla="*/ 1209822 h 2475918"/>
              <a:gd name="connsiteX2" fmla="*/ 393970 w 801980"/>
              <a:gd name="connsiteY2" fmla="*/ 2475914 h 2475918"/>
              <a:gd name="connsiteX3" fmla="*/ 801933 w 801980"/>
              <a:gd name="connsiteY3" fmla="*/ 1195754 h 2475918"/>
              <a:gd name="connsiteX4" fmla="*/ 365834 w 801980"/>
              <a:gd name="connsiteY4" fmla="*/ 0 h 2475918"/>
              <a:gd name="connsiteX0" fmla="*/ 365834 w 801980"/>
              <a:gd name="connsiteY0" fmla="*/ 0 h 2475918"/>
              <a:gd name="connsiteX1" fmla="*/ 74 w 801980"/>
              <a:gd name="connsiteY1" fmla="*/ 1209822 h 2475918"/>
              <a:gd name="connsiteX2" fmla="*/ 393970 w 801980"/>
              <a:gd name="connsiteY2" fmla="*/ 2475914 h 2475918"/>
              <a:gd name="connsiteX3" fmla="*/ 801933 w 801980"/>
              <a:gd name="connsiteY3" fmla="*/ 1195754 h 2475918"/>
              <a:gd name="connsiteX4" fmla="*/ 365834 w 801980"/>
              <a:gd name="connsiteY4" fmla="*/ 0 h 2475918"/>
              <a:gd name="connsiteX0" fmla="*/ 365834 w 717589"/>
              <a:gd name="connsiteY0" fmla="*/ 0 h 2475918"/>
              <a:gd name="connsiteX1" fmla="*/ 74 w 717589"/>
              <a:gd name="connsiteY1" fmla="*/ 1209822 h 2475918"/>
              <a:gd name="connsiteX2" fmla="*/ 393970 w 717589"/>
              <a:gd name="connsiteY2" fmla="*/ 2475914 h 2475918"/>
              <a:gd name="connsiteX3" fmla="*/ 717527 w 717589"/>
              <a:gd name="connsiteY3" fmla="*/ 1195754 h 2475918"/>
              <a:gd name="connsiteX4" fmla="*/ 365834 w 717589"/>
              <a:gd name="connsiteY4" fmla="*/ 0 h 2475918"/>
              <a:gd name="connsiteX0" fmla="*/ 365834 w 675397"/>
              <a:gd name="connsiteY0" fmla="*/ 0 h 2475918"/>
              <a:gd name="connsiteX1" fmla="*/ 74 w 675397"/>
              <a:gd name="connsiteY1" fmla="*/ 1209822 h 2475918"/>
              <a:gd name="connsiteX2" fmla="*/ 393970 w 675397"/>
              <a:gd name="connsiteY2" fmla="*/ 2475914 h 2475918"/>
              <a:gd name="connsiteX3" fmla="*/ 675324 w 675397"/>
              <a:gd name="connsiteY3" fmla="*/ 1195754 h 2475918"/>
              <a:gd name="connsiteX4" fmla="*/ 365834 w 675397"/>
              <a:gd name="connsiteY4" fmla="*/ 0 h 2475918"/>
              <a:gd name="connsiteX0" fmla="*/ 366819 w 676382"/>
              <a:gd name="connsiteY0" fmla="*/ 0 h 2475920"/>
              <a:gd name="connsiteX1" fmla="*/ 1059 w 676382"/>
              <a:gd name="connsiteY1" fmla="*/ 1209822 h 2475920"/>
              <a:gd name="connsiteX2" fmla="*/ 394955 w 676382"/>
              <a:gd name="connsiteY2" fmla="*/ 2475914 h 2475920"/>
              <a:gd name="connsiteX3" fmla="*/ 676309 w 676382"/>
              <a:gd name="connsiteY3" fmla="*/ 1195754 h 2475920"/>
              <a:gd name="connsiteX4" fmla="*/ 366819 w 676382"/>
              <a:gd name="connsiteY4" fmla="*/ 0 h 2475920"/>
              <a:gd name="connsiteX0" fmla="*/ 310856 w 620419"/>
              <a:gd name="connsiteY0" fmla="*/ 0 h 2475920"/>
              <a:gd name="connsiteX1" fmla="*/ 1366 w 620419"/>
              <a:gd name="connsiteY1" fmla="*/ 1195754 h 2475920"/>
              <a:gd name="connsiteX2" fmla="*/ 338992 w 620419"/>
              <a:gd name="connsiteY2" fmla="*/ 2475914 h 2475920"/>
              <a:gd name="connsiteX3" fmla="*/ 620346 w 620419"/>
              <a:gd name="connsiteY3" fmla="*/ 1195754 h 2475920"/>
              <a:gd name="connsiteX4" fmla="*/ 310856 w 620419"/>
              <a:gd name="connsiteY4" fmla="*/ 0 h 2475920"/>
              <a:gd name="connsiteX0" fmla="*/ 310856 w 620453"/>
              <a:gd name="connsiteY0" fmla="*/ 0 h 2476541"/>
              <a:gd name="connsiteX1" fmla="*/ 1366 w 620453"/>
              <a:gd name="connsiteY1" fmla="*/ 1195754 h 2476541"/>
              <a:gd name="connsiteX2" fmla="*/ 338992 w 620453"/>
              <a:gd name="connsiteY2" fmla="*/ 2475914 h 2476541"/>
              <a:gd name="connsiteX3" fmla="*/ 620346 w 620453"/>
              <a:gd name="connsiteY3" fmla="*/ 1195754 h 2476541"/>
              <a:gd name="connsiteX4" fmla="*/ 310856 w 620453"/>
              <a:gd name="connsiteY4" fmla="*/ 0 h 2476541"/>
              <a:gd name="connsiteX0" fmla="*/ 309813 w 619410"/>
              <a:gd name="connsiteY0" fmla="*/ 0 h 2476541"/>
              <a:gd name="connsiteX1" fmla="*/ 323 w 619410"/>
              <a:gd name="connsiteY1" fmla="*/ 1195754 h 2476541"/>
              <a:gd name="connsiteX2" fmla="*/ 337949 w 619410"/>
              <a:gd name="connsiteY2" fmla="*/ 2475914 h 2476541"/>
              <a:gd name="connsiteX3" fmla="*/ 619303 w 619410"/>
              <a:gd name="connsiteY3" fmla="*/ 1195754 h 2476541"/>
              <a:gd name="connsiteX4" fmla="*/ 309813 w 619410"/>
              <a:gd name="connsiteY4" fmla="*/ 0 h 2476541"/>
              <a:gd name="connsiteX0" fmla="*/ 309813 w 619410"/>
              <a:gd name="connsiteY0" fmla="*/ 0 h 2476528"/>
              <a:gd name="connsiteX1" fmla="*/ 323 w 619410"/>
              <a:gd name="connsiteY1" fmla="*/ 1195754 h 2476528"/>
              <a:gd name="connsiteX2" fmla="*/ 337949 w 619410"/>
              <a:gd name="connsiteY2" fmla="*/ 2475914 h 2476528"/>
              <a:gd name="connsiteX3" fmla="*/ 619303 w 619410"/>
              <a:gd name="connsiteY3" fmla="*/ 1195754 h 2476528"/>
              <a:gd name="connsiteX4" fmla="*/ 309813 w 619410"/>
              <a:gd name="connsiteY4" fmla="*/ 0 h 2476528"/>
              <a:gd name="connsiteX0" fmla="*/ 309813 w 619420"/>
              <a:gd name="connsiteY0" fmla="*/ 0 h 2475920"/>
              <a:gd name="connsiteX1" fmla="*/ 323 w 619420"/>
              <a:gd name="connsiteY1" fmla="*/ 1195754 h 2475920"/>
              <a:gd name="connsiteX2" fmla="*/ 337949 w 619420"/>
              <a:gd name="connsiteY2" fmla="*/ 2475914 h 2475920"/>
              <a:gd name="connsiteX3" fmla="*/ 619303 w 619420"/>
              <a:gd name="connsiteY3" fmla="*/ 1195754 h 2475920"/>
              <a:gd name="connsiteX4" fmla="*/ 309813 w 619420"/>
              <a:gd name="connsiteY4" fmla="*/ 0 h 2475920"/>
              <a:gd name="connsiteX0" fmla="*/ 309813 w 619401"/>
              <a:gd name="connsiteY0" fmla="*/ 0 h 2475920"/>
              <a:gd name="connsiteX1" fmla="*/ 323 w 619401"/>
              <a:gd name="connsiteY1" fmla="*/ 1195754 h 2475920"/>
              <a:gd name="connsiteX2" fmla="*/ 337949 w 619401"/>
              <a:gd name="connsiteY2" fmla="*/ 2475914 h 2475920"/>
              <a:gd name="connsiteX3" fmla="*/ 619303 w 619401"/>
              <a:gd name="connsiteY3" fmla="*/ 1195754 h 2475920"/>
              <a:gd name="connsiteX4" fmla="*/ 309813 w 619401"/>
              <a:gd name="connsiteY4" fmla="*/ 0 h 2475920"/>
              <a:gd name="connsiteX0" fmla="*/ 309813 w 619410"/>
              <a:gd name="connsiteY0" fmla="*/ 0 h 2475920"/>
              <a:gd name="connsiteX1" fmla="*/ 323 w 619410"/>
              <a:gd name="connsiteY1" fmla="*/ 1195754 h 2475920"/>
              <a:gd name="connsiteX2" fmla="*/ 337949 w 619410"/>
              <a:gd name="connsiteY2" fmla="*/ 2475914 h 2475920"/>
              <a:gd name="connsiteX3" fmla="*/ 619303 w 619410"/>
              <a:gd name="connsiteY3" fmla="*/ 1195754 h 2475920"/>
              <a:gd name="connsiteX4" fmla="*/ 309813 w 619410"/>
              <a:gd name="connsiteY4" fmla="*/ 0 h 2475920"/>
              <a:gd name="connsiteX0" fmla="*/ 309490 w 618980"/>
              <a:gd name="connsiteY0" fmla="*/ 0 h 2475918"/>
              <a:gd name="connsiteX1" fmla="*/ 0 w 618980"/>
              <a:gd name="connsiteY1" fmla="*/ 1195754 h 2475918"/>
              <a:gd name="connsiteX2" fmla="*/ 309491 w 618980"/>
              <a:gd name="connsiteY2" fmla="*/ 2475914 h 2475918"/>
              <a:gd name="connsiteX3" fmla="*/ 618980 w 618980"/>
              <a:gd name="connsiteY3" fmla="*/ 1195754 h 2475918"/>
              <a:gd name="connsiteX4" fmla="*/ 309490 w 618980"/>
              <a:gd name="connsiteY4" fmla="*/ 0 h 2475918"/>
              <a:gd name="connsiteX0" fmla="*/ 309490 w 618980"/>
              <a:gd name="connsiteY0" fmla="*/ 0 h 2475918"/>
              <a:gd name="connsiteX1" fmla="*/ 0 w 618980"/>
              <a:gd name="connsiteY1" fmla="*/ 1195754 h 2475918"/>
              <a:gd name="connsiteX2" fmla="*/ 309491 w 618980"/>
              <a:gd name="connsiteY2" fmla="*/ 2475914 h 2475918"/>
              <a:gd name="connsiteX3" fmla="*/ 618980 w 618980"/>
              <a:gd name="connsiteY3" fmla="*/ 1195754 h 2475918"/>
              <a:gd name="connsiteX4" fmla="*/ 309490 w 618980"/>
              <a:gd name="connsiteY4" fmla="*/ 0 h 2475918"/>
              <a:gd name="connsiteX0" fmla="*/ 309490 w 618980"/>
              <a:gd name="connsiteY0" fmla="*/ 0 h 2475918"/>
              <a:gd name="connsiteX1" fmla="*/ 0 w 618980"/>
              <a:gd name="connsiteY1" fmla="*/ 1195754 h 2475918"/>
              <a:gd name="connsiteX2" fmla="*/ 309491 w 618980"/>
              <a:gd name="connsiteY2" fmla="*/ 2475914 h 2475918"/>
              <a:gd name="connsiteX3" fmla="*/ 618980 w 618980"/>
              <a:gd name="connsiteY3" fmla="*/ 1195754 h 2475918"/>
              <a:gd name="connsiteX4" fmla="*/ 309490 w 618980"/>
              <a:gd name="connsiteY4" fmla="*/ 0 h 2475918"/>
              <a:gd name="connsiteX0" fmla="*/ 309490 w 618980"/>
              <a:gd name="connsiteY0" fmla="*/ 0 h 2475918"/>
              <a:gd name="connsiteX1" fmla="*/ 0 w 618980"/>
              <a:gd name="connsiteY1" fmla="*/ 1195754 h 2475918"/>
              <a:gd name="connsiteX2" fmla="*/ 309491 w 618980"/>
              <a:gd name="connsiteY2" fmla="*/ 2475914 h 2475918"/>
              <a:gd name="connsiteX3" fmla="*/ 618980 w 618980"/>
              <a:gd name="connsiteY3" fmla="*/ 1195754 h 2475918"/>
              <a:gd name="connsiteX4" fmla="*/ 309490 w 618980"/>
              <a:gd name="connsiteY4" fmla="*/ 0 h 2475918"/>
              <a:gd name="connsiteX0" fmla="*/ 309490 w 618980"/>
              <a:gd name="connsiteY0" fmla="*/ 0 h 2475918"/>
              <a:gd name="connsiteX1" fmla="*/ 0 w 618980"/>
              <a:gd name="connsiteY1" fmla="*/ 1195754 h 2475918"/>
              <a:gd name="connsiteX2" fmla="*/ 309491 w 618980"/>
              <a:gd name="connsiteY2" fmla="*/ 2475914 h 2475918"/>
              <a:gd name="connsiteX3" fmla="*/ 618980 w 618980"/>
              <a:gd name="connsiteY3" fmla="*/ 1195754 h 2475918"/>
              <a:gd name="connsiteX4" fmla="*/ 309490 w 618980"/>
              <a:gd name="connsiteY4" fmla="*/ 0 h 2475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8980" h="2475918">
                <a:moveTo>
                  <a:pt x="309490" y="0"/>
                </a:moveTo>
                <a:cubicBezTo>
                  <a:pt x="103164" y="2345"/>
                  <a:pt x="0" y="783102"/>
                  <a:pt x="0" y="1195754"/>
                </a:cubicBezTo>
                <a:cubicBezTo>
                  <a:pt x="0" y="1608406"/>
                  <a:pt x="117233" y="2478259"/>
                  <a:pt x="309491" y="2475914"/>
                </a:cubicBezTo>
                <a:cubicBezTo>
                  <a:pt x="501750" y="2471224"/>
                  <a:pt x="618980" y="1608406"/>
                  <a:pt x="618980" y="1195754"/>
                </a:cubicBezTo>
                <a:cubicBezTo>
                  <a:pt x="618980" y="783102"/>
                  <a:pt x="515816" y="11723"/>
                  <a:pt x="309490" y="0"/>
                </a:cubicBezTo>
                <a:close/>
              </a:path>
            </a:pathLst>
          </a:custGeom>
          <a:noFill/>
          <a:ln w="25400" cap="flat" cmpd="sng" algn="ctr">
            <a:solidFill>
              <a:schemeClr val="accent1">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7" name="TextBox 16"/>
          <p:cNvSpPr txBox="1"/>
          <p:nvPr/>
        </p:nvSpPr>
        <p:spPr>
          <a:xfrm>
            <a:off x="8526449" y="1349037"/>
            <a:ext cx="372218" cy="461665"/>
          </a:xfrm>
          <a:prstGeom prst="rect">
            <a:avLst/>
          </a:prstGeom>
          <a:noFill/>
        </p:spPr>
        <p:txBody>
          <a:bodyPr wrap="none" rtlCol="0">
            <a:spAutoFit/>
          </a:bodyPr>
          <a:lstStyle/>
          <a:p>
            <a:r>
              <a:rPr lang="en-US" i="1" dirty="0">
                <a:latin typeface="Times New Roman" pitchFamily="18" charset="0"/>
                <a:cs typeface="Times New Roman" pitchFamily="18" charset="0"/>
              </a:rPr>
              <a:t>P</a:t>
            </a:r>
          </a:p>
        </p:txBody>
      </p:sp>
      <mc:AlternateContent xmlns:mc="http://schemas.openxmlformats.org/markup-compatibility/2006" xmlns:a14="http://schemas.microsoft.com/office/drawing/2010/main">
        <mc:Choice Requires="a14">
          <p:sp>
            <p:nvSpPr>
              <p:cNvPr id="18" name="Rectangle 17"/>
              <p:cNvSpPr/>
              <p:nvPr/>
            </p:nvSpPr>
            <p:spPr>
              <a:xfrm>
                <a:off x="3352800" y="3366930"/>
                <a:ext cx="532518"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cs typeface="Times New Roman" pitchFamily="18" charset="0"/>
                        </a:rPr>
                        <m:t>𝑃</m:t>
                      </m:r>
                      <m:r>
                        <a:rPr lang="en-US" b="0" i="1" dirty="0" smtClean="0">
                          <a:latin typeface="Cambria Math" panose="02040503050406030204" pitchFamily="18" charset="0"/>
                          <a:cs typeface="Times New Roman" pitchFamily="18" charset="0"/>
                        </a:rPr>
                        <m:t>′</m:t>
                      </m:r>
                    </m:oMath>
                  </m:oMathPara>
                </a14:m>
                <a:endParaRPr lang="en-US" dirty="0">
                  <a:latin typeface="Times New Roman" pitchFamily="18" charset="0"/>
                  <a:cs typeface="Times New Roman" pitchFamily="18" charset="0"/>
                </a:endParaRPr>
              </a:p>
            </p:txBody>
          </p:sp>
        </mc:Choice>
        <mc:Fallback xmlns="">
          <p:sp>
            <p:nvSpPr>
              <p:cNvPr id="18" name="Rectangle 17"/>
              <p:cNvSpPr>
                <a:spLocks noRot="1" noChangeAspect="1" noMove="1" noResize="1" noEditPoints="1" noAdjustHandles="1" noChangeArrowheads="1" noChangeShapeType="1" noTextEdit="1"/>
              </p:cNvSpPr>
              <p:nvPr/>
            </p:nvSpPr>
            <p:spPr>
              <a:xfrm>
                <a:off x="3352800" y="3366930"/>
                <a:ext cx="532518" cy="461665"/>
              </a:xfrm>
              <a:prstGeom prst="rect">
                <a:avLst/>
              </a:prstGeom>
              <a:blipFill>
                <a:blip r:embed="rId4"/>
                <a:stretch>
                  <a:fillRect/>
                </a:stretch>
              </a:blipFill>
            </p:spPr>
            <p:txBody>
              <a:bodyPr/>
              <a:lstStyle/>
              <a:p>
                <a:r>
                  <a:rPr lang="en-US">
                    <a:noFill/>
                  </a:rPr>
                  <a:t> </a:t>
                </a:r>
              </a:p>
            </p:txBody>
          </p:sp>
        </mc:Fallback>
      </mc:AlternateContent>
      <p:cxnSp>
        <p:nvCxnSpPr>
          <p:cNvPr id="28" name="Straight Connector 27"/>
          <p:cNvCxnSpPr>
            <a:cxnSpLocks/>
            <a:endCxn id="17" idx="1"/>
          </p:cNvCxnSpPr>
          <p:nvPr/>
        </p:nvCxnSpPr>
        <p:spPr bwMode="auto">
          <a:xfrm flipV="1">
            <a:off x="3904717" y="1579870"/>
            <a:ext cx="4621732" cy="1917300"/>
          </a:xfrm>
          <a:prstGeom prst="line">
            <a:avLst/>
          </a:prstGeom>
          <a:solidFill>
            <a:schemeClr val="accent1"/>
          </a:solidFill>
          <a:ln w="25400" cap="flat" cmpd="sng" algn="ctr">
            <a:solidFill>
              <a:srgbClr val="FF0000"/>
            </a:solidFill>
            <a:prstDash val="solid"/>
            <a:round/>
            <a:headEnd type="arrow" w="med" len="med"/>
            <a:tailEnd type="none" w="med" len="med"/>
          </a:ln>
          <a:effectLst/>
        </p:spPr>
      </p:cxnSp>
      <p:grpSp>
        <p:nvGrpSpPr>
          <p:cNvPr id="22" name="Group 21">
            <a:extLst>
              <a:ext uri="{FF2B5EF4-FFF2-40B4-BE49-F238E27FC236}">
                <a16:creationId xmlns:a16="http://schemas.microsoft.com/office/drawing/2014/main" id="{94161EF8-E37F-BA4E-8179-54A3D1BA3445}"/>
              </a:ext>
            </a:extLst>
          </p:cNvPr>
          <p:cNvGrpSpPr/>
          <p:nvPr/>
        </p:nvGrpSpPr>
        <p:grpSpPr>
          <a:xfrm>
            <a:off x="7301106" y="1231220"/>
            <a:ext cx="1225344" cy="984995"/>
            <a:chOff x="7148070" y="3225033"/>
            <a:chExt cx="1225344" cy="984995"/>
          </a:xfrm>
        </p:grpSpPr>
        <p:cxnSp>
          <p:nvCxnSpPr>
            <p:cNvPr id="3" name="Straight Connector 2">
              <a:extLst>
                <a:ext uri="{FF2B5EF4-FFF2-40B4-BE49-F238E27FC236}">
                  <a16:creationId xmlns:a16="http://schemas.microsoft.com/office/drawing/2014/main" id="{6714193C-28E9-0145-9C70-9F5EB192BCAB}"/>
                </a:ext>
              </a:extLst>
            </p:cNvPr>
            <p:cNvCxnSpPr>
              <a:cxnSpLocks/>
              <a:stCxn id="17" idx="1"/>
              <a:endCxn id="16" idx="2"/>
            </p:cNvCxnSpPr>
            <p:nvPr/>
          </p:nvCxnSpPr>
          <p:spPr bwMode="auto">
            <a:xfrm flipH="1">
              <a:off x="7224648" y="3573683"/>
              <a:ext cx="1148765" cy="236863"/>
            </a:xfrm>
            <a:prstGeom prst="line">
              <a:avLst/>
            </a:prstGeom>
            <a:solidFill>
              <a:schemeClr val="accent1"/>
            </a:solidFill>
            <a:ln w="25400" cap="flat" cmpd="sng" algn="ctr">
              <a:solidFill>
                <a:srgbClr val="FF0000">
                  <a:alpha val="50000"/>
                </a:srgbClr>
              </a:solidFill>
              <a:prstDash val="solid"/>
              <a:round/>
              <a:headEnd type="none" w="med" len="med"/>
              <a:tailEnd type="none" w="med" len="med"/>
            </a:ln>
            <a:effectLst/>
          </p:spPr>
        </p:cxnSp>
        <p:cxnSp>
          <p:nvCxnSpPr>
            <p:cNvPr id="19" name="Straight Connector 18">
              <a:extLst>
                <a:ext uri="{FF2B5EF4-FFF2-40B4-BE49-F238E27FC236}">
                  <a16:creationId xmlns:a16="http://schemas.microsoft.com/office/drawing/2014/main" id="{AA7826E8-AE4A-E04C-A0BF-AF06F026B413}"/>
                </a:ext>
              </a:extLst>
            </p:cNvPr>
            <p:cNvCxnSpPr>
              <a:cxnSpLocks/>
              <a:endCxn id="16" idx="6"/>
            </p:cNvCxnSpPr>
            <p:nvPr/>
          </p:nvCxnSpPr>
          <p:spPr bwMode="auto">
            <a:xfrm flipH="1">
              <a:off x="7383676" y="3585203"/>
              <a:ext cx="989738" cy="608998"/>
            </a:xfrm>
            <a:prstGeom prst="line">
              <a:avLst/>
            </a:prstGeom>
            <a:solidFill>
              <a:schemeClr val="accent1"/>
            </a:solidFill>
            <a:ln w="25400" cap="flat" cmpd="sng" algn="ctr">
              <a:solidFill>
                <a:srgbClr val="FF0000">
                  <a:alpha val="50000"/>
                </a:srgbClr>
              </a:solidFill>
              <a:prstDash val="solid"/>
              <a:round/>
              <a:headEnd type="none" w="med" len="med"/>
              <a:tailEnd type="none" w="med" len="med"/>
            </a:ln>
            <a:effectLst/>
          </p:spPr>
        </p:cxnSp>
        <p:sp>
          <p:nvSpPr>
            <p:cNvPr id="16" name="Oval 15">
              <a:extLst>
                <a:ext uri="{FF2B5EF4-FFF2-40B4-BE49-F238E27FC236}">
                  <a16:creationId xmlns:a16="http://schemas.microsoft.com/office/drawing/2014/main" id="{41008907-6BDE-EC48-A8D3-40779313859E}"/>
                </a:ext>
              </a:extLst>
            </p:cNvPr>
            <p:cNvSpPr/>
            <p:nvPr/>
          </p:nvSpPr>
          <p:spPr bwMode="auto">
            <a:xfrm rot="4049136">
              <a:off x="7096508" y="3881197"/>
              <a:ext cx="415309" cy="242353"/>
            </a:xfrm>
            <a:prstGeom prst="ellipse">
              <a:avLst/>
            </a:prstGeom>
            <a:noFill/>
            <a:ln w="25400" cap="flat" cmpd="sng" algn="ctr">
              <a:solidFill>
                <a:srgbClr val="FF0000">
                  <a:alpha val="50000"/>
                </a:srgb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cs typeface="Arial" charset="0"/>
              </a:endParaRPr>
            </a:p>
          </p:txBody>
        </p:sp>
        <mc:AlternateContent xmlns:mc="http://schemas.openxmlformats.org/markup-compatibility/2006" xmlns:a14="http://schemas.microsoft.com/office/drawing/2010/main">
          <mc:Choice Requires="a14">
            <p:sp>
              <p:nvSpPr>
                <p:cNvPr id="21" name="Rectangle 20">
                  <a:extLst>
                    <a:ext uri="{FF2B5EF4-FFF2-40B4-BE49-F238E27FC236}">
                      <a16:creationId xmlns:a16="http://schemas.microsoft.com/office/drawing/2014/main" id="{D35D3612-8CF7-6742-B8C6-83004FF1E3F1}"/>
                    </a:ext>
                  </a:extLst>
                </p:cNvPr>
                <p:cNvSpPr/>
                <p:nvPr/>
              </p:nvSpPr>
              <p:spPr>
                <a:xfrm>
                  <a:off x="7148070" y="3225033"/>
                  <a:ext cx="482183" cy="5232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800" i="1" dirty="0">
                            <a:solidFill>
                              <a:srgbClr val="9900CC"/>
                            </a:solidFill>
                            <a:latin typeface="Cambria Math" panose="02040503050406030204" pitchFamily="18" charset="0"/>
                          </a:rPr>
                          <m:t>𝐿</m:t>
                        </m:r>
                      </m:oMath>
                    </m:oMathPara>
                  </a14:m>
                  <a:endParaRPr lang="en-US" sz="2800" dirty="0"/>
                </a:p>
              </p:txBody>
            </p:sp>
          </mc:Choice>
          <mc:Fallback xmlns="">
            <p:sp>
              <p:nvSpPr>
                <p:cNvPr id="21" name="Rectangle 20">
                  <a:extLst>
                    <a:ext uri="{FF2B5EF4-FFF2-40B4-BE49-F238E27FC236}">
                      <a16:creationId xmlns:a16="http://schemas.microsoft.com/office/drawing/2014/main" id="{D35D3612-8CF7-6742-B8C6-83004FF1E3F1}"/>
                    </a:ext>
                  </a:extLst>
                </p:cNvPr>
                <p:cNvSpPr>
                  <a:spLocks noRot="1" noChangeAspect="1" noMove="1" noResize="1" noEditPoints="1" noAdjustHandles="1" noChangeArrowheads="1" noChangeShapeType="1" noTextEdit="1"/>
                </p:cNvSpPr>
                <p:nvPr/>
              </p:nvSpPr>
              <p:spPr>
                <a:xfrm>
                  <a:off x="7148070" y="3225033"/>
                  <a:ext cx="482183" cy="523220"/>
                </a:xfrm>
                <a:prstGeom prst="rect">
                  <a:avLst/>
                </a:prstGeom>
                <a:blipFill>
                  <a:blip r:embed="rId5"/>
                  <a:stretch>
                    <a:fillRect/>
                  </a:stretch>
                </a:blipFill>
              </p:spPr>
              <p:txBody>
                <a:bodyPr/>
                <a:lstStyle/>
                <a:p>
                  <a:r>
                    <a:rPr lang="en-US">
                      <a:noFill/>
                    </a:rPr>
                    <a:t> </a:t>
                  </a:r>
                </a:p>
              </p:txBody>
            </p:sp>
          </mc:Fallback>
        </mc:AlternateContent>
      </p:grpSp>
      <p:grpSp>
        <p:nvGrpSpPr>
          <p:cNvPr id="24" name="Group 23">
            <a:extLst>
              <a:ext uri="{FF2B5EF4-FFF2-40B4-BE49-F238E27FC236}">
                <a16:creationId xmlns:a16="http://schemas.microsoft.com/office/drawing/2014/main" id="{CD27956E-994D-3540-89AD-1C3992BECC5E}"/>
              </a:ext>
            </a:extLst>
          </p:cNvPr>
          <p:cNvGrpSpPr/>
          <p:nvPr/>
        </p:nvGrpSpPr>
        <p:grpSpPr>
          <a:xfrm>
            <a:off x="3716464" y="2763618"/>
            <a:ext cx="522515" cy="972298"/>
            <a:chOff x="3716464" y="4670392"/>
            <a:chExt cx="522515" cy="972298"/>
          </a:xfrm>
        </p:grpSpPr>
        <p:sp>
          <p:nvSpPr>
            <p:cNvPr id="23" name="Oval 22">
              <a:extLst>
                <a:ext uri="{FF2B5EF4-FFF2-40B4-BE49-F238E27FC236}">
                  <a16:creationId xmlns:a16="http://schemas.microsoft.com/office/drawing/2014/main" id="{63D210B5-F648-AD49-84FD-A4FECB0DCF06}"/>
                </a:ext>
              </a:extLst>
            </p:cNvPr>
            <p:cNvSpPr/>
            <p:nvPr/>
          </p:nvSpPr>
          <p:spPr bwMode="auto">
            <a:xfrm>
              <a:off x="3809901" y="5100228"/>
              <a:ext cx="268392" cy="542462"/>
            </a:xfrm>
            <a:prstGeom prst="ellipse">
              <a:avLst/>
            </a:prstGeom>
            <a:noFill/>
            <a:ln w="25400" cap="flat" cmpd="sng" algn="ctr">
              <a:solidFill>
                <a:srgbClr val="FF0000">
                  <a:alpha val="50000"/>
                </a:srgb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cs typeface="Arial" charset="0"/>
              </a:endParaRPr>
            </a:p>
          </p:txBody>
        </p:sp>
        <mc:AlternateContent xmlns:mc="http://schemas.openxmlformats.org/markup-compatibility/2006" xmlns:a14="http://schemas.microsoft.com/office/drawing/2010/main">
          <mc:Choice Requires="a14">
            <p:sp>
              <p:nvSpPr>
                <p:cNvPr id="29" name="Rectangle 28">
                  <a:extLst>
                    <a:ext uri="{FF2B5EF4-FFF2-40B4-BE49-F238E27FC236}">
                      <a16:creationId xmlns:a16="http://schemas.microsoft.com/office/drawing/2014/main" id="{A919C839-F706-7642-96E1-9CC526215590}"/>
                    </a:ext>
                  </a:extLst>
                </p:cNvPr>
                <p:cNvSpPr/>
                <p:nvPr/>
              </p:nvSpPr>
              <p:spPr>
                <a:xfrm>
                  <a:off x="3716464" y="4670392"/>
                  <a:ext cx="522515" cy="5232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800" b="0" i="1" dirty="0" smtClean="0">
                            <a:solidFill>
                              <a:srgbClr val="9900CC"/>
                            </a:solidFill>
                            <a:latin typeface="Cambria Math" panose="02040503050406030204" pitchFamily="18" charset="0"/>
                          </a:rPr>
                          <m:t>𝐸</m:t>
                        </m:r>
                      </m:oMath>
                    </m:oMathPara>
                  </a14:m>
                  <a:endParaRPr lang="en-US" sz="2800" dirty="0"/>
                </a:p>
              </p:txBody>
            </p:sp>
          </mc:Choice>
          <mc:Fallback xmlns="">
            <p:sp>
              <p:nvSpPr>
                <p:cNvPr id="29" name="Rectangle 28">
                  <a:extLst>
                    <a:ext uri="{FF2B5EF4-FFF2-40B4-BE49-F238E27FC236}">
                      <a16:creationId xmlns:a16="http://schemas.microsoft.com/office/drawing/2014/main" id="{A919C839-F706-7642-96E1-9CC526215590}"/>
                    </a:ext>
                  </a:extLst>
                </p:cNvPr>
                <p:cNvSpPr>
                  <a:spLocks noRot="1" noChangeAspect="1" noMove="1" noResize="1" noEditPoints="1" noAdjustHandles="1" noChangeArrowheads="1" noChangeShapeType="1" noTextEdit="1"/>
                </p:cNvSpPr>
                <p:nvPr/>
              </p:nvSpPr>
              <p:spPr>
                <a:xfrm>
                  <a:off x="3716464" y="4670392"/>
                  <a:ext cx="522515" cy="523220"/>
                </a:xfrm>
                <a:prstGeom prst="rect">
                  <a:avLst/>
                </a:prstGeom>
                <a:blipFill>
                  <a:blip r:embed="rId6"/>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31" name="Rectangle 30">
                <a:extLst>
                  <a:ext uri="{FF2B5EF4-FFF2-40B4-BE49-F238E27FC236}">
                    <a16:creationId xmlns:a16="http://schemas.microsoft.com/office/drawing/2014/main" id="{3EE097BD-E8E0-F046-A6D9-EE7484001D0C}"/>
                  </a:ext>
                </a:extLst>
              </p:cNvPr>
              <p:cNvSpPr/>
              <p:nvPr/>
            </p:nvSpPr>
            <p:spPr>
              <a:xfrm>
                <a:off x="7076556" y="3046397"/>
                <a:ext cx="4947193" cy="3016210"/>
              </a:xfrm>
              <a:prstGeom prst="rect">
                <a:avLst/>
              </a:prstGeom>
            </p:spPr>
            <p:txBody>
              <a:bodyPr wrap="square">
                <a:spAutoFit/>
              </a:bodyPr>
              <a:lstStyle/>
              <a:p>
                <a:pPr eaLnBrk="1" hangingPunct="1"/>
                <a:r>
                  <a:rPr lang="en-US" b="1" dirty="0"/>
                  <a:t>Radiance:</a:t>
                </a:r>
                <a:r>
                  <a:rPr lang="en-US" dirty="0"/>
                  <a:t> energy carried by a ray</a:t>
                </a:r>
              </a:p>
              <a:p>
                <a:pPr marL="342900" lvl="0" indent="-342900" eaLnBrk="1" hangingPunct="1">
                  <a:spcBef>
                    <a:spcPct val="30000"/>
                  </a:spcBef>
                  <a:buFont typeface="Arial" panose="020B0604020202020204" pitchFamily="34" charset="0"/>
                  <a:buChar char="•"/>
                  <a:defRPr/>
                </a:pPr>
                <a:r>
                  <a:rPr lang="en-US" sz="2000" dirty="0"/>
                  <a:t>Measure of the density of photons traveling in a small cone of directions from </a:t>
                </a:r>
                <a14:m>
                  <m:oMath xmlns:m="http://schemas.openxmlformats.org/officeDocument/2006/math">
                    <m:r>
                      <a:rPr lang="en-US" sz="2000" i="1" dirty="0">
                        <a:latin typeface="Cambria Math" panose="02040503050406030204" pitchFamily="18" charset="0"/>
                      </a:rPr>
                      <m:t>𝑃</m:t>
                    </m:r>
                    <m:r>
                      <a:rPr lang="en-US" sz="2000" i="1" dirty="0">
                        <a:latin typeface="Cambria Math" panose="02040503050406030204" pitchFamily="18" charset="0"/>
                      </a:rPr>
                      <m:t> </m:t>
                    </m:r>
                  </m:oMath>
                </a14:m>
                <a:r>
                  <a:rPr lang="en-US" sz="2000" dirty="0"/>
                  <a:t>towards </a:t>
                </a:r>
                <a14:m>
                  <m:oMath xmlns:m="http://schemas.openxmlformats.org/officeDocument/2006/math">
                    <m:r>
                      <a:rPr lang="en-US" sz="2000" i="1" dirty="0" smtClean="0">
                        <a:latin typeface="Cambria Math" panose="02040503050406030204" pitchFamily="18" charset="0"/>
                      </a:rPr>
                      <m:t>𝑃</m:t>
                    </m:r>
                    <m:r>
                      <a:rPr lang="en-US" sz="2000" b="0" i="1" dirty="0" smtClean="0">
                        <a:latin typeface="Cambria Math" panose="02040503050406030204" pitchFamily="18" charset="0"/>
                      </a:rPr>
                      <m:t>′</m:t>
                    </m:r>
                  </m:oMath>
                </a14:m>
                <a:endParaRPr lang="en-US" sz="2000" dirty="0"/>
              </a:p>
              <a:p>
                <a:pPr marL="342900" indent="-342900" eaLnBrk="1" hangingPunct="1">
                  <a:buFont typeface="Arial" panose="020B0604020202020204" pitchFamily="34" charset="0"/>
                  <a:buChar char="•"/>
                </a:pPr>
                <a:r>
                  <a:rPr lang="en-US" sz="2000" dirty="0"/>
                  <a:t>Power per unit area perpendicular to the direction of travel, per unit solid angle</a:t>
                </a:r>
              </a:p>
              <a:p>
                <a:pPr marL="342900" indent="-342900" eaLnBrk="1" hangingPunct="1">
                  <a:buFont typeface="Arial" panose="020B0604020202020204" pitchFamily="34" charset="0"/>
                  <a:buChar char="•"/>
                </a:pPr>
                <a:r>
                  <a:rPr lang="en-US" sz="2000" dirty="0"/>
                  <a:t>Units: Watts per square meter per steradian</a:t>
                </a:r>
              </a:p>
            </p:txBody>
          </p:sp>
        </mc:Choice>
        <mc:Fallback xmlns="">
          <p:sp>
            <p:nvSpPr>
              <p:cNvPr id="31" name="Rectangle 30">
                <a:extLst>
                  <a:ext uri="{FF2B5EF4-FFF2-40B4-BE49-F238E27FC236}">
                    <a16:creationId xmlns:a16="http://schemas.microsoft.com/office/drawing/2014/main" id="{3EE097BD-E8E0-F046-A6D9-EE7484001D0C}"/>
                  </a:ext>
                </a:extLst>
              </p:cNvPr>
              <p:cNvSpPr>
                <a:spLocks noRot="1" noChangeAspect="1" noMove="1" noResize="1" noEditPoints="1" noAdjustHandles="1" noChangeArrowheads="1" noChangeShapeType="1" noTextEdit="1"/>
              </p:cNvSpPr>
              <p:nvPr/>
            </p:nvSpPr>
            <p:spPr>
              <a:xfrm>
                <a:off x="7076556" y="3046397"/>
                <a:ext cx="4947193" cy="3016210"/>
              </a:xfrm>
              <a:prstGeom prst="rect">
                <a:avLst/>
              </a:prstGeom>
              <a:blipFill>
                <a:blip r:embed="rId7"/>
                <a:stretch>
                  <a:fillRect l="-1790" t="-1688" b="-2532"/>
                </a:stretch>
              </a:blipFill>
            </p:spPr>
            <p:txBody>
              <a:bodyPr/>
              <a:lstStyle/>
              <a:p>
                <a:r>
                  <a:rPr lang="en-US">
                    <a:noFill/>
                  </a:rPr>
                  <a:t> </a:t>
                </a:r>
              </a:p>
            </p:txBody>
          </p:sp>
        </mc:Fallback>
      </mc:AlternateContent>
      <p:sp>
        <p:nvSpPr>
          <p:cNvPr id="32" name="Rectangle 31">
            <a:extLst>
              <a:ext uri="{FF2B5EF4-FFF2-40B4-BE49-F238E27FC236}">
                <a16:creationId xmlns:a16="http://schemas.microsoft.com/office/drawing/2014/main" id="{7DCD0C12-A6B2-DE40-9D53-6B6EF9A672AA}"/>
              </a:ext>
            </a:extLst>
          </p:cNvPr>
          <p:cNvSpPr/>
          <p:nvPr/>
        </p:nvSpPr>
        <p:spPr>
          <a:xfrm>
            <a:off x="533400" y="4038600"/>
            <a:ext cx="3784155" cy="2062103"/>
          </a:xfrm>
          <a:prstGeom prst="rect">
            <a:avLst/>
          </a:prstGeom>
        </p:spPr>
        <p:txBody>
          <a:bodyPr wrap="square">
            <a:spAutoFit/>
          </a:bodyPr>
          <a:lstStyle/>
          <a:p>
            <a:pPr eaLnBrk="1" hangingPunct="1"/>
            <a:r>
              <a:rPr lang="en-US" b="1" dirty="0"/>
              <a:t>Irradiance:</a:t>
            </a:r>
            <a:r>
              <a:rPr lang="en-US" dirty="0"/>
              <a:t> energy arriving at a surface</a:t>
            </a:r>
          </a:p>
          <a:p>
            <a:pPr marL="342900" indent="-342900" eaLnBrk="1" hangingPunct="1">
              <a:buFont typeface="Arial" panose="020B0604020202020204" pitchFamily="34" charset="0"/>
              <a:buChar char="•"/>
            </a:pPr>
            <a:r>
              <a:rPr lang="en-US" sz="2000" dirty="0"/>
              <a:t>Incident power per unit area (not foreshortened)</a:t>
            </a:r>
          </a:p>
          <a:p>
            <a:pPr marL="342900" indent="-342900" eaLnBrk="1" hangingPunct="1">
              <a:buFont typeface="Arial" panose="020B0604020202020204" pitchFamily="34" charset="0"/>
              <a:buChar char="•"/>
            </a:pPr>
            <a:r>
              <a:rPr lang="en-US" sz="2000" dirty="0"/>
              <a:t>Units: Watts per square meter</a:t>
            </a:r>
          </a:p>
        </p:txBody>
      </p:sp>
    </p:spTree>
    <p:extLst>
      <p:ext uri="{BB962C8B-B14F-4D97-AF65-F5344CB8AC3E}">
        <p14:creationId xmlns:p14="http://schemas.microsoft.com/office/powerpoint/2010/main" val="3333825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1">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1">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1">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4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5" grpId="0"/>
      <p:bldP spid="3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3"/>
          <p:cNvSpPr>
            <a:spLocks noGrp="1" noChangeArrowheads="1"/>
          </p:cNvSpPr>
          <p:nvPr>
            <p:ph type="title"/>
          </p:nvPr>
        </p:nvSpPr>
        <p:spPr/>
        <p:txBody>
          <a:bodyPr/>
          <a:lstStyle/>
          <a:p>
            <a:r>
              <a:rPr lang="en-US" dirty="0"/>
              <a:t>Fundamental radiometric relation</a:t>
            </a:r>
          </a:p>
        </p:txBody>
      </p:sp>
      <mc:AlternateContent xmlns:mc="http://schemas.openxmlformats.org/markup-compatibility/2006" xmlns:a14="http://schemas.microsoft.com/office/drawing/2010/main">
        <mc:Choice Requires="a14">
          <p:sp>
            <p:nvSpPr>
              <p:cNvPr id="603140" name="Rectangle 4"/>
              <p:cNvSpPr>
                <a:spLocks noGrp="1" noChangeArrowheads="1"/>
              </p:cNvSpPr>
              <p:nvPr>
                <p:ph type="body" idx="1"/>
              </p:nvPr>
            </p:nvSpPr>
            <p:spPr>
              <a:xfrm>
                <a:off x="609600" y="4270197"/>
                <a:ext cx="11201400" cy="2435402"/>
              </a:xfrm>
            </p:spPr>
            <p:txBody>
              <a:bodyPr/>
              <a:lstStyle/>
              <a:p>
                <a:pPr>
                  <a:buFontTx/>
                  <a:buChar char="•"/>
                </a:pPr>
                <a:r>
                  <a:rPr lang="en-US" sz="2400" dirty="0"/>
                  <a:t>Image irradiance (</a:t>
                </a:r>
                <a14:m>
                  <m:oMath xmlns:m="http://schemas.openxmlformats.org/officeDocument/2006/math">
                    <m:r>
                      <a:rPr lang="en-US" sz="2400" i="1" dirty="0" smtClean="0">
                        <a:solidFill>
                          <a:srgbClr val="7030A0"/>
                        </a:solidFill>
                        <a:latin typeface="Cambria Math" panose="02040503050406030204" pitchFamily="18" charset="0"/>
                      </a:rPr>
                      <m:t>𝐸</m:t>
                    </m:r>
                  </m:oMath>
                </a14:m>
                <a:r>
                  <a:rPr lang="en-US" sz="2400" dirty="0"/>
                  <a:t>) is linearly related to scene radiance (</a:t>
                </a:r>
                <a14:m>
                  <m:oMath xmlns:m="http://schemas.openxmlformats.org/officeDocument/2006/math">
                    <m:r>
                      <a:rPr lang="en-US" sz="2400" i="1" dirty="0" smtClean="0">
                        <a:solidFill>
                          <a:srgbClr val="7030A0"/>
                        </a:solidFill>
                        <a:latin typeface="Cambria Math" panose="02040503050406030204" pitchFamily="18" charset="0"/>
                      </a:rPr>
                      <m:t>𝐿</m:t>
                    </m:r>
                  </m:oMath>
                </a14:m>
                <a:r>
                  <a:rPr lang="en-US" sz="2400" dirty="0"/>
                  <a:t>)</a:t>
                </a:r>
              </a:p>
              <a:p>
                <a:pPr>
                  <a:buFontTx/>
                  <a:buChar char="•"/>
                </a:pPr>
                <a:r>
                  <a:rPr lang="en-US" sz="2400" dirty="0"/>
                  <a:t>Irradiance is </a:t>
                </a:r>
                <a:r>
                  <a:rPr lang="en-US" sz="2400" i="1" dirty="0"/>
                  <a:t>directly</a:t>
                </a:r>
                <a:r>
                  <a:rPr lang="en-US" sz="2400" dirty="0"/>
                  <a:t> proportional to the area of the lens (</a:t>
                </a:r>
                <a14:m>
                  <m:oMath xmlns:m="http://schemas.openxmlformats.org/officeDocument/2006/math">
                    <m:f>
                      <m:fPr>
                        <m:ctrlPr>
                          <a:rPr lang="en-US" sz="2400" i="1" smtClean="0">
                            <a:solidFill>
                              <a:srgbClr val="7030A0"/>
                            </a:solidFill>
                            <a:latin typeface="Cambria Math" panose="02040503050406030204" pitchFamily="18" charset="0"/>
                            <a:ea typeface="Cambria Math" panose="02040503050406030204" pitchFamily="18" charset="0"/>
                          </a:rPr>
                        </m:ctrlPr>
                      </m:fPr>
                      <m:num>
                        <m:r>
                          <a:rPr lang="en-US" sz="2400" i="1">
                            <a:solidFill>
                              <a:srgbClr val="7030A0"/>
                            </a:solidFill>
                            <a:latin typeface="Cambria Math" panose="02040503050406030204" pitchFamily="18" charset="0"/>
                            <a:ea typeface="Cambria Math" panose="02040503050406030204" pitchFamily="18" charset="0"/>
                          </a:rPr>
                          <m:t>𝜋</m:t>
                        </m:r>
                        <m:sSup>
                          <m:sSupPr>
                            <m:ctrlPr>
                              <a:rPr lang="en-US" sz="2400" i="1" smtClean="0">
                                <a:solidFill>
                                  <a:srgbClr val="7030A0"/>
                                </a:solidFill>
                                <a:latin typeface="Cambria Math" panose="02040503050406030204" pitchFamily="18" charset="0"/>
                                <a:ea typeface="Cambria Math" panose="02040503050406030204" pitchFamily="18" charset="0"/>
                              </a:rPr>
                            </m:ctrlPr>
                          </m:sSupPr>
                          <m:e>
                            <m:r>
                              <a:rPr lang="en-US" sz="2400" b="0" i="1" smtClean="0">
                                <a:solidFill>
                                  <a:srgbClr val="7030A0"/>
                                </a:solidFill>
                                <a:latin typeface="Cambria Math" panose="02040503050406030204" pitchFamily="18" charset="0"/>
                                <a:ea typeface="Cambria Math" panose="02040503050406030204" pitchFamily="18" charset="0"/>
                              </a:rPr>
                              <m:t>𝑑</m:t>
                            </m:r>
                          </m:e>
                          <m:sup>
                            <m:r>
                              <a:rPr lang="en-US" sz="2400" b="0" i="1" smtClean="0">
                                <a:solidFill>
                                  <a:srgbClr val="7030A0"/>
                                </a:solidFill>
                                <a:latin typeface="Cambria Math" panose="02040503050406030204" pitchFamily="18" charset="0"/>
                                <a:ea typeface="Cambria Math" panose="02040503050406030204" pitchFamily="18" charset="0"/>
                              </a:rPr>
                              <m:t>2</m:t>
                            </m:r>
                          </m:sup>
                        </m:sSup>
                      </m:num>
                      <m:den>
                        <m:r>
                          <a:rPr lang="en-US" sz="2400" b="0" i="1" smtClean="0">
                            <a:solidFill>
                              <a:srgbClr val="7030A0"/>
                            </a:solidFill>
                            <a:latin typeface="Cambria Math" panose="02040503050406030204" pitchFamily="18" charset="0"/>
                            <a:ea typeface="Cambria Math" panose="02040503050406030204" pitchFamily="18" charset="0"/>
                          </a:rPr>
                          <m:t>4</m:t>
                        </m:r>
                      </m:den>
                    </m:f>
                  </m:oMath>
                </a14:m>
                <a:r>
                  <a:rPr lang="en-US" sz="2400" dirty="0"/>
                  <a:t>) and </a:t>
                </a:r>
                <a:r>
                  <a:rPr lang="en-US" sz="2400" i="1" dirty="0"/>
                  <a:t>inversely</a:t>
                </a:r>
                <a:r>
                  <a:rPr lang="en-US" sz="2400" dirty="0"/>
                  <a:t> proportional to the squared distance between the lens and the image plane (</a:t>
                </a:r>
                <a14:m>
                  <m:oMath xmlns:m="http://schemas.openxmlformats.org/officeDocument/2006/math">
                    <m:r>
                      <a:rPr lang="en-US" sz="2400" i="1" dirty="0" smtClean="0">
                        <a:solidFill>
                          <a:srgbClr val="7030A0"/>
                        </a:solidFill>
                        <a:latin typeface="Cambria Math" panose="02040503050406030204" pitchFamily="18" charset="0"/>
                      </a:rPr>
                      <m:t>𝑓</m:t>
                    </m:r>
                  </m:oMath>
                </a14:m>
                <a:r>
                  <a:rPr lang="en-US" sz="2400" dirty="0"/>
                  <a:t>)</a:t>
                </a:r>
              </a:p>
              <a:p>
                <a:pPr>
                  <a:buFontTx/>
                  <a:buChar char="•"/>
                </a:pPr>
                <a:r>
                  <a:rPr lang="en-US" sz="2400" dirty="0"/>
                  <a:t>The irradiance decreases as the angle between the viewing ray and the optical axis (</a:t>
                </a:r>
                <a14:m>
                  <m:oMath xmlns:m="http://schemas.openxmlformats.org/officeDocument/2006/math">
                    <m:r>
                      <a:rPr lang="el-GR" sz="2400" i="1" smtClean="0">
                        <a:solidFill>
                          <a:srgbClr val="7030A0"/>
                        </a:solidFill>
                        <a:latin typeface="Cambria Math" panose="02040503050406030204" pitchFamily="18" charset="0"/>
                        <a:ea typeface="Cambria Math" panose="02040503050406030204" pitchFamily="18" charset="0"/>
                      </a:rPr>
                      <m:t>𝛼</m:t>
                    </m:r>
                  </m:oMath>
                </a14:m>
                <a:r>
                  <a:rPr lang="en-US" sz="2400" dirty="0"/>
                  <a:t>) increases</a:t>
                </a:r>
              </a:p>
            </p:txBody>
          </p:sp>
        </mc:Choice>
        <mc:Fallback xmlns="">
          <p:sp>
            <p:nvSpPr>
              <p:cNvPr id="603140" name="Rectangle 4"/>
              <p:cNvSpPr>
                <a:spLocks noGrp="1" noRot="1" noChangeAspect="1" noMove="1" noResize="1" noEditPoints="1" noAdjustHandles="1" noChangeArrowheads="1" noChangeShapeType="1" noTextEdit="1"/>
              </p:cNvSpPr>
              <p:nvPr>
                <p:ph type="body" idx="1"/>
              </p:nvPr>
            </p:nvSpPr>
            <p:spPr>
              <a:xfrm>
                <a:off x="609600" y="4270197"/>
                <a:ext cx="11201400" cy="2435402"/>
              </a:xfrm>
              <a:blipFill>
                <a:blip r:embed="rId3"/>
                <a:stretch>
                  <a:fillRect l="-794" t="-2083" r="-1020"/>
                </a:stretch>
              </a:blipFill>
            </p:spPr>
            <p:txBody>
              <a:bodyPr/>
              <a:lstStyle/>
              <a:p>
                <a:r>
                  <a:rPr lang="en-US">
                    <a:noFill/>
                  </a:rPr>
                  <a:t> </a:t>
                </a:r>
              </a:p>
            </p:txBody>
          </p:sp>
        </mc:Fallback>
      </mc:AlternateContent>
      <p:sp>
        <p:nvSpPr>
          <p:cNvPr id="8" name="Text Box 11"/>
          <p:cNvSpPr txBox="1">
            <a:spLocks noChangeArrowheads="1"/>
          </p:cNvSpPr>
          <p:nvPr/>
        </p:nvSpPr>
        <p:spPr bwMode="auto">
          <a:xfrm>
            <a:off x="8915400" y="6474023"/>
            <a:ext cx="3219151" cy="307777"/>
          </a:xfrm>
          <a:prstGeom prst="rect">
            <a:avLst/>
          </a:prstGeom>
          <a:noFill/>
          <a:ln w="9525">
            <a:noFill/>
            <a:miter lim="800000"/>
            <a:headEnd/>
            <a:tailEnd/>
          </a:ln>
        </p:spPr>
        <p:txBody>
          <a:bodyPr wrap="none">
            <a:spAutoFit/>
          </a:bodyPr>
          <a:lstStyle/>
          <a:p>
            <a:r>
              <a:rPr lang="en-US" sz="1400" dirty="0"/>
              <a:t>For derivation, see, e.g., </a:t>
            </a:r>
            <a:r>
              <a:rPr lang="en-US" sz="1400" dirty="0" err="1"/>
              <a:t>Szeliski</a:t>
            </a:r>
            <a:r>
              <a:rPr lang="en-US" sz="1400" dirty="0"/>
              <a:t> 2.2.3</a:t>
            </a:r>
          </a:p>
        </p:txBody>
      </p:sp>
      <p:grpSp>
        <p:nvGrpSpPr>
          <p:cNvPr id="9" name="Group 8"/>
          <p:cNvGrpSpPr/>
          <p:nvPr/>
        </p:nvGrpSpPr>
        <p:grpSpPr>
          <a:xfrm>
            <a:off x="1233278" y="1066800"/>
            <a:ext cx="5319922" cy="3203397"/>
            <a:chOff x="1295400" y="1699847"/>
            <a:chExt cx="6921106" cy="4167553"/>
          </a:xfrm>
        </p:grpSpPr>
        <p:sp>
          <p:nvSpPr>
            <p:cNvPr id="10" name="Parallelogram 9"/>
            <p:cNvSpPr/>
            <p:nvPr/>
          </p:nvSpPr>
          <p:spPr bwMode="auto">
            <a:xfrm rot="16200000" flipH="1">
              <a:off x="304800" y="2743200"/>
              <a:ext cx="3733800" cy="1752600"/>
            </a:xfrm>
            <a:prstGeom prst="parallelogram">
              <a:avLst>
                <a:gd name="adj" fmla="val 68909"/>
              </a:avLst>
            </a:prstGeom>
            <a:solidFill>
              <a:schemeClr val="bg1"/>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000">
                <a:latin typeface="Times New Roman" pitchFamily="18" charset="0"/>
                <a:cs typeface="Times New Roman" pitchFamily="18" charset="0"/>
              </a:endParaRPr>
            </a:p>
          </p:txBody>
        </p:sp>
        <p:cxnSp>
          <p:nvCxnSpPr>
            <p:cNvPr id="11" name="Straight Connector 10"/>
            <p:cNvCxnSpPr/>
            <p:nvPr/>
          </p:nvCxnSpPr>
          <p:spPr bwMode="auto">
            <a:xfrm>
              <a:off x="2171700" y="3448049"/>
              <a:ext cx="46101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2" name="Freeform 11"/>
            <p:cNvSpPr/>
            <p:nvPr/>
          </p:nvSpPr>
          <p:spPr bwMode="auto">
            <a:xfrm rot="20219546">
              <a:off x="6809101" y="1699847"/>
              <a:ext cx="1407405" cy="1505242"/>
            </a:xfrm>
            <a:custGeom>
              <a:avLst/>
              <a:gdLst>
                <a:gd name="connsiteX0" fmla="*/ 829994 w 1674056"/>
                <a:gd name="connsiteY0" fmla="*/ 42203 h 1477107"/>
                <a:gd name="connsiteX1" fmla="*/ 168812 w 1674056"/>
                <a:gd name="connsiteY1" fmla="*/ 548640 h 1477107"/>
                <a:gd name="connsiteX2" fmla="*/ 0 w 1674056"/>
                <a:gd name="connsiteY2" fmla="*/ 1477107 h 1477107"/>
                <a:gd name="connsiteX3" fmla="*/ 858129 w 1674056"/>
                <a:gd name="connsiteY3" fmla="*/ 942535 h 1477107"/>
                <a:gd name="connsiteX4" fmla="*/ 1674056 w 1674056"/>
                <a:gd name="connsiteY4" fmla="*/ 815926 h 1477107"/>
                <a:gd name="connsiteX5" fmla="*/ 1153551 w 1674056"/>
                <a:gd name="connsiteY5" fmla="*/ 436098 h 1477107"/>
                <a:gd name="connsiteX6" fmla="*/ 942536 w 1674056"/>
                <a:gd name="connsiteY6" fmla="*/ 0 h 1477107"/>
                <a:gd name="connsiteX0" fmla="*/ 942536 w 1674056"/>
                <a:gd name="connsiteY0" fmla="*/ 0 h 1505243"/>
                <a:gd name="connsiteX1" fmla="*/ 168812 w 1674056"/>
                <a:gd name="connsiteY1" fmla="*/ 576776 h 1505243"/>
                <a:gd name="connsiteX2" fmla="*/ 0 w 1674056"/>
                <a:gd name="connsiteY2" fmla="*/ 1505243 h 1505243"/>
                <a:gd name="connsiteX3" fmla="*/ 858129 w 1674056"/>
                <a:gd name="connsiteY3" fmla="*/ 970671 h 1505243"/>
                <a:gd name="connsiteX4" fmla="*/ 1674056 w 1674056"/>
                <a:gd name="connsiteY4" fmla="*/ 844062 h 1505243"/>
                <a:gd name="connsiteX5" fmla="*/ 1153551 w 1674056"/>
                <a:gd name="connsiteY5" fmla="*/ 464234 h 1505243"/>
                <a:gd name="connsiteX6" fmla="*/ 942536 w 1674056"/>
                <a:gd name="connsiteY6" fmla="*/ 28136 h 1505243"/>
                <a:gd name="connsiteX0" fmla="*/ 986932 w 1718452"/>
                <a:gd name="connsiteY0" fmla="*/ 0 h 1505243"/>
                <a:gd name="connsiteX1" fmla="*/ 213208 w 1718452"/>
                <a:gd name="connsiteY1" fmla="*/ 576776 h 1505243"/>
                <a:gd name="connsiteX2" fmla="*/ 44396 w 1718452"/>
                <a:gd name="connsiteY2" fmla="*/ 1505243 h 1505243"/>
                <a:gd name="connsiteX3" fmla="*/ 902525 w 1718452"/>
                <a:gd name="connsiteY3" fmla="*/ 970671 h 1505243"/>
                <a:gd name="connsiteX4" fmla="*/ 1718452 w 1718452"/>
                <a:gd name="connsiteY4" fmla="*/ 844062 h 1505243"/>
                <a:gd name="connsiteX5" fmla="*/ 1197947 w 1718452"/>
                <a:gd name="connsiteY5" fmla="*/ 464234 h 1505243"/>
                <a:gd name="connsiteX6" fmla="*/ 986932 w 1718452"/>
                <a:gd name="connsiteY6" fmla="*/ 28136 h 1505243"/>
                <a:gd name="connsiteX0" fmla="*/ 986932 w 1718452"/>
                <a:gd name="connsiteY0" fmla="*/ 0 h 1505243"/>
                <a:gd name="connsiteX1" fmla="*/ 213208 w 1718452"/>
                <a:gd name="connsiteY1" fmla="*/ 576776 h 1505243"/>
                <a:gd name="connsiteX2" fmla="*/ 44396 w 1718452"/>
                <a:gd name="connsiteY2" fmla="*/ 1505243 h 1505243"/>
                <a:gd name="connsiteX3" fmla="*/ 902525 w 1718452"/>
                <a:gd name="connsiteY3" fmla="*/ 970671 h 1505243"/>
                <a:gd name="connsiteX4" fmla="*/ 1718452 w 1718452"/>
                <a:gd name="connsiteY4" fmla="*/ 844062 h 1505243"/>
                <a:gd name="connsiteX5" fmla="*/ 1197947 w 1718452"/>
                <a:gd name="connsiteY5" fmla="*/ 464234 h 1505243"/>
                <a:gd name="connsiteX6" fmla="*/ 986932 w 1718452"/>
                <a:gd name="connsiteY6" fmla="*/ 28136 h 1505243"/>
                <a:gd name="connsiteX0" fmla="*/ 986932 w 1718452"/>
                <a:gd name="connsiteY0" fmla="*/ 0 h 1505243"/>
                <a:gd name="connsiteX1" fmla="*/ 213208 w 1718452"/>
                <a:gd name="connsiteY1" fmla="*/ 576776 h 1505243"/>
                <a:gd name="connsiteX2" fmla="*/ 44396 w 1718452"/>
                <a:gd name="connsiteY2" fmla="*/ 1505243 h 1505243"/>
                <a:gd name="connsiteX3" fmla="*/ 902525 w 1718452"/>
                <a:gd name="connsiteY3" fmla="*/ 970671 h 1505243"/>
                <a:gd name="connsiteX4" fmla="*/ 1718452 w 1718452"/>
                <a:gd name="connsiteY4" fmla="*/ 844062 h 1505243"/>
                <a:gd name="connsiteX5" fmla="*/ 1197947 w 1718452"/>
                <a:gd name="connsiteY5" fmla="*/ 464234 h 1505243"/>
                <a:gd name="connsiteX6" fmla="*/ 986932 w 1718452"/>
                <a:gd name="connsiteY6" fmla="*/ 28136 h 1505243"/>
                <a:gd name="connsiteX0" fmla="*/ 986932 w 1718452"/>
                <a:gd name="connsiteY0" fmla="*/ 0 h 1505243"/>
                <a:gd name="connsiteX1" fmla="*/ 213208 w 1718452"/>
                <a:gd name="connsiteY1" fmla="*/ 576776 h 1505243"/>
                <a:gd name="connsiteX2" fmla="*/ 44396 w 1718452"/>
                <a:gd name="connsiteY2" fmla="*/ 1505243 h 1505243"/>
                <a:gd name="connsiteX3" fmla="*/ 902525 w 1718452"/>
                <a:gd name="connsiteY3" fmla="*/ 970671 h 1505243"/>
                <a:gd name="connsiteX4" fmla="*/ 1718452 w 1718452"/>
                <a:gd name="connsiteY4" fmla="*/ 844062 h 1505243"/>
                <a:gd name="connsiteX5" fmla="*/ 1197947 w 1718452"/>
                <a:gd name="connsiteY5" fmla="*/ 464234 h 1505243"/>
                <a:gd name="connsiteX6" fmla="*/ 1099473 w 1718452"/>
                <a:gd name="connsiteY6" fmla="*/ 1 h 1505243"/>
                <a:gd name="connsiteX0" fmla="*/ 986932 w 1718452"/>
                <a:gd name="connsiteY0" fmla="*/ 0 h 1505243"/>
                <a:gd name="connsiteX1" fmla="*/ 213208 w 1718452"/>
                <a:gd name="connsiteY1" fmla="*/ 576776 h 1505243"/>
                <a:gd name="connsiteX2" fmla="*/ 44396 w 1718452"/>
                <a:gd name="connsiteY2" fmla="*/ 1505243 h 1505243"/>
                <a:gd name="connsiteX3" fmla="*/ 902525 w 1718452"/>
                <a:gd name="connsiteY3" fmla="*/ 970671 h 1505243"/>
                <a:gd name="connsiteX4" fmla="*/ 1718452 w 1718452"/>
                <a:gd name="connsiteY4" fmla="*/ 844062 h 1505243"/>
                <a:gd name="connsiteX5" fmla="*/ 1197947 w 1718452"/>
                <a:gd name="connsiteY5" fmla="*/ 464234 h 1505243"/>
                <a:gd name="connsiteX6" fmla="*/ 1099473 w 1718452"/>
                <a:gd name="connsiteY6" fmla="*/ 1 h 1505243"/>
                <a:gd name="connsiteX7" fmla="*/ 986932 w 1718452"/>
                <a:gd name="connsiteY7" fmla="*/ 0 h 1505243"/>
                <a:gd name="connsiteX0" fmla="*/ 1099473 w 1718452"/>
                <a:gd name="connsiteY0" fmla="*/ 0 h 1505242"/>
                <a:gd name="connsiteX1" fmla="*/ 213208 w 1718452"/>
                <a:gd name="connsiteY1" fmla="*/ 576775 h 1505242"/>
                <a:gd name="connsiteX2" fmla="*/ 44396 w 1718452"/>
                <a:gd name="connsiteY2" fmla="*/ 1505242 h 1505242"/>
                <a:gd name="connsiteX3" fmla="*/ 902525 w 1718452"/>
                <a:gd name="connsiteY3" fmla="*/ 970670 h 1505242"/>
                <a:gd name="connsiteX4" fmla="*/ 1718452 w 1718452"/>
                <a:gd name="connsiteY4" fmla="*/ 844061 h 1505242"/>
                <a:gd name="connsiteX5" fmla="*/ 1197947 w 1718452"/>
                <a:gd name="connsiteY5" fmla="*/ 464233 h 1505242"/>
                <a:gd name="connsiteX6" fmla="*/ 1099473 w 1718452"/>
                <a:gd name="connsiteY6" fmla="*/ 0 h 1505242"/>
                <a:gd name="connsiteX0" fmla="*/ 1102612 w 1721591"/>
                <a:gd name="connsiteY0" fmla="*/ 0 h 1505242"/>
                <a:gd name="connsiteX1" fmla="*/ 216347 w 1721591"/>
                <a:gd name="connsiteY1" fmla="*/ 576775 h 1505242"/>
                <a:gd name="connsiteX2" fmla="*/ 47535 w 1721591"/>
                <a:gd name="connsiteY2" fmla="*/ 1505242 h 1505242"/>
                <a:gd name="connsiteX3" fmla="*/ 905664 w 1721591"/>
                <a:gd name="connsiteY3" fmla="*/ 970670 h 1505242"/>
                <a:gd name="connsiteX4" fmla="*/ 1721591 w 1721591"/>
                <a:gd name="connsiteY4" fmla="*/ 844061 h 1505242"/>
                <a:gd name="connsiteX5" fmla="*/ 1201086 w 1721591"/>
                <a:gd name="connsiteY5" fmla="*/ 464233 h 1505242"/>
                <a:gd name="connsiteX6" fmla="*/ 1102612 w 1721591"/>
                <a:gd name="connsiteY6" fmla="*/ 0 h 1505242"/>
                <a:gd name="connsiteX0" fmla="*/ 1102612 w 1721591"/>
                <a:gd name="connsiteY0" fmla="*/ 0 h 1505242"/>
                <a:gd name="connsiteX1" fmla="*/ 216347 w 1721591"/>
                <a:gd name="connsiteY1" fmla="*/ 576775 h 1505242"/>
                <a:gd name="connsiteX2" fmla="*/ 47535 w 1721591"/>
                <a:gd name="connsiteY2" fmla="*/ 1505242 h 1505242"/>
                <a:gd name="connsiteX3" fmla="*/ 905664 w 1721591"/>
                <a:gd name="connsiteY3" fmla="*/ 970670 h 1505242"/>
                <a:gd name="connsiteX4" fmla="*/ 1721591 w 1721591"/>
                <a:gd name="connsiteY4" fmla="*/ 844061 h 1505242"/>
                <a:gd name="connsiteX5" fmla="*/ 1201086 w 1721591"/>
                <a:gd name="connsiteY5" fmla="*/ 464233 h 1505242"/>
                <a:gd name="connsiteX6" fmla="*/ 1102612 w 1721591"/>
                <a:gd name="connsiteY6" fmla="*/ 0 h 1505242"/>
                <a:gd name="connsiteX0" fmla="*/ 1102612 w 1721591"/>
                <a:gd name="connsiteY0" fmla="*/ 0 h 1505242"/>
                <a:gd name="connsiteX1" fmla="*/ 216347 w 1721591"/>
                <a:gd name="connsiteY1" fmla="*/ 576775 h 1505242"/>
                <a:gd name="connsiteX2" fmla="*/ 47535 w 1721591"/>
                <a:gd name="connsiteY2" fmla="*/ 1505242 h 1505242"/>
                <a:gd name="connsiteX3" fmla="*/ 736851 w 1721591"/>
                <a:gd name="connsiteY3" fmla="*/ 984737 h 1505242"/>
                <a:gd name="connsiteX4" fmla="*/ 1721591 w 1721591"/>
                <a:gd name="connsiteY4" fmla="*/ 844061 h 1505242"/>
                <a:gd name="connsiteX5" fmla="*/ 1201086 w 1721591"/>
                <a:gd name="connsiteY5" fmla="*/ 464233 h 1505242"/>
                <a:gd name="connsiteX6" fmla="*/ 1102612 w 1721591"/>
                <a:gd name="connsiteY6" fmla="*/ 0 h 1505242"/>
                <a:gd name="connsiteX0" fmla="*/ 1102612 w 1721591"/>
                <a:gd name="connsiteY0" fmla="*/ 0 h 1505242"/>
                <a:gd name="connsiteX1" fmla="*/ 216347 w 1721591"/>
                <a:gd name="connsiteY1" fmla="*/ 576775 h 1505242"/>
                <a:gd name="connsiteX2" fmla="*/ 47535 w 1721591"/>
                <a:gd name="connsiteY2" fmla="*/ 1505242 h 1505242"/>
                <a:gd name="connsiteX3" fmla="*/ 736851 w 1721591"/>
                <a:gd name="connsiteY3" fmla="*/ 984737 h 1505242"/>
                <a:gd name="connsiteX4" fmla="*/ 1721591 w 1721591"/>
                <a:gd name="connsiteY4" fmla="*/ 844061 h 1505242"/>
                <a:gd name="connsiteX5" fmla="*/ 1201086 w 1721591"/>
                <a:gd name="connsiteY5" fmla="*/ 464233 h 1505242"/>
                <a:gd name="connsiteX6" fmla="*/ 1102612 w 1721591"/>
                <a:gd name="connsiteY6" fmla="*/ 0 h 1505242"/>
                <a:gd name="connsiteX0" fmla="*/ 1072222 w 1691201"/>
                <a:gd name="connsiteY0" fmla="*/ 0 h 1505242"/>
                <a:gd name="connsiteX1" fmla="*/ 185957 w 1691201"/>
                <a:gd name="connsiteY1" fmla="*/ 576775 h 1505242"/>
                <a:gd name="connsiteX2" fmla="*/ 17145 w 1691201"/>
                <a:gd name="connsiteY2" fmla="*/ 1505242 h 1505242"/>
                <a:gd name="connsiteX3" fmla="*/ 706461 w 1691201"/>
                <a:gd name="connsiteY3" fmla="*/ 984737 h 1505242"/>
                <a:gd name="connsiteX4" fmla="*/ 1691201 w 1691201"/>
                <a:gd name="connsiteY4" fmla="*/ 844061 h 1505242"/>
                <a:gd name="connsiteX5" fmla="*/ 1170696 w 1691201"/>
                <a:gd name="connsiteY5" fmla="*/ 464233 h 1505242"/>
                <a:gd name="connsiteX6" fmla="*/ 1072222 w 1691201"/>
                <a:gd name="connsiteY6" fmla="*/ 0 h 1505242"/>
                <a:gd name="connsiteX0" fmla="*/ 1066084 w 1685063"/>
                <a:gd name="connsiteY0" fmla="*/ 0 h 1505242"/>
                <a:gd name="connsiteX1" fmla="*/ 236090 w 1685063"/>
                <a:gd name="connsiteY1" fmla="*/ 422030 h 1505242"/>
                <a:gd name="connsiteX2" fmla="*/ 11007 w 1685063"/>
                <a:gd name="connsiteY2" fmla="*/ 1505242 h 1505242"/>
                <a:gd name="connsiteX3" fmla="*/ 700323 w 1685063"/>
                <a:gd name="connsiteY3" fmla="*/ 984737 h 1505242"/>
                <a:gd name="connsiteX4" fmla="*/ 1685063 w 1685063"/>
                <a:gd name="connsiteY4" fmla="*/ 844061 h 1505242"/>
                <a:gd name="connsiteX5" fmla="*/ 1164558 w 1685063"/>
                <a:gd name="connsiteY5" fmla="*/ 464233 h 1505242"/>
                <a:gd name="connsiteX6" fmla="*/ 1066084 w 1685063"/>
                <a:gd name="connsiteY6" fmla="*/ 0 h 1505242"/>
                <a:gd name="connsiteX0" fmla="*/ 1066084 w 1685063"/>
                <a:gd name="connsiteY0" fmla="*/ 0 h 1505242"/>
                <a:gd name="connsiteX1" fmla="*/ 236090 w 1685063"/>
                <a:gd name="connsiteY1" fmla="*/ 422030 h 1505242"/>
                <a:gd name="connsiteX2" fmla="*/ 11007 w 1685063"/>
                <a:gd name="connsiteY2" fmla="*/ 1505242 h 1505242"/>
                <a:gd name="connsiteX3" fmla="*/ 686256 w 1685063"/>
                <a:gd name="connsiteY3" fmla="*/ 914398 h 1505242"/>
                <a:gd name="connsiteX4" fmla="*/ 1685063 w 1685063"/>
                <a:gd name="connsiteY4" fmla="*/ 844061 h 1505242"/>
                <a:gd name="connsiteX5" fmla="*/ 1164558 w 1685063"/>
                <a:gd name="connsiteY5" fmla="*/ 464233 h 1505242"/>
                <a:gd name="connsiteX6" fmla="*/ 1066084 w 1685063"/>
                <a:gd name="connsiteY6" fmla="*/ 0 h 1505242"/>
                <a:gd name="connsiteX0" fmla="*/ 1066084 w 1685063"/>
                <a:gd name="connsiteY0" fmla="*/ 0 h 1505242"/>
                <a:gd name="connsiteX1" fmla="*/ 236090 w 1685063"/>
                <a:gd name="connsiteY1" fmla="*/ 422030 h 1505242"/>
                <a:gd name="connsiteX2" fmla="*/ 11007 w 1685063"/>
                <a:gd name="connsiteY2" fmla="*/ 1505242 h 1505242"/>
                <a:gd name="connsiteX3" fmla="*/ 742526 w 1685063"/>
                <a:gd name="connsiteY3" fmla="*/ 942534 h 1505242"/>
                <a:gd name="connsiteX4" fmla="*/ 1685063 w 1685063"/>
                <a:gd name="connsiteY4" fmla="*/ 844061 h 1505242"/>
                <a:gd name="connsiteX5" fmla="*/ 1164558 w 1685063"/>
                <a:gd name="connsiteY5" fmla="*/ 464233 h 1505242"/>
                <a:gd name="connsiteX6" fmla="*/ 1066084 w 1685063"/>
                <a:gd name="connsiteY6" fmla="*/ 0 h 1505242"/>
                <a:gd name="connsiteX0" fmla="*/ 1066084 w 1685063"/>
                <a:gd name="connsiteY0" fmla="*/ 0 h 1505242"/>
                <a:gd name="connsiteX1" fmla="*/ 236090 w 1685063"/>
                <a:gd name="connsiteY1" fmla="*/ 422030 h 1505242"/>
                <a:gd name="connsiteX2" fmla="*/ 11007 w 1685063"/>
                <a:gd name="connsiteY2" fmla="*/ 1505242 h 1505242"/>
                <a:gd name="connsiteX3" fmla="*/ 742526 w 1685063"/>
                <a:gd name="connsiteY3" fmla="*/ 942534 h 1505242"/>
                <a:gd name="connsiteX4" fmla="*/ 1685063 w 1685063"/>
                <a:gd name="connsiteY4" fmla="*/ 844061 h 1505242"/>
                <a:gd name="connsiteX5" fmla="*/ 1164558 w 1685063"/>
                <a:gd name="connsiteY5" fmla="*/ 464233 h 1505242"/>
                <a:gd name="connsiteX6" fmla="*/ 1066084 w 1685063"/>
                <a:gd name="connsiteY6" fmla="*/ 0 h 1505242"/>
                <a:gd name="connsiteX0" fmla="*/ 1066084 w 1459980"/>
                <a:gd name="connsiteY0" fmla="*/ 0 h 1505242"/>
                <a:gd name="connsiteX1" fmla="*/ 236090 w 1459980"/>
                <a:gd name="connsiteY1" fmla="*/ 422030 h 1505242"/>
                <a:gd name="connsiteX2" fmla="*/ 11007 w 1459980"/>
                <a:gd name="connsiteY2" fmla="*/ 1505242 h 1505242"/>
                <a:gd name="connsiteX3" fmla="*/ 742526 w 1459980"/>
                <a:gd name="connsiteY3" fmla="*/ 942534 h 1505242"/>
                <a:gd name="connsiteX4" fmla="*/ 1459980 w 1459980"/>
                <a:gd name="connsiteY4" fmla="*/ 829993 h 1505242"/>
                <a:gd name="connsiteX5" fmla="*/ 1164558 w 1459980"/>
                <a:gd name="connsiteY5" fmla="*/ 464233 h 1505242"/>
                <a:gd name="connsiteX6" fmla="*/ 1066084 w 1459980"/>
                <a:gd name="connsiteY6" fmla="*/ 0 h 1505242"/>
                <a:gd name="connsiteX0" fmla="*/ 1066084 w 1403709"/>
                <a:gd name="connsiteY0" fmla="*/ 0 h 1505242"/>
                <a:gd name="connsiteX1" fmla="*/ 236090 w 1403709"/>
                <a:gd name="connsiteY1" fmla="*/ 422030 h 1505242"/>
                <a:gd name="connsiteX2" fmla="*/ 11007 w 1403709"/>
                <a:gd name="connsiteY2" fmla="*/ 1505242 h 1505242"/>
                <a:gd name="connsiteX3" fmla="*/ 742526 w 1403709"/>
                <a:gd name="connsiteY3" fmla="*/ 942534 h 1505242"/>
                <a:gd name="connsiteX4" fmla="*/ 1403709 w 1403709"/>
                <a:gd name="connsiteY4" fmla="*/ 829993 h 1505242"/>
                <a:gd name="connsiteX5" fmla="*/ 1164558 w 1403709"/>
                <a:gd name="connsiteY5" fmla="*/ 464233 h 1505242"/>
                <a:gd name="connsiteX6" fmla="*/ 1066084 w 1403709"/>
                <a:gd name="connsiteY6" fmla="*/ 0 h 1505242"/>
                <a:gd name="connsiteX0" fmla="*/ 1066084 w 1403709"/>
                <a:gd name="connsiteY0" fmla="*/ 0 h 1505242"/>
                <a:gd name="connsiteX1" fmla="*/ 236090 w 1403709"/>
                <a:gd name="connsiteY1" fmla="*/ 422030 h 1505242"/>
                <a:gd name="connsiteX2" fmla="*/ 11007 w 1403709"/>
                <a:gd name="connsiteY2" fmla="*/ 1505242 h 1505242"/>
                <a:gd name="connsiteX3" fmla="*/ 742526 w 1403709"/>
                <a:gd name="connsiteY3" fmla="*/ 942534 h 1505242"/>
                <a:gd name="connsiteX4" fmla="*/ 1403709 w 1403709"/>
                <a:gd name="connsiteY4" fmla="*/ 829993 h 1505242"/>
                <a:gd name="connsiteX5" fmla="*/ 1164558 w 1403709"/>
                <a:gd name="connsiteY5" fmla="*/ 464233 h 1505242"/>
                <a:gd name="connsiteX6" fmla="*/ 1066084 w 1403709"/>
                <a:gd name="connsiteY6" fmla="*/ 0 h 1505242"/>
                <a:gd name="connsiteX0" fmla="*/ 1069780 w 1407405"/>
                <a:gd name="connsiteY0" fmla="*/ 0 h 1505242"/>
                <a:gd name="connsiteX1" fmla="*/ 239786 w 1407405"/>
                <a:gd name="connsiteY1" fmla="*/ 422030 h 1505242"/>
                <a:gd name="connsiteX2" fmla="*/ 14703 w 1407405"/>
                <a:gd name="connsiteY2" fmla="*/ 1505242 h 1505242"/>
                <a:gd name="connsiteX3" fmla="*/ 746222 w 1407405"/>
                <a:gd name="connsiteY3" fmla="*/ 942534 h 1505242"/>
                <a:gd name="connsiteX4" fmla="*/ 1407405 w 1407405"/>
                <a:gd name="connsiteY4" fmla="*/ 829993 h 1505242"/>
                <a:gd name="connsiteX5" fmla="*/ 1168254 w 1407405"/>
                <a:gd name="connsiteY5" fmla="*/ 464233 h 1505242"/>
                <a:gd name="connsiteX6" fmla="*/ 1069780 w 1407405"/>
                <a:gd name="connsiteY6" fmla="*/ 0 h 1505242"/>
                <a:gd name="connsiteX0" fmla="*/ 1069780 w 1407405"/>
                <a:gd name="connsiteY0" fmla="*/ 0 h 1505242"/>
                <a:gd name="connsiteX1" fmla="*/ 239786 w 1407405"/>
                <a:gd name="connsiteY1" fmla="*/ 422030 h 1505242"/>
                <a:gd name="connsiteX2" fmla="*/ 14703 w 1407405"/>
                <a:gd name="connsiteY2" fmla="*/ 1505242 h 1505242"/>
                <a:gd name="connsiteX3" fmla="*/ 746222 w 1407405"/>
                <a:gd name="connsiteY3" fmla="*/ 942534 h 1505242"/>
                <a:gd name="connsiteX4" fmla="*/ 1407405 w 1407405"/>
                <a:gd name="connsiteY4" fmla="*/ 829993 h 1505242"/>
                <a:gd name="connsiteX5" fmla="*/ 1121880 w 1407405"/>
                <a:gd name="connsiteY5" fmla="*/ 421721 h 1505242"/>
                <a:gd name="connsiteX6" fmla="*/ 1069780 w 1407405"/>
                <a:gd name="connsiteY6" fmla="*/ 0 h 1505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7405" h="1505242">
                  <a:moveTo>
                    <a:pt x="1069780" y="0"/>
                  </a:moveTo>
                  <a:cubicBezTo>
                    <a:pt x="905657" y="18757"/>
                    <a:pt x="457835" y="86750"/>
                    <a:pt x="239786" y="422030"/>
                  </a:cubicBezTo>
                  <a:cubicBezTo>
                    <a:pt x="21737" y="757310"/>
                    <a:pt x="-29844" y="1101969"/>
                    <a:pt x="14703" y="1505242"/>
                  </a:cubicBezTo>
                  <a:cubicBezTo>
                    <a:pt x="244475" y="1219198"/>
                    <a:pt x="514105" y="1055075"/>
                    <a:pt x="746222" y="942534"/>
                  </a:cubicBezTo>
                  <a:cubicBezTo>
                    <a:pt x="978339" y="829993"/>
                    <a:pt x="1175288" y="815925"/>
                    <a:pt x="1407405" y="829993"/>
                  </a:cubicBezTo>
                  <a:cubicBezTo>
                    <a:pt x="1233903" y="703384"/>
                    <a:pt x="1178151" y="560053"/>
                    <a:pt x="1121880" y="421721"/>
                  </a:cubicBezTo>
                  <a:cubicBezTo>
                    <a:pt x="1065609" y="283389"/>
                    <a:pt x="1069779" y="173501"/>
                    <a:pt x="1069780" y="0"/>
                  </a:cubicBezTo>
                  <a:close/>
                </a:path>
              </a:pathLst>
            </a:custGeom>
            <a:noFill/>
            <a:ln w="25400"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000" dirty="0">
                <a:latin typeface="Times New Roman" pitchFamily="18" charset="0"/>
                <a:cs typeface="Times New Roman" pitchFamily="18" charset="0"/>
              </a:endParaRPr>
            </a:p>
          </p:txBody>
        </p:sp>
        <p:sp>
          <p:nvSpPr>
            <p:cNvPr id="13" name="Freeform 12"/>
            <p:cNvSpPr/>
            <p:nvPr/>
          </p:nvSpPr>
          <p:spPr bwMode="auto">
            <a:xfrm>
              <a:off x="4191000" y="2264898"/>
              <a:ext cx="618980" cy="2475918"/>
            </a:xfrm>
            <a:custGeom>
              <a:avLst/>
              <a:gdLst>
                <a:gd name="connsiteX0" fmla="*/ 464234 w 900333"/>
                <a:gd name="connsiteY0" fmla="*/ 0 h 2475914"/>
                <a:gd name="connsiteX1" fmla="*/ 0 w 900333"/>
                <a:gd name="connsiteY1" fmla="*/ 1209822 h 2475914"/>
                <a:gd name="connsiteX2" fmla="*/ 492370 w 900333"/>
                <a:gd name="connsiteY2" fmla="*/ 2475914 h 2475914"/>
                <a:gd name="connsiteX3" fmla="*/ 900333 w 900333"/>
                <a:gd name="connsiteY3" fmla="*/ 1195754 h 2475914"/>
                <a:gd name="connsiteX4" fmla="*/ 464234 w 900333"/>
                <a:gd name="connsiteY4" fmla="*/ 0 h 2475914"/>
                <a:gd name="connsiteX0" fmla="*/ 464285 w 900384"/>
                <a:gd name="connsiteY0" fmla="*/ 0 h 2475918"/>
                <a:gd name="connsiteX1" fmla="*/ 51 w 900384"/>
                <a:gd name="connsiteY1" fmla="*/ 1209822 h 2475918"/>
                <a:gd name="connsiteX2" fmla="*/ 492421 w 900384"/>
                <a:gd name="connsiteY2" fmla="*/ 2475914 h 2475918"/>
                <a:gd name="connsiteX3" fmla="*/ 900384 w 900384"/>
                <a:gd name="connsiteY3" fmla="*/ 1195754 h 2475918"/>
                <a:gd name="connsiteX4" fmla="*/ 464285 w 900384"/>
                <a:gd name="connsiteY4" fmla="*/ 0 h 2475918"/>
                <a:gd name="connsiteX0" fmla="*/ 464285 w 926991"/>
                <a:gd name="connsiteY0" fmla="*/ 5 h 2475923"/>
                <a:gd name="connsiteX1" fmla="*/ 51 w 926991"/>
                <a:gd name="connsiteY1" fmla="*/ 1209827 h 2475923"/>
                <a:gd name="connsiteX2" fmla="*/ 492421 w 926991"/>
                <a:gd name="connsiteY2" fmla="*/ 2475919 h 2475923"/>
                <a:gd name="connsiteX3" fmla="*/ 900384 w 926991"/>
                <a:gd name="connsiteY3" fmla="*/ 1195759 h 2475923"/>
                <a:gd name="connsiteX4" fmla="*/ 464285 w 926991"/>
                <a:gd name="connsiteY4" fmla="*/ 5 h 2475923"/>
                <a:gd name="connsiteX0" fmla="*/ 464285 w 900442"/>
                <a:gd name="connsiteY0" fmla="*/ 7 h 2475925"/>
                <a:gd name="connsiteX1" fmla="*/ 51 w 900442"/>
                <a:gd name="connsiteY1" fmla="*/ 1209829 h 2475925"/>
                <a:gd name="connsiteX2" fmla="*/ 492421 w 900442"/>
                <a:gd name="connsiteY2" fmla="*/ 2475921 h 2475925"/>
                <a:gd name="connsiteX3" fmla="*/ 900384 w 900442"/>
                <a:gd name="connsiteY3" fmla="*/ 1195761 h 2475925"/>
                <a:gd name="connsiteX4" fmla="*/ 464285 w 900442"/>
                <a:gd name="connsiteY4" fmla="*/ 7 h 2475925"/>
                <a:gd name="connsiteX0" fmla="*/ 464285 w 900437"/>
                <a:gd name="connsiteY0" fmla="*/ 7 h 2476025"/>
                <a:gd name="connsiteX1" fmla="*/ 51 w 900437"/>
                <a:gd name="connsiteY1" fmla="*/ 1209829 h 2476025"/>
                <a:gd name="connsiteX2" fmla="*/ 492421 w 900437"/>
                <a:gd name="connsiteY2" fmla="*/ 2475921 h 2476025"/>
                <a:gd name="connsiteX3" fmla="*/ 900384 w 900437"/>
                <a:gd name="connsiteY3" fmla="*/ 1195761 h 2476025"/>
                <a:gd name="connsiteX4" fmla="*/ 464285 w 900437"/>
                <a:gd name="connsiteY4" fmla="*/ 7 h 2476025"/>
                <a:gd name="connsiteX0" fmla="*/ 464285 w 900431"/>
                <a:gd name="connsiteY0" fmla="*/ 7 h 2475925"/>
                <a:gd name="connsiteX1" fmla="*/ 51 w 900431"/>
                <a:gd name="connsiteY1" fmla="*/ 1209829 h 2475925"/>
                <a:gd name="connsiteX2" fmla="*/ 492421 w 900431"/>
                <a:gd name="connsiteY2" fmla="*/ 2475921 h 2475925"/>
                <a:gd name="connsiteX3" fmla="*/ 900384 w 900431"/>
                <a:gd name="connsiteY3" fmla="*/ 1195761 h 2475925"/>
                <a:gd name="connsiteX4" fmla="*/ 464285 w 900431"/>
                <a:gd name="connsiteY4" fmla="*/ 7 h 2475925"/>
                <a:gd name="connsiteX0" fmla="*/ 365834 w 801980"/>
                <a:gd name="connsiteY0" fmla="*/ 7 h 2475925"/>
                <a:gd name="connsiteX1" fmla="*/ 74 w 801980"/>
                <a:gd name="connsiteY1" fmla="*/ 1209829 h 2475925"/>
                <a:gd name="connsiteX2" fmla="*/ 393970 w 801980"/>
                <a:gd name="connsiteY2" fmla="*/ 2475921 h 2475925"/>
                <a:gd name="connsiteX3" fmla="*/ 801933 w 801980"/>
                <a:gd name="connsiteY3" fmla="*/ 1195761 h 2475925"/>
                <a:gd name="connsiteX4" fmla="*/ 365834 w 801980"/>
                <a:gd name="connsiteY4" fmla="*/ 7 h 2475925"/>
                <a:gd name="connsiteX0" fmla="*/ 365834 w 801980"/>
                <a:gd name="connsiteY0" fmla="*/ 0 h 2475918"/>
                <a:gd name="connsiteX1" fmla="*/ 74 w 801980"/>
                <a:gd name="connsiteY1" fmla="*/ 1209822 h 2475918"/>
                <a:gd name="connsiteX2" fmla="*/ 393970 w 801980"/>
                <a:gd name="connsiteY2" fmla="*/ 2475914 h 2475918"/>
                <a:gd name="connsiteX3" fmla="*/ 801933 w 801980"/>
                <a:gd name="connsiteY3" fmla="*/ 1195754 h 2475918"/>
                <a:gd name="connsiteX4" fmla="*/ 365834 w 801980"/>
                <a:gd name="connsiteY4" fmla="*/ 0 h 2475918"/>
                <a:gd name="connsiteX0" fmla="*/ 365834 w 801980"/>
                <a:gd name="connsiteY0" fmla="*/ 0 h 2475918"/>
                <a:gd name="connsiteX1" fmla="*/ 74 w 801980"/>
                <a:gd name="connsiteY1" fmla="*/ 1209822 h 2475918"/>
                <a:gd name="connsiteX2" fmla="*/ 393970 w 801980"/>
                <a:gd name="connsiteY2" fmla="*/ 2475914 h 2475918"/>
                <a:gd name="connsiteX3" fmla="*/ 801933 w 801980"/>
                <a:gd name="connsiteY3" fmla="*/ 1195754 h 2475918"/>
                <a:gd name="connsiteX4" fmla="*/ 365834 w 801980"/>
                <a:gd name="connsiteY4" fmla="*/ 0 h 2475918"/>
                <a:gd name="connsiteX0" fmla="*/ 365834 w 717589"/>
                <a:gd name="connsiteY0" fmla="*/ 0 h 2475918"/>
                <a:gd name="connsiteX1" fmla="*/ 74 w 717589"/>
                <a:gd name="connsiteY1" fmla="*/ 1209822 h 2475918"/>
                <a:gd name="connsiteX2" fmla="*/ 393970 w 717589"/>
                <a:gd name="connsiteY2" fmla="*/ 2475914 h 2475918"/>
                <a:gd name="connsiteX3" fmla="*/ 717527 w 717589"/>
                <a:gd name="connsiteY3" fmla="*/ 1195754 h 2475918"/>
                <a:gd name="connsiteX4" fmla="*/ 365834 w 717589"/>
                <a:gd name="connsiteY4" fmla="*/ 0 h 2475918"/>
                <a:gd name="connsiteX0" fmla="*/ 365834 w 675397"/>
                <a:gd name="connsiteY0" fmla="*/ 0 h 2475918"/>
                <a:gd name="connsiteX1" fmla="*/ 74 w 675397"/>
                <a:gd name="connsiteY1" fmla="*/ 1209822 h 2475918"/>
                <a:gd name="connsiteX2" fmla="*/ 393970 w 675397"/>
                <a:gd name="connsiteY2" fmla="*/ 2475914 h 2475918"/>
                <a:gd name="connsiteX3" fmla="*/ 675324 w 675397"/>
                <a:gd name="connsiteY3" fmla="*/ 1195754 h 2475918"/>
                <a:gd name="connsiteX4" fmla="*/ 365834 w 675397"/>
                <a:gd name="connsiteY4" fmla="*/ 0 h 2475918"/>
                <a:gd name="connsiteX0" fmla="*/ 366819 w 676382"/>
                <a:gd name="connsiteY0" fmla="*/ 0 h 2475920"/>
                <a:gd name="connsiteX1" fmla="*/ 1059 w 676382"/>
                <a:gd name="connsiteY1" fmla="*/ 1209822 h 2475920"/>
                <a:gd name="connsiteX2" fmla="*/ 394955 w 676382"/>
                <a:gd name="connsiteY2" fmla="*/ 2475914 h 2475920"/>
                <a:gd name="connsiteX3" fmla="*/ 676309 w 676382"/>
                <a:gd name="connsiteY3" fmla="*/ 1195754 h 2475920"/>
                <a:gd name="connsiteX4" fmla="*/ 366819 w 676382"/>
                <a:gd name="connsiteY4" fmla="*/ 0 h 2475920"/>
                <a:gd name="connsiteX0" fmla="*/ 310856 w 620419"/>
                <a:gd name="connsiteY0" fmla="*/ 0 h 2475920"/>
                <a:gd name="connsiteX1" fmla="*/ 1366 w 620419"/>
                <a:gd name="connsiteY1" fmla="*/ 1195754 h 2475920"/>
                <a:gd name="connsiteX2" fmla="*/ 338992 w 620419"/>
                <a:gd name="connsiteY2" fmla="*/ 2475914 h 2475920"/>
                <a:gd name="connsiteX3" fmla="*/ 620346 w 620419"/>
                <a:gd name="connsiteY3" fmla="*/ 1195754 h 2475920"/>
                <a:gd name="connsiteX4" fmla="*/ 310856 w 620419"/>
                <a:gd name="connsiteY4" fmla="*/ 0 h 2475920"/>
                <a:gd name="connsiteX0" fmla="*/ 310856 w 620453"/>
                <a:gd name="connsiteY0" fmla="*/ 0 h 2476541"/>
                <a:gd name="connsiteX1" fmla="*/ 1366 w 620453"/>
                <a:gd name="connsiteY1" fmla="*/ 1195754 h 2476541"/>
                <a:gd name="connsiteX2" fmla="*/ 338992 w 620453"/>
                <a:gd name="connsiteY2" fmla="*/ 2475914 h 2476541"/>
                <a:gd name="connsiteX3" fmla="*/ 620346 w 620453"/>
                <a:gd name="connsiteY3" fmla="*/ 1195754 h 2476541"/>
                <a:gd name="connsiteX4" fmla="*/ 310856 w 620453"/>
                <a:gd name="connsiteY4" fmla="*/ 0 h 2476541"/>
                <a:gd name="connsiteX0" fmla="*/ 309813 w 619410"/>
                <a:gd name="connsiteY0" fmla="*/ 0 h 2476541"/>
                <a:gd name="connsiteX1" fmla="*/ 323 w 619410"/>
                <a:gd name="connsiteY1" fmla="*/ 1195754 h 2476541"/>
                <a:gd name="connsiteX2" fmla="*/ 337949 w 619410"/>
                <a:gd name="connsiteY2" fmla="*/ 2475914 h 2476541"/>
                <a:gd name="connsiteX3" fmla="*/ 619303 w 619410"/>
                <a:gd name="connsiteY3" fmla="*/ 1195754 h 2476541"/>
                <a:gd name="connsiteX4" fmla="*/ 309813 w 619410"/>
                <a:gd name="connsiteY4" fmla="*/ 0 h 2476541"/>
                <a:gd name="connsiteX0" fmla="*/ 309813 w 619410"/>
                <a:gd name="connsiteY0" fmla="*/ 0 h 2476528"/>
                <a:gd name="connsiteX1" fmla="*/ 323 w 619410"/>
                <a:gd name="connsiteY1" fmla="*/ 1195754 h 2476528"/>
                <a:gd name="connsiteX2" fmla="*/ 337949 w 619410"/>
                <a:gd name="connsiteY2" fmla="*/ 2475914 h 2476528"/>
                <a:gd name="connsiteX3" fmla="*/ 619303 w 619410"/>
                <a:gd name="connsiteY3" fmla="*/ 1195754 h 2476528"/>
                <a:gd name="connsiteX4" fmla="*/ 309813 w 619410"/>
                <a:gd name="connsiteY4" fmla="*/ 0 h 2476528"/>
                <a:gd name="connsiteX0" fmla="*/ 309813 w 619420"/>
                <a:gd name="connsiteY0" fmla="*/ 0 h 2475920"/>
                <a:gd name="connsiteX1" fmla="*/ 323 w 619420"/>
                <a:gd name="connsiteY1" fmla="*/ 1195754 h 2475920"/>
                <a:gd name="connsiteX2" fmla="*/ 337949 w 619420"/>
                <a:gd name="connsiteY2" fmla="*/ 2475914 h 2475920"/>
                <a:gd name="connsiteX3" fmla="*/ 619303 w 619420"/>
                <a:gd name="connsiteY3" fmla="*/ 1195754 h 2475920"/>
                <a:gd name="connsiteX4" fmla="*/ 309813 w 619420"/>
                <a:gd name="connsiteY4" fmla="*/ 0 h 2475920"/>
                <a:gd name="connsiteX0" fmla="*/ 309813 w 619401"/>
                <a:gd name="connsiteY0" fmla="*/ 0 h 2475920"/>
                <a:gd name="connsiteX1" fmla="*/ 323 w 619401"/>
                <a:gd name="connsiteY1" fmla="*/ 1195754 h 2475920"/>
                <a:gd name="connsiteX2" fmla="*/ 337949 w 619401"/>
                <a:gd name="connsiteY2" fmla="*/ 2475914 h 2475920"/>
                <a:gd name="connsiteX3" fmla="*/ 619303 w 619401"/>
                <a:gd name="connsiteY3" fmla="*/ 1195754 h 2475920"/>
                <a:gd name="connsiteX4" fmla="*/ 309813 w 619401"/>
                <a:gd name="connsiteY4" fmla="*/ 0 h 2475920"/>
                <a:gd name="connsiteX0" fmla="*/ 309813 w 619410"/>
                <a:gd name="connsiteY0" fmla="*/ 0 h 2475920"/>
                <a:gd name="connsiteX1" fmla="*/ 323 w 619410"/>
                <a:gd name="connsiteY1" fmla="*/ 1195754 h 2475920"/>
                <a:gd name="connsiteX2" fmla="*/ 337949 w 619410"/>
                <a:gd name="connsiteY2" fmla="*/ 2475914 h 2475920"/>
                <a:gd name="connsiteX3" fmla="*/ 619303 w 619410"/>
                <a:gd name="connsiteY3" fmla="*/ 1195754 h 2475920"/>
                <a:gd name="connsiteX4" fmla="*/ 309813 w 619410"/>
                <a:gd name="connsiteY4" fmla="*/ 0 h 2475920"/>
                <a:gd name="connsiteX0" fmla="*/ 309490 w 618980"/>
                <a:gd name="connsiteY0" fmla="*/ 0 h 2475918"/>
                <a:gd name="connsiteX1" fmla="*/ 0 w 618980"/>
                <a:gd name="connsiteY1" fmla="*/ 1195754 h 2475918"/>
                <a:gd name="connsiteX2" fmla="*/ 309491 w 618980"/>
                <a:gd name="connsiteY2" fmla="*/ 2475914 h 2475918"/>
                <a:gd name="connsiteX3" fmla="*/ 618980 w 618980"/>
                <a:gd name="connsiteY3" fmla="*/ 1195754 h 2475918"/>
                <a:gd name="connsiteX4" fmla="*/ 309490 w 618980"/>
                <a:gd name="connsiteY4" fmla="*/ 0 h 2475918"/>
                <a:gd name="connsiteX0" fmla="*/ 309490 w 618980"/>
                <a:gd name="connsiteY0" fmla="*/ 0 h 2475918"/>
                <a:gd name="connsiteX1" fmla="*/ 0 w 618980"/>
                <a:gd name="connsiteY1" fmla="*/ 1195754 h 2475918"/>
                <a:gd name="connsiteX2" fmla="*/ 309491 w 618980"/>
                <a:gd name="connsiteY2" fmla="*/ 2475914 h 2475918"/>
                <a:gd name="connsiteX3" fmla="*/ 618980 w 618980"/>
                <a:gd name="connsiteY3" fmla="*/ 1195754 h 2475918"/>
                <a:gd name="connsiteX4" fmla="*/ 309490 w 618980"/>
                <a:gd name="connsiteY4" fmla="*/ 0 h 2475918"/>
                <a:gd name="connsiteX0" fmla="*/ 309490 w 618980"/>
                <a:gd name="connsiteY0" fmla="*/ 0 h 2475918"/>
                <a:gd name="connsiteX1" fmla="*/ 0 w 618980"/>
                <a:gd name="connsiteY1" fmla="*/ 1195754 h 2475918"/>
                <a:gd name="connsiteX2" fmla="*/ 309491 w 618980"/>
                <a:gd name="connsiteY2" fmla="*/ 2475914 h 2475918"/>
                <a:gd name="connsiteX3" fmla="*/ 618980 w 618980"/>
                <a:gd name="connsiteY3" fmla="*/ 1195754 h 2475918"/>
                <a:gd name="connsiteX4" fmla="*/ 309490 w 618980"/>
                <a:gd name="connsiteY4" fmla="*/ 0 h 2475918"/>
                <a:gd name="connsiteX0" fmla="*/ 309490 w 618980"/>
                <a:gd name="connsiteY0" fmla="*/ 0 h 2475918"/>
                <a:gd name="connsiteX1" fmla="*/ 0 w 618980"/>
                <a:gd name="connsiteY1" fmla="*/ 1195754 h 2475918"/>
                <a:gd name="connsiteX2" fmla="*/ 309491 w 618980"/>
                <a:gd name="connsiteY2" fmla="*/ 2475914 h 2475918"/>
                <a:gd name="connsiteX3" fmla="*/ 618980 w 618980"/>
                <a:gd name="connsiteY3" fmla="*/ 1195754 h 2475918"/>
                <a:gd name="connsiteX4" fmla="*/ 309490 w 618980"/>
                <a:gd name="connsiteY4" fmla="*/ 0 h 2475918"/>
                <a:gd name="connsiteX0" fmla="*/ 309490 w 618980"/>
                <a:gd name="connsiteY0" fmla="*/ 0 h 2475918"/>
                <a:gd name="connsiteX1" fmla="*/ 0 w 618980"/>
                <a:gd name="connsiteY1" fmla="*/ 1195754 h 2475918"/>
                <a:gd name="connsiteX2" fmla="*/ 309491 w 618980"/>
                <a:gd name="connsiteY2" fmla="*/ 2475914 h 2475918"/>
                <a:gd name="connsiteX3" fmla="*/ 618980 w 618980"/>
                <a:gd name="connsiteY3" fmla="*/ 1195754 h 2475918"/>
                <a:gd name="connsiteX4" fmla="*/ 309490 w 618980"/>
                <a:gd name="connsiteY4" fmla="*/ 0 h 2475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8980" h="2475918">
                  <a:moveTo>
                    <a:pt x="309490" y="0"/>
                  </a:moveTo>
                  <a:cubicBezTo>
                    <a:pt x="103164" y="2345"/>
                    <a:pt x="0" y="783102"/>
                    <a:pt x="0" y="1195754"/>
                  </a:cubicBezTo>
                  <a:cubicBezTo>
                    <a:pt x="0" y="1608406"/>
                    <a:pt x="117233" y="2478259"/>
                    <a:pt x="309491" y="2475914"/>
                  </a:cubicBezTo>
                  <a:cubicBezTo>
                    <a:pt x="501750" y="2471224"/>
                    <a:pt x="618980" y="1608406"/>
                    <a:pt x="618980" y="1195754"/>
                  </a:cubicBezTo>
                  <a:cubicBezTo>
                    <a:pt x="618980" y="783102"/>
                    <a:pt x="515816" y="11723"/>
                    <a:pt x="309490" y="0"/>
                  </a:cubicBezTo>
                  <a:close/>
                </a:path>
              </a:pathLst>
            </a:custGeom>
            <a:noFill/>
            <a:ln w="25400" cap="flat" cmpd="sng" algn="ctr">
              <a:solidFill>
                <a:schemeClr val="accent1">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000">
                <a:latin typeface="Times New Roman" pitchFamily="18" charset="0"/>
                <a:cs typeface="Times New Roman" pitchFamily="18" charset="0"/>
              </a:endParaRPr>
            </a:p>
          </p:txBody>
        </p:sp>
        <p:cxnSp>
          <p:nvCxnSpPr>
            <p:cNvPr id="14" name="Straight Connector 13"/>
            <p:cNvCxnSpPr/>
            <p:nvPr/>
          </p:nvCxnSpPr>
          <p:spPr bwMode="auto">
            <a:xfrm>
              <a:off x="4495800" y="1904999"/>
              <a:ext cx="0" cy="3962401"/>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5" name="Straight Connector 14"/>
            <p:cNvCxnSpPr/>
            <p:nvPr/>
          </p:nvCxnSpPr>
          <p:spPr bwMode="auto">
            <a:xfrm>
              <a:off x="1905000" y="4495800"/>
              <a:ext cx="0" cy="12192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6" name="Straight Connector 15"/>
            <p:cNvCxnSpPr/>
            <p:nvPr/>
          </p:nvCxnSpPr>
          <p:spPr bwMode="auto">
            <a:xfrm>
              <a:off x="7315200" y="2286000"/>
              <a:ext cx="0" cy="34290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7" name="Straight Arrow Connector 16"/>
            <p:cNvCxnSpPr/>
            <p:nvPr/>
          </p:nvCxnSpPr>
          <p:spPr bwMode="auto">
            <a:xfrm>
              <a:off x="1905000" y="5486400"/>
              <a:ext cx="2590800" cy="0"/>
            </a:xfrm>
            <a:prstGeom prst="straightConnector1">
              <a:avLst/>
            </a:prstGeom>
            <a:solidFill>
              <a:schemeClr val="accent1"/>
            </a:solidFill>
            <a:ln w="9525" cap="flat" cmpd="sng" algn="ctr">
              <a:solidFill>
                <a:schemeClr val="tx1"/>
              </a:solidFill>
              <a:prstDash val="solid"/>
              <a:round/>
              <a:headEnd type="arrow" w="med" len="med"/>
              <a:tailEnd type="arrow"/>
            </a:ln>
            <a:effectLst/>
          </p:spPr>
        </p:cxnSp>
        <p:cxnSp>
          <p:nvCxnSpPr>
            <p:cNvPr id="18" name="Straight Arrow Connector 17"/>
            <p:cNvCxnSpPr/>
            <p:nvPr/>
          </p:nvCxnSpPr>
          <p:spPr bwMode="auto">
            <a:xfrm>
              <a:off x="4495800" y="5486400"/>
              <a:ext cx="2819400" cy="0"/>
            </a:xfrm>
            <a:prstGeom prst="straightConnector1">
              <a:avLst/>
            </a:prstGeom>
            <a:solidFill>
              <a:schemeClr val="accent1"/>
            </a:solidFill>
            <a:ln w="9525" cap="flat" cmpd="sng" algn="ctr">
              <a:solidFill>
                <a:schemeClr val="tx1"/>
              </a:solidFill>
              <a:prstDash val="solid"/>
              <a:round/>
              <a:headEnd type="arrow" w="med" len="med"/>
              <a:tailEnd type="arrow"/>
            </a:ln>
            <a:effectLst/>
          </p:spPr>
        </p:cxnSp>
        <p:sp>
          <p:nvSpPr>
            <p:cNvPr id="19" name="TextBox 18"/>
            <p:cNvSpPr txBox="1"/>
            <p:nvPr/>
          </p:nvSpPr>
          <p:spPr>
            <a:xfrm>
              <a:off x="7315201" y="1981199"/>
              <a:ext cx="444623" cy="520535"/>
            </a:xfrm>
            <a:prstGeom prst="rect">
              <a:avLst/>
            </a:prstGeom>
            <a:noFill/>
          </p:spPr>
          <p:txBody>
            <a:bodyPr wrap="none" rtlCol="0">
              <a:spAutoFit/>
            </a:bodyPr>
            <a:lstStyle/>
            <a:p>
              <a:r>
                <a:rPr lang="en-US" sz="2000" i="1" dirty="0">
                  <a:latin typeface="Times New Roman" pitchFamily="18" charset="0"/>
                  <a:cs typeface="Times New Roman" pitchFamily="18" charset="0"/>
                </a:rPr>
                <a:t>P</a:t>
              </a:r>
            </a:p>
          </p:txBody>
        </p:sp>
        <mc:AlternateContent xmlns:mc="http://schemas.openxmlformats.org/markup-compatibility/2006" xmlns:a14="http://schemas.microsoft.com/office/drawing/2010/main">
          <mc:Choice Requires="a14">
            <p:sp>
              <p:nvSpPr>
                <p:cNvPr id="20" name="Rectangle 19"/>
                <p:cNvSpPr/>
                <p:nvPr/>
              </p:nvSpPr>
              <p:spPr>
                <a:xfrm>
                  <a:off x="1598620" y="3886938"/>
                  <a:ext cx="615631" cy="52053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000" i="1" dirty="0" smtClean="0">
                            <a:latin typeface="Cambria Math" panose="02040503050406030204" pitchFamily="18" charset="0"/>
                            <a:cs typeface="Times New Roman" pitchFamily="18" charset="0"/>
                          </a:rPr>
                          <m:t>𝑃</m:t>
                        </m:r>
                        <m:r>
                          <a:rPr lang="en-US" sz="2000" b="0" i="1" dirty="0" smtClean="0">
                            <a:latin typeface="Cambria Math" panose="02040503050406030204" pitchFamily="18" charset="0"/>
                            <a:cs typeface="Times New Roman" pitchFamily="18" charset="0"/>
                          </a:rPr>
                          <m:t>′</m:t>
                        </m:r>
                      </m:oMath>
                    </m:oMathPara>
                  </a14:m>
                  <a:endParaRPr lang="en-US" sz="2000" dirty="0">
                    <a:latin typeface="Times New Roman" pitchFamily="18" charset="0"/>
                    <a:cs typeface="Times New Roman" pitchFamily="18" charset="0"/>
                  </a:endParaRPr>
                </a:p>
              </p:txBody>
            </p:sp>
          </mc:Choice>
          <mc:Fallback xmlns="">
            <p:sp>
              <p:nvSpPr>
                <p:cNvPr id="20" name="Rectangle 19"/>
                <p:cNvSpPr>
                  <a:spLocks noRot="1" noChangeAspect="1" noMove="1" noResize="1" noEditPoints="1" noAdjustHandles="1" noChangeArrowheads="1" noChangeShapeType="1" noTextEdit="1"/>
                </p:cNvSpPr>
                <p:nvPr/>
              </p:nvSpPr>
              <p:spPr>
                <a:xfrm>
                  <a:off x="1598620" y="3886938"/>
                  <a:ext cx="615631" cy="520535"/>
                </a:xfrm>
                <a:prstGeom prst="rect">
                  <a:avLst/>
                </a:prstGeom>
                <a:blipFill>
                  <a:blip r:embed="rId4"/>
                  <a:stretch>
                    <a:fillRect/>
                  </a:stretch>
                </a:blipFill>
              </p:spPr>
              <p:txBody>
                <a:bodyPr/>
                <a:lstStyle/>
                <a:p>
                  <a:r>
                    <a:rPr lang="en-US">
                      <a:noFill/>
                    </a:rPr>
                    <a:t> </a:t>
                  </a:r>
                </a:p>
              </p:txBody>
            </p:sp>
          </mc:Fallback>
        </mc:AlternateContent>
        <p:sp>
          <p:nvSpPr>
            <p:cNvPr id="21" name="TextBox 20"/>
            <p:cNvSpPr txBox="1"/>
            <p:nvPr/>
          </p:nvSpPr>
          <p:spPr>
            <a:xfrm>
              <a:off x="3124199" y="4980482"/>
              <a:ext cx="332007" cy="520535"/>
            </a:xfrm>
            <a:prstGeom prst="rect">
              <a:avLst/>
            </a:prstGeom>
            <a:noFill/>
          </p:spPr>
          <p:txBody>
            <a:bodyPr wrap="none" rtlCol="0">
              <a:spAutoFit/>
            </a:bodyPr>
            <a:lstStyle/>
            <a:p>
              <a:r>
                <a:rPr lang="en-US" sz="2000" i="1" dirty="0">
                  <a:latin typeface="Times New Roman" pitchFamily="18" charset="0"/>
                  <a:cs typeface="Times New Roman" pitchFamily="18" charset="0"/>
                </a:rPr>
                <a:t>f</a:t>
              </a:r>
            </a:p>
          </p:txBody>
        </p:sp>
        <p:sp>
          <p:nvSpPr>
            <p:cNvPr id="22" name="TextBox 21"/>
            <p:cNvSpPr txBox="1"/>
            <p:nvPr/>
          </p:nvSpPr>
          <p:spPr>
            <a:xfrm>
              <a:off x="5791200" y="5029200"/>
              <a:ext cx="369546" cy="520535"/>
            </a:xfrm>
            <a:prstGeom prst="rect">
              <a:avLst/>
            </a:prstGeom>
            <a:noFill/>
          </p:spPr>
          <p:txBody>
            <a:bodyPr wrap="none" rtlCol="0">
              <a:spAutoFit/>
            </a:bodyPr>
            <a:lstStyle/>
            <a:p>
              <a:r>
                <a:rPr lang="en-US" sz="2000" i="1" dirty="0">
                  <a:latin typeface="Times New Roman" pitchFamily="18" charset="0"/>
                  <a:cs typeface="Times New Roman" pitchFamily="18" charset="0"/>
                </a:rPr>
                <a:t>z</a:t>
              </a:r>
            </a:p>
          </p:txBody>
        </p:sp>
        <p:sp>
          <p:nvSpPr>
            <p:cNvPr id="23" name="TextBox 22"/>
            <p:cNvSpPr txBox="1"/>
            <p:nvPr/>
          </p:nvSpPr>
          <p:spPr>
            <a:xfrm>
              <a:off x="3744904" y="3001220"/>
              <a:ext cx="407084" cy="520535"/>
            </a:xfrm>
            <a:prstGeom prst="rect">
              <a:avLst/>
            </a:prstGeom>
            <a:noFill/>
          </p:spPr>
          <p:txBody>
            <a:bodyPr wrap="none" rtlCol="0">
              <a:spAutoFit/>
            </a:bodyPr>
            <a:lstStyle/>
            <a:p>
              <a:r>
                <a:rPr lang="en-US" sz="2000" i="1" dirty="0">
                  <a:latin typeface="Times New Roman" pitchFamily="18" charset="0"/>
                  <a:cs typeface="Times New Roman" pitchFamily="18" charset="0"/>
                </a:rPr>
                <a:t>d</a:t>
              </a:r>
            </a:p>
          </p:txBody>
        </p:sp>
        <p:sp>
          <p:nvSpPr>
            <p:cNvPr id="24" name="Freeform 23"/>
            <p:cNvSpPr/>
            <p:nvPr/>
          </p:nvSpPr>
          <p:spPr bwMode="auto">
            <a:xfrm>
              <a:off x="5247250" y="3137096"/>
              <a:ext cx="75326" cy="304506"/>
            </a:xfrm>
            <a:custGeom>
              <a:avLst/>
              <a:gdLst>
                <a:gd name="connsiteX0" fmla="*/ 0 w 56271"/>
                <a:gd name="connsiteY0" fmla="*/ 0 h 323557"/>
                <a:gd name="connsiteX1" fmla="*/ 56271 w 56271"/>
                <a:gd name="connsiteY1" fmla="*/ 323557 h 323557"/>
                <a:gd name="connsiteX2" fmla="*/ 56271 w 56271"/>
                <a:gd name="connsiteY2" fmla="*/ 309490 h 323557"/>
                <a:gd name="connsiteX0" fmla="*/ 0 w 56271"/>
                <a:gd name="connsiteY0" fmla="*/ 0 h 323557"/>
                <a:gd name="connsiteX1" fmla="*/ 56271 w 56271"/>
                <a:gd name="connsiteY1" fmla="*/ 323557 h 323557"/>
                <a:gd name="connsiteX2" fmla="*/ 56271 w 56271"/>
                <a:gd name="connsiteY2" fmla="*/ 309490 h 323557"/>
                <a:gd name="connsiteX0" fmla="*/ 0 w 56271"/>
                <a:gd name="connsiteY0" fmla="*/ 0 h 323557"/>
                <a:gd name="connsiteX1" fmla="*/ 56271 w 56271"/>
                <a:gd name="connsiteY1" fmla="*/ 323557 h 323557"/>
                <a:gd name="connsiteX2" fmla="*/ 56271 w 56271"/>
                <a:gd name="connsiteY2" fmla="*/ 309490 h 323557"/>
                <a:gd name="connsiteX0" fmla="*/ 0 w 61034"/>
                <a:gd name="connsiteY0" fmla="*/ 0 h 323557"/>
                <a:gd name="connsiteX1" fmla="*/ 56271 w 61034"/>
                <a:gd name="connsiteY1" fmla="*/ 323557 h 323557"/>
                <a:gd name="connsiteX2" fmla="*/ 61034 w 61034"/>
                <a:gd name="connsiteY2" fmla="*/ 295202 h 323557"/>
                <a:gd name="connsiteX0" fmla="*/ 0 w 122946"/>
                <a:gd name="connsiteY0" fmla="*/ 0 h 323557"/>
                <a:gd name="connsiteX1" fmla="*/ 56271 w 122946"/>
                <a:gd name="connsiteY1" fmla="*/ 323557 h 323557"/>
                <a:gd name="connsiteX2" fmla="*/ 122946 w 122946"/>
                <a:gd name="connsiteY2" fmla="*/ 195189 h 323557"/>
                <a:gd name="connsiteX0" fmla="*/ 0 w 56271"/>
                <a:gd name="connsiteY0" fmla="*/ 0 h 323557"/>
                <a:gd name="connsiteX1" fmla="*/ 56271 w 56271"/>
                <a:gd name="connsiteY1" fmla="*/ 323557 h 323557"/>
                <a:gd name="connsiteX0" fmla="*/ 0 w 51509"/>
                <a:gd name="connsiteY0" fmla="*/ 0 h 309269"/>
                <a:gd name="connsiteX1" fmla="*/ 51509 w 51509"/>
                <a:gd name="connsiteY1" fmla="*/ 309269 h 309269"/>
                <a:gd name="connsiteX0" fmla="*/ 0 w 59310"/>
                <a:gd name="connsiteY0" fmla="*/ 0 h 309269"/>
                <a:gd name="connsiteX1" fmla="*/ 51509 w 59310"/>
                <a:gd name="connsiteY1" fmla="*/ 309269 h 309269"/>
                <a:gd name="connsiteX0" fmla="*/ 0 w 74263"/>
                <a:gd name="connsiteY0" fmla="*/ 0 h 294981"/>
                <a:gd name="connsiteX1" fmla="*/ 70559 w 74263"/>
                <a:gd name="connsiteY1" fmla="*/ 294981 h 294981"/>
                <a:gd name="connsiteX0" fmla="*/ 0 w 70688"/>
                <a:gd name="connsiteY0" fmla="*/ 0 h 294981"/>
                <a:gd name="connsiteX1" fmla="*/ 70559 w 70688"/>
                <a:gd name="connsiteY1" fmla="*/ 294981 h 294981"/>
                <a:gd name="connsiteX0" fmla="*/ 0 w 70565"/>
                <a:gd name="connsiteY0" fmla="*/ 0 h 294981"/>
                <a:gd name="connsiteX1" fmla="*/ 70559 w 70565"/>
                <a:gd name="connsiteY1" fmla="*/ 294981 h 294981"/>
                <a:gd name="connsiteX0" fmla="*/ 0 w 75326"/>
                <a:gd name="connsiteY0" fmla="*/ 0 h 304506"/>
                <a:gd name="connsiteX1" fmla="*/ 75322 w 75326"/>
                <a:gd name="connsiteY1" fmla="*/ 304506 h 304506"/>
              </a:gdLst>
              <a:ahLst/>
              <a:cxnLst>
                <a:cxn ang="0">
                  <a:pos x="connsiteX0" y="connsiteY0"/>
                </a:cxn>
                <a:cxn ang="0">
                  <a:pos x="connsiteX1" y="connsiteY1"/>
                </a:cxn>
              </a:cxnLst>
              <a:rect l="l" t="t" r="r" b="b"/>
              <a:pathLst>
                <a:path w="75326" h="304506">
                  <a:moveTo>
                    <a:pt x="0" y="0"/>
                  </a:moveTo>
                  <a:cubicBezTo>
                    <a:pt x="60740" y="121260"/>
                    <a:pt x="75615" y="168079"/>
                    <a:pt x="75322" y="304506"/>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000" dirty="0">
                <a:latin typeface="Times New Roman" pitchFamily="18" charset="0"/>
                <a:cs typeface="Times New Roman" pitchFamily="18" charset="0"/>
              </a:endParaRPr>
            </a:p>
          </p:txBody>
        </p:sp>
        <p:sp>
          <p:nvSpPr>
            <p:cNvPr id="25" name="TextBox 24"/>
            <p:cNvSpPr txBox="1"/>
            <p:nvPr/>
          </p:nvSpPr>
          <p:spPr>
            <a:xfrm>
              <a:off x="5334000" y="2971799"/>
              <a:ext cx="415426" cy="520535"/>
            </a:xfrm>
            <a:prstGeom prst="rect">
              <a:avLst/>
            </a:prstGeom>
            <a:noFill/>
          </p:spPr>
          <p:txBody>
            <a:bodyPr wrap="none" rtlCol="0">
              <a:spAutoFit/>
            </a:bodyPr>
            <a:lstStyle/>
            <a:p>
              <a:r>
                <a:rPr lang="el-GR" sz="2000" i="1" dirty="0">
                  <a:latin typeface="Times New Roman" pitchFamily="18" charset="0"/>
                  <a:cs typeface="Times New Roman" pitchFamily="18" charset="0"/>
                </a:rPr>
                <a:t>α</a:t>
              </a:r>
              <a:endParaRPr lang="en-US" sz="2000" i="1" dirty="0">
                <a:latin typeface="Times New Roman" pitchFamily="18" charset="0"/>
                <a:cs typeface="Times New Roman" pitchFamily="18" charset="0"/>
              </a:endParaRPr>
            </a:p>
          </p:txBody>
        </p:sp>
        <p:cxnSp>
          <p:nvCxnSpPr>
            <p:cNvPr id="26" name="Straight Connector 25"/>
            <p:cNvCxnSpPr>
              <a:stCxn id="13" idx="0"/>
            </p:cNvCxnSpPr>
            <p:nvPr/>
          </p:nvCxnSpPr>
          <p:spPr bwMode="auto">
            <a:xfrm flipH="1">
              <a:off x="3743373" y="2264898"/>
              <a:ext cx="757117"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7" name="Straight Connector 26"/>
            <p:cNvCxnSpPr/>
            <p:nvPr/>
          </p:nvCxnSpPr>
          <p:spPr bwMode="auto">
            <a:xfrm flipH="1">
              <a:off x="3704358" y="4740816"/>
              <a:ext cx="796132"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8" name="Straight Arrow Connector 27"/>
            <p:cNvCxnSpPr/>
            <p:nvPr/>
          </p:nvCxnSpPr>
          <p:spPr bwMode="auto">
            <a:xfrm>
              <a:off x="3948446" y="3619499"/>
              <a:ext cx="0" cy="1121317"/>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9" name="Straight Arrow Connector 28"/>
            <p:cNvCxnSpPr>
              <a:cxnSpLocks/>
              <a:stCxn id="23" idx="0"/>
            </p:cNvCxnSpPr>
            <p:nvPr/>
          </p:nvCxnSpPr>
          <p:spPr bwMode="auto">
            <a:xfrm flipV="1">
              <a:off x="3948446" y="2292682"/>
              <a:ext cx="0" cy="70853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30" name="Straight Connector 29"/>
            <p:cNvCxnSpPr/>
            <p:nvPr/>
          </p:nvCxnSpPr>
          <p:spPr bwMode="auto">
            <a:xfrm flipV="1">
              <a:off x="1905000" y="2286000"/>
              <a:ext cx="5410200" cy="2209802"/>
            </a:xfrm>
            <a:prstGeom prst="line">
              <a:avLst/>
            </a:prstGeom>
            <a:solidFill>
              <a:schemeClr val="accent1"/>
            </a:solidFill>
            <a:ln w="25400" cap="flat" cmpd="sng" algn="ctr">
              <a:solidFill>
                <a:srgbClr val="FF0000"/>
              </a:solidFill>
              <a:prstDash val="solid"/>
              <a:round/>
              <a:headEnd type="arrow" w="med" len="med"/>
              <a:tailEnd type="none" w="med" len="med"/>
            </a:ln>
            <a:effectLst/>
          </p:spPr>
        </p:cxnSp>
      </p:gr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26799DBC-8F1B-664A-8AD5-9BF2999BE66F}"/>
                  </a:ext>
                </a:extLst>
              </p:cNvPr>
              <p:cNvSpPr txBox="1"/>
              <p:nvPr/>
            </p:nvSpPr>
            <p:spPr>
              <a:xfrm>
                <a:off x="7061795" y="1759302"/>
                <a:ext cx="3802066" cy="115518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3200" b="0" i="1" smtClean="0">
                          <a:solidFill>
                            <a:srgbClr val="7030A0"/>
                          </a:solidFill>
                          <a:latin typeface="Cambria Math" panose="02040503050406030204" pitchFamily="18" charset="0"/>
                        </a:rPr>
                        <m:t>𝐸</m:t>
                      </m:r>
                      <m:r>
                        <a:rPr lang="en-US" sz="3200" b="0" i="1" smtClean="0">
                          <a:solidFill>
                            <a:srgbClr val="7030A0"/>
                          </a:solidFill>
                          <a:latin typeface="Cambria Math" panose="02040503050406030204" pitchFamily="18" charset="0"/>
                        </a:rPr>
                        <m:t>=</m:t>
                      </m:r>
                      <m:d>
                        <m:dPr>
                          <m:begChr m:val="["/>
                          <m:endChr m:val="]"/>
                          <m:ctrlPr>
                            <a:rPr lang="en-US" sz="3200" b="0" i="1" smtClean="0">
                              <a:solidFill>
                                <a:srgbClr val="7030A0"/>
                              </a:solidFill>
                              <a:latin typeface="Cambria Math" panose="02040503050406030204" pitchFamily="18" charset="0"/>
                            </a:rPr>
                          </m:ctrlPr>
                        </m:dPr>
                        <m:e>
                          <m:f>
                            <m:fPr>
                              <m:ctrlPr>
                                <a:rPr lang="el-GR" sz="3200" b="0" i="1" smtClean="0">
                                  <a:solidFill>
                                    <a:srgbClr val="7030A0"/>
                                  </a:solidFill>
                                  <a:latin typeface="Cambria Math" panose="02040503050406030204" pitchFamily="18" charset="0"/>
                                </a:rPr>
                              </m:ctrlPr>
                            </m:fPr>
                            <m:num>
                              <m:r>
                                <a:rPr lang="el-GR" sz="3200" b="0" i="1" smtClean="0">
                                  <a:solidFill>
                                    <a:srgbClr val="7030A0"/>
                                  </a:solidFill>
                                  <a:latin typeface="Cambria Math" panose="02040503050406030204" pitchFamily="18" charset="0"/>
                                </a:rPr>
                                <m:t>𝜋</m:t>
                              </m:r>
                            </m:num>
                            <m:den>
                              <m:r>
                                <a:rPr lang="en-US" sz="3200" b="0" i="1" smtClean="0">
                                  <a:solidFill>
                                    <a:srgbClr val="7030A0"/>
                                  </a:solidFill>
                                  <a:latin typeface="Cambria Math" panose="02040503050406030204" pitchFamily="18" charset="0"/>
                                </a:rPr>
                                <m:t>4</m:t>
                              </m:r>
                            </m:den>
                          </m:f>
                          <m:sSup>
                            <m:sSupPr>
                              <m:ctrlPr>
                                <a:rPr lang="el-GR" sz="3200" b="0" i="1" smtClean="0">
                                  <a:solidFill>
                                    <a:srgbClr val="7030A0"/>
                                  </a:solidFill>
                                  <a:latin typeface="Cambria Math" panose="02040503050406030204" pitchFamily="18" charset="0"/>
                                </a:rPr>
                              </m:ctrlPr>
                            </m:sSupPr>
                            <m:e>
                              <m:d>
                                <m:dPr>
                                  <m:ctrlPr>
                                    <a:rPr lang="el-GR" sz="3200" b="0" i="1" smtClean="0">
                                      <a:solidFill>
                                        <a:srgbClr val="7030A0"/>
                                      </a:solidFill>
                                      <a:latin typeface="Cambria Math" panose="02040503050406030204" pitchFamily="18" charset="0"/>
                                    </a:rPr>
                                  </m:ctrlPr>
                                </m:dPr>
                                <m:e>
                                  <m:f>
                                    <m:fPr>
                                      <m:ctrlPr>
                                        <a:rPr lang="el-GR" sz="3200" b="0" i="1" smtClean="0">
                                          <a:solidFill>
                                            <a:srgbClr val="7030A0"/>
                                          </a:solidFill>
                                          <a:latin typeface="Cambria Math" panose="02040503050406030204" pitchFamily="18" charset="0"/>
                                        </a:rPr>
                                      </m:ctrlPr>
                                    </m:fPr>
                                    <m:num>
                                      <m:r>
                                        <a:rPr lang="en-US" sz="3200" b="0" i="1" smtClean="0">
                                          <a:solidFill>
                                            <a:srgbClr val="7030A0"/>
                                          </a:solidFill>
                                          <a:latin typeface="Cambria Math" panose="02040503050406030204" pitchFamily="18" charset="0"/>
                                        </a:rPr>
                                        <m:t>𝑑</m:t>
                                      </m:r>
                                    </m:num>
                                    <m:den>
                                      <m:r>
                                        <a:rPr lang="en-US" sz="3200" b="0" i="1" smtClean="0">
                                          <a:solidFill>
                                            <a:srgbClr val="7030A0"/>
                                          </a:solidFill>
                                          <a:latin typeface="Cambria Math" panose="02040503050406030204" pitchFamily="18" charset="0"/>
                                        </a:rPr>
                                        <m:t>𝑓</m:t>
                                      </m:r>
                                    </m:den>
                                  </m:f>
                                </m:e>
                              </m:d>
                            </m:e>
                            <m:sup>
                              <m:r>
                                <a:rPr lang="en-US" sz="3200" b="0" i="1" smtClean="0">
                                  <a:solidFill>
                                    <a:srgbClr val="7030A0"/>
                                  </a:solidFill>
                                  <a:latin typeface="Cambria Math" panose="02040503050406030204" pitchFamily="18" charset="0"/>
                                </a:rPr>
                                <m:t>2</m:t>
                              </m:r>
                            </m:sup>
                          </m:sSup>
                          <m:sSup>
                            <m:sSupPr>
                              <m:ctrlPr>
                                <a:rPr lang="el-GR" sz="3200" b="0" i="1" smtClean="0">
                                  <a:solidFill>
                                    <a:srgbClr val="7030A0"/>
                                  </a:solidFill>
                                  <a:latin typeface="Cambria Math" panose="02040503050406030204" pitchFamily="18" charset="0"/>
                                </a:rPr>
                              </m:ctrlPr>
                            </m:sSupPr>
                            <m:e>
                              <m:r>
                                <m:rPr>
                                  <m:sty m:val="p"/>
                                </m:rPr>
                                <a:rPr lang="en-US" sz="3200" b="0" i="0" smtClean="0">
                                  <a:solidFill>
                                    <a:srgbClr val="7030A0"/>
                                  </a:solidFill>
                                  <a:latin typeface="Cambria Math" panose="02040503050406030204" pitchFamily="18" charset="0"/>
                                </a:rPr>
                                <m:t>cos</m:t>
                              </m:r>
                            </m:e>
                            <m:sup>
                              <m:r>
                                <a:rPr lang="en-US" sz="3200" b="0" i="1" smtClean="0">
                                  <a:solidFill>
                                    <a:srgbClr val="7030A0"/>
                                  </a:solidFill>
                                  <a:latin typeface="Cambria Math" panose="02040503050406030204" pitchFamily="18" charset="0"/>
                                </a:rPr>
                                <m:t>4</m:t>
                              </m:r>
                            </m:sup>
                          </m:sSup>
                          <m:r>
                            <a:rPr lang="el-GR" sz="3200" b="0" i="1" smtClean="0">
                              <a:solidFill>
                                <a:srgbClr val="7030A0"/>
                              </a:solidFill>
                              <a:latin typeface="Cambria Math" panose="02040503050406030204" pitchFamily="18" charset="0"/>
                              <a:ea typeface="Cambria Math" panose="02040503050406030204" pitchFamily="18" charset="0"/>
                            </a:rPr>
                            <m:t>𝛼</m:t>
                          </m:r>
                        </m:e>
                      </m:d>
                      <m:r>
                        <a:rPr lang="en-US" sz="3200" b="0" i="1" smtClean="0">
                          <a:solidFill>
                            <a:srgbClr val="7030A0"/>
                          </a:solidFill>
                          <a:latin typeface="Cambria Math" panose="02040503050406030204" pitchFamily="18" charset="0"/>
                        </a:rPr>
                        <m:t>𝐿</m:t>
                      </m:r>
                    </m:oMath>
                  </m:oMathPara>
                </a14:m>
                <a:endParaRPr lang="en-US" sz="3200" dirty="0">
                  <a:solidFill>
                    <a:srgbClr val="7030A0"/>
                  </a:solidFill>
                </a:endParaRPr>
              </a:p>
            </p:txBody>
          </p:sp>
        </mc:Choice>
        <mc:Fallback xmlns="">
          <p:sp>
            <p:nvSpPr>
              <p:cNvPr id="2" name="TextBox 1">
                <a:extLst>
                  <a:ext uri="{FF2B5EF4-FFF2-40B4-BE49-F238E27FC236}">
                    <a16:creationId xmlns:a16="http://schemas.microsoft.com/office/drawing/2014/main" id="{26799DBC-8F1B-664A-8AD5-9BF2999BE66F}"/>
                  </a:ext>
                </a:extLst>
              </p:cNvPr>
              <p:cNvSpPr txBox="1">
                <a:spLocks noRot="1" noChangeAspect="1" noMove="1" noResize="1" noEditPoints="1" noAdjustHandles="1" noChangeArrowheads="1" noChangeShapeType="1" noTextEdit="1"/>
              </p:cNvSpPr>
              <p:nvPr/>
            </p:nvSpPr>
            <p:spPr>
              <a:xfrm>
                <a:off x="7061795" y="1759302"/>
                <a:ext cx="3802066" cy="1155188"/>
              </a:xfrm>
              <a:prstGeom prst="rect">
                <a:avLst/>
              </a:prstGeom>
              <a:blipFill>
                <a:blip r:embed="rId5"/>
                <a:stretch>
                  <a:fillRect l="-1333" r="-1333" b="-12088"/>
                </a:stretch>
              </a:blipFill>
            </p:spPr>
            <p:txBody>
              <a:bodyPr/>
              <a:lstStyle/>
              <a:p>
                <a:r>
                  <a:rPr lang="en-US">
                    <a:noFill/>
                  </a:rPr>
                  <a:t> </a:t>
                </a:r>
              </a:p>
            </p:txBody>
          </p:sp>
        </mc:Fallback>
      </mc:AlternateContent>
      <p:sp>
        <p:nvSpPr>
          <p:cNvPr id="3" name="Rectangle 2">
            <a:extLst>
              <a:ext uri="{FF2B5EF4-FFF2-40B4-BE49-F238E27FC236}">
                <a16:creationId xmlns:a16="http://schemas.microsoft.com/office/drawing/2014/main" id="{AB19C084-85F8-A849-A8D6-D8C3532FB25F}"/>
              </a:ext>
            </a:extLst>
          </p:cNvPr>
          <p:cNvSpPr/>
          <p:nvPr/>
        </p:nvSpPr>
        <p:spPr bwMode="auto">
          <a:xfrm>
            <a:off x="6977661" y="1600200"/>
            <a:ext cx="3995139" cy="1476553"/>
          </a:xfrm>
          <a:prstGeom prst="rect">
            <a:avLst/>
          </a:prstGeom>
          <a:noFill/>
          <a:ln w="317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0314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0314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0314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3140"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title"/>
          </p:nvPr>
        </p:nvSpPr>
        <p:spPr/>
        <p:txBody>
          <a:bodyPr/>
          <a:lstStyle/>
          <a:p>
            <a:r>
              <a:rPr lang="en-US" dirty="0"/>
              <a:t>Fundamental radiometric relation</a:t>
            </a:r>
          </a:p>
        </p:txBody>
      </p:sp>
      <p:pic>
        <p:nvPicPr>
          <p:cNvPr id="5125" name="Picture 6"/>
          <p:cNvPicPr>
            <a:picLocks noChangeAspect="1" noChangeArrowheads="1"/>
          </p:cNvPicPr>
          <p:nvPr/>
        </p:nvPicPr>
        <p:blipFill>
          <a:blip r:embed="rId3" cstate="print"/>
          <a:srcRect/>
          <a:stretch>
            <a:fillRect/>
          </a:stretch>
        </p:blipFill>
        <p:spPr bwMode="auto">
          <a:xfrm>
            <a:off x="914400" y="1117778"/>
            <a:ext cx="4952834" cy="5283021"/>
          </a:xfrm>
          <a:prstGeom prst="rect">
            <a:avLst/>
          </a:prstGeom>
          <a:noFill/>
          <a:ln w="9525">
            <a:noFill/>
            <a:miter lim="800000"/>
            <a:headEnd/>
            <a:tailEnd/>
          </a:ln>
        </p:spPr>
      </p:pic>
      <p:sp>
        <p:nvSpPr>
          <p:cNvPr id="2" name="TextBox 1"/>
          <p:cNvSpPr txBox="1"/>
          <p:nvPr/>
        </p:nvSpPr>
        <p:spPr>
          <a:xfrm>
            <a:off x="6096000" y="5486400"/>
            <a:ext cx="6019800" cy="923330"/>
          </a:xfrm>
          <a:prstGeom prst="rect">
            <a:avLst/>
          </a:prstGeom>
          <a:noFill/>
        </p:spPr>
        <p:txBody>
          <a:bodyPr wrap="square" rtlCol="0" anchor="ctr">
            <a:spAutoFit/>
          </a:bodyPr>
          <a:lstStyle/>
          <a:p>
            <a:r>
              <a:rPr lang="en-US" sz="1800" dirty="0"/>
              <a:t>S. B. Kang and R. Weiss. </a:t>
            </a:r>
            <a:r>
              <a:rPr lang="en-US" sz="1800" dirty="0">
                <a:hlinkClick r:id="rId4"/>
              </a:rPr>
              <a:t>Can we calibrate a camera using an image of a flat, textureless Lambertian surface?</a:t>
            </a:r>
            <a:r>
              <a:rPr lang="en-US" sz="1800" dirty="0"/>
              <a:t> ECCV 2000</a:t>
            </a: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8643E4C0-9BB9-AD49-9B9E-AECAF35ADEE0}"/>
                  </a:ext>
                </a:extLst>
              </p:cNvPr>
              <p:cNvSpPr txBox="1"/>
              <p:nvPr/>
            </p:nvSpPr>
            <p:spPr>
              <a:xfrm>
                <a:off x="7061795" y="1759302"/>
                <a:ext cx="3802066" cy="115518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3200" b="0" i="1" smtClean="0">
                          <a:solidFill>
                            <a:srgbClr val="7030A0"/>
                          </a:solidFill>
                          <a:latin typeface="Cambria Math" panose="02040503050406030204" pitchFamily="18" charset="0"/>
                        </a:rPr>
                        <m:t>𝐸</m:t>
                      </m:r>
                      <m:r>
                        <a:rPr lang="en-US" sz="3200" b="0" i="1" smtClean="0">
                          <a:solidFill>
                            <a:srgbClr val="7030A0"/>
                          </a:solidFill>
                          <a:latin typeface="Cambria Math" panose="02040503050406030204" pitchFamily="18" charset="0"/>
                        </a:rPr>
                        <m:t>=</m:t>
                      </m:r>
                      <m:d>
                        <m:dPr>
                          <m:begChr m:val="["/>
                          <m:endChr m:val="]"/>
                          <m:ctrlPr>
                            <a:rPr lang="en-US" sz="3200" b="0" i="1" smtClean="0">
                              <a:solidFill>
                                <a:srgbClr val="7030A0"/>
                              </a:solidFill>
                              <a:latin typeface="Cambria Math" panose="02040503050406030204" pitchFamily="18" charset="0"/>
                            </a:rPr>
                          </m:ctrlPr>
                        </m:dPr>
                        <m:e>
                          <m:f>
                            <m:fPr>
                              <m:ctrlPr>
                                <a:rPr lang="el-GR" sz="3200" b="0" i="1" smtClean="0">
                                  <a:solidFill>
                                    <a:srgbClr val="7030A0"/>
                                  </a:solidFill>
                                  <a:latin typeface="Cambria Math" panose="02040503050406030204" pitchFamily="18" charset="0"/>
                                </a:rPr>
                              </m:ctrlPr>
                            </m:fPr>
                            <m:num>
                              <m:r>
                                <a:rPr lang="el-GR" sz="3200" b="0" i="1" smtClean="0">
                                  <a:solidFill>
                                    <a:srgbClr val="7030A0"/>
                                  </a:solidFill>
                                  <a:latin typeface="Cambria Math" panose="02040503050406030204" pitchFamily="18" charset="0"/>
                                </a:rPr>
                                <m:t>𝜋</m:t>
                              </m:r>
                            </m:num>
                            <m:den>
                              <m:r>
                                <a:rPr lang="en-US" sz="3200" b="0" i="1" smtClean="0">
                                  <a:solidFill>
                                    <a:srgbClr val="7030A0"/>
                                  </a:solidFill>
                                  <a:latin typeface="Cambria Math" panose="02040503050406030204" pitchFamily="18" charset="0"/>
                                </a:rPr>
                                <m:t>4</m:t>
                              </m:r>
                            </m:den>
                          </m:f>
                          <m:sSup>
                            <m:sSupPr>
                              <m:ctrlPr>
                                <a:rPr lang="el-GR" sz="3200" b="0" i="1" smtClean="0">
                                  <a:solidFill>
                                    <a:srgbClr val="7030A0"/>
                                  </a:solidFill>
                                  <a:latin typeface="Cambria Math" panose="02040503050406030204" pitchFamily="18" charset="0"/>
                                </a:rPr>
                              </m:ctrlPr>
                            </m:sSupPr>
                            <m:e>
                              <m:d>
                                <m:dPr>
                                  <m:ctrlPr>
                                    <a:rPr lang="el-GR" sz="3200" b="0" i="1" smtClean="0">
                                      <a:solidFill>
                                        <a:srgbClr val="7030A0"/>
                                      </a:solidFill>
                                      <a:latin typeface="Cambria Math" panose="02040503050406030204" pitchFamily="18" charset="0"/>
                                    </a:rPr>
                                  </m:ctrlPr>
                                </m:dPr>
                                <m:e>
                                  <m:f>
                                    <m:fPr>
                                      <m:ctrlPr>
                                        <a:rPr lang="el-GR" sz="3200" b="0" i="1" smtClean="0">
                                          <a:solidFill>
                                            <a:srgbClr val="7030A0"/>
                                          </a:solidFill>
                                          <a:latin typeface="Cambria Math" panose="02040503050406030204" pitchFamily="18" charset="0"/>
                                        </a:rPr>
                                      </m:ctrlPr>
                                    </m:fPr>
                                    <m:num>
                                      <m:r>
                                        <a:rPr lang="en-US" sz="3200" b="0" i="1" smtClean="0">
                                          <a:solidFill>
                                            <a:srgbClr val="7030A0"/>
                                          </a:solidFill>
                                          <a:latin typeface="Cambria Math" panose="02040503050406030204" pitchFamily="18" charset="0"/>
                                        </a:rPr>
                                        <m:t>𝑑</m:t>
                                      </m:r>
                                    </m:num>
                                    <m:den>
                                      <m:r>
                                        <a:rPr lang="en-US" sz="3200" b="0" i="1" smtClean="0">
                                          <a:solidFill>
                                            <a:srgbClr val="7030A0"/>
                                          </a:solidFill>
                                          <a:latin typeface="Cambria Math" panose="02040503050406030204" pitchFamily="18" charset="0"/>
                                        </a:rPr>
                                        <m:t>𝑓</m:t>
                                      </m:r>
                                    </m:den>
                                  </m:f>
                                </m:e>
                              </m:d>
                            </m:e>
                            <m:sup>
                              <m:r>
                                <a:rPr lang="en-US" sz="3200" b="0" i="1" smtClean="0">
                                  <a:solidFill>
                                    <a:srgbClr val="7030A0"/>
                                  </a:solidFill>
                                  <a:latin typeface="Cambria Math" panose="02040503050406030204" pitchFamily="18" charset="0"/>
                                </a:rPr>
                                <m:t>2</m:t>
                              </m:r>
                            </m:sup>
                          </m:sSup>
                          <m:sSup>
                            <m:sSupPr>
                              <m:ctrlPr>
                                <a:rPr lang="el-GR" sz="3200" b="0" i="1" smtClean="0">
                                  <a:solidFill>
                                    <a:srgbClr val="7030A0"/>
                                  </a:solidFill>
                                  <a:latin typeface="Cambria Math" panose="02040503050406030204" pitchFamily="18" charset="0"/>
                                </a:rPr>
                              </m:ctrlPr>
                            </m:sSupPr>
                            <m:e>
                              <m:r>
                                <m:rPr>
                                  <m:sty m:val="p"/>
                                </m:rPr>
                                <a:rPr lang="en-US" sz="3200" b="0" i="0" smtClean="0">
                                  <a:solidFill>
                                    <a:srgbClr val="7030A0"/>
                                  </a:solidFill>
                                  <a:latin typeface="Cambria Math" panose="02040503050406030204" pitchFamily="18" charset="0"/>
                                </a:rPr>
                                <m:t>cos</m:t>
                              </m:r>
                            </m:e>
                            <m:sup>
                              <m:r>
                                <a:rPr lang="en-US" sz="3200" b="0" i="1" smtClean="0">
                                  <a:solidFill>
                                    <a:srgbClr val="7030A0"/>
                                  </a:solidFill>
                                  <a:latin typeface="Cambria Math" panose="02040503050406030204" pitchFamily="18" charset="0"/>
                                </a:rPr>
                                <m:t>4</m:t>
                              </m:r>
                            </m:sup>
                          </m:sSup>
                          <m:r>
                            <a:rPr lang="el-GR" sz="3200" b="0" i="1" smtClean="0">
                              <a:solidFill>
                                <a:srgbClr val="7030A0"/>
                              </a:solidFill>
                              <a:latin typeface="Cambria Math" panose="02040503050406030204" pitchFamily="18" charset="0"/>
                              <a:ea typeface="Cambria Math" panose="02040503050406030204" pitchFamily="18" charset="0"/>
                            </a:rPr>
                            <m:t>𝛼</m:t>
                          </m:r>
                        </m:e>
                      </m:d>
                      <m:r>
                        <a:rPr lang="en-US" sz="3200" b="0" i="1" smtClean="0">
                          <a:solidFill>
                            <a:srgbClr val="7030A0"/>
                          </a:solidFill>
                          <a:latin typeface="Cambria Math" panose="02040503050406030204" pitchFamily="18" charset="0"/>
                        </a:rPr>
                        <m:t>𝐿</m:t>
                      </m:r>
                    </m:oMath>
                  </m:oMathPara>
                </a14:m>
                <a:endParaRPr lang="en-US" sz="3200" dirty="0">
                  <a:solidFill>
                    <a:srgbClr val="7030A0"/>
                  </a:solidFill>
                </a:endParaRPr>
              </a:p>
            </p:txBody>
          </p:sp>
        </mc:Choice>
        <mc:Fallback xmlns="">
          <p:sp>
            <p:nvSpPr>
              <p:cNvPr id="9" name="TextBox 8">
                <a:extLst>
                  <a:ext uri="{FF2B5EF4-FFF2-40B4-BE49-F238E27FC236}">
                    <a16:creationId xmlns:a16="http://schemas.microsoft.com/office/drawing/2014/main" id="{8643E4C0-9BB9-AD49-9B9E-AECAF35ADEE0}"/>
                  </a:ext>
                </a:extLst>
              </p:cNvPr>
              <p:cNvSpPr txBox="1">
                <a:spLocks noRot="1" noChangeAspect="1" noMove="1" noResize="1" noEditPoints="1" noAdjustHandles="1" noChangeArrowheads="1" noChangeShapeType="1" noTextEdit="1"/>
              </p:cNvSpPr>
              <p:nvPr/>
            </p:nvSpPr>
            <p:spPr>
              <a:xfrm>
                <a:off x="7061795" y="1759302"/>
                <a:ext cx="3802066" cy="1155188"/>
              </a:xfrm>
              <a:prstGeom prst="rect">
                <a:avLst/>
              </a:prstGeom>
              <a:blipFill>
                <a:blip r:embed="rId5"/>
                <a:stretch>
                  <a:fillRect l="-1333" r="-1333" b="-12088"/>
                </a:stretch>
              </a:blipFill>
            </p:spPr>
            <p:txBody>
              <a:bodyPr/>
              <a:lstStyle/>
              <a:p>
                <a:r>
                  <a:rPr lang="en-US">
                    <a:noFill/>
                  </a:rPr>
                  <a:t> </a:t>
                </a:r>
              </a:p>
            </p:txBody>
          </p:sp>
        </mc:Fallback>
      </mc:AlternateContent>
      <p:sp>
        <p:nvSpPr>
          <p:cNvPr id="10" name="Rectangle 9">
            <a:extLst>
              <a:ext uri="{FF2B5EF4-FFF2-40B4-BE49-F238E27FC236}">
                <a16:creationId xmlns:a16="http://schemas.microsoft.com/office/drawing/2014/main" id="{82B6C24D-9F2F-8A4D-8951-9E844C55D9E1}"/>
              </a:ext>
            </a:extLst>
          </p:cNvPr>
          <p:cNvSpPr/>
          <p:nvPr/>
        </p:nvSpPr>
        <p:spPr bwMode="auto">
          <a:xfrm>
            <a:off x="6977661" y="1600200"/>
            <a:ext cx="3995139" cy="1476553"/>
          </a:xfrm>
          <a:prstGeom prst="rect">
            <a:avLst/>
          </a:prstGeom>
          <a:noFill/>
          <a:ln w="317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cs typeface="Arial" charset="0"/>
            </a:endParaRP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FIRSTLAZEBNIK@YOUGJPPFUVWXY5MI" val="3229"/>
</p:tagLst>
</file>

<file path=ppt/theme/theme1.xml><?xml version="1.0" encoding="utf-8"?>
<a:theme xmlns:a="http://schemas.openxmlformats.org/drawingml/2006/main" name="Blank Presentatio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0000FF"/>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intro</Template>
  <TotalTime>33966</TotalTime>
  <Words>2868</Words>
  <Application>Microsoft Macintosh PowerPoint</Application>
  <PresentationFormat>Widescreen</PresentationFormat>
  <Paragraphs>498</Paragraphs>
  <Slides>69</Slides>
  <Notes>33</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2</vt:i4>
      </vt:variant>
      <vt:variant>
        <vt:lpstr>Slide Titles</vt:lpstr>
      </vt:variant>
      <vt:variant>
        <vt:i4>69</vt:i4>
      </vt:variant>
    </vt:vector>
  </HeadingPairs>
  <TitlesOfParts>
    <vt:vector size="77" baseType="lpstr">
      <vt:lpstr>Arial</vt:lpstr>
      <vt:lpstr>Cambria Math</vt:lpstr>
      <vt:lpstr>Gill Sans</vt:lpstr>
      <vt:lpstr>Helvetica</vt:lpstr>
      <vt:lpstr>Times New Roman</vt:lpstr>
      <vt:lpstr>Blank Presentation</vt:lpstr>
      <vt:lpstr>Image</vt:lpstr>
      <vt:lpstr>Photo Editor Photo</vt:lpstr>
      <vt:lpstr>Light and shading</vt:lpstr>
      <vt:lpstr>Some phenomena</vt:lpstr>
      <vt:lpstr>Artist physics can’t be trusted!</vt:lpstr>
      <vt:lpstr>PowerPoint Presentation</vt:lpstr>
      <vt:lpstr>Image formation</vt:lpstr>
      <vt:lpstr>Outline</vt:lpstr>
      <vt:lpstr>Radiometry of image formation</vt:lpstr>
      <vt:lpstr>Fundamental radiometric relation</vt:lpstr>
      <vt:lpstr>Fundamental radiometric relation</vt:lpstr>
      <vt:lpstr>From light rays to pixel values</vt:lpstr>
      <vt:lpstr>Outline</vt:lpstr>
      <vt:lpstr>Recall: Image formation</vt:lpstr>
      <vt:lpstr>What can happen to light when it hits a surface?</vt:lpstr>
      <vt:lpstr>Basic models of reflection</vt:lpstr>
      <vt:lpstr>Other possible effects</vt:lpstr>
      <vt:lpstr>Other possible effects</vt:lpstr>
      <vt:lpstr>PowerPoint Presentation</vt:lpstr>
      <vt:lpstr>Other possible effects</vt:lpstr>
      <vt:lpstr>Fluorescence in nature</vt:lpstr>
      <vt:lpstr>Films on surfaces</vt:lpstr>
      <vt:lpstr>Interference effects</vt:lpstr>
      <vt:lpstr>PowerPoint Presentation</vt:lpstr>
      <vt:lpstr>PowerPoint Presentation</vt:lpstr>
      <vt:lpstr>Bidirectional reflectance distribution function (BRDF)</vt:lpstr>
      <vt:lpstr>Bidirectional reflectance distribution function (BRDF)</vt:lpstr>
      <vt:lpstr>Basic models of reflection in detail</vt:lpstr>
      <vt:lpstr>Specular reflection</vt:lpstr>
      <vt:lpstr>Specularities</vt:lpstr>
      <vt:lpstr>Specular reflection</vt:lpstr>
      <vt:lpstr>Diffuse reflection</vt:lpstr>
      <vt:lpstr>Diffuse reflection</vt:lpstr>
      <vt:lpstr>Diffuse reflection</vt:lpstr>
      <vt:lpstr>Diffuse reflection</vt:lpstr>
      <vt:lpstr>Diffuse reflection</vt:lpstr>
      <vt:lpstr>Diffuse reflection: Lambert’s law</vt:lpstr>
      <vt:lpstr>Diffuse vs. specular: Significance for vision applications</vt:lpstr>
      <vt:lpstr>Outline</vt:lpstr>
      <vt:lpstr>Photometric stereo, or shape from shading</vt:lpstr>
      <vt:lpstr>Photometric stereo, or shape from shading</vt:lpstr>
      <vt:lpstr>Shape from shading ambiguity</vt:lpstr>
      <vt:lpstr>Shape from shading ambiguity</vt:lpstr>
      <vt:lpstr>Photometric stereo</vt:lpstr>
      <vt:lpstr>Example 1</vt:lpstr>
      <vt:lpstr>Example 2</vt:lpstr>
      <vt:lpstr>Image model</vt:lpstr>
      <vt:lpstr>Image model</vt:lpstr>
      <vt:lpstr>Least squares problem</vt:lpstr>
      <vt:lpstr>Synthetic example</vt:lpstr>
      <vt:lpstr>Recovering a surface from normals</vt:lpstr>
      <vt:lpstr>Recovering a surface from normals</vt:lpstr>
      <vt:lpstr>Recovering a surface from normals</vt:lpstr>
      <vt:lpstr>Surface recovered by integration</vt:lpstr>
      <vt:lpstr>Limitations of model</vt:lpstr>
      <vt:lpstr>Outline</vt:lpstr>
      <vt:lpstr>Finding the direction of the light source</vt:lpstr>
      <vt:lpstr>Finding the direction of the light source</vt:lpstr>
      <vt:lpstr>Finding the direction of the light source</vt:lpstr>
      <vt:lpstr>Finding the direction of the light source</vt:lpstr>
      <vt:lpstr>Application: Detecting composite photos</vt:lpstr>
      <vt:lpstr>Bits and Pieces, Obstacles and Problems</vt:lpstr>
      <vt:lpstr>Participating media</vt:lpstr>
      <vt:lpstr>Light hits a small box of material</vt:lpstr>
      <vt:lpstr>A ray passing through scattering material</vt:lpstr>
      <vt:lpstr>Airlight as a scattering effect</vt:lpstr>
      <vt:lpstr>PowerPoint Presentation</vt:lpstr>
      <vt:lpstr>PowerPoint Presentation</vt:lpstr>
      <vt:lpstr>Interreflections</vt:lpstr>
      <vt:lpstr>Shape from shading</vt:lpstr>
      <vt:lpstr>Shading is an amazing single view cue</vt:lpstr>
    </vt:vector>
  </TitlesOfParts>
  <Company>Carnegie Mellon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dc:title>
  <dc:creator>efros</dc:creator>
  <cp:lastModifiedBy>Forsyth, David Alexander</cp:lastModifiedBy>
  <cp:revision>906</cp:revision>
  <cp:lastPrinted>2023-10-09T14:25:28Z</cp:lastPrinted>
  <dcterms:created xsi:type="dcterms:W3CDTF">2004-08-29T23:15:23Z</dcterms:created>
  <dcterms:modified xsi:type="dcterms:W3CDTF">2023-10-09T14:25:39Z</dcterms:modified>
</cp:coreProperties>
</file>