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Lst>
  <p:notesMasterIdLst>
    <p:notesMasterId r:id="rId87"/>
  </p:notesMasterIdLst>
  <p:handoutMasterIdLst>
    <p:handoutMasterId r:id="rId88"/>
  </p:handoutMasterIdLst>
  <p:sldIdLst>
    <p:sldId id="612" r:id="rId4"/>
    <p:sldId id="674" r:id="rId5"/>
    <p:sldId id="617" r:id="rId6"/>
    <p:sldId id="710" r:id="rId7"/>
    <p:sldId id="289" r:id="rId8"/>
    <p:sldId id="712" r:id="rId9"/>
    <p:sldId id="290" r:id="rId10"/>
    <p:sldId id="713" r:id="rId11"/>
    <p:sldId id="711" r:id="rId12"/>
    <p:sldId id="616" r:id="rId13"/>
    <p:sldId id="526" r:id="rId14"/>
    <p:sldId id="527" r:id="rId15"/>
    <p:sldId id="670" r:id="rId16"/>
    <p:sldId id="671" r:id="rId17"/>
    <p:sldId id="528" r:id="rId18"/>
    <p:sldId id="615" r:id="rId19"/>
    <p:sldId id="661" r:id="rId20"/>
    <p:sldId id="689" r:id="rId21"/>
    <p:sldId id="493" r:id="rId22"/>
    <p:sldId id="541" r:id="rId23"/>
    <p:sldId id="498" r:id="rId24"/>
    <p:sldId id="533" r:id="rId25"/>
    <p:sldId id="666" r:id="rId26"/>
    <p:sldId id="702" r:id="rId27"/>
    <p:sldId id="706" r:id="rId28"/>
    <p:sldId id="707" r:id="rId29"/>
    <p:sldId id="708" r:id="rId30"/>
    <p:sldId id="709" r:id="rId31"/>
    <p:sldId id="647" r:id="rId32"/>
    <p:sldId id="524" r:id="rId33"/>
    <p:sldId id="690" r:id="rId34"/>
    <p:sldId id="675" r:id="rId35"/>
    <p:sldId id="655" r:id="rId36"/>
    <p:sldId id="625" r:id="rId37"/>
    <p:sldId id="626" r:id="rId38"/>
    <p:sldId id="627" r:id="rId39"/>
    <p:sldId id="628" r:id="rId40"/>
    <p:sldId id="629" r:id="rId41"/>
    <p:sldId id="630" r:id="rId42"/>
    <p:sldId id="631" r:id="rId43"/>
    <p:sldId id="632" r:id="rId44"/>
    <p:sldId id="696" r:id="rId45"/>
    <p:sldId id="678" r:id="rId46"/>
    <p:sldId id="714" r:id="rId47"/>
    <p:sldId id="715" r:id="rId48"/>
    <p:sldId id="693" r:id="rId49"/>
    <p:sldId id="691" r:id="rId50"/>
    <p:sldId id="294" r:id="rId51"/>
    <p:sldId id="695" r:id="rId52"/>
    <p:sldId id="686" r:id="rId53"/>
    <p:sldId id="697" r:id="rId54"/>
    <p:sldId id="698" r:id="rId55"/>
    <p:sldId id="699" r:id="rId56"/>
    <p:sldId id="682" r:id="rId57"/>
    <p:sldId id="684" r:id="rId58"/>
    <p:sldId id="590" r:id="rId59"/>
    <p:sldId id="662" r:id="rId60"/>
    <p:sldId id="575" r:id="rId61"/>
    <p:sldId id="676" r:id="rId62"/>
    <p:sldId id="576" r:id="rId63"/>
    <p:sldId id="535" r:id="rId64"/>
    <p:sldId id="692" r:id="rId65"/>
    <p:sldId id="656" r:id="rId66"/>
    <p:sldId id="582" r:id="rId67"/>
    <p:sldId id="581" r:id="rId68"/>
    <p:sldId id="584" r:id="rId69"/>
    <p:sldId id="673" r:id="rId70"/>
    <p:sldId id="307" r:id="rId71"/>
    <p:sldId id="308" r:id="rId72"/>
    <p:sldId id="309" r:id="rId73"/>
    <p:sldId id="310" r:id="rId74"/>
    <p:sldId id="311" r:id="rId75"/>
    <p:sldId id="313" r:id="rId76"/>
    <p:sldId id="672" r:id="rId77"/>
    <p:sldId id="593" r:id="rId78"/>
    <p:sldId id="604" r:id="rId79"/>
    <p:sldId id="659" r:id="rId80"/>
    <p:sldId id="598" r:id="rId81"/>
    <p:sldId id="701" r:id="rId82"/>
    <p:sldId id="687" r:id="rId83"/>
    <p:sldId id="605" r:id="rId84"/>
    <p:sldId id="700" r:id="rId85"/>
    <p:sldId id="618" r:id="rId86"/>
  </p:sldIdLst>
  <p:sldSz cx="12192000" cy="6858000"/>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00FF"/>
    <a:srgbClr val="9900CC"/>
    <a:srgbClr val="33CC33"/>
    <a:srgbClr val="00FF00"/>
    <a:srgbClr val="CC66FF"/>
    <a:srgbClr val="FF0000"/>
    <a:srgbClr val="FF9900"/>
    <a:srgbClr val="FF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82" autoAdjust="0"/>
    <p:restoredTop sz="86190" autoAdjust="0"/>
  </p:normalViewPr>
  <p:slideViewPr>
    <p:cSldViewPr>
      <p:cViewPr varScale="1">
        <p:scale>
          <a:sx n="109" d="100"/>
          <a:sy n="109" d="100"/>
        </p:scale>
        <p:origin x="1224" y="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F16C0045-E70A-4EB9-BE69-E0E8D0D4FC5B}" type="slidenum">
              <a:rPr lang="en-US"/>
              <a:pPr>
                <a:defRPr/>
              </a:pPr>
              <a:t>‹#›</a:t>
            </a:fld>
            <a:endParaRPr lang="en-US"/>
          </a:p>
        </p:txBody>
      </p:sp>
    </p:spTree>
    <p:extLst>
      <p:ext uri="{BB962C8B-B14F-4D97-AF65-F5344CB8AC3E}">
        <p14:creationId xmlns:p14="http://schemas.microsoft.com/office/powerpoint/2010/main" val="4772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63492"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368C6905-33AE-4F88-A7E2-D4161F30B709}" type="slidenum">
              <a:rPr lang="en-US"/>
              <a:pPr>
                <a:defRPr/>
              </a:pPr>
              <a:t>‹#›</a:t>
            </a:fld>
            <a:endParaRPr lang="en-US"/>
          </a:p>
        </p:txBody>
      </p:sp>
    </p:spTree>
    <p:extLst>
      <p:ext uri="{BB962C8B-B14F-4D97-AF65-F5344CB8AC3E}">
        <p14:creationId xmlns:p14="http://schemas.microsoft.com/office/powerpoint/2010/main" val="1226028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motherboard.vice.com/en_us/article/this-picture-has-no-red-pixelsso-why-do-the-strawberries-still-look-red?utm_source=mbfb"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3B85492-4AA6-4BBF-BE5C-7ACC7F0C76E1}" type="slidenum">
              <a:rPr lang="en-US" smtClean="0"/>
              <a:pPr/>
              <a:t>1</a:t>
            </a:fld>
            <a:endParaRPr lang="en-US"/>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B5C8B37-9730-4AA7-A9BA-2D759C34704A}" type="slidenum">
              <a:rPr lang="en-US" smtClean="0"/>
              <a:pPr/>
              <a:t>19</a:t>
            </a:fld>
            <a:endParaRPr lang="en-US"/>
          </a:p>
        </p:txBody>
      </p:sp>
      <p:sp>
        <p:nvSpPr>
          <p:cNvPr id="72707" name="Rectangle 2"/>
          <p:cNvSpPr>
            <a:spLocks noGrp="1" noRot="1" noChangeAspect="1" noChangeArrowheads="1" noTextEdit="1"/>
          </p:cNvSpPr>
          <p:nvPr>
            <p:ph type="sldImg"/>
          </p:nvPr>
        </p:nvSpPr>
        <p:spPr>
          <a:xfrm>
            <a:off x="457200" y="720725"/>
            <a:ext cx="6400800" cy="3600450"/>
          </a:xfrm>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1810002-A5B0-42D3-B6FE-87B093E6E2DB}" type="slidenum">
              <a:rPr lang="en-US" smtClean="0"/>
              <a:pPr/>
              <a:t>20</a:t>
            </a:fld>
            <a:endParaRPr lang="en-US"/>
          </a:p>
        </p:txBody>
      </p:sp>
      <p:sp>
        <p:nvSpPr>
          <p:cNvPr id="73731" name="Rectangle 2"/>
          <p:cNvSpPr>
            <a:spLocks noGrp="1" noRot="1" noChangeAspect="1" noChangeArrowheads="1" noTextEdit="1"/>
          </p:cNvSpPr>
          <p:nvPr>
            <p:ph type="sldImg"/>
          </p:nvPr>
        </p:nvSpPr>
        <p:spPr>
          <a:xfrm>
            <a:off x="457200" y="717550"/>
            <a:ext cx="6369050" cy="3582988"/>
          </a:xfrm>
          <a:ln/>
        </p:spPr>
      </p:sp>
      <p:sp>
        <p:nvSpPr>
          <p:cNvPr id="73732"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B069723-A931-4F68-B116-B19BFAC932E8}" type="slidenum">
              <a:rPr lang="en-US" smtClean="0"/>
              <a:pPr/>
              <a:t>21</a:t>
            </a:fld>
            <a:endParaRPr lang="en-US"/>
          </a:p>
        </p:txBody>
      </p:sp>
      <p:sp>
        <p:nvSpPr>
          <p:cNvPr id="74755" name="Rectangle 2"/>
          <p:cNvSpPr>
            <a:spLocks noGrp="1" noRot="1" noChangeAspect="1" noChangeArrowheads="1" noTextEdit="1"/>
          </p:cNvSpPr>
          <p:nvPr>
            <p:ph type="sldImg"/>
          </p:nvPr>
        </p:nvSpPr>
        <p:spPr>
          <a:xfrm>
            <a:off x="457200" y="720725"/>
            <a:ext cx="6400800" cy="3600450"/>
          </a:xfrm>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F04FE26-C8BE-47AA-867B-62D1FBF1033D}" type="slidenum">
              <a:rPr lang="en-US" smtClean="0"/>
              <a:pPr/>
              <a:t>22</a:t>
            </a:fld>
            <a:endParaRPr lang="en-US"/>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2267809-32BB-4529-851B-530809343158}" type="slidenum">
              <a:rPr lang="en-US" smtClean="0"/>
              <a:pPr/>
              <a:t>29</a:t>
            </a:fld>
            <a:endParaRPr lang="en-US"/>
          </a:p>
        </p:txBody>
      </p:sp>
      <p:sp>
        <p:nvSpPr>
          <p:cNvPr id="78851" name="Rectangle 2"/>
          <p:cNvSpPr>
            <a:spLocks noGrp="1" noRot="1" noChangeAspect="1" noChangeArrowheads="1" noTextEdit="1"/>
          </p:cNvSpPr>
          <p:nvPr>
            <p:ph type="sldImg"/>
          </p:nvPr>
        </p:nvSpPr>
        <p:spPr>
          <a:xfrm>
            <a:off x="457200" y="720725"/>
            <a:ext cx="6400800" cy="3600450"/>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AEF18BD-D559-4595-8C1F-8BE6F2D5D760}" type="slidenum">
              <a:rPr lang="en-US" smtClean="0"/>
              <a:pPr/>
              <a:t>30</a:t>
            </a:fld>
            <a:endParaRPr lang="en-US"/>
          </a:p>
        </p:txBody>
      </p:sp>
      <p:sp>
        <p:nvSpPr>
          <p:cNvPr id="79875" name="Rectangle 2"/>
          <p:cNvSpPr>
            <a:spLocks noGrp="1" noRot="1" noChangeAspect="1" noChangeArrowheads="1" noTextEdit="1"/>
          </p:cNvSpPr>
          <p:nvPr>
            <p:ph type="sldImg"/>
          </p:nvPr>
        </p:nvSpPr>
        <p:spPr>
          <a:xfrm>
            <a:off x="457200" y="720725"/>
            <a:ext cx="6400800" cy="3600450"/>
          </a:xfrm>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0CF8FCF-39B2-4B4D-9088-1D6E853B27DE}" type="slidenum">
              <a:rPr lang="en-US" smtClean="0"/>
              <a:pPr/>
              <a:t>33</a:t>
            </a:fld>
            <a:endParaRPr lang="en-US"/>
          </a:p>
        </p:txBody>
      </p:sp>
      <p:sp>
        <p:nvSpPr>
          <p:cNvPr id="80899" name="Rectangle 2"/>
          <p:cNvSpPr>
            <a:spLocks noGrp="1" noRot="1" noChangeAspect="1" noChangeArrowheads="1" noTextEdit="1"/>
          </p:cNvSpPr>
          <p:nvPr>
            <p:ph type="sldImg"/>
          </p:nvPr>
        </p:nvSpPr>
        <p:spPr>
          <a:xfrm>
            <a:off x="457200" y="720725"/>
            <a:ext cx="6400800" cy="3600450"/>
          </a:xfrm>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FDDCE6C-F54B-4D51-879A-47139CB28DFF}" type="slidenum">
              <a:rPr lang="en-US" smtClean="0"/>
              <a:pPr/>
              <a:t>34</a:t>
            </a:fld>
            <a:endParaRPr lang="en-US"/>
          </a:p>
        </p:txBody>
      </p:sp>
      <p:sp>
        <p:nvSpPr>
          <p:cNvPr id="81923" name="Rectangle 2"/>
          <p:cNvSpPr>
            <a:spLocks noGrp="1" noRot="1" noChangeAspect="1" noChangeArrowheads="1" noTextEdit="1"/>
          </p:cNvSpPr>
          <p:nvPr>
            <p:ph type="sldImg"/>
          </p:nvPr>
        </p:nvSpPr>
        <p:spPr>
          <a:xfrm>
            <a:off x="457200" y="720725"/>
            <a:ext cx="6400800" cy="3600450"/>
          </a:xfrm>
          <a:ln/>
        </p:spPr>
      </p:sp>
      <p:sp>
        <p:nvSpPr>
          <p:cNvPr id="819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C76090B-F3B1-4B68-8973-B88DEBB73778}" type="slidenum">
              <a:rPr lang="en-US" smtClean="0"/>
              <a:pPr/>
              <a:t>35</a:t>
            </a:fld>
            <a:endParaRPr lang="en-US"/>
          </a:p>
        </p:txBody>
      </p:sp>
      <p:sp>
        <p:nvSpPr>
          <p:cNvPr id="82947" name="Rectangle 2"/>
          <p:cNvSpPr>
            <a:spLocks noGrp="1" noRot="1" noChangeAspect="1" noChangeArrowheads="1" noTextEdit="1"/>
          </p:cNvSpPr>
          <p:nvPr>
            <p:ph type="sldImg"/>
          </p:nvPr>
        </p:nvSpPr>
        <p:spPr>
          <a:xfrm>
            <a:off x="457200" y="720725"/>
            <a:ext cx="6400800" cy="3600450"/>
          </a:xfrm>
          <a:ln/>
        </p:spPr>
      </p:sp>
      <p:sp>
        <p:nvSpPr>
          <p:cNvPr id="8294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1BC26DA-8480-4C44-BB5C-771DDB52144D}" type="slidenum">
              <a:rPr lang="en-US" smtClean="0"/>
              <a:pPr/>
              <a:t>36</a:t>
            </a:fld>
            <a:endParaRPr lang="en-US"/>
          </a:p>
        </p:txBody>
      </p:sp>
      <p:sp>
        <p:nvSpPr>
          <p:cNvPr id="83971" name="Rectangle 2"/>
          <p:cNvSpPr>
            <a:spLocks noGrp="1" noRot="1" noChangeAspect="1" noChangeArrowheads="1" noTextEdit="1"/>
          </p:cNvSpPr>
          <p:nvPr>
            <p:ph type="sldImg"/>
          </p:nvPr>
        </p:nvSpPr>
        <p:spPr>
          <a:xfrm>
            <a:off x="457200" y="720725"/>
            <a:ext cx="6400800" cy="3600450"/>
          </a:xfrm>
          <a:ln/>
        </p:spPr>
      </p:sp>
      <p:sp>
        <p:nvSpPr>
          <p:cNvPr id="839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E24BE02-5862-4BAC-A701-210B87A3DDA4}" type="slidenum">
              <a:rPr lang="en-US" smtClean="0"/>
              <a:pPr/>
              <a:t>3</a:t>
            </a:fld>
            <a:endParaRPr lang="en-US"/>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A7FADAA-B044-4834-A29C-D587AA457533}" type="slidenum">
              <a:rPr lang="en-US" smtClean="0"/>
              <a:pPr/>
              <a:t>37</a:t>
            </a:fld>
            <a:endParaRPr lang="en-US"/>
          </a:p>
        </p:txBody>
      </p:sp>
      <p:sp>
        <p:nvSpPr>
          <p:cNvPr id="84995" name="Rectangle 2"/>
          <p:cNvSpPr>
            <a:spLocks noGrp="1" noRot="1" noChangeAspect="1" noChangeArrowheads="1" noTextEdit="1"/>
          </p:cNvSpPr>
          <p:nvPr>
            <p:ph type="sldImg"/>
          </p:nvPr>
        </p:nvSpPr>
        <p:spPr>
          <a:xfrm>
            <a:off x="457200" y="720725"/>
            <a:ext cx="6400800" cy="3600450"/>
          </a:xfrm>
          <a:ln/>
        </p:spPr>
      </p:sp>
      <p:sp>
        <p:nvSpPr>
          <p:cNvPr id="849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EE619D47-C76C-4153-8C64-61F8DE98B59F}" type="slidenum">
              <a:rPr lang="en-US" smtClean="0"/>
              <a:pPr/>
              <a:t>38</a:t>
            </a:fld>
            <a:endParaRPr lang="en-US"/>
          </a:p>
        </p:txBody>
      </p:sp>
      <p:sp>
        <p:nvSpPr>
          <p:cNvPr id="86019" name="Rectangle 2"/>
          <p:cNvSpPr>
            <a:spLocks noGrp="1" noRot="1" noChangeAspect="1" noChangeArrowheads="1" noTextEdit="1"/>
          </p:cNvSpPr>
          <p:nvPr>
            <p:ph type="sldImg"/>
          </p:nvPr>
        </p:nvSpPr>
        <p:spPr>
          <a:xfrm>
            <a:off x="457200" y="720725"/>
            <a:ext cx="6400800" cy="3600450"/>
          </a:xfrm>
          <a:ln/>
        </p:spPr>
      </p:sp>
      <p:sp>
        <p:nvSpPr>
          <p:cNvPr id="8602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E1E3058-D3E8-4104-B7F2-2E609E503A5F}" type="slidenum">
              <a:rPr lang="en-US" smtClean="0"/>
              <a:pPr/>
              <a:t>39</a:t>
            </a:fld>
            <a:endParaRPr lang="en-US"/>
          </a:p>
        </p:txBody>
      </p:sp>
      <p:sp>
        <p:nvSpPr>
          <p:cNvPr id="87043" name="Rectangle 2"/>
          <p:cNvSpPr>
            <a:spLocks noGrp="1" noRot="1" noChangeAspect="1" noChangeArrowheads="1" noTextEdit="1"/>
          </p:cNvSpPr>
          <p:nvPr>
            <p:ph type="sldImg"/>
          </p:nvPr>
        </p:nvSpPr>
        <p:spPr>
          <a:xfrm>
            <a:off x="457200" y="720725"/>
            <a:ext cx="6400800" cy="3600450"/>
          </a:xfrm>
          <a:ln/>
        </p:spPr>
      </p:sp>
      <p:sp>
        <p:nvSpPr>
          <p:cNvPr id="870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FE99C3F-A1E9-41FB-951E-8F624EB876D2}" type="slidenum">
              <a:rPr lang="en-US" smtClean="0"/>
              <a:pPr/>
              <a:t>40</a:t>
            </a:fld>
            <a:endParaRPr lang="en-US"/>
          </a:p>
        </p:txBody>
      </p:sp>
      <p:sp>
        <p:nvSpPr>
          <p:cNvPr id="88067" name="Rectangle 2"/>
          <p:cNvSpPr>
            <a:spLocks noGrp="1" noRot="1" noChangeAspect="1" noChangeArrowheads="1" noTextEdit="1"/>
          </p:cNvSpPr>
          <p:nvPr>
            <p:ph type="sldImg"/>
          </p:nvPr>
        </p:nvSpPr>
        <p:spPr>
          <a:xfrm>
            <a:off x="457200" y="720725"/>
            <a:ext cx="6400800" cy="3600450"/>
          </a:xfrm>
          <a:ln/>
        </p:spPr>
      </p:sp>
      <p:sp>
        <p:nvSpPr>
          <p:cNvPr id="880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CD5109D-B5B3-4052-8B7C-5D85A12C23A0}" type="slidenum">
              <a:rPr lang="en-US" smtClean="0"/>
              <a:pPr/>
              <a:t>41</a:t>
            </a:fld>
            <a:endParaRPr lang="en-US"/>
          </a:p>
        </p:txBody>
      </p:sp>
      <p:sp>
        <p:nvSpPr>
          <p:cNvPr id="89091" name="Rectangle 2"/>
          <p:cNvSpPr>
            <a:spLocks noGrp="1" noRot="1" noChangeAspect="1" noChangeArrowheads="1" noTextEdit="1"/>
          </p:cNvSpPr>
          <p:nvPr>
            <p:ph type="sldImg"/>
          </p:nvPr>
        </p:nvSpPr>
        <p:spPr>
          <a:xfrm>
            <a:off x="457200" y="720725"/>
            <a:ext cx="6400800" cy="3600450"/>
          </a:xfrm>
          <a:ln/>
        </p:spPr>
      </p:sp>
      <p:sp>
        <p:nvSpPr>
          <p:cNvPr id="8909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466734E-87D6-4509-8BF7-76D22A377E48}" type="slidenum">
              <a:rPr lang="en-US" smtClean="0"/>
              <a:pPr/>
              <a:t>43</a:t>
            </a:fld>
            <a:endParaRPr lang="en-US"/>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16873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466734E-87D6-4509-8BF7-76D22A377E48}" type="slidenum">
              <a:rPr lang="en-US" smtClean="0"/>
              <a:pPr/>
              <a:t>46</a:t>
            </a:fld>
            <a:endParaRPr lang="en-US"/>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20031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67C78F-6EAB-4AC3-9E30-1FF78142B781}" type="slidenum">
              <a:rPr lang="en-US" smtClean="0"/>
              <a:pPr/>
              <a:t>49</a:t>
            </a:fld>
            <a:endParaRPr lang="en-US"/>
          </a:p>
        </p:txBody>
      </p:sp>
      <p:sp>
        <p:nvSpPr>
          <p:cNvPr id="92163" name="Rectangle 2"/>
          <p:cNvSpPr>
            <a:spLocks noGrp="1" noRot="1" noChangeAspect="1" noChangeArrowheads="1" noTextEdit="1"/>
          </p:cNvSpPr>
          <p:nvPr>
            <p:ph type="sldImg"/>
          </p:nvPr>
        </p:nvSpPr>
        <p:spPr>
          <a:xfrm>
            <a:off x="457200" y="720725"/>
            <a:ext cx="6400800" cy="3600450"/>
          </a:xfrm>
          <a:ln/>
        </p:spPr>
      </p:sp>
      <p:sp>
        <p:nvSpPr>
          <p:cNvPr id="92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46884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67C78F-6EAB-4AC3-9E30-1FF78142B781}" type="slidenum">
              <a:rPr lang="en-US" smtClean="0"/>
              <a:pPr/>
              <a:t>56</a:t>
            </a:fld>
            <a:endParaRPr lang="en-US"/>
          </a:p>
        </p:txBody>
      </p:sp>
      <p:sp>
        <p:nvSpPr>
          <p:cNvPr id="92163" name="Rectangle 2"/>
          <p:cNvSpPr>
            <a:spLocks noGrp="1" noRot="1" noChangeAspect="1" noChangeArrowheads="1" noTextEdit="1"/>
          </p:cNvSpPr>
          <p:nvPr>
            <p:ph type="sldImg"/>
          </p:nvPr>
        </p:nvSpPr>
        <p:spPr>
          <a:xfrm>
            <a:off x="457200" y="720725"/>
            <a:ext cx="6400800" cy="3600450"/>
          </a:xfrm>
          <a:ln/>
        </p:spPr>
      </p:sp>
      <p:sp>
        <p:nvSpPr>
          <p:cNvPr id="92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58822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7458466-AFA8-44B2-9152-8AAC5E2F7386}" type="slidenum">
              <a:rPr lang="en-US" smtClean="0"/>
              <a:pPr/>
              <a:t>57</a:t>
            </a:fld>
            <a:endParaRPr lang="en-US"/>
          </a:p>
        </p:txBody>
      </p:sp>
      <p:sp>
        <p:nvSpPr>
          <p:cNvPr id="96259" name="Rectangle 2"/>
          <p:cNvSpPr>
            <a:spLocks noGrp="1" noRot="1" noChangeAspect="1" noChangeArrowheads="1" noTextEdit="1"/>
          </p:cNvSpPr>
          <p:nvPr>
            <p:ph type="sldImg"/>
          </p:nvPr>
        </p:nvSpPr>
        <p:spPr>
          <a:xfrm>
            <a:off x="457200" y="720725"/>
            <a:ext cx="6400800" cy="3600450"/>
          </a:xfrm>
          <a:ln/>
        </p:spPr>
      </p:sp>
      <p:sp>
        <p:nvSpPr>
          <p:cNvPr id="9626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C73A367-45BE-4432-A6B3-17712D032B7B}" type="slidenum">
              <a:rPr lang="en-US" smtClean="0"/>
              <a:pPr/>
              <a:t>10</a:t>
            </a:fld>
            <a:endParaRPr lang="en-US"/>
          </a:p>
        </p:txBody>
      </p:sp>
      <p:sp>
        <p:nvSpPr>
          <p:cNvPr id="66563" name="Rectangle 2"/>
          <p:cNvSpPr>
            <a:spLocks noGrp="1" noRot="1" noChangeAspect="1" noChangeArrowheads="1" noTextEdit="1"/>
          </p:cNvSpPr>
          <p:nvPr>
            <p:ph type="sldImg"/>
          </p:nvPr>
        </p:nvSpPr>
        <p:spPr>
          <a:xfrm>
            <a:off x="457200" y="720725"/>
            <a:ext cx="6400800" cy="3600450"/>
          </a:xfrm>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0334B78-603D-4E7C-B640-771774D8E189}" type="slidenum">
              <a:rPr lang="en-US" smtClean="0"/>
              <a:pPr/>
              <a:t>58</a:t>
            </a:fld>
            <a:endParaRPr lang="en-US"/>
          </a:p>
        </p:txBody>
      </p:sp>
      <p:sp>
        <p:nvSpPr>
          <p:cNvPr id="97283" name="Rectangle 2"/>
          <p:cNvSpPr>
            <a:spLocks noGrp="1" noRot="1" noChangeAspect="1" noChangeArrowheads="1" noTextEdit="1"/>
          </p:cNvSpPr>
          <p:nvPr>
            <p:ph type="sldImg"/>
          </p:nvPr>
        </p:nvSpPr>
        <p:spPr>
          <a:xfrm>
            <a:off x="457200" y="720725"/>
            <a:ext cx="6400800" cy="3600450"/>
          </a:xfrm>
          <a:ln/>
        </p:spPr>
      </p:sp>
      <p:sp>
        <p:nvSpPr>
          <p:cNvPr id="972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0334B78-603D-4E7C-B640-771774D8E189}" type="slidenum">
              <a:rPr lang="en-US" smtClean="0"/>
              <a:pPr/>
              <a:t>59</a:t>
            </a:fld>
            <a:endParaRPr lang="en-US"/>
          </a:p>
        </p:txBody>
      </p:sp>
      <p:sp>
        <p:nvSpPr>
          <p:cNvPr id="97283" name="Rectangle 2"/>
          <p:cNvSpPr>
            <a:spLocks noGrp="1" noRot="1" noChangeAspect="1" noChangeArrowheads="1" noTextEdit="1"/>
          </p:cNvSpPr>
          <p:nvPr>
            <p:ph type="sldImg"/>
          </p:nvPr>
        </p:nvSpPr>
        <p:spPr>
          <a:xfrm>
            <a:off x="457200" y="720725"/>
            <a:ext cx="6400800" cy="3600450"/>
          </a:xfrm>
          <a:ln/>
        </p:spPr>
      </p:sp>
      <p:sp>
        <p:nvSpPr>
          <p:cNvPr id="972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2546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6EF7679-BE5D-46E4-9D7A-9006880D0275}" type="slidenum">
              <a:rPr lang="en-US" smtClean="0"/>
              <a:pPr/>
              <a:t>60</a:t>
            </a:fld>
            <a:endParaRPr lang="en-US"/>
          </a:p>
        </p:txBody>
      </p:sp>
      <p:sp>
        <p:nvSpPr>
          <p:cNvPr id="98307" name="Rectangle 2"/>
          <p:cNvSpPr>
            <a:spLocks noGrp="1" noRot="1" noChangeAspect="1" noChangeArrowheads="1" noTextEdit="1"/>
          </p:cNvSpPr>
          <p:nvPr>
            <p:ph type="sldImg"/>
          </p:nvPr>
        </p:nvSpPr>
        <p:spPr>
          <a:xfrm>
            <a:off x="457200" y="720725"/>
            <a:ext cx="6400800" cy="3600450"/>
          </a:xfrm>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18FAC29-FE89-477F-9159-5CF07A8DA126}" type="slidenum">
              <a:rPr lang="en-US" smtClean="0"/>
              <a:pPr/>
              <a:t>61</a:t>
            </a:fld>
            <a:endParaRPr lang="en-US"/>
          </a:p>
        </p:txBody>
      </p:sp>
      <p:sp>
        <p:nvSpPr>
          <p:cNvPr id="99331" name="Rectangle 2"/>
          <p:cNvSpPr>
            <a:spLocks noGrp="1" noRot="1" noChangeAspect="1" noChangeArrowheads="1" noTextEdit="1"/>
          </p:cNvSpPr>
          <p:nvPr>
            <p:ph type="sldImg"/>
          </p:nvPr>
        </p:nvSpPr>
        <p:spPr>
          <a:xfrm>
            <a:off x="457200" y="720725"/>
            <a:ext cx="6400800" cy="3600450"/>
          </a:xfrm>
          <a:ln/>
        </p:spPr>
      </p:sp>
      <p:sp>
        <p:nvSpPr>
          <p:cNvPr id="993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C5231991-7F5D-423F-821E-3A89F003F410}" type="slidenum">
              <a:rPr lang="en-US" smtClean="0"/>
              <a:pPr/>
              <a:t>63</a:t>
            </a:fld>
            <a:endParaRPr lang="en-US"/>
          </a:p>
        </p:txBody>
      </p:sp>
      <p:sp>
        <p:nvSpPr>
          <p:cNvPr id="100355" name="Rectangle 2"/>
          <p:cNvSpPr>
            <a:spLocks noGrp="1" noRot="1" noChangeAspect="1" noChangeArrowheads="1" noTextEdit="1"/>
          </p:cNvSpPr>
          <p:nvPr>
            <p:ph type="sldImg"/>
          </p:nvPr>
        </p:nvSpPr>
        <p:spPr>
          <a:xfrm>
            <a:off x="457200" y="720725"/>
            <a:ext cx="6400800" cy="3600450"/>
          </a:xfrm>
          <a:ln/>
        </p:spPr>
      </p:sp>
      <p:sp>
        <p:nvSpPr>
          <p:cNvPr id="100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B86FEEA-98C8-4B5B-B593-11D6C83A26D4}" type="slidenum">
              <a:rPr lang="en-US" smtClean="0"/>
              <a:pPr/>
              <a:t>64</a:t>
            </a:fld>
            <a:endParaRPr lang="en-US"/>
          </a:p>
        </p:txBody>
      </p:sp>
      <p:sp>
        <p:nvSpPr>
          <p:cNvPr id="106499" name="Rectangle 2"/>
          <p:cNvSpPr>
            <a:spLocks noGrp="1" noRot="1" noChangeAspect="1" noChangeArrowheads="1" noTextEdit="1"/>
          </p:cNvSpPr>
          <p:nvPr>
            <p:ph type="sldImg"/>
          </p:nvPr>
        </p:nvSpPr>
        <p:spPr>
          <a:xfrm>
            <a:off x="457200" y="720725"/>
            <a:ext cx="6400800" cy="3600450"/>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45B8599-7E64-48C3-94CB-BD4D34DD75C4}" type="slidenum">
              <a:rPr lang="en-US" smtClean="0"/>
              <a:pPr/>
              <a:t>65</a:t>
            </a:fld>
            <a:endParaRPr lang="en-US"/>
          </a:p>
        </p:txBody>
      </p:sp>
      <p:sp>
        <p:nvSpPr>
          <p:cNvPr id="103427" name="Rectangle 2"/>
          <p:cNvSpPr>
            <a:spLocks noGrp="1" noRot="1" noChangeAspect="1" noChangeArrowheads="1" noTextEdit="1"/>
          </p:cNvSpPr>
          <p:nvPr>
            <p:ph type="sldImg"/>
          </p:nvPr>
        </p:nvSpPr>
        <p:spPr>
          <a:xfrm>
            <a:off x="457200" y="720725"/>
            <a:ext cx="6400800" cy="3600450"/>
          </a:xfrm>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BC4C53B8-AC4F-4731-92DD-5C1E0B4C1D28}" type="slidenum">
              <a:rPr lang="en-US" smtClean="0"/>
              <a:pPr/>
              <a:t>66</a:t>
            </a:fld>
            <a:endParaRPr lang="en-US"/>
          </a:p>
        </p:txBody>
      </p:sp>
      <p:sp>
        <p:nvSpPr>
          <p:cNvPr id="104451" name="Rectangle 2"/>
          <p:cNvSpPr>
            <a:spLocks noGrp="1" noRot="1" noChangeAspect="1" noChangeArrowheads="1" noTextEdit="1"/>
          </p:cNvSpPr>
          <p:nvPr>
            <p:ph type="sldImg"/>
          </p:nvPr>
        </p:nvSpPr>
        <p:spPr>
          <a:xfrm>
            <a:off x="457200" y="720725"/>
            <a:ext cx="6400800" cy="3600450"/>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website: </a:t>
            </a:r>
            <a:r>
              <a:rPr lang="en-US" sz="1200" b="0" i="0" kern="1200" dirty="0">
                <a:solidFill>
                  <a:schemeClr val="tx1"/>
                </a:solidFill>
                <a:effectLst/>
                <a:latin typeface="Arial" charset="0"/>
                <a:ea typeface="+mn-ea"/>
                <a:cs typeface="Arial" charset="0"/>
              </a:rPr>
              <a:t>When the brain sees the blueish tint to the photograph, it assumes the blue is not from the objects but from the light source and subtracts that blue as an automatic color correction. “Your brain says, ‘the light source that I am viewing these strawberries under has some blue component to it, so I’m going to subtract that automatically from every pixel.’ And when you take gray pixels and subtract out the blue bias, you end up with red,” the National Eye Institute’s </a:t>
            </a:r>
            <a:r>
              <a:rPr lang="en-US" sz="1200" b="0" i="0" kern="1200" dirty="0" err="1">
                <a:solidFill>
                  <a:schemeClr val="tx1"/>
                </a:solidFill>
                <a:effectLst/>
                <a:latin typeface="Arial" charset="0"/>
                <a:ea typeface="+mn-ea"/>
                <a:cs typeface="Arial" charset="0"/>
              </a:rPr>
              <a:t>Bevil</a:t>
            </a:r>
            <a:r>
              <a:rPr lang="en-US" sz="1200" b="0" i="0" kern="1200" dirty="0">
                <a:solidFill>
                  <a:schemeClr val="tx1"/>
                </a:solidFill>
                <a:effectLst/>
                <a:latin typeface="Arial" charset="0"/>
                <a:ea typeface="+mn-ea"/>
                <a:cs typeface="Arial" charset="0"/>
              </a:rPr>
              <a:t> Conway </a:t>
            </a:r>
            <a:r>
              <a:rPr lang="en-US" sz="1200" b="0" i="0" u="none" strike="noStrike" kern="1200" dirty="0">
                <a:solidFill>
                  <a:schemeClr val="tx1"/>
                </a:solidFill>
                <a:effectLst/>
                <a:latin typeface="Arial" charset="0"/>
                <a:ea typeface="+mn-ea"/>
                <a:cs typeface="Arial" charset="0"/>
                <a:hlinkClick r:id="rId3"/>
              </a:rPr>
              <a:t>told Motherboard</a:t>
            </a:r>
            <a:r>
              <a:rPr lang="en-US" sz="1200" b="0" i="0" kern="1200" dirty="0">
                <a:solidFill>
                  <a:schemeClr val="tx1"/>
                </a:solidFill>
                <a:effectLst/>
                <a:latin typeface="Arial" charset="0"/>
                <a:ea typeface="+mn-ea"/>
                <a:cs typeface="Arial" charset="0"/>
              </a:rPr>
              <a:t>.</a:t>
            </a:r>
            <a:endParaRPr lang="en-US" dirty="0"/>
          </a:p>
        </p:txBody>
      </p:sp>
      <p:sp>
        <p:nvSpPr>
          <p:cNvPr id="4" name="Slide Number Placeholder 3"/>
          <p:cNvSpPr>
            <a:spLocks noGrp="1"/>
          </p:cNvSpPr>
          <p:nvPr>
            <p:ph type="sldNum" sz="quarter" idx="5"/>
          </p:nvPr>
        </p:nvSpPr>
        <p:spPr/>
        <p:txBody>
          <a:bodyPr/>
          <a:lstStyle/>
          <a:p>
            <a:pPr>
              <a:defRPr/>
            </a:pPr>
            <a:fld id="{368C6905-33AE-4F88-A7E2-D4161F30B709}" type="slidenum">
              <a:rPr lang="en-US" smtClean="0"/>
              <a:pPr>
                <a:defRPr/>
              </a:pPr>
              <a:t>67</a:t>
            </a:fld>
            <a:endParaRPr lang="en-US"/>
          </a:p>
        </p:txBody>
      </p:sp>
    </p:spTree>
    <p:extLst>
      <p:ext uri="{BB962C8B-B14F-4D97-AF65-F5344CB8AC3E}">
        <p14:creationId xmlns:p14="http://schemas.microsoft.com/office/powerpoint/2010/main" val="3534106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AB39E52C-7C1F-46F8-B65E-2F63F1AD602D}" type="slidenum">
              <a:rPr lang="en-US" smtClean="0"/>
              <a:pPr/>
              <a:t>75</a:t>
            </a:fld>
            <a:endParaRPr lang="en-US"/>
          </a:p>
        </p:txBody>
      </p:sp>
      <p:sp>
        <p:nvSpPr>
          <p:cNvPr id="109571" name="Rectangle 2"/>
          <p:cNvSpPr>
            <a:spLocks noGrp="1" noRot="1" noChangeAspect="1" noChangeArrowheads="1" noTextEdit="1"/>
          </p:cNvSpPr>
          <p:nvPr>
            <p:ph type="sldImg"/>
          </p:nvPr>
        </p:nvSpPr>
        <p:spPr>
          <a:xfrm>
            <a:off x="457200" y="720725"/>
            <a:ext cx="6400800" cy="3600450"/>
          </a:xfrm>
          <a:ln/>
        </p:spPr>
      </p:sp>
      <p:sp>
        <p:nvSpPr>
          <p:cNvPr id="1095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7035DDDA-AA08-4D9E-9EAD-B9DD26D3CDF1}" type="slidenum">
              <a:rPr lang="en-US" smtClean="0"/>
              <a:pPr/>
              <a:t>11</a:t>
            </a:fld>
            <a:endParaRPr lang="en-US"/>
          </a:p>
        </p:txBody>
      </p:sp>
      <p:sp>
        <p:nvSpPr>
          <p:cNvPr id="67587" name="Rectangle 2"/>
          <p:cNvSpPr>
            <a:spLocks noGrp="1" noRot="1" noChangeAspect="1" noChangeArrowheads="1" noTextEdit="1"/>
          </p:cNvSpPr>
          <p:nvPr>
            <p:ph type="sldImg"/>
          </p:nvPr>
        </p:nvSpPr>
        <p:spPr>
          <a:xfrm>
            <a:off x="457200" y="720725"/>
            <a:ext cx="6400800" cy="3600450"/>
          </a:xfrm>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6E9ABD9-F106-453B-AFAC-F61F042BE3EA}" type="slidenum">
              <a:rPr lang="en-US" smtClean="0"/>
              <a:pPr/>
              <a:t>76</a:t>
            </a:fld>
            <a:endParaRPr lang="en-US"/>
          </a:p>
        </p:txBody>
      </p:sp>
      <p:sp>
        <p:nvSpPr>
          <p:cNvPr id="110595" name="Rectangle 2"/>
          <p:cNvSpPr>
            <a:spLocks noGrp="1" noRot="1" noChangeAspect="1" noChangeArrowheads="1" noTextEdit="1"/>
          </p:cNvSpPr>
          <p:nvPr>
            <p:ph type="sldImg"/>
          </p:nvPr>
        </p:nvSpPr>
        <p:spPr>
          <a:xfrm>
            <a:off x="457200" y="720725"/>
            <a:ext cx="6400800" cy="3600450"/>
          </a:xfrm>
          <a:ln/>
        </p:spPr>
      </p:sp>
      <p:sp>
        <p:nvSpPr>
          <p:cNvPr id="1105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0F5F20A7-D359-4D29-A073-577DA96E165A}" type="slidenum">
              <a:rPr lang="en-US" smtClean="0"/>
              <a:pPr/>
              <a:t>77</a:t>
            </a:fld>
            <a:endParaRPr lang="en-US"/>
          </a:p>
        </p:txBody>
      </p:sp>
      <p:sp>
        <p:nvSpPr>
          <p:cNvPr id="112643" name="Rectangle 2"/>
          <p:cNvSpPr>
            <a:spLocks noGrp="1" noRot="1" noChangeAspect="1" noChangeArrowheads="1" noTextEdit="1"/>
          </p:cNvSpPr>
          <p:nvPr>
            <p:ph type="sldImg"/>
          </p:nvPr>
        </p:nvSpPr>
        <p:spPr>
          <a:xfrm>
            <a:off x="457200" y="720725"/>
            <a:ext cx="6400800" cy="3600450"/>
          </a:xfrm>
          <a:ln/>
        </p:spPr>
      </p:sp>
      <p:sp>
        <p:nvSpPr>
          <p:cNvPr id="1126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99D891E-B07E-4925-9646-B73EB1AAB462}" type="slidenum">
              <a:rPr lang="en-US" smtClean="0"/>
              <a:pPr/>
              <a:t>78</a:t>
            </a:fld>
            <a:endParaRPr lang="en-US"/>
          </a:p>
        </p:txBody>
      </p:sp>
      <p:sp>
        <p:nvSpPr>
          <p:cNvPr id="113667" name="Rectangle 2"/>
          <p:cNvSpPr>
            <a:spLocks noGrp="1" noRot="1" noChangeAspect="1" noChangeArrowheads="1" noTextEdit="1"/>
          </p:cNvSpPr>
          <p:nvPr>
            <p:ph type="sldImg"/>
          </p:nvPr>
        </p:nvSpPr>
        <p:spPr>
          <a:xfrm>
            <a:off x="457200" y="720725"/>
            <a:ext cx="6400800" cy="3600450"/>
          </a:xfrm>
          <a:ln/>
        </p:spPr>
      </p:sp>
      <p:sp>
        <p:nvSpPr>
          <p:cNvPr id="1136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F74C29C-1472-46B5-AA6E-A970B86864E6}" type="slidenum">
              <a:rPr lang="en-US" smtClean="0"/>
              <a:pPr/>
              <a:t>81</a:t>
            </a:fld>
            <a:endParaRPr lang="en-US"/>
          </a:p>
        </p:txBody>
      </p:sp>
      <p:sp>
        <p:nvSpPr>
          <p:cNvPr id="115715" name="Rectangle 2"/>
          <p:cNvSpPr>
            <a:spLocks noGrp="1" noRot="1" noChangeAspect="1" noChangeArrowheads="1" noTextEdit="1"/>
          </p:cNvSpPr>
          <p:nvPr>
            <p:ph type="sldImg"/>
          </p:nvPr>
        </p:nvSpPr>
        <p:spPr>
          <a:xfrm>
            <a:off x="457200" y="720725"/>
            <a:ext cx="6400800" cy="3600450"/>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F74C29C-1472-46B5-AA6E-A970B86864E6}" type="slidenum">
              <a:rPr lang="en-US" smtClean="0"/>
              <a:pPr/>
              <a:t>82</a:t>
            </a:fld>
            <a:endParaRPr lang="en-US"/>
          </a:p>
        </p:txBody>
      </p:sp>
      <p:sp>
        <p:nvSpPr>
          <p:cNvPr id="115715" name="Rectangle 2"/>
          <p:cNvSpPr>
            <a:spLocks noGrp="1" noRot="1" noChangeAspect="1" noChangeArrowheads="1" noTextEdit="1"/>
          </p:cNvSpPr>
          <p:nvPr>
            <p:ph type="sldImg"/>
          </p:nvPr>
        </p:nvSpPr>
        <p:spPr>
          <a:xfrm>
            <a:off x="457200" y="720725"/>
            <a:ext cx="6400800" cy="3600450"/>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29651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909C00C-D08C-406F-AE07-739AE8EA775C}" type="slidenum">
              <a:rPr lang="en-US" smtClean="0"/>
              <a:pPr/>
              <a:t>83</a:t>
            </a:fld>
            <a:endParaRPr lang="en-US"/>
          </a:p>
        </p:txBody>
      </p:sp>
      <p:sp>
        <p:nvSpPr>
          <p:cNvPr id="117763" name="Rectangle 2"/>
          <p:cNvSpPr>
            <a:spLocks noGrp="1" noRot="1" noChangeAspect="1" noChangeArrowheads="1" noTextEdit="1"/>
          </p:cNvSpPr>
          <p:nvPr>
            <p:ph type="sldImg"/>
          </p:nvPr>
        </p:nvSpPr>
        <p:spPr>
          <a:xfrm>
            <a:off x="457200" y="720725"/>
            <a:ext cx="6400800" cy="3600450"/>
          </a:xfrm>
          <a:ln/>
        </p:spPr>
      </p:sp>
      <p:sp>
        <p:nvSpPr>
          <p:cNvPr id="1177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7361E1B-79F4-4F10-AC22-4FDC34DFD6D1}" type="slidenum">
              <a:rPr lang="en-US" smtClean="0"/>
              <a:pPr/>
              <a:t>12</a:t>
            </a:fld>
            <a:endParaRPr lang="en-US"/>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Explain XKCD: The spike toward the left hand side of the spectrum is likely the 4.3 µm resonance wavelength of hot CO2 characteristic of burning hydrocarbons</a:t>
            </a:r>
          </a:p>
        </p:txBody>
      </p:sp>
      <p:sp>
        <p:nvSpPr>
          <p:cNvPr id="4" name="Slide Number Placeholder 3"/>
          <p:cNvSpPr>
            <a:spLocks noGrp="1"/>
          </p:cNvSpPr>
          <p:nvPr>
            <p:ph type="sldNum" sz="quarter" idx="10"/>
          </p:nvPr>
        </p:nvSpPr>
        <p:spPr/>
        <p:txBody>
          <a:bodyPr/>
          <a:lstStyle/>
          <a:p>
            <a:pPr>
              <a:defRPr/>
            </a:pPr>
            <a:fld id="{368C6905-33AE-4F88-A7E2-D4161F30B709}" type="slidenum">
              <a:rPr lang="en-US" smtClean="0"/>
              <a:pPr>
                <a:defRPr/>
              </a:pPr>
              <a:t>14</a:t>
            </a:fld>
            <a:endParaRPr lang="en-US"/>
          </a:p>
        </p:txBody>
      </p:sp>
    </p:spTree>
    <p:extLst>
      <p:ext uri="{BB962C8B-B14F-4D97-AF65-F5344CB8AC3E}">
        <p14:creationId xmlns:p14="http://schemas.microsoft.com/office/powerpoint/2010/main" val="79255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4D8633F-F28A-486B-ABB0-F8621DB47C07}" type="slidenum">
              <a:rPr lang="en-US" smtClean="0"/>
              <a:pPr/>
              <a:t>15</a:t>
            </a:fld>
            <a:endParaRPr lang="en-US"/>
          </a:p>
        </p:txBody>
      </p:sp>
      <p:sp>
        <p:nvSpPr>
          <p:cNvPr id="69635" name="Rectangle 2"/>
          <p:cNvSpPr>
            <a:spLocks noGrp="1" noRot="1" noChangeAspect="1" noChangeArrowheads="1" noTextEdit="1"/>
          </p:cNvSpPr>
          <p:nvPr>
            <p:ph type="sldImg"/>
          </p:nvPr>
        </p:nvSpPr>
        <p:spPr>
          <a:xfrm>
            <a:off x="457200" y="720725"/>
            <a:ext cx="6400800" cy="3600450"/>
          </a:xfrm>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D7E0793-645C-4303-A759-C2608070AFCE}" type="slidenum">
              <a:rPr lang="en-US" smtClean="0"/>
              <a:pPr/>
              <a:t>16</a:t>
            </a:fld>
            <a:endParaRPr lang="en-US"/>
          </a:p>
        </p:txBody>
      </p:sp>
      <p:sp>
        <p:nvSpPr>
          <p:cNvPr id="70659" name="Rectangle 2"/>
          <p:cNvSpPr>
            <a:spLocks noGrp="1" noRot="1" noChangeAspect="1" noChangeArrowheads="1" noTextEdit="1"/>
          </p:cNvSpPr>
          <p:nvPr>
            <p:ph type="sldImg"/>
          </p:nvPr>
        </p:nvSpPr>
        <p:spPr>
          <a:xfrm>
            <a:off x="457200" y="720725"/>
            <a:ext cx="6400800" cy="3600450"/>
          </a:xfrm>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457200" y="720725"/>
            <a:ext cx="6400800" cy="3600450"/>
          </a:xfrm>
          <a:ln/>
        </p:spPr>
      </p:sp>
      <p:sp>
        <p:nvSpPr>
          <p:cNvPr id="71683" name="Notes Placeholder 2"/>
          <p:cNvSpPr>
            <a:spLocks noGrp="1"/>
          </p:cNvSpPr>
          <p:nvPr>
            <p:ph type="body" idx="1"/>
          </p:nvPr>
        </p:nvSpPr>
        <p:spPr>
          <a:noFill/>
          <a:ln/>
        </p:spPr>
        <p:txBody>
          <a:bodyPr/>
          <a:lstStyle/>
          <a:p>
            <a:endParaRPr lang="en-US"/>
          </a:p>
        </p:txBody>
      </p:sp>
      <p:sp>
        <p:nvSpPr>
          <p:cNvPr id="71684" name="Slide Number Placeholder 3"/>
          <p:cNvSpPr>
            <a:spLocks noGrp="1"/>
          </p:cNvSpPr>
          <p:nvPr>
            <p:ph type="sldNum" sz="quarter" idx="5"/>
          </p:nvPr>
        </p:nvSpPr>
        <p:spPr>
          <a:noFill/>
        </p:spPr>
        <p:txBody>
          <a:bodyPr/>
          <a:lstStyle/>
          <a:p>
            <a:fld id="{52AD109B-45D2-4870-AB5A-E80B1AD5D72B}"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00FA70-7763-4EA8-BC03-5F1ECF0F6DF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8383EF-C0A8-403A-BECD-0E75399025D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9547B0-A9DB-4CB5-B668-D154176E205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ullets">
    <p:spTree>
      <p:nvGrpSpPr>
        <p:cNvPr id="1" name=""/>
        <p:cNvGrpSpPr/>
        <p:nvPr/>
      </p:nvGrpSpPr>
      <p:grpSpPr>
        <a:xfrm>
          <a:off x="0" y="0"/>
          <a:ext cx="0" cy="0"/>
          <a:chOff x="0" y="0"/>
          <a:chExt cx="0" cy="0"/>
        </a:xfrm>
      </p:grpSpPr>
      <p:sp>
        <p:nvSpPr>
          <p:cNvPr id="91" name="Title Text"/>
          <p:cNvSpPr txBox="1">
            <a:spLocks noGrp="1"/>
          </p:cNvSpPr>
          <p:nvPr>
            <p:ph type="title"/>
          </p:nvPr>
        </p:nvSpPr>
        <p:spPr>
          <a:xfrm>
            <a:off x="1190625" y="178594"/>
            <a:ext cx="9810750" cy="1714500"/>
          </a:xfrm>
          <a:prstGeom prst="rect">
            <a:avLst/>
          </a:prstGeom>
        </p:spPr>
        <p:txBody>
          <a:bodyPr anchor="ctr"/>
          <a:lstStyle>
            <a:lvl1pPr indent="0">
              <a:lnSpc>
                <a:spcPts val="4008"/>
              </a:lnSpc>
              <a:tabLst>
                <a:tab pos="857220" algn="l"/>
              </a:tabLst>
              <a:defRPr sz="3375">
                <a:latin typeface="+mn-lt"/>
                <a:ea typeface="+mn-ea"/>
                <a:cs typeface="+mn-cs"/>
                <a:sym typeface="Times Roman"/>
              </a:defRPr>
            </a:lvl1pPr>
          </a:lstStyle>
          <a:p>
            <a:r>
              <a:t>Title Text</a:t>
            </a:r>
          </a:p>
        </p:txBody>
      </p:sp>
      <p:sp>
        <p:nvSpPr>
          <p:cNvPr id="92" name="Body Level One…"/>
          <p:cNvSpPr txBox="1">
            <a:spLocks noGrp="1"/>
          </p:cNvSpPr>
          <p:nvPr>
            <p:ph type="body" idx="1"/>
          </p:nvPr>
        </p:nvSpPr>
        <p:spPr>
          <a:xfrm>
            <a:off x="1190625" y="1946672"/>
            <a:ext cx="9810750" cy="4018359"/>
          </a:xfrm>
          <a:prstGeom prst="rect">
            <a:avLst/>
          </a:prstGeom>
        </p:spPr>
        <p:txBody>
          <a:bodyPr/>
          <a:lstStyle>
            <a:lvl1pPr marL="555455" indent="-332220" algn="l">
              <a:buClr>
                <a:srgbClr val="FFFEFD"/>
              </a:buClr>
              <a:buSzPct val="171429"/>
              <a:buFont typeface="Helvetica"/>
              <a:buChar char="•"/>
              <a:tabLst>
                <a:tab pos="1009019" algn="l"/>
              </a:tabLst>
            </a:lvl1pPr>
            <a:lvl2pPr marL="834039" indent="-289347" algn="l">
              <a:buClr>
                <a:srgbClr val="FFFEFD"/>
              </a:buClr>
              <a:buSzPct val="171429"/>
              <a:buFont typeface="Helvetica"/>
              <a:buChar char="•"/>
              <a:tabLst>
                <a:tab pos="1285829" algn="l"/>
              </a:tabLst>
            </a:lvl2pPr>
            <a:lvl3pPr marL="1146567" indent="-289347" algn="l">
              <a:buClr>
                <a:srgbClr val="FFFEFD"/>
              </a:buClr>
              <a:buSzPct val="171429"/>
              <a:buFont typeface="Helvetica"/>
              <a:buChar char="•"/>
              <a:tabLst>
                <a:tab pos="1598357" algn="l"/>
              </a:tabLst>
            </a:lvl3pPr>
            <a:lvl4pPr marL="1459095" indent="-289347" algn="l">
              <a:buClr>
                <a:srgbClr val="FFFEFD"/>
              </a:buClr>
              <a:buSzPct val="171429"/>
              <a:buFont typeface="Helvetica"/>
              <a:buChar char="•"/>
              <a:tabLst>
                <a:tab pos="1910885" algn="l"/>
              </a:tabLst>
            </a:lvl4pPr>
            <a:lvl5pPr marL="1780552" indent="-289347" algn="l">
              <a:buClr>
                <a:srgbClr val="FFFEFD"/>
              </a:buClr>
              <a:buSzPct val="171429"/>
              <a:buFont typeface="Helvetica"/>
              <a:buChar char="•"/>
              <a:tabLst>
                <a:tab pos="2232343" algn="l"/>
              </a:tabLst>
            </a:lvl5p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xfrm>
            <a:off x="5935137" y="6518672"/>
            <a:ext cx="321726" cy="25003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83081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8B3411-722F-43B6-BBCB-A9F6D844103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C324B1-CA34-4A87-9741-853AEFB61492}"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EA70754-04E8-473A-925D-22903F5CC480}"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1E18D0E-F35A-4665-BF11-9554DCAE0020}"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2A44214-D346-42E8-BCFC-C44DFD333AD2}"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37C0050-11F6-4DC8-A1D0-7B13F3107E5E}"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50F50B9-043C-4D3C-9833-42F04C847882}"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C0BA5-5391-4EB7-94E3-A11D13FE766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AFA7E4E-8D47-4BFE-92C2-983FA788059D}"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C095E6-2728-4DDC-A143-0D0AD9EAC699}"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0DA8D5D-D5FD-4C72-9D58-D7E6B016C2D3}"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BDD43CD-C4C7-4F52-8336-8E67E0703AC0}" type="slidenum">
              <a:rPr lang="en-US" altLang="en-US"/>
              <a:pPr>
                <a:defRPr/>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9DAF-7936-458E-9CA6-411A168DEF5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44ED13-7E90-42CD-ACF1-E4F55F3B2EA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4E56C-5572-4C73-93E4-AB5F9F7B8012}"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EDB4DA-3D94-4F70-8C19-C27862D58C7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C20E90-C9B1-4043-A9D1-DBEA0E2426C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8AC686-EBA4-4C09-9F11-92D4476C75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09043-76F4-4C47-AD19-5B4274F338A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865ABB-478A-4965-849D-E9B698C85FB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01CD91-DBFE-4392-8E6D-5BE321DA10FA}"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F17A3C-1C5D-4D7F-9820-6A81C83DB618}"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ED084-E794-4281-8847-656B437DF76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150038-3F59-445B-AC94-F68F675CA0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48986E-C918-4C07-BB51-3E1D151F3E5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CDA0AD-6A65-4D9E-958B-6BEB24D50F1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407182-1E7B-4FAC-9A2D-315A079AB23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39CC04-B1A8-4A3F-ABEF-7FA7CE63646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2B9A30-E36F-46F8-A673-054BE27F248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D904C-51A5-4C9C-A42E-D9510BDFDC1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4861595E-C93F-4D16-AF85-BE7DBAD2A8D3}"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85"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65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p>
        </p:txBody>
      </p:sp>
      <p:sp>
        <p:nvSpPr>
          <p:cNvPr id="4065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p>
        </p:txBody>
      </p:sp>
      <p:sp>
        <p:nvSpPr>
          <p:cNvPr id="4065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50AE6AB-4936-4CBA-872F-1FF021CE1D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cs typeface="Arial" charset="0"/>
        </a:defRPr>
      </a:lvl2pPr>
      <a:lvl3pPr algn="ctr" rtl="0" eaLnBrk="0" fontAlgn="base" hangingPunct="0">
        <a:spcBef>
          <a:spcPct val="0"/>
        </a:spcBef>
        <a:spcAft>
          <a:spcPct val="0"/>
        </a:spcAft>
        <a:defRPr sz="4400">
          <a:solidFill>
            <a:schemeClr val="tx2"/>
          </a:solidFill>
          <a:latin typeface="Times" pitchFamily="18" charset="0"/>
          <a:cs typeface="Arial" charset="0"/>
        </a:defRPr>
      </a:lvl3pPr>
      <a:lvl4pPr algn="ctr" rtl="0" eaLnBrk="0" fontAlgn="base" hangingPunct="0">
        <a:spcBef>
          <a:spcPct val="0"/>
        </a:spcBef>
        <a:spcAft>
          <a:spcPct val="0"/>
        </a:spcAft>
        <a:defRPr sz="4400">
          <a:solidFill>
            <a:schemeClr val="tx2"/>
          </a:solidFill>
          <a:latin typeface="Times" pitchFamily="18" charset="0"/>
          <a:cs typeface="Arial" charset="0"/>
        </a:defRPr>
      </a:lvl4pPr>
      <a:lvl5pPr algn="ctr" rtl="0" eaLnBrk="0" fontAlgn="base" hangingPunct="0">
        <a:spcBef>
          <a:spcPct val="0"/>
        </a:spcBef>
        <a:spcAft>
          <a:spcPct val="0"/>
        </a:spcAft>
        <a:defRPr sz="4400">
          <a:solidFill>
            <a:schemeClr val="tx2"/>
          </a:solidFill>
          <a:latin typeface="Times" pitchFamily="18" charset="0"/>
          <a:cs typeface="Arial" charset="0"/>
        </a:defRPr>
      </a:lvl5pPr>
      <a:lvl6pPr marL="457200" algn="ctr" rtl="0" fontAlgn="base">
        <a:spcBef>
          <a:spcPct val="0"/>
        </a:spcBef>
        <a:spcAft>
          <a:spcPct val="0"/>
        </a:spcAft>
        <a:defRPr sz="4400">
          <a:solidFill>
            <a:schemeClr val="tx2"/>
          </a:solidFill>
          <a:latin typeface="Times" pitchFamily="18" charset="0"/>
          <a:cs typeface="Arial" charset="0"/>
        </a:defRPr>
      </a:lvl6pPr>
      <a:lvl7pPr marL="914400" algn="ctr" rtl="0" fontAlgn="base">
        <a:spcBef>
          <a:spcPct val="0"/>
        </a:spcBef>
        <a:spcAft>
          <a:spcPct val="0"/>
        </a:spcAft>
        <a:defRPr sz="4400">
          <a:solidFill>
            <a:schemeClr val="tx2"/>
          </a:solidFill>
          <a:latin typeface="Times" pitchFamily="18" charset="0"/>
          <a:cs typeface="Arial" charset="0"/>
        </a:defRPr>
      </a:lvl7pPr>
      <a:lvl8pPr marL="1371600" algn="ctr" rtl="0" fontAlgn="base">
        <a:spcBef>
          <a:spcPct val="0"/>
        </a:spcBef>
        <a:spcAft>
          <a:spcPct val="0"/>
        </a:spcAft>
        <a:defRPr sz="4400">
          <a:solidFill>
            <a:schemeClr val="tx2"/>
          </a:solidFill>
          <a:latin typeface="Times" pitchFamily="18" charset="0"/>
          <a:cs typeface="Arial" charset="0"/>
        </a:defRPr>
      </a:lvl8pPr>
      <a:lvl9pPr marL="1828800" algn="ctr" rtl="0" fontAlgn="base">
        <a:spcBef>
          <a:spcPct val="0"/>
        </a:spcBef>
        <a:spcAft>
          <a:spcPct val="0"/>
        </a:spcAft>
        <a:defRPr sz="4400">
          <a:solidFill>
            <a:schemeClr val="tx2"/>
          </a:solidFill>
          <a:latin typeface="Times"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541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8541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78541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39526FF-30D4-4896-A62D-D25B6AA6AD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1.wmf"/></Relationships>
</file>

<file path=ppt/slides/_rels/slide13.xml.rels><?xml version="1.0" encoding="UTF-8" standalone="yes"?>
<Relationships xmlns="http://schemas.openxmlformats.org/package/2006/relationships"><Relationship Id="rId3" Type="http://schemas.openxmlformats.org/officeDocument/2006/relationships/hyperlink" Target="http://www.popularmechanics.com/technology/gadgets/tests/incandescent-vs-compact-fluorescent-vs-led-ultimate-light-bulb-test#slide-1"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xkcd.com/1308/"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w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olafureliasson.net/archive/artwork/WEK101676/room-for-one-colou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wmf"/></Relationships>
</file>

<file path=ppt/slides/_rels/slide23.xml.rels><?xml version="1.0" encoding="UTF-8" standalone="yes"?>
<Relationships xmlns="http://schemas.openxmlformats.org/package/2006/relationships"><Relationship Id="rId2" Type="http://schemas.openxmlformats.org/officeDocument/2006/relationships/hyperlink" Target="http://en.wikipedia.org/wiki/Color_visio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20.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 Id="rId10" Type="http://schemas.openxmlformats.org/officeDocument/2006/relationships/image" Target="../media/image35.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20.png"/></Relationships>
</file>

<file path=ppt/slides/_rels/slide2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ecs.yorku.ca/~mbrown/Brown_Tutorial.pdf"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tiff"/></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1.png"/><Relationship Id="rId5" Type="http://schemas.openxmlformats.org/officeDocument/2006/relationships/image" Target="../media/image391.png"/><Relationship Id="rId4" Type="http://schemas.openxmlformats.org/officeDocument/2006/relationships/image" Target="../media/image381.png"/></Relationships>
</file>

<file path=ppt/slides/_rels/slide42.xml.rels><?xml version="1.0" encoding="UTF-8" standalone="yes"?>
<Relationships xmlns="http://schemas.openxmlformats.org/package/2006/relationships"><Relationship Id="rId2" Type="http://schemas.openxmlformats.org/officeDocument/2006/relationships/hyperlink" Target="https://en.wikipedia.org/wiki/Young%E2%80%93Helmholtz_theory"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oleObject" Target="../embeddings/oleObject2.bin"/><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0.png"/><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400.png"/></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2.png"/><Relationship Id="rId4" Type="http://schemas.openxmlformats.org/officeDocument/2006/relationships/oleObject" Target="../embeddings/oleObject3.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oleObject" Target="../embeddings/oleObject6.bin"/><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oleObject" Target="../embeddings/oleObject5.bin"/><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hyperlink" Target="http://en.wikipedia.org/wiki/CIE_1931_color_spac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eecs.yorku.ca/~mbrown/Brown_Tutorial.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oleObject" Target="../embeddings/oleObject7.bin"/><Relationship Id="rId4" Type="http://schemas.openxmlformats.org/officeDocument/2006/relationships/image" Target="../media/image580.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schorsch.com/kbase/glossary/adaptation.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n.wikipedia.org/wiki/Checker_shadow_illusion"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en.wikipedia.org/wiki/Checker_shadow_illusio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digitaltrends.com/photography/non-red-strawberrie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5.ti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image" Target="../media/image76.ti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9.tif"/><Relationship Id="rId2" Type="http://schemas.openxmlformats.org/officeDocument/2006/relationships/image" Target="../media/image78.tif"/><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hyperlink" Target="http://www.wired.com/2015/02/science-one-agrees-color-dress/" TargetMode="External"/><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s://www.wired.com/2015/02/science-one-agrees-color-dres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cambridgeincolour.com/tutorials/white-balance.ht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3" Type="http://schemas.openxmlformats.org/officeDocument/2006/relationships/hyperlink" Target="http://www.cambridgeincolour.com/tutorials/white-balance.ht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oleObject" Target="../embeddings/oleObject8.bin"/></Relationships>
</file>

<file path=ppt/slides/_rels/slide77.xml.rels><?xml version="1.0" encoding="UTF-8" standalone="yes"?>
<Relationships xmlns="http://schemas.openxmlformats.org/package/2006/relationships"><Relationship Id="rId3" Type="http://schemas.openxmlformats.org/officeDocument/2006/relationships/hyperlink" Target="https://en.wikipedia.org/wiki/Chromatic_adaptation"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720.png"/></Relationships>
</file>

<file path=ppt/slides/_rels/slide78.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petapixel.com/2020/09/10/smartphones-are-ruining-wildfire-sky-photos-with-auto-white-balance/"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www.cambridgeincolour.com/tutorials/white-balance.htm" TargetMode="External"/><Relationship Id="rId5" Type="http://schemas.openxmlformats.org/officeDocument/2006/relationships/image" Target="../media/image89.png"/><Relationship Id="rId4" Type="http://schemas.openxmlformats.org/officeDocument/2006/relationships/oleObject" Target="../embeddings/oleObject9.bin"/></Relationships>
</file>

<file path=ppt/slides/_rels/slide82.xml.rels><?xml version="1.0" encoding="UTF-8" standalone="yes"?>
<Relationships xmlns="http://schemas.openxmlformats.org/package/2006/relationships"><Relationship Id="rId3" Type="http://schemas.openxmlformats.org/officeDocument/2006/relationships/hyperlink" Target="http://people.csail.mit.edu/ehsu/work/sig08lm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5.tiff"/><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Color</a:t>
            </a:r>
          </a:p>
        </p:txBody>
      </p:sp>
      <p:pic>
        <p:nvPicPr>
          <p:cNvPr id="15363" name="Picture 6"/>
          <p:cNvPicPr>
            <a:picLocks noChangeAspect="1" noChangeArrowheads="1"/>
          </p:cNvPicPr>
          <p:nvPr/>
        </p:nvPicPr>
        <p:blipFill>
          <a:blip r:embed="rId3" cstate="print"/>
          <a:srcRect/>
          <a:stretch>
            <a:fillRect/>
          </a:stretch>
        </p:blipFill>
        <p:spPr bwMode="auto">
          <a:xfrm>
            <a:off x="6400800" y="1143000"/>
            <a:ext cx="3644900" cy="4724400"/>
          </a:xfrm>
          <a:prstGeom prst="rect">
            <a:avLst/>
          </a:prstGeom>
          <a:noFill/>
          <a:ln w="9525">
            <a:noFill/>
            <a:miter lim="800000"/>
            <a:headEnd/>
            <a:tailEnd/>
          </a:ln>
        </p:spPr>
      </p:pic>
      <p:pic>
        <p:nvPicPr>
          <p:cNvPr id="15364" name="Picture 7"/>
          <p:cNvPicPr>
            <a:picLocks noChangeAspect="1" noChangeArrowheads="1"/>
          </p:cNvPicPr>
          <p:nvPr/>
        </p:nvPicPr>
        <p:blipFill>
          <a:blip r:embed="rId4" cstate="print"/>
          <a:srcRect/>
          <a:stretch>
            <a:fillRect/>
          </a:stretch>
        </p:blipFill>
        <p:spPr bwMode="auto">
          <a:xfrm>
            <a:off x="2133601" y="1144588"/>
            <a:ext cx="4054475" cy="4722812"/>
          </a:xfrm>
          <a:prstGeom prst="rect">
            <a:avLst/>
          </a:prstGeom>
          <a:noFill/>
          <a:ln w="9525">
            <a:noFill/>
            <a:miter lim="800000"/>
            <a:headEnd/>
            <a:tailEnd/>
          </a:ln>
        </p:spPr>
      </p:pic>
      <p:sp>
        <p:nvSpPr>
          <p:cNvPr id="15365" name="Rectangle 8"/>
          <p:cNvSpPr>
            <a:spLocks noChangeArrowheads="1"/>
          </p:cNvSpPr>
          <p:nvPr/>
        </p:nvSpPr>
        <p:spPr bwMode="auto">
          <a:xfrm>
            <a:off x="4387850" y="5943601"/>
            <a:ext cx="3333750" cy="366713"/>
          </a:xfrm>
          <a:prstGeom prst="rect">
            <a:avLst/>
          </a:prstGeom>
          <a:noFill/>
          <a:ln w="9525">
            <a:noFill/>
            <a:miter lim="800000"/>
            <a:headEnd/>
            <a:tailEnd/>
          </a:ln>
        </p:spPr>
        <p:txBody>
          <a:bodyPr wrap="none">
            <a:spAutoFit/>
          </a:bodyPr>
          <a:lstStyle/>
          <a:p>
            <a:r>
              <a:rPr lang="en-US" sz="1800"/>
              <a:t>Phillip Otto Runge (1777-1810)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Electromagnetic spectrum</a:t>
            </a:r>
          </a:p>
        </p:txBody>
      </p:sp>
      <p:sp>
        <p:nvSpPr>
          <p:cNvPr id="17411" name="Rectangle 3"/>
          <p:cNvSpPr>
            <a:spLocks noGrp="1" noChangeArrowheads="1"/>
          </p:cNvSpPr>
          <p:nvPr>
            <p:ph type="body" idx="1"/>
          </p:nvPr>
        </p:nvSpPr>
        <p:spPr>
          <a:xfrm>
            <a:off x="1524000" y="914400"/>
            <a:ext cx="7772400" cy="5257800"/>
          </a:xfrm>
        </p:spPr>
        <p:txBody>
          <a:bodyPr/>
          <a:lstStyle/>
          <a:p>
            <a:pPr>
              <a:buFontTx/>
              <a:buNone/>
            </a:pPr>
            <a:endParaRPr lang="en-US"/>
          </a:p>
        </p:txBody>
      </p:sp>
      <p:pic>
        <p:nvPicPr>
          <p:cNvPr id="17412" name="Picture 8"/>
          <p:cNvPicPr>
            <a:picLocks noChangeAspect="1" noChangeArrowheads="1"/>
          </p:cNvPicPr>
          <p:nvPr/>
        </p:nvPicPr>
        <p:blipFill>
          <a:blip r:embed="rId3" cstate="print"/>
          <a:srcRect/>
          <a:stretch>
            <a:fillRect/>
          </a:stretch>
        </p:blipFill>
        <p:spPr bwMode="auto">
          <a:xfrm>
            <a:off x="1676401" y="914401"/>
            <a:ext cx="7496175" cy="4010025"/>
          </a:xfrm>
          <a:prstGeom prst="rect">
            <a:avLst/>
          </a:prstGeom>
          <a:noFill/>
          <a:ln w="9525">
            <a:noFill/>
            <a:miter lim="800000"/>
            <a:headEnd/>
            <a:tailEnd/>
          </a:ln>
        </p:spPr>
      </p:pic>
      <p:pic>
        <p:nvPicPr>
          <p:cNvPr id="17413" name="Picture 9" descr="equiluminant"/>
          <p:cNvPicPr>
            <a:picLocks noChangeAspect="1" noChangeArrowheads="1"/>
          </p:cNvPicPr>
          <p:nvPr/>
        </p:nvPicPr>
        <p:blipFill>
          <a:blip r:embed="rId4" cstate="print"/>
          <a:srcRect/>
          <a:stretch>
            <a:fillRect/>
          </a:stretch>
        </p:blipFill>
        <p:spPr bwMode="auto">
          <a:xfrm>
            <a:off x="1828800" y="3124200"/>
            <a:ext cx="4876800" cy="2209800"/>
          </a:xfrm>
          <a:prstGeom prst="rect">
            <a:avLst/>
          </a:prstGeom>
          <a:noFill/>
          <a:ln w="9525">
            <a:noFill/>
            <a:miter lim="800000"/>
            <a:headEnd/>
            <a:tailEnd/>
          </a:ln>
        </p:spPr>
      </p:pic>
      <p:sp>
        <p:nvSpPr>
          <p:cNvPr id="17415" name="Rectangle 11"/>
          <p:cNvSpPr>
            <a:spLocks noChangeArrowheads="1"/>
          </p:cNvSpPr>
          <p:nvPr/>
        </p:nvSpPr>
        <p:spPr bwMode="auto">
          <a:xfrm>
            <a:off x="2895601" y="5334000"/>
            <a:ext cx="3249613" cy="304800"/>
          </a:xfrm>
          <a:prstGeom prst="rect">
            <a:avLst/>
          </a:prstGeom>
          <a:noFill/>
          <a:ln w="9525">
            <a:noFill/>
            <a:miter lim="800000"/>
            <a:headEnd/>
            <a:tailEnd/>
          </a:ln>
        </p:spPr>
        <p:txBody>
          <a:bodyPr wrap="none">
            <a:spAutoFit/>
          </a:bodyPr>
          <a:lstStyle/>
          <a:p>
            <a:r>
              <a:rPr lang="en-US" sz="1400">
                <a:solidFill>
                  <a:schemeClr val="tx2"/>
                </a:solidFill>
              </a:rPr>
              <a:t>Human Luminance Sensitivity Function</a:t>
            </a:r>
          </a:p>
        </p:txBody>
      </p:sp>
      <p:pic>
        <p:nvPicPr>
          <p:cNvPr id="126977" name="Picture 1"/>
          <p:cNvPicPr>
            <a:picLocks noChangeAspect="1" noChangeArrowheads="1"/>
          </p:cNvPicPr>
          <p:nvPr/>
        </p:nvPicPr>
        <p:blipFill>
          <a:blip r:embed="rId5" cstate="print"/>
          <a:srcRect/>
          <a:stretch>
            <a:fillRect/>
          </a:stretch>
        </p:blipFill>
        <p:spPr bwMode="auto">
          <a:xfrm>
            <a:off x="6858001" y="2937986"/>
            <a:ext cx="3221531" cy="23960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18435" name="Text Box 3"/>
          <p:cNvSpPr txBox="1">
            <a:spLocks noChangeArrowheads="1"/>
          </p:cNvSpPr>
          <p:nvPr/>
        </p:nvSpPr>
        <p:spPr bwMode="auto">
          <a:xfrm>
            <a:off x="4254501" y="182564"/>
            <a:ext cx="4149725" cy="579437"/>
          </a:xfrm>
          <a:prstGeom prst="rect">
            <a:avLst/>
          </a:prstGeom>
          <a:noFill/>
          <a:ln w="9525">
            <a:noFill/>
            <a:miter lim="800000"/>
            <a:headEnd/>
            <a:tailEnd/>
          </a:ln>
        </p:spPr>
        <p:txBody>
          <a:bodyPr wrap="none">
            <a:spAutoFit/>
          </a:bodyPr>
          <a:lstStyle/>
          <a:p>
            <a:pPr algn="ctr"/>
            <a:r>
              <a:rPr lang="en-US" altLang="en-US" sz="3200" b="1">
                <a:solidFill>
                  <a:srgbClr val="3366FF"/>
                </a:solidFill>
              </a:rPr>
              <a:t>The Physics of Light</a:t>
            </a:r>
          </a:p>
        </p:txBody>
      </p:sp>
      <p:sp>
        <p:nvSpPr>
          <p:cNvPr id="18436" name="Text Box 4"/>
          <p:cNvSpPr txBox="1">
            <a:spLocks noChangeArrowheads="1"/>
          </p:cNvSpPr>
          <p:nvPr/>
        </p:nvSpPr>
        <p:spPr bwMode="auto">
          <a:xfrm>
            <a:off x="2590800" y="1349376"/>
            <a:ext cx="8148638" cy="1200329"/>
          </a:xfrm>
          <a:prstGeom prst="rect">
            <a:avLst/>
          </a:prstGeom>
          <a:noFill/>
          <a:ln w="9525">
            <a:noFill/>
            <a:miter lim="800000"/>
            <a:headEnd/>
            <a:tailEnd/>
          </a:ln>
        </p:spPr>
        <p:txBody>
          <a:bodyPr>
            <a:spAutoFit/>
          </a:bodyPr>
          <a:lstStyle/>
          <a:p>
            <a:r>
              <a:rPr lang="en-US" altLang="en-US">
                <a:solidFill>
                  <a:srgbClr val="FFFF00"/>
                </a:solidFill>
                <a:latin typeface="Helvetica" pitchFamily="34" charset="0"/>
              </a:rPr>
              <a:t>Any source of light can be completely described</a:t>
            </a:r>
          </a:p>
          <a:p>
            <a:r>
              <a:rPr lang="en-US" altLang="en-US">
                <a:solidFill>
                  <a:srgbClr val="FFFF00"/>
                </a:solidFill>
                <a:latin typeface="Helvetica" pitchFamily="34" charset="0"/>
              </a:rPr>
              <a:t>physically by its spectrum: the amount of energy emitted </a:t>
            </a:r>
          </a:p>
          <a:p>
            <a:r>
              <a:rPr lang="en-US" altLang="en-US">
                <a:solidFill>
                  <a:srgbClr val="FFFF00"/>
                </a:solidFill>
                <a:latin typeface="Helvetica" pitchFamily="34" charset="0"/>
              </a:rPr>
              <a:t>(per time unit) at each wavelength 400 - 700 nm.</a:t>
            </a:r>
          </a:p>
        </p:txBody>
      </p:sp>
      <p:sp>
        <p:nvSpPr>
          <p:cNvPr id="18437" name="Line 5"/>
          <p:cNvSpPr>
            <a:spLocks noChangeShapeType="1"/>
          </p:cNvSpPr>
          <p:nvPr/>
        </p:nvSpPr>
        <p:spPr bwMode="auto">
          <a:xfrm flipV="1">
            <a:off x="8555038" y="4267200"/>
            <a:ext cx="0" cy="838200"/>
          </a:xfrm>
          <a:prstGeom prst="line">
            <a:avLst/>
          </a:prstGeom>
          <a:noFill/>
          <a:ln w="101600">
            <a:solidFill>
              <a:srgbClr val="FF0000"/>
            </a:solidFill>
            <a:round/>
            <a:headEnd/>
            <a:tailEnd/>
          </a:ln>
        </p:spPr>
        <p:txBody>
          <a:bodyPr wrap="none" anchor="ctr"/>
          <a:lstStyle/>
          <a:p>
            <a:endParaRPr lang="en-US"/>
          </a:p>
        </p:txBody>
      </p:sp>
      <p:sp>
        <p:nvSpPr>
          <p:cNvPr id="18438" name="Line 6"/>
          <p:cNvSpPr>
            <a:spLocks noChangeShapeType="1"/>
          </p:cNvSpPr>
          <p:nvPr/>
        </p:nvSpPr>
        <p:spPr bwMode="auto">
          <a:xfrm flipV="1">
            <a:off x="8382000" y="4038600"/>
            <a:ext cx="0" cy="1066800"/>
          </a:xfrm>
          <a:prstGeom prst="line">
            <a:avLst/>
          </a:prstGeom>
          <a:noFill/>
          <a:ln w="101600">
            <a:solidFill>
              <a:srgbClr val="FF3300"/>
            </a:solidFill>
            <a:round/>
            <a:headEnd/>
            <a:tailEnd/>
          </a:ln>
        </p:spPr>
        <p:txBody>
          <a:bodyPr wrap="none" anchor="ctr"/>
          <a:lstStyle/>
          <a:p>
            <a:endParaRPr lang="en-US"/>
          </a:p>
        </p:txBody>
      </p:sp>
      <p:sp>
        <p:nvSpPr>
          <p:cNvPr id="18439" name="Line 7"/>
          <p:cNvSpPr>
            <a:spLocks noChangeShapeType="1"/>
          </p:cNvSpPr>
          <p:nvPr/>
        </p:nvSpPr>
        <p:spPr bwMode="auto">
          <a:xfrm flipV="1">
            <a:off x="8208963" y="3810000"/>
            <a:ext cx="0" cy="1295400"/>
          </a:xfrm>
          <a:prstGeom prst="line">
            <a:avLst/>
          </a:prstGeom>
          <a:noFill/>
          <a:ln w="101600">
            <a:solidFill>
              <a:srgbClr val="FF6600"/>
            </a:solidFill>
            <a:round/>
            <a:headEnd/>
            <a:tailEnd/>
          </a:ln>
        </p:spPr>
        <p:txBody>
          <a:bodyPr wrap="none" anchor="ctr"/>
          <a:lstStyle/>
          <a:p>
            <a:endParaRPr lang="en-US"/>
          </a:p>
        </p:txBody>
      </p:sp>
      <p:sp>
        <p:nvSpPr>
          <p:cNvPr id="18440" name="Line 8"/>
          <p:cNvSpPr>
            <a:spLocks noChangeShapeType="1"/>
          </p:cNvSpPr>
          <p:nvPr/>
        </p:nvSpPr>
        <p:spPr bwMode="auto">
          <a:xfrm flipV="1">
            <a:off x="8035925" y="3886200"/>
            <a:ext cx="0" cy="1219200"/>
          </a:xfrm>
          <a:prstGeom prst="line">
            <a:avLst/>
          </a:prstGeom>
          <a:noFill/>
          <a:ln w="101600">
            <a:solidFill>
              <a:srgbClr val="FF9900"/>
            </a:solidFill>
            <a:round/>
            <a:headEnd/>
            <a:tailEnd/>
          </a:ln>
        </p:spPr>
        <p:txBody>
          <a:bodyPr wrap="none" anchor="ctr"/>
          <a:lstStyle/>
          <a:p>
            <a:endParaRPr lang="en-US"/>
          </a:p>
        </p:txBody>
      </p:sp>
      <p:sp>
        <p:nvSpPr>
          <p:cNvPr id="18441" name="Line 9"/>
          <p:cNvSpPr>
            <a:spLocks noChangeShapeType="1"/>
          </p:cNvSpPr>
          <p:nvPr/>
        </p:nvSpPr>
        <p:spPr bwMode="auto">
          <a:xfrm flipH="1" flipV="1">
            <a:off x="7858126" y="4038600"/>
            <a:ext cx="4763" cy="1066800"/>
          </a:xfrm>
          <a:prstGeom prst="line">
            <a:avLst/>
          </a:prstGeom>
          <a:noFill/>
          <a:ln w="101600">
            <a:solidFill>
              <a:srgbClr val="FF9900"/>
            </a:solidFill>
            <a:round/>
            <a:headEnd/>
            <a:tailEnd/>
          </a:ln>
        </p:spPr>
        <p:txBody>
          <a:bodyPr wrap="none" anchor="ctr"/>
          <a:lstStyle/>
          <a:p>
            <a:endParaRPr lang="en-US"/>
          </a:p>
        </p:txBody>
      </p:sp>
      <p:sp>
        <p:nvSpPr>
          <p:cNvPr id="18442" name="Line 10"/>
          <p:cNvSpPr>
            <a:spLocks noChangeShapeType="1"/>
          </p:cNvSpPr>
          <p:nvPr/>
        </p:nvSpPr>
        <p:spPr bwMode="auto">
          <a:xfrm flipV="1">
            <a:off x="7689850" y="3886200"/>
            <a:ext cx="0" cy="1219200"/>
          </a:xfrm>
          <a:prstGeom prst="line">
            <a:avLst/>
          </a:prstGeom>
          <a:noFill/>
          <a:ln w="101600">
            <a:solidFill>
              <a:srgbClr val="FFCC00"/>
            </a:solidFill>
            <a:round/>
            <a:headEnd/>
            <a:tailEnd/>
          </a:ln>
        </p:spPr>
        <p:txBody>
          <a:bodyPr wrap="none" anchor="ctr"/>
          <a:lstStyle/>
          <a:p>
            <a:endParaRPr lang="en-US"/>
          </a:p>
        </p:txBody>
      </p:sp>
      <p:sp>
        <p:nvSpPr>
          <p:cNvPr id="18443" name="Line 11"/>
          <p:cNvSpPr>
            <a:spLocks noChangeShapeType="1"/>
          </p:cNvSpPr>
          <p:nvPr/>
        </p:nvSpPr>
        <p:spPr bwMode="auto">
          <a:xfrm flipV="1">
            <a:off x="7516813" y="3657600"/>
            <a:ext cx="0" cy="1447800"/>
          </a:xfrm>
          <a:prstGeom prst="line">
            <a:avLst/>
          </a:prstGeom>
          <a:noFill/>
          <a:ln w="101600">
            <a:solidFill>
              <a:srgbClr val="FFFF00"/>
            </a:solidFill>
            <a:round/>
            <a:headEnd/>
            <a:tailEnd/>
          </a:ln>
        </p:spPr>
        <p:txBody>
          <a:bodyPr wrap="none" anchor="ctr"/>
          <a:lstStyle/>
          <a:p>
            <a:endParaRPr lang="en-US"/>
          </a:p>
        </p:txBody>
      </p:sp>
      <p:sp>
        <p:nvSpPr>
          <p:cNvPr id="18444" name="Line 12"/>
          <p:cNvSpPr>
            <a:spLocks noChangeShapeType="1"/>
          </p:cNvSpPr>
          <p:nvPr/>
        </p:nvSpPr>
        <p:spPr bwMode="auto">
          <a:xfrm flipV="1">
            <a:off x="7343775" y="3429000"/>
            <a:ext cx="0" cy="1676400"/>
          </a:xfrm>
          <a:prstGeom prst="line">
            <a:avLst/>
          </a:prstGeom>
          <a:noFill/>
          <a:ln w="101600">
            <a:solidFill>
              <a:srgbClr val="99FF33"/>
            </a:solidFill>
            <a:round/>
            <a:headEnd/>
            <a:tailEnd/>
          </a:ln>
        </p:spPr>
        <p:txBody>
          <a:bodyPr wrap="none" anchor="ctr"/>
          <a:lstStyle/>
          <a:p>
            <a:endParaRPr lang="en-US"/>
          </a:p>
        </p:txBody>
      </p:sp>
      <p:sp>
        <p:nvSpPr>
          <p:cNvPr id="18445" name="Line 13"/>
          <p:cNvSpPr>
            <a:spLocks noChangeShapeType="1"/>
          </p:cNvSpPr>
          <p:nvPr/>
        </p:nvSpPr>
        <p:spPr bwMode="auto">
          <a:xfrm flipV="1">
            <a:off x="7170738" y="3352800"/>
            <a:ext cx="0" cy="1752600"/>
          </a:xfrm>
          <a:prstGeom prst="line">
            <a:avLst/>
          </a:prstGeom>
          <a:noFill/>
          <a:ln w="101600">
            <a:solidFill>
              <a:srgbClr val="33CC33"/>
            </a:solidFill>
            <a:round/>
            <a:headEnd/>
            <a:tailEnd/>
          </a:ln>
        </p:spPr>
        <p:txBody>
          <a:bodyPr wrap="none" anchor="ctr"/>
          <a:lstStyle/>
          <a:p>
            <a:endParaRPr lang="en-US"/>
          </a:p>
        </p:txBody>
      </p:sp>
      <p:sp>
        <p:nvSpPr>
          <p:cNvPr id="18446" name="Line 14"/>
          <p:cNvSpPr>
            <a:spLocks noChangeShapeType="1"/>
          </p:cNvSpPr>
          <p:nvPr/>
        </p:nvSpPr>
        <p:spPr bwMode="auto">
          <a:xfrm flipV="1">
            <a:off x="6997700" y="3505200"/>
            <a:ext cx="0" cy="1600200"/>
          </a:xfrm>
          <a:prstGeom prst="line">
            <a:avLst/>
          </a:prstGeom>
          <a:noFill/>
          <a:ln w="101600">
            <a:solidFill>
              <a:srgbClr val="009900"/>
            </a:solidFill>
            <a:round/>
            <a:headEnd/>
            <a:tailEnd/>
          </a:ln>
        </p:spPr>
        <p:txBody>
          <a:bodyPr wrap="none" anchor="ctr"/>
          <a:lstStyle/>
          <a:p>
            <a:endParaRPr lang="en-US"/>
          </a:p>
        </p:txBody>
      </p:sp>
      <p:sp>
        <p:nvSpPr>
          <p:cNvPr id="18447" name="Line 15"/>
          <p:cNvSpPr>
            <a:spLocks noChangeShapeType="1"/>
          </p:cNvSpPr>
          <p:nvPr/>
        </p:nvSpPr>
        <p:spPr bwMode="auto">
          <a:xfrm flipV="1">
            <a:off x="6824663" y="3581400"/>
            <a:ext cx="0" cy="1524000"/>
          </a:xfrm>
          <a:prstGeom prst="line">
            <a:avLst/>
          </a:prstGeom>
          <a:noFill/>
          <a:ln w="101600">
            <a:solidFill>
              <a:srgbClr val="339933"/>
            </a:solidFill>
            <a:round/>
            <a:headEnd/>
            <a:tailEnd/>
          </a:ln>
        </p:spPr>
        <p:txBody>
          <a:bodyPr wrap="none" anchor="ctr"/>
          <a:lstStyle/>
          <a:p>
            <a:endParaRPr lang="en-US"/>
          </a:p>
        </p:txBody>
      </p:sp>
      <p:sp>
        <p:nvSpPr>
          <p:cNvPr id="18448" name="Line 16"/>
          <p:cNvSpPr>
            <a:spLocks noChangeShapeType="1"/>
          </p:cNvSpPr>
          <p:nvPr/>
        </p:nvSpPr>
        <p:spPr bwMode="auto">
          <a:xfrm flipV="1">
            <a:off x="6651625" y="3733800"/>
            <a:ext cx="0" cy="1371600"/>
          </a:xfrm>
          <a:prstGeom prst="line">
            <a:avLst/>
          </a:prstGeom>
          <a:noFill/>
          <a:ln w="101600">
            <a:solidFill>
              <a:srgbClr val="339966"/>
            </a:solidFill>
            <a:round/>
            <a:headEnd/>
            <a:tailEnd/>
          </a:ln>
        </p:spPr>
        <p:txBody>
          <a:bodyPr wrap="none" anchor="ctr"/>
          <a:lstStyle/>
          <a:p>
            <a:endParaRPr lang="en-US"/>
          </a:p>
        </p:txBody>
      </p:sp>
      <p:sp>
        <p:nvSpPr>
          <p:cNvPr id="18449" name="Line 17"/>
          <p:cNvSpPr>
            <a:spLocks noChangeShapeType="1"/>
          </p:cNvSpPr>
          <p:nvPr/>
        </p:nvSpPr>
        <p:spPr bwMode="auto">
          <a:xfrm flipV="1">
            <a:off x="6478588" y="3886200"/>
            <a:ext cx="0" cy="1219200"/>
          </a:xfrm>
          <a:prstGeom prst="line">
            <a:avLst/>
          </a:prstGeom>
          <a:noFill/>
          <a:ln w="101600">
            <a:solidFill>
              <a:srgbClr val="008080"/>
            </a:solidFill>
            <a:round/>
            <a:headEnd/>
            <a:tailEnd/>
          </a:ln>
        </p:spPr>
        <p:txBody>
          <a:bodyPr wrap="none" anchor="ctr"/>
          <a:lstStyle/>
          <a:p>
            <a:endParaRPr lang="en-US"/>
          </a:p>
        </p:txBody>
      </p:sp>
      <p:sp>
        <p:nvSpPr>
          <p:cNvPr id="18450" name="Line 18"/>
          <p:cNvSpPr>
            <a:spLocks noChangeShapeType="1"/>
          </p:cNvSpPr>
          <p:nvPr/>
        </p:nvSpPr>
        <p:spPr bwMode="auto">
          <a:xfrm flipV="1">
            <a:off x="6305550" y="4114800"/>
            <a:ext cx="0" cy="990600"/>
          </a:xfrm>
          <a:prstGeom prst="line">
            <a:avLst/>
          </a:prstGeom>
          <a:noFill/>
          <a:ln w="101600">
            <a:solidFill>
              <a:srgbClr val="006699"/>
            </a:solidFill>
            <a:round/>
            <a:headEnd/>
            <a:tailEnd/>
          </a:ln>
        </p:spPr>
        <p:txBody>
          <a:bodyPr wrap="none" anchor="ctr"/>
          <a:lstStyle/>
          <a:p>
            <a:endParaRPr lang="en-US"/>
          </a:p>
        </p:txBody>
      </p:sp>
      <p:sp>
        <p:nvSpPr>
          <p:cNvPr id="18451" name="Line 19"/>
          <p:cNvSpPr>
            <a:spLocks noChangeShapeType="1"/>
          </p:cNvSpPr>
          <p:nvPr/>
        </p:nvSpPr>
        <p:spPr bwMode="auto">
          <a:xfrm flipV="1">
            <a:off x="6132513" y="4343400"/>
            <a:ext cx="0" cy="762000"/>
          </a:xfrm>
          <a:prstGeom prst="line">
            <a:avLst/>
          </a:prstGeom>
          <a:noFill/>
          <a:ln w="101600">
            <a:solidFill>
              <a:schemeClr val="accent2"/>
            </a:solidFill>
            <a:round/>
            <a:headEnd/>
            <a:tailEnd/>
          </a:ln>
        </p:spPr>
        <p:txBody>
          <a:bodyPr wrap="none" anchor="ctr"/>
          <a:lstStyle/>
          <a:p>
            <a:endParaRPr lang="en-US"/>
          </a:p>
        </p:txBody>
      </p:sp>
      <p:sp>
        <p:nvSpPr>
          <p:cNvPr id="18452" name="Line 20"/>
          <p:cNvSpPr>
            <a:spLocks noChangeShapeType="1"/>
          </p:cNvSpPr>
          <p:nvPr/>
        </p:nvSpPr>
        <p:spPr bwMode="auto">
          <a:xfrm flipV="1">
            <a:off x="5959475" y="4495800"/>
            <a:ext cx="0" cy="609600"/>
          </a:xfrm>
          <a:prstGeom prst="line">
            <a:avLst/>
          </a:prstGeom>
          <a:noFill/>
          <a:ln w="101600">
            <a:solidFill>
              <a:srgbClr val="333399"/>
            </a:solidFill>
            <a:round/>
            <a:headEnd/>
            <a:tailEnd/>
          </a:ln>
        </p:spPr>
        <p:txBody>
          <a:bodyPr wrap="none" anchor="ctr"/>
          <a:lstStyle/>
          <a:p>
            <a:endParaRPr lang="en-US"/>
          </a:p>
        </p:txBody>
      </p:sp>
      <p:sp>
        <p:nvSpPr>
          <p:cNvPr id="18453" name="Line 21"/>
          <p:cNvSpPr>
            <a:spLocks noChangeShapeType="1"/>
          </p:cNvSpPr>
          <p:nvPr/>
        </p:nvSpPr>
        <p:spPr bwMode="auto">
          <a:xfrm flipV="1">
            <a:off x="5786438" y="4267200"/>
            <a:ext cx="0" cy="838200"/>
          </a:xfrm>
          <a:prstGeom prst="line">
            <a:avLst/>
          </a:prstGeom>
          <a:noFill/>
          <a:ln w="101600">
            <a:solidFill>
              <a:srgbClr val="6600FF"/>
            </a:solidFill>
            <a:round/>
            <a:headEnd/>
            <a:tailEnd/>
          </a:ln>
        </p:spPr>
        <p:txBody>
          <a:bodyPr wrap="none" anchor="ctr"/>
          <a:lstStyle/>
          <a:p>
            <a:endParaRPr lang="en-US"/>
          </a:p>
        </p:txBody>
      </p:sp>
      <p:sp>
        <p:nvSpPr>
          <p:cNvPr id="18454" name="Line 22"/>
          <p:cNvSpPr>
            <a:spLocks noChangeShapeType="1"/>
          </p:cNvSpPr>
          <p:nvPr/>
        </p:nvSpPr>
        <p:spPr bwMode="auto">
          <a:xfrm flipV="1">
            <a:off x="5613400" y="4114800"/>
            <a:ext cx="0" cy="990600"/>
          </a:xfrm>
          <a:prstGeom prst="line">
            <a:avLst/>
          </a:prstGeom>
          <a:noFill/>
          <a:ln w="101600">
            <a:solidFill>
              <a:srgbClr val="9900FF"/>
            </a:solidFill>
            <a:round/>
            <a:headEnd/>
            <a:tailEnd/>
          </a:ln>
        </p:spPr>
        <p:txBody>
          <a:bodyPr wrap="none" anchor="ctr"/>
          <a:lstStyle/>
          <a:p>
            <a:endParaRPr lang="en-US"/>
          </a:p>
        </p:txBody>
      </p:sp>
      <p:sp>
        <p:nvSpPr>
          <p:cNvPr id="18455" name="Rectangle 24"/>
          <p:cNvSpPr>
            <a:spLocks noChangeArrowheads="1"/>
          </p:cNvSpPr>
          <p:nvPr/>
        </p:nvSpPr>
        <p:spPr bwMode="auto">
          <a:xfrm>
            <a:off x="8855075" y="6616701"/>
            <a:ext cx="1670650" cy="246221"/>
          </a:xfrm>
          <a:prstGeom prst="rect">
            <a:avLst/>
          </a:prstGeom>
          <a:noFill/>
          <a:ln w="9525">
            <a:noFill/>
            <a:miter lim="800000"/>
            <a:headEnd/>
            <a:tailEnd/>
          </a:ln>
        </p:spPr>
        <p:txBody>
          <a:bodyPr wrap="none">
            <a:spAutoFit/>
          </a:bodyPr>
          <a:lstStyle/>
          <a:p>
            <a:r>
              <a:rPr lang="en-US" altLang="en-US" sz="1000">
                <a:solidFill>
                  <a:schemeClr val="bg1"/>
                </a:solidFill>
                <a:latin typeface="EngraversGothic BT Regular" charset="0"/>
              </a:rPr>
              <a:t>© Stephen E. Palmer, 2002</a:t>
            </a:r>
          </a:p>
        </p:txBody>
      </p:sp>
      <p:grpSp>
        <p:nvGrpSpPr>
          <p:cNvPr id="18456" name="Group 27"/>
          <p:cNvGrpSpPr>
            <a:grpSpLocks/>
          </p:cNvGrpSpPr>
          <p:nvPr/>
        </p:nvGrpSpPr>
        <p:grpSpPr bwMode="auto">
          <a:xfrm>
            <a:off x="3167064" y="2833688"/>
            <a:ext cx="5824537" cy="3632200"/>
            <a:chOff x="1056" y="1785"/>
            <a:chExt cx="3669" cy="2288"/>
          </a:xfrm>
        </p:grpSpPr>
        <p:pic>
          <p:nvPicPr>
            <p:cNvPr id="18457" name="Picture 23"/>
            <p:cNvPicPr>
              <a:picLocks noChangeAspect="1" noChangeArrowheads="1"/>
            </p:cNvPicPr>
            <p:nvPr/>
          </p:nvPicPr>
          <p:blipFill>
            <a:blip r:embed="rId4" cstate="print"/>
            <a:srcRect/>
            <a:stretch>
              <a:fillRect/>
            </a:stretch>
          </p:blipFill>
          <p:spPr bwMode="auto">
            <a:xfrm>
              <a:off x="1193" y="1785"/>
              <a:ext cx="3532" cy="2288"/>
            </a:xfrm>
            <a:prstGeom prst="rect">
              <a:avLst/>
            </a:prstGeom>
            <a:noFill/>
            <a:ln w="9525">
              <a:noFill/>
              <a:miter lim="800000"/>
              <a:headEnd/>
              <a:tailEnd/>
            </a:ln>
          </p:spPr>
        </p:pic>
        <p:sp>
          <p:nvSpPr>
            <p:cNvPr id="18458" name="Rectangle 25"/>
            <p:cNvSpPr>
              <a:spLocks noChangeArrowheads="1"/>
            </p:cNvSpPr>
            <p:nvPr/>
          </p:nvSpPr>
          <p:spPr bwMode="auto">
            <a:xfrm>
              <a:off x="1056" y="1920"/>
              <a:ext cx="1344" cy="1008"/>
            </a:xfrm>
            <a:prstGeom prst="rect">
              <a:avLst/>
            </a:prstGeom>
            <a:solidFill>
              <a:schemeClr val="tx1"/>
            </a:solidFill>
            <a:ln w="9525">
              <a:noFill/>
              <a:miter lim="800000"/>
              <a:headEnd/>
              <a:tailEnd/>
            </a:ln>
          </p:spPr>
          <p:txBody>
            <a:bodyPr wrap="none" anchor="ctr"/>
            <a:lstStyle/>
            <a:p>
              <a:pPr algn="r"/>
              <a:r>
                <a:rPr lang="en-US" sz="2800">
                  <a:solidFill>
                    <a:schemeClr val="bg1"/>
                  </a:solidFill>
                </a:rPr>
                <a:t>Relative</a:t>
              </a:r>
              <a:br>
                <a:rPr lang="en-US" sz="2800">
                  <a:solidFill>
                    <a:schemeClr val="bg1"/>
                  </a:solidFill>
                </a:rPr>
              </a:br>
              <a:r>
                <a:rPr lang="en-US" sz="2800">
                  <a:solidFill>
                    <a:schemeClr val="bg1"/>
                  </a:solidFill>
                </a:rPr>
                <a:t>spectral</a:t>
              </a:r>
              <a:br>
                <a:rPr lang="en-US" sz="2800">
                  <a:solidFill>
                    <a:schemeClr val="bg1"/>
                  </a:solidFill>
                </a:rPr>
              </a:br>
              <a:r>
                <a:rPr lang="en-US" sz="2800">
                  <a:solidFill>
                    <a:schemeClr val="bg1"/>
                  </a:solidFill>
                </a:rPr>
                <a:t>power</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19459" name="Text Box 3"/>
          <p:cNvSpPr txBox="1">
            <a:spLocks noChangeArrowheads="1"/>
          </p:cNvSpPr>
          <p:nvPr/>
        </p:nvSpPr>
        <p:spPr bwMode="auto">
          <a:xfrm>
            <a:off x="3812495" y="182564"/>
            <a:ext cx="5033750" cy="584775"/>
          </a:xfrm>
          <a:prstGeom prst="rect">
            <a:avLst/>
          </a:prstGeom>
          <a:noFill/>
          <a:ln w="9525">
            <a:noFill/>
            <a:miter lim="800000"/>
            <a:headEnd/>
            <a:tailEnd/>
          </a:ln>
        </p:spPr>
        <p:txBody>
          <a:bodyPr wrap="none">
            <a:spAutoFit/>
          </a:bodyPr>
          <a:lstStyle/>
          <a:p>
            <a:pPr algn="ctr"/>
            <a:r>
              <a:rPr lang="en-US" altLang="en-US" sz="3200" b="1" dirty="0">
                <a:solidFill>
                  <a:srgbClr val="3366FF"/>
                </a:solidFill>
                <a:latin typeface="Helvetica" pitchFamily="34" charset="0"/>
              </a:rPr>
              <a:t>Spectra of Light Sources</a:t>
            </a:r>
          </a:p>
        </p:txBody>
      </p:sp>
      <p:pic>
        <p:nvPicPr>
          <p:cNvPr id="19460" name="Picture 4"/>
          <p:cNvPicPr>
            <a:picLocks noChangeAspect="1" noChangeArrowheads="1"/>
          </p:cNvPicPr>
          <p:nvPr/>
        </p:nvPicPr>
        <p:blipFill>
          <a:blip r:embed="rId4" cstate="print"/>
          <a:srcRect/>
          <a:stretch>
            <a:fillRect/>
          </a:stretch>
        </p:blipFill>
        <p:spPr bwMode="auto">
          <a:xfrm>
            <a:off x="3581400" y="1828800"/>
            <a:ext cx="5867400" cy="5086350"/>
          </a:xfrm>
          <a:prstGeom prst="rect">
            <a:avLst/>
          </a:prstGeom>
          <a:noFill/>
          <a:ln w="9525">
            <a:noFill/>
            <a:miter lim="800000"/>
            <a:headEnd/>
            <a:tailEnd/>
          </a:ln>
        </p:spPr>
      </p:pic>
      <p:sp>
        <p:nvSpPr>
          <p:cNvPr id="19461" name="Text Box 5"/>
          <p:cNvSpPr txBox="1">
            <a:spLocks noChangeArrowheads="1"/>
          </p:cNvSpPr>
          <p:nvPr/>
        </p:nvSpPr>
        <p:spPr bwMode="auto">
          <a:xfrm>
            <a:off x="3336926" y="1425575"/>
            <a:ext cx="6437313" cy="457200"/>
          </a:xfrm>
          <a:prstGeom prst="rect">
            <a:avLst/>
          </a:prstGeom>
          <a:noFill/>
          <a:ln w="9525">
            <a:noFill/>
            <a:miter lim="800000"/>
            <a:headEnd/>
            <a:tailEnd/>
          </a:ln>
        </p:spPr>
        <p:txBody>
          <a:bodyPr wrap="none">
            <a:spAutoFit/>
          </a:bodyPr>
          <a:lstStyle/>
          <a:p>
            <a:r>
              <a:rPr lang="en-US" altLang="en-US">
                <a:solidFill>
                  <a:srgbClr val="FFFF00"/>
                </a:solidFill>
                <a:latin typeface="Helvetica" pitchFamily="34" charset="0"/>
              </a:rPr>
              <a:t>Some examples of the spectra of light sources</a:t>
            </a:r>
          </a:p>
        </p:txBody>
      </p:sp>
      <p:sp>
        <p:nvSpPr>
          <p:cNvPr id="19462" name="Rectangle 6"/>
          <p:cNvSpPr>
            <a:spLocks noChangeArrowheads="1"/>
          </p:cNvSpPr>
          <p:nvPr/>
        </p:nvSpPr>
        <p:spPr bwMode="auto">
          <a:xfrm>
            <a:off x="8855075" y="6616701"/>
            <a:ext cx="1670650" cy="246221"/>
          </a:xfrm>
          <a:prstGeom prst="rect">
            <a:avLst/>
          </a:prstGeom>
          <a:noFill/>
          <a:ln w="9525">
            <a:noFill/>
            <a:miter lim="800000"/>
            <a:headEnd/>
            <a:tailEnd/>
          </a:ln>
        </p:spPr>
        <p:txBody>
          <a:bodyPr wrap="none">
            <a:spAutoFit/>
          </a:bodyPr>
          <a:lstStyle/>
          <a:p>
            <a:r>
              <a:rPr lang="en-US" altLang="en-US" sz="1000">
                <a:solidFill>
                  <a:schemeClr val="bg1"/>
                </a:solidFill>
                <a:latin typeface="EngraversGothic BT Regular" charset="0"/>
              </a:rPr>
              <a:t>© Stephen E. Palmer, 2002</a:t>
            </a:r>
          </a:p>
        </p:txBody>
      </p:sp>
      <p:sp>
        <p:nvSpPr>
          <p:cNvPr id="19463" name="Text Box 12"/>
          <p:cNvSpPr txBox="1">
            <a:spLocks noChangeArrowheads="1"/>
          </p:cNvSpPr>
          <p:nvPr/>
        </p:nvSpPr>
        <p:spPr bwMode="auto">
          <a:xfrm rot="-5400000">
            <a:off x="3325019" y="2770982"/>
            <a:ext cx="1154113"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
        <p:nvSpPr>
          <p:cNvPr id="19464" name="Text Box 13"/>
          <p:cNvSpPr txBox="1">
            <a:spLocks noChangeArrowheads="1"/>
          </p:cNvSpPr>
          <p:nvPr/>
        </p:nvSpPr>
        <p:spPr bwMode="auto">
          <a:xfrm rot="-5400000">
            <a:off x="3293269" y="5426869"/>
            <a:ext cx="1154112"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
        <p:nvSpPr>
          <p:cNvPr id="19465" name="Text Box 14"/>
          <p:cNvSpPr txBox="1">
            <a:spLocks noChangeArrowheads="1"/>
          </p:cNvSpPr>
          <p:nvPr/>
        </p:nvSpPr>
        <p:spPr bwMode="auto">
          <a:xfrm rot="-5400000">
            <a:off x="6220619" y="2759869"/>
            <a:ext cx="1154112"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
        <p:nvSpPr>
          <p:cNvPr id="19466" name="Text Box 15"/>
          <p:cNvSpPr txBox="1">
            <a:spLocks noChangeArrowheads="1"/>
          </p:cNvSpPr>
          <p:nvPr/>
        </p:nvSpPr>
        <p:spPr bwMode="auto">
          <a:xfrm rot="-5400000">
            <a:off x="6220619" y="5361782"/>
            <a:ext cx="1154113" cy="336550"/>
          </a:xfrm>
          <a:prstGeom prst="rect">
            <a:avLst/>
          </a:prstGeom>
          <a:solidFill>
            <a:schemeClr val="tx1"/>
          </a:solidFill>
          <a:ln w="9525">
            <a:noFill/>
            <a:miter lim="800000"/>
            <a:headEnd/>
            <a:tailEnd/>
          </a:ln>
        </p:spPr>
        <p:txBody>
          <a:bodyPr wrap="none">
            <a:spAutoFit/>
          </a:bodyPr>
          <a:lstStyle/>
          <a:p>
            <a:r>
              <a:rPr lang="en-US" sz="1600">
                <a:solidFill>
                  <a:schemeClr val="bg1"/>
                </a:solidFill>
              </a:rPr>
              <a:t>Rel. power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 of light sources</a:t>
            </a:r>
          </a:p>
        </p:txBody>
      </p:sp>
      <p:sp>
        <p:nvSpPr>
          <p:cNvPr id="3" name="Content Placeholder 2"/>
          <p:cNvSpPr>
            <a:spLocks noGrp="1"/>
          </p:cNvSpPr>
          <p:nvPr>
            <p:ph idx="1"/>
          </p:nvPr>
        </p:nvSpPr>
        <p:spPr/>
        <p:txBody>
          <a:bodyPr/>
          <a:lstStyle/>
          <a:p>
            <a:endParaRPr lang="en-US"/>
          </a:p>
        </p:txBody>
      </p:sp>
      <p:pic>
        <p:nvPicPr>
          <p:cNvPr id="15362" name="Picture 2" descr="http://www.popularmechanics.com/cm/popularmechanics/images/Ok/lightbulb-wars-00-0911-xln-42221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6" y="914401"/>
            <a:ext cx="8143875" cy="54768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3810000" y="6443246"/>
            <a:ext cx="4572000" cy="338554"/>
          </a:xfrm>
          <a:prstGeom prst="rect">
            <a:avLst/>
          </a:prstGeom>
        </p:spPr>
        <p:txBody>
          <a:bodyPr>
            <a:spAutoFit/>
          </a:bodyPr>
          <a:lstStyle/>
          <a:p>
            <a:pPr algn="ctr"/>
            <a:r>
              <a:rPr lang="en-US" sz="1600" dirty="0">
                <a:hlinkClick r:id="rId3"/>
              </a:rPr>
              <a:t>Source: Popular Mechanics</a:t>
            </a:r>
            <a:endParaRPr lang="en-US" sz="1600" dirty="0"/>
          </a:p>
        </p:txBody>
      </p:sp>
    </p:spTree>
    <p:extLst>
      <p:ext uri="{BB962C8B-B14F-4D97-AF65-F5344CB8AC3E}">
        <p14:creationId xmlns:p14="http://schemas.microsoft.com/office/powerpoint/2010/main" val="449675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 of light sources</a:t>
            </a:r>
          </a:p>
        </p:txBody>
      </p:sp>
      <p:pic>
        <p:nvPicPr>
          <p:cNvPr id="16386" name="Picture 2" descr="Merry Christmas from xk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9800" y="1447800"/>
            <a:ext cx="7784286" cy="39624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4173519" y="5939136"/>
            <a:ext cx="4006225" cy="461665"/>
          </a:xfrm>
          <a:prstGeom prst="rect">
            <a:avLst/>
          </a:prstGeom>
        </p:spPr>
        <p:txBody>
          <a:bodyPr wrap="none">
            <a:spAutoFit/>
          </a:bodyPr>
          <a:lstStyle/>
          <a:p>
            <a:r>
              <a:rPr lang="en-US" dirty="0">
                <a:hlinkClick r:id="rId4"/>
              </a:rPr>
              <a:t>https://www.xkcd.com/1308/</a:t>
            </a:r>
            <a:endParaRPr lang="en-US" dirty="0"/>
          </a:p>
        </p:txBody>
      </p:sp>
    </p:spTree>
    <p:extLst>
      <p:ext uri="{BB962C8B-B14F-4D97-AF65-F5344CB8AC3E}">
        <p14:creationId xmlns:p14="http://schemas.microsoft.com/office/powerpoint/2010/main" val="35149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20483" name="Text Box 3"/>
          <p:cNvSpPr txBox="1">
            <a:spLocks noChangeArrowheads="1"/>
          </p:cNvSpPr>
          <p:nvPr/>
        </p:nvSpPr>
        <p:spPr bwMode="auto">
          <a:xfrm>
            <a:off x="3106375" y="182564"/>
            <a:ext cx="6445995" cy="584775"/>
          </a:xfrm>
          <a:prstGeom prst="rect">
            <a:avLst/>
          </a:prstGeom>
          <a:noFill/>
          <a:ln w="9525">
            <a:noFill/>
            <a:miter lim="800000"/>
            <a:headEnd/>
            <a:tailEnd/>
          </a:ln>
        </p:spPr>
        <p:txBody>
          <a:bodyPr wrap="none">
            <a:spAutoFit/>
          </a:bodyPr>
          <a:lstStyle/>
          <a:p>
            <a:pPr algn="ctr"/>
            <a:r>
              <a:rPr lang="en-US" sz="3200" b="1" dirty="0">
                <a:solidFill>
                  <a:srgbClr val="3366FF"/>
                </a:solidFill>
                <a:latin typeface="Helvetica" pitchFamily="34" charset="0"/>
              </a:rPr>
              <a:t>Reflectance Spectra of Surfaces</a:t>
            </a:r>
          </a:p>
        </p:txBody>
      </p:sp>
      <p:sp>
        <p:nvSpPr>
          <p:cNvPr id="20484" name="Text Box 4"/>
          <p:cNvSpPr txBox="1">
            <a:spLocks noChangeArrowheads="1"/>
          </p:cNvSpPr>
          <p:nvPr/>
        </p:nvSpPr>
        <p:spPr bwMode="auto">
          <a:xfrm>
            <a:off x="2833688" y="1425575"/>
            <a:ext cx="7453312" cy="457200"/>
          </a:xfrm>
          <a:prstGeom prst="rect">
            <a:avLst/>
          </a:prstGeom>
          <a:noFill/>
          <a:ln w="9525">
            <a:noFill/>
            <a:miter lim="800000"/>
            <a:headEnd/>
            <a:tailEnd/>
          </a:ln>
        </p:spPr>
        <p:txBody>
          <a:bodyPr wrap="none">
            <a:spAutoFit/>
          </a:bodyPr>
          <a:lstStyle/>
          <a:p>
            <a:r>
              <a:rPr lang="en-US">
                <a:solidFill>
                  <a:srgbClr val="FFFF00"/>
                </a:solidFill>
                <a:latin typeface="Helvetica" pitchFamily="34" charset="0"/>
              </a:rPr>
              <a:t>Some examples of the </a:t>
            </a:r>
            <a:r>
              <a:rPr lang="en-US" u="sng">
                <a:solidFill>
                  <a:srgbClr val="FFFF00"/>
                </a:solidFill>
                <a:latin typeface="Helvetica" pitchFamily="34" charset="0"/>
              </a:rPr>
              <a:t>reflectance</a:t>
            </a:r>
            <a:r>
              <a:rPr lang="en-US">
                <a:solidFill>
                  <a:srgbClr val="FFFF00"/>
                </a:solidFill>
                <a:latin typeface="Helvetica" pitchFamily="34" charset="0"/>
              </a:rPr>
              <a:t> spectra of </a:t>
            </a:r>
            <a:r>
              <a:rPr lang="en-US" u="sng">
                <a:solidFill>
                  <a:srgbClr val="FFFF00"/>
                </a:solidFill>
                <a:latin typeface="Helvetica" pitchFamily="34" charset="0"/>
              </a:rPr>
              <a:t>surfaces</a:t>
            </a:r>
            <a:endParaRPr lang="en-US">
              <a:solidFill>
                <a:srgbClr val="FFFF00"/>
              </a:solidFill>
              <a:latin typeface="Helvetica" pitchFamily="34" charset="0"/>
            </a:endParaRPr>
          </a:p>
        </p:txBody>
      </p:sp>
      <p:sp>
        <p:nvSpPr>
          <p:cNvPr id="20485" name="Text Box 5"/>
          <p:cNvSpPr txBox="1">
            <a:spLocks noChangeArrowheads="1"/>
          </p:cNvSpPr>
          <p:nvPr/>
        </p:nvSpPr>
        <p:spPr bwMode="auto">
          <a:xfrm>
            <a:off x="5334001" y="6324600"/>
            <a:ext cx="2506663" cy="457200"/>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Wavelength (nm)</a:t>
            </a:r>
          </a:p>
        </p:txBody>
      </p:sp>
      <p:sp>
        <p:nvSpPr>
          <p:cNvPr id="20486" name="Text Box 6"/>
          <p:cNvSpPr txBox="1">
            <a:spLocks noChangeArrowheads="1"/>
          </p:cNvSpPr>
          <p:nvPr/>
        </p:nvSpPr>
        <p:spPr bwMode="auto">
          <a:xfrm rot="-5400000">
            <a:off x="1379538" y="4414838"/>
            <a:ext cx="2574925" cy="457200"/>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 Light Reflected</a:t>
            </a:r>
          </a:p>
        </p:txBody>
      </p:sp>
      <p:grpSp>
        <p:nvGrpSpPr>
          <p:cNvPr id="20487" name="Group 7"/>
          <p:cNvGrpSpPr>
            <a:grpSpLocks/>
          </p:cNvGrpSpPr>
          <p:nvPr/>
        </p:nvGrpSpPr>
        <p:grpSpPr bwMode="auto">
          <a:xfrm>
            <a:off x="2819400" y="3265488"/>
            <a:ext cx="2044700" cy="3046412"/>
            <a:chOff x="816" y="2057"/>
            <a:chExt cx="1288" cy="1919"/>
          </a:xfrm>
        </p:grpSpPr>
        <p:pic>
          <p:nvPicPr>
            <p:cNvPr id="20509" name="Picture 8"/>
            <p:cNvPicPr>
              <a:picLocks noChangeAspect="1" noChangeArrowheads="1"/>
            </p:cNvPicPr>
            <p:nvPr/>
          </p:nvPicPr>
          <p:blipFill>
            <a:blip r:embed="rId4" cstate="print"/>
            <a:srcRect/>
            <a:stretch>
              <a:fillRect/>
            </a:stretch>
          </p:blipFill>
          <p:spPr bwMode="auto">
            <a:xfrm>
              <a:off x="920" y="2057"/>
              <a:ext cx="1033" cy="1631"/>
            </a:xfrm>
            <a:prstGeom prst="rect">
              <a:avLst/>
            </a:prstGeom>
            <a:noFill/>
            <a:ln w="9525">
              <a:noFill/>
              <a:miter lim="800000"/>
              <a:headEnd/>
              <a:tailEnd/>
            </a:ln>
          </p:spPr>
        </p:pic>
        <p:sp>
          <p:nvSpPr>
            <p:cNvPr id="20510" name="Rectangle 9"/>
            <p:cNvSpPr>
              <a:spLocks noChangeArrowheads="1"/>
            </p:cNvSpPr>
            <p:nvPr/>
          </p:nvSpPr>
          <p:spPr bwMode="auto">
            <a:xfrm>
              <a:off x="908" y="2058"/>
              <a:ext cx="1045" cy="1617"/>
            </a:xfrm>
            <a:prstGeom prst="rect">
              <a:avLst/>
            </a:prstGeom>
            <a:noFill/>
            <a:ln w="9525">
              <a:solidFill>
                <a:schemeClr val="bg1"/>
              </a:solidFill>
              <a:miter lim="800000"/>
              <a:headEnd/>
              <a:tailEnd/>
            </a:ln>
          </p:spPr>
          <p:txBody>
            <a:bodyPr wrap="none" anchor="ctr"/>
            <a:lstStyle/>
            <a:p>
              <a:endParaRPr lang="en-US"/>
            </a:p>
          </p:txBody>
        </p:sp>
        <p:sp>
          <p:nvSpPr>
            <p:cNvPr id="20511" name="Text Box 10"/>
            <p:cNvSpPr txBox="1">
              <a:spLocks noChangeArrowheads="1"/>
            </p:cNvSpPr>
            <p:nvPr/>
          </p:nvSpPr>
          <p:spPr bwMode="auto">
            <a:xfrm>
              <a:off x="1008" y="2160"/>
              <a:ext cx="469" cy="288"/>
            </a:xfrm>
            <a:prstGeom prst="rect">
              <a:avLst/>
            </a:prstGeom>
            <a:noFill/>
            <a:ln w="9525">
              <a:noFill/>
              <a:miter lim="800000"/>
              <a:headEnd/>
              <a:tailEnd/>
            </a:ln>
          </p:spPr>
          <p:txBody>
            <a:bodyPr wrap="none">
              <a:spAutoFit/>
            </a:bodyPr>
            <a:lstStyle/>
            <a:p>
              <a:r>
                <a:rPr lang="en-US">
                  <a:solidFill>
                    <a:srgbClr val="FF0000"/>
                  </a:solidFill>
                  <a:latin typeface="Helvetica" pitchFamily="34" charset="0"/>
                </a:rPr>
                <a:t>Red</a:t>
              </a:r>
            </a:p>
          </p:txBody>
        </p:sp>
        <p:sp>
          <p:nvSpPr>
            <p:cNvPr id="20512" name="Text Box 11"/>
            <p:cNvSpPr txBox="1">
              <a:spLocks noChangeArrowheads="1"/>
            </p:cNvSpPr>
            <p:nvPr/>
          </p:nvSpPr>
          <p:spPr bwMode="auto">
            <a:xfrm>
              <a:off x="816"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grpSp>
      <p:grpSp>
        <p:nvGrpSpPr>
          <p:cNvPr id="20488" name="Group 12"/>
          <p:cNvGrpSpPr>
            <a:grpSpLocks/>
          </p:cNvGrpSpPr>
          <p:nvPr/>
        </p:nvGrpSpPr>
        <p:grpSpPr bwMode="auto">
          <a:xfrm>
            <a:off x="4776788" y="3265488"/>
            <a:ext cx="2044700" cy="3046412"/>
            <a:chOff x="2049" y="2057"/>
            <a:chExt cx="1288" cy="1919"/>
          </a:xfrm>
        </p:grpSpPr>
        <p:pic>
          <p:nvPicPr>
            <p:cNvPr id="20505" name="Picture 13"/>
            <p:cNvPicPr>
              <a:picLocks noChangeAspect="1" noChangeArrowheads="1"/>
            </p:cNvPicPr>
            <p:nvPr/>
          </p:nvPicPr>
          <p:blipFill>
            <a:blip r:embed="rId5" cstate="print"/>
            <a:srcRect/>
            <a:stretch>
              <a:fillRect/>
            </a:stretch>
          </p:blipFill>
          <p:spPr bwMode="auto">
            <a:xfrm>
              <a:off x="2134" y="2057"/>
              <a:ext cx="1042" cy="1645"/>
            </a:xfrm>
            <a:prstGeom prst="rect">
              <a:avLst/>
            </a:prstGeom>
            <a:noFill/>
            <a:ln w="9525">
              <a:noFill/>
              <a:miter lim="800000"/>
              <a:headEnd/>
              <a:tailEnd/>
            </a:ln>
          </p:spPr>
        </p:pic>
        <p:sp>
          <p:nvSpPr>
            <p:cNvPr id="20506" name="Rectangle 14"/>
            <p:cNvSpPr>
              <a:spLocks noChangeArrowheads="1"/>
            </p:cNvSpPr>
            <p:nvPr/>
          </p:nvSpPr>
          <p:spPr bwMode="auto">
            <a:xfrm>
              <a:off x="2129" y="2057"/>
              <a:ext cx="1046" cy="1632"/>
            </a:xfrm>
            <a:prstGeom prst="rect">
              <a:avLst/>
            </a:prstGeom>
            <a:noFill/>
            <a:ln w="9525">
              <a:solidFill>
                <a:schemeClr val="bg1"/>
              </a:solidFill>
              <a:miter lim="800000"/>
              <a:headEnd/>
              <a:tailEnd/>
            </a:ln>
          </p:spPr>
          <p:txBody>
            <a:bodyPr wrap="none" anchor="ctr"/>
            <a:lstStyle/>
            <a:p>
              <a:endParaRPr lang="en-US"/>
            </a:p>
          </p:txBody>
        </p:sp>
        <p:sp>
          <p:nvSpPr>
            <p:cNvPr id="20507" name="Text Box 15"/>
            <p:cNvSpPr txBox="1">
              <a:spLocks noChangeArrowheads="1"/>
            </p:cNvSpPr>
            <p:nvPr/>
          </p:nvSpPr>
          <p:spPr bwMode="auto">
            <a:xfrm>
              <a:off x="2112" y="2112"/>
              <a:ext cx="683" cy="288"/>
            </a:xfrm>
            <a:prstGeom prst="rect">
              <a:avLst/>
            </a:prstGeom>
            <a:noFill/>
            <a:ln w="9525">
              <a:noFill/>
              <a:miter lim="800000"/>
              <a:headEnd/>
              <a:tailEnd/>
            </a:ln>
          </p:spPr>
          <p:txBody>
            <a:bodyPr wrap="none">
              <a:spAutoFit/>
            </a:bodyPr>
            <a:lstStyle/>
            <a:p>
              <a:r>
                <a:rPr lang="en-US">
                  <a:solidFill>
                    <a:srgbClr val="FFFF00"/>
                  </a:solidFill>
                  <a:latin typeface="Helvetica" pitchFamily="34" charset="0"/>
                </a:rPr>
                <a:t>Yellow</a:t>
              </a:r>
            </a:p>
          </p:txBody>
        </p:sp>
        <p:sp>
          <p:nvSpPr>
            <p:cNvPr id="20508" name="Text Box 16"/>
            <p:cNvSpPr txBox="1">
              <a:spLocks noChangeArrowheads="1"/>
            </p:cNvSpPr>
            <p:nvPr/>
          </p:nvSpPr>
          <p:spPr bwMode="auto">
            <a:xfrm>
              <a:off x="2049"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grpSp>
      <p:grpSp>
        <p:nvGrpSpPr>
          <p:cNvPr id="20489" name="Group 17"/>
          <p:cNvGrpSpPr>
            <a:grpSpLocks/>
          </p:cNvGrpSpPr>
          <p:nvPr/>
        </p:nvGrpSpPr>
        <p:grpSpPr bwMode="auto">
          <a:xfrm>
            <a:off x="6732588" y="3265488"/>
            <a:ext cx="2044700" cy="3046412"/>
            <a:chOff x="3281" y="2057"/>
            <a:chExt cx="1288" cy="1919"/>
          </a:xfrm>
        </p:grpSpPr>
        <p:pic>
          <p:nvPicPr>
            <p:cNvPr id="20501" name="Picture 18"/>
            <p:cNvPicPr>
              <a:picLocks noChangeAspect="1" noChangeArrowheads="1"/>
            </p:cNvPicPr>
            <p:nvPr/>
          </p:nvPicPr>
          <p:blipFill>
            <a:blip r:embed="rId6" cstate="print"/>
            <a:srcRect/>
            <a:stretch>
              <a:fillRect/>
            </a:stretch>
          </p:blipFill>
          <p:spPr bwMode="auto">
            <a:xfrm>
              <a:off x="3376" y="2057"/>
              <a:ext cx="1040" cy="1645"/>
            </a:xfrm>
            <a:prstGeom prst="rect">
              <a:avLst/>
            </a:prstGeom>
            <a:noFill/>
            <a:ln w="9525">
              <a:noFill/>
              <a:miter lim="800000"/>
              <a:headEnd/>
              <a:tailEnd/>
            </a:ln>
          </p:spPr>
        </p:pic>
        <p:sp>
          <p:nvSpPr>
            <p:cNvPr id="20502" name="Rectangle 19"/>
            <p:cNvSpPr>
              <a:spLocks noChangeArrowheads="1"/>
            </p:cNvSpPr>
            <p:nvPr/>
          </p:nvSpPr>
          <p:spPr bwMode="auto">
            <a:xfrm>
              <a:off x="3365" y="2062"/>
              <a:ext cx="1045" cy="1632"/>
            </a:xfrm>
            <a:prstGeom prst="rect">
              <a:avLst/>
            </a:prstGeom>
            <a:noFill/>
            <a:ln w="9525">
              <a:solidFill>
                <a:schemeClr val="bg1"/>
              </a:solidFill>
              <a:miter lim="800000"/>
              <a:headEnd/>
              <a:tailEnd/>
            </a:ln>
          </p:spPr>
          <p:txBody>
            <a:bodyPr wrap="none" anchor="ctr"/>
            <a:lstStyle/>
            <a:p>
              <a:endParaRPr lang="en-US"/>
            </a:p>
          </p:txBody>
        </p:sp>
        <p:sp>
          <p:nvSpPr>
            <p:cNvPr id="20503" name="Text Box 20"/>
            <p:cNvSpPr txBox="1">
              <a:spLocks noChangeArrowheads="1"/>
            </p:cNvSpPr>
            <p:nvPr/>
          </p:nvSpPr>
          <p:spPr bwMode="auto">
            <a:xfrm>
              <a:off x="3408" y="2112"/>
              <a:ext cx="501" cy="288"/>
            </a:xfrm>
            <a:prstGeom prst="rect">
              <a:avLst/>
            </a:prstGeom>
            <a:noFill/>
            <a:ln w="9525">
              <a:noFill/>
              <a:miter lim="800000"/>
              <a:headEnd/>
              <a:tailEnd/>
            </a:ln>
          </p:spPr>
          <p:txBody>
            <a:bodyPr wrap="none">
              <a:spAutoFit/>
            </a:bodyPr>
            <a:lstStyle/>
            <a:p>
              <a:r>
                <a:rPr lang="en-US">
                  <a:solidFill>
                    <a:srgbClr val="00FFFF"/>
                  </a:solidFill>
                  <a:latin typeface="Helvetica" pitchFamily="34" charset="0"/>
                </a:rPr>
                <a:t>Blue</a:t>
              </a:r>
            </a:p>
          </p:txBody>
        </p:sp>
        <p:sp>
          <p:nvSpPr>
            <p:cNvPr id="20504" name="Text Box 21"/>
            <p:cNvSpPr txBox="1">
              <a:spLocks noChangeArrowheads="1"/>
            </p:cNvSpPr>
            <p:nvPr/>
          </p:nvSpPr>
          <p:spPr bwMode="auto">
            <a:xfrm>
              <a:off x="3281"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grpSp>
      <p:grpSp>
        <p:nvGrpSpPr>
          <p:cNvPr id="20490" name="Group 22"/>
          <p:cNvGrpSpPr>
            <a:grpSpLocks/>
          </p:cNvGrpSpPr>
          <p:nvPr/>
        </p:nvGrpSpPr>
        <p:grpSpPr bwMode="auto">
          <a:xfrm>
            <a:off x="8689975" y="3263900"/>
            <a:ext cx="2044700" cy="3048000"/>
            <a:chOff x="4514" y="2056"/>
            <a:chExt cx="1288" cy="1920"/>
          </a:xfrm>
        </p:grpSpPr>
        <p:pic>
          <p:nvPicPr>
            <p:cNvPr id="20497" name="Picture 23"/>
            <p:cNvPicPr>
              <a:picLocks noChangeAspect="1" noChangeArrowheads="1"/>
            </p:cNvPicPr>
            <p:nvPr/>
          </p:nvPicPr>
          <p:blipFill>
            <a:blip r:embed="rId7" cstate="print"/>
            <a:srcRect/>
            <a:stretch>
              <a:fillRect/>
            </a:stretch>
          </p:blipFill>
          <p:spPr bwMode="auto">
            <a:xfrm>
              <a:off x="4632" y="2057"/>
              <a:ext cx="1034" cy="1638"/>
            </a:xfrm>
            <a:prstGeom prst="rect">
              <a:avLst/>
            </a:prstGeom>
            <a:noFill/>
            <a:ln w="9525">
              <a:noFill/>
              <a:miter lim="800000"/>
              <a:headEnd/>
              <a:tailEnd/>
            </a:ln>
          </p:spPr>
        </p:pic>
        <p:sp>
          <p:nvSpPr>
            <p:cNvPr id="20498" name="Text Box 24"/>
            <p:cNvSpPr txBox="1">
              <a:spLocks noChangeArrowheads="1"/>
            </p:cNvSpPr>
            <p:nvPr/>
          </p:nvSpPr>
          <p:spPr bwMode="auto">
            <a:xfrm>
              <a:off x="4656" y="2112"/>
              <a:ext cx="672" cy="288"/>
            </a:xfrm>
            <a:prstGeom prst="rect">
              <a:avLst/>
            </a:prstGeom>
            <a:noFill/>
            <a:ln w="9525">
              <a:noFill/>
              <a:miter lim="800000"/>
              <a:headEnd/>
              <a:tailEnd/>
            </a:ln>
          </p:spPr>
          <p:txBody>
            <a:bodyPr wrap="none">
              <a:spAutoFit/>
            </a:bodyPr>
            <a:lstStyle/>
            <a:p>
              <a:r>
                <a:rPr lang="en-US">
                  <a:solidFill>
                    <a:srgbClr val="9966FF"/>
                  </a:solidFill>
                  <a:latin typeface="Helvetica" pitchFamily="34" charset="0"/>
                </a:rPr>
                <a:t>Purple</a:t>
              </a:r>
            </a:p>
          </p:txBody>
        </p:sp>
        <p:sp>
          <p:nvSpPr>
            <p:cNvPr id="20499" name="Text Box 25"/>
            <p:cNvSpPr txBox="1">
              <a:spLocks noChangeArrowheads="1"/>
            </p:cNvSpPr>
            <p:nvPr/>
          </p:nvSpPr>
          <p:spPr bwMode="auto">
            <a:xfrm>
              <a:off x="4514" y="3688"/>
              <a:ext cx="1288" cy="288"/>
            </a:xfrm>
            <a:prstGeom prst="rect">
              <a:avLst/>
            </a:prstGeom>
            <a:noFill/>
            <a:ln w="9525">
              <a:noFill/>
              <a:miter lim="800000"/>
              <a:headEnd/>
              <a:tailEnd/>
            </a:ln>
          </p:spPr>
          <p:txBody>
            <a:bodyPr wrap="none">
              <a:spAutoFit/>
            </a:bodyPr>
            <a:lstStyle/>
            <a:p>
              <a:r>
                <a:rPr lang="en-US">
                  <a:solidFill>
                    <a:schemeClr val="bg1"/>
                  </a:solidFill>
                  <a:latin typeface="Helvetica" pitchFamily="34" charset="0"/>
                </a:rPr>
                <a:t>400          700</a:t>
              </a:r>
            </a:p>
          </p:txBody>
        </p:sp>
        <p:sp>
          <p:nvSpPr>
            <p:cNvPr id="20500" name="Rectangle 26"/>
            <p:cNvSpPr>
              <a:spLocks noChangeArrowheads="1"/>
            </p:cNvSpPr>
            <p:nvPr/>
          </p:nvSpPr>
          <p:spPr bwMode="auto">
            <a:xfrm>
              <a:off x="4620" y="2056"/>
              <a:ext cx="1045" cy="1639"/>
            </a:xfrm>
            <a:prstGeom prst="rect">
              <a:avLst/>
            </a:prstGeom>
            <a:noFill/>
            <a:ln w="9525">
              <a:solidFill>
                <a:schemeClr val="bg1"/>
              </a:solidFill>
              <a:miter lim="800000"/>
              <a:headEnd/>
              <a:tailEnd/>
            </a:ln>
          </p:spPr>
          <p:txBody>
            <a:bodyPr wrap="none" anchor="ctr"/>
            <a:lstStyle/>
            <a:p>
              <a:endParaRPr lang="en-US"/>
            </a:p>
          </p:txBody>
        </p:sp>
      </p:grpSp>
      <p:sp>
        <p:nvSpPr>
          <p:cNvPr id="20491" name="Rectangle 27"/>
          <p:cNvSpPr>
            <a:spLocks noChangeArrowheads="1"/>
          </p:cNvSpPr>
          <p:nvPr/>
        </p:nvSpPr>
        <p:spPr bwMode="auto">
          <a:xfrm>
            <a:off x="8855075" y="6616701"/>
            <a:ext cx="1670650" cy="246221"/>
          </a:xfrm>
          <a:prstGeom prst="rect">
            <a:avLst/>
          </a:prstGeom>
          <a:noFill/>
          <a:ln w="9525">
            <a:noFill/>
            <a:miter lim="800000"/>
            <a:headEnd/>
            <a:tailEnd/>
          </a:ln>
        </p:spPr>
        <p:txBody>
          <a:bodyPr wrap="none">
            <a:spAutoFit/>
          </a:bodyPr>
          <a:lstStyle/>
          <a:p>
            <a:r>
              <a:rPr lang="en-US" sz="1000">
                <a:solidFill>
                  <a:schemeClr val="bg1"/>
                </a:solidFill>
                <a:latin typeface="EngraversGothic BT Regular" charset="0"/>
              </a:rPr>
              <a:t>© Stephen E. Palmer, 2002</a:t>
            </a:r>
          </a:p>
        </p:txBody>
      </p:sp>
      <p:grpSp>
        <p:nvGrpSpPr>
          <p:cNvPr id="20492" name="Group 28"/>
          <p:cNvGrpSpPr>
            <a:grpSpLocks/>
          </p:cNvGrpSpPr>
          <p:nvPr/>
        </p:nvGrpSpPr>
        <p:grpSpPr bwMode="auto">
          <a:xfrm>
            <a:off x="3200400" y="2020889"/>
            <a:ext cx="7010400" cy="1068387"/>
            <a:chOff x="1056" y="1273"/>
            <a:chExt cx="4416" cy="673"/>
          </a:xfrm>
        </p:grpSpPr>
        <p:pic>
          <p:nvPicPr>
            <p:cNvPr id="20493" name="Picture 29"/>
            <p:cNvPicPr>
              <a:picLocks noChangeAspect="1" noChangeArrowheads="1"/>
            </p:cNvPicPr>
            <p:nvPr/>
          </p:nvPicPr>
          <p:blipFill>
            <a:blip r:embed="rId8" cstate="print"/>
            <a:srcRect/>
            <a:stretch>
              <a:fillRect/>
            </a:stretch>
          </p:blipFill>
          <p:spPr bwMode="auto">
            <a:xfrm>
              <a:off x="1056" y="1273"/>
              <a:ext cx="768" cy="647"/>
            </a:xfrm>
            <a:prstGeom prst="rect">
              <a:avLst/>
            </a:prstGeom>
            <a:noFill/>
            <a:ln w="9525">
              <a:noFill/>
              <a:miter lim="800000"/>
              <a:headEnd/>
              <a:tailEnd/>
            </a:ln>
          </p:spPr>
        </p:pic>
        <p:pic>
          <p:nvPicPr>
            <p:cNvPr id="20494" name="Picture 30"/>
            <p:cNvPicPr>
              <a:picLocks noChangeAspect="1" noChangeArrowheads="1"/>
            </p:cNvPicPr>
            <p:nvPr/>
          </p:nvPicPr>
          <p:blipFill>
            <a:blip r:embed="rId9" cstate="print"/>
            <a:srcRect/>
            <a:stretch>
              <a:fillRect/>
            </a:stretch>
          </p:blipFill>
          <p:spPr bwMode="auto">
            <a:xfrm>
              <a:off x="2304" y="1287"/>
              <a:ext cx="768" cy="631"/>
            </a:xfrm>
            <a:prstGeom prst="rect">
              <a:avLst/>
            </a:prstGeom>
            <a:noFill/>
            <a:ln w="9525">
              <a:noFill/>
              <a:miter lim="800000"/>
              <a:headEnd/>
              <a:tailEnd/>
            </a:ln>
          </p:spPr>
        </p:pic>
        <p:pic>
          <p:nvPicPr>
            <p:cNvPr id="20495" name="Picture 31"/>
            <p:cNvPicPr>
              <a:picLocks noChangeAspect="1" noChangeArrowheads="1"/>
            </p:cNvPicPr>
            <p:nvPr/>
          </p:nvPicPr>
          <p:blipFill>
            <a:blip r:embed="rId10" cstate="print"/>
            <a:srcRect/>
            <a:stretch>
              <a:fillRect/>
            </a:stretch>
          </p:blipFill>
          <p:spPr bwMode="auto">
            <a:xfrm>
              <a:off x="4752" y="1296"/>
              <a:ext cx="720" cy="604"/>
            </a:xfrm>
            <a:prstGeom prst="rect">
              <a:avLst/>
            </a:prstGeom>
            <a:noFill/>
            <a:ln w="9525">
              <a:noFill/>
              <a:miter lim="800000"/>
              <a:headEnd/>
              <a:tailEnd/>
            </a:ln>
          </p:spPr>
        </p:pic>
        <p:pic>
          <p:nvPicPr>
            <p:cNvPr id="20496" name="Picture 32"/>
            <p:cNvPicPr>
              <a:picLocks noChangeAspect="1" noChangeArrowheads="1"/>
            </p:cNvPicPr>
            <p:nvPr/>
          </p:nvPicPr>
          <p:blipFill>
            <a:blip r:embed="rId11" cstate="print"/>
            <a:srcRect/>
            <a:stretch>
              <a:fillRect/>
            </a:stretch>
          </p:blipFill>
          <p:spPr bwMode="auto">
            <a:xfrm>
              <a:off x="3552" y="1296"/>
              <a:ext cx="720" cy="650"/>
            </a:xfrm>
            <a:prstGeom prst="rect">
              <a:avLst/>
            </a:prstGeom>
            <a:noFill/>
            <a:ln w="9525">
              <a:noFill/>
              <a:miter lim="800000"/>
              <a:headEnd/>
              <a:tailEnd/>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a:t>Interaction of light and surfaces</a:t>
            </a:r>
          </a:p>
        </p:txBody>
      </p:sp>
      <p:sp>
        <p:nvSpPr>
          <p:cNvPr id="1028" name="Rectangle 3"/>
          <p:cNvSpPr>
            <a:spLocks noGrp="1" noChangeArrowheads="1"/>
          </p:cNvSpPr>
          <p:nvPr>
            <p:ph type="body" idx="1"/>
          </p:nvPr>
        </p:nvSpPr>
        <p:spPr>
          <a:xfrm>
            <a:off x="6096000" y="1828800"/>
            <a:ext cx="4267200" cy="2476500"/>
          </a:xfrm>
        </p:spPr>
        <p:txBody>
          <a:bodyPr/>
          <a:lstStyle/>
          <a:p>
            <a:r>
              <a:rPr lang="en-US" sz="2400" dirty="0"/>
              <a:t>Reflected color is the result of interaction of light source spectrum with surface reflectance</a:t>
            </a:r>
            <a:endParaRPr lang="en-US" sz="1800" dirty="0"/>
          </a:p>
        </p:txBody>
      </p:sp>
      <p:graphicFrame>
        <p:nvGraphicFramePr>
          <p:cNvPr id="1026" name="Object 5"/>
          <p:cNvGraphicFramePr>
            <a:graphicFrameLocks noGrp="1" noChangeAspect="1"/>
          </p:cNvGraphicFramePr>
          <p:nvPr>
            <p:ph sz="half" idx="4294967295"/>
          </p:nvPr>
        </p:nvGraphicFramePr>
        <p:xfrm>
          <a:off x="1905000" y="4495801"/>
          <a:ext cx="8305800" cy="2117725"/>
        </p:xfrm>
        <a:graphic>
          <a:graphicData uri="http://schemas.openxmlformats.org/presentationml/2006/ole">
            <mc:AlternateContent xmlns:mc="http://schemas.openxmlformats.org/markup-compatibility/2006">
              <mc:Choice xmlns:v="urn:schemas-microsoft-com:vml" Requires="v">
                <p:oleObj name="Image" r:id="rId3" imgW="15784127" imgH="4025397" progId="Photoshop.Image.10">
                  <p:embed/>
                </p:oleObj>
              </mc:Choice>
              <mc:Fallback>
                <p:oleObj name="Image" r:id="rId3" imgW="15784127" imgH="4025397" progId="Photoshop.Image.10">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495801"/>
                        <a:ext cx="8305800" cy="2117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9" name="Picture 7" descr="strawberry"/>
          <p:cNvPicPr>
            <a:picLocks noChangeAspect="1" noChangeArrowheads="1"/>
          </p:cNvPicPr>
          <p:nvPr/>
        </p:nvPicPr>
        <p:blipFill>
          <a:blip r:embed="rId5" cstate="print"/>
          <a:srcRect/>
          <a:stretch>
            <a:fillRect/>
          </a:stretch>
        </p:blipFill>
        <p:spPr bwMode="auto">
          <a:xfrm>
            <a:off x="1981200" y="1219200"/>
            <a:ext cx="4038600" cy="3028950"/>
          </a:xfrm>
          <a:prstGeom prst="rect">
            <a:avLst/>
          </a:prstGeom>
          <a:noFill/>
          <a:ln w="9525">
            <a:noFill/>
            <a:miter lim="800000"/>
            <a:headEnd/>
            <a:tailEnd/>
          </a:ln>
        </p:spPr>
      </p:pic>
      <p:sp>
        <p:nvSpPr>
          <p:cNvPr id="1030" name="Rectangle 5"/>
          <p:cNvSpPr>
            <a:spLocks noChangeArrowheads="1"/>
          </p:cNvSpPr>
          <p:nvPr/>
        </p:nvSpPr>
        <p:spPr bwMode="auto">
          <a:xfrm>
            <a:off x="4876800" y="4800600"/>
            <a:ext cx="304800" cy="1371600"/>
          </a:xfrm>
          <a:prstGeom prst="rect">
            <a:avLst/>
          </a:prstGeom>
          <a:solidFill>
            <a:schemeClr val="bg1"/>
          </a:solidFill>
          <a:ln w="9525" algn="ctr">
            <a:noFill/>
            <a:round/>
            <a:headEnd/>
            <a:tailEnd/>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t>Interaction of light and surfaces</a:t>
            </a:r>
          </a:p>
        </p:txBody>
      </p:sp>
      <p:sp>
        <p:nvSpPr>
          <p:cNvPr id="21507" name="Content Placeholder 2"/>
          <p:cNvSpPr>
            <a:spLocks noGrp="1"/>
          </p:cNvSpPr>
          <p:nvPr>
            <p:ph idx="1"/>
          </p:nvPr>
        </p:nvSpPr>
        <p:spPr/>
        <p:txBody>
          <a:bodyPr/>
          <a:lstStyle/>
          <a:p>
            <a:r>
              <a:rPr lang="en-US"/>
              <a:t>What is the observed color of any surface under monochromatic light?</a:t>
            </a:r>
          </a:p>
        </p:txBody>
      </p:sp>
      <p:pic>
        <p:nvPicPr>
          <p:cNvPr id="160770" name="Picture 2"/>
          <p:cNvPicPr>
            <a:picLocks noChangeAspect="1" noChangeArrowheads="1"/>
          </p:cNvPicPr>
          <p:nvPr/>
        </p:nvPicPr>
        <p:blipFill>
          <a:blip r:embed="rId3" cstate="print"/>
          <a:srcRect/>
          <a:stretch>
            <a:fillRect/>
          </a:stretch>
        </p:blipFill>
        <p:spPr bwMode="auto">
          <a:xfrm>
            <a:off x="1981200" y="1981200"/>
            <a:ext cx="6165850" cy="4114800"/>
          </a:xfrm>
          <a:prstGeom prst="rect">
            <a:avLst/>
          </a:prstGeom>
          <a:noFill/>
          <a:ln w="9525">
            <a:noFill/>
            <a:miter lim="800000"/>
            <a:headEnd/>
            <a:tailEnd/>
          </a:ln>
        </p:spPr>
      </p:pic>
      <p:sp>
        <p:nvSpPr>
          <p:cNvPr id="5" name="TextBox 4"/>
          <p:cNvSpPr txBox="1">
            <a:spLocks noChangeArrowheads="1"/>
          </p:cNvSpPr>
          <p:nvPr/>
        </p:nvSpPr>
        <p:spPr bwMode="auto">
          <a:xfrm>
            <a:off x="3657600" y="6172201"/>
            <a:ext cx="5119794" cy="461665"/>
          </a:xfrm>
          <a:prstGeom prst="rect">
            <a:avLst/>
          </a:prstGeom>
          <a:noFill/>
          <a:ln w="9525">
            <a:noFill/>
            <a:miter lim="800000"/>
            <a:headEnd/>
            <a:tailEnd/>
          </a:ln>
        </p:spPr>
        <p:txBody>
          <a:bodyPr wrap="none">
            <a:spAutoFit/>
          </a:bodyPr>
          <a:lstStyle/>
          <a:p>
            <a:r>
              <a:rPr lang="en-US" dirty="0">
                <a:hlinkClick r:id="rId4"/>
              </a:rPr>
              <a:t>Olafur Eliasson, </a:t>
            </a:r>
            <a:r>
              <a:rPr lang="en-US" i="1" dirty="0">
                <a:hlinkClick r:id="rId4"/>
              </a:rPr>
              <a:t>Room for one color</a:t>
            </a:r>
            <a:endParaRPr lang="en-US" i="1" dirty="0"/>
          </a:p>
        </p:txBody>
      </p:sp>
      <p:pic>
        <p:nvPicPr>
          <p:cNvPr id="160772" name="Picture 4"/>
          <p:cNvPicPr>
            <a:picLocks noChangeAspect="1" noChangeArrowheads="1"/>
          </p:cNvPicPr>
          <p:nvPr/>
        </p:nvPicPr>
        <p:blipFill>
          <a:blip r:embed="rId5" cstate="print"/>
          <a:srcRect/>
          <a:stretch>
            <a:fillRect/>
          </a:stretch>
        </p:blipFill>
        <p:spPr bwMode="auto">
          <a:xfrm>
            <a:off x="7172325" y="1981200"/>
            <a:ext cx="308610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7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t>Physiology of color vision</a:t>
            </a:r>
          </a:p>
          <a:p>
            <a:endParaRPr lang="en-US" dirty="0"/>
          </a:p>
          <a:p>
            <a:endParaRPr lang="en-US" dirty="0"/>
          </a:p>
          <a:p>
            <a:endParaRPr lang="en-US" dirty="0"/>
          </a:p>
        </p:txBody>
      </p:sp>
    </p:spTree>
    <p:extLst>
      <p:ext uri="{BB962C8B-B14F-4D97-AF65-F5344CB8AC3E}">
        <p14:creationId xmlns:p14="http://schemas.microsoft.com/office/powerpoint/2010/main" val="28705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The Eye</a:t>
            </a:r>
          </a:p>
        </p:txBody>
      </p:sp>
      <p:sp>
        <p:nvSpPr>
          <p:cNvPr id="22531" name="Rectangle 3"/>
          <p:cNvSpPr>
            <a:spLocks noGrp="1" noChangeArrowheads="1"/>
          </p:cNvSpPr>
          <p:nvPr>
            <p:ph type="body" idx="1"/>
          </p:nvPr>
        </p:nvSpPr>
        <p:spPr>
          <a:xfrm>
            <a:off x="2209800" y="4267200"/>
            <a:ext cx="7772400" cy="1981200"/>
          </a:xfrm>
        </p:spPr>
        <p:txBody>
          <a:bodyPr/>
          <a:lstStyle/>
          <a:p>
            <a:pPr>
              <a:buFontTx/>
              <a:buNone/>
            </a:pPr>
            <a:r>
              <a:rPr lang="en-US" dirty="0"/>
              <a:t>The human eye is a camera (sort of)</a:t>
            </a:r>
          </a:p>
          <a:p>
            <a:pPr lvl="1"/>
            <a:r>
              <a:rPr lang="en-US" sz="1800" b="1" dirty="0"/>
              <a:t>Lens </a:t>
            </a:r>
            <a:r>
              <a:rPr lang="en-US" sz="1800" dirty="0"/>
              <a:t>- changes shape by using </a:t>
            </a:r>
            <a:r>
              <a:rPr lang="en-US" sz="1800" dirty="0" err="1"/>
              <a:t>ciliary</a:t>
            </a:r>
            <a:r>
              <a:rPr lang="en-US" sz="1800" dirty="0"/>
              <a:t> muscles (to focus on objects at different distances)</a:t>
            </a:r>
          </a:p>
          <a:p>
            <a:pPr lvl="1"/>
            <a:r>
              <a:rPr lang="en-US" b="1" dirty="0"/>
              <a:t>Pupil</a:t>
            </a:r>
            <a:r>
              <a:rPr lang="en-US" dirty="0"/>
              <a:t> - </a:t>
            </a:r>
            <a:r>
              <a:rPr lang="en-US" sz="1800" dirty="0"/>
              <a:t>the hole (aperture) whose size is controlled by the iris</a:t>
            </a:r>
          </a:p>
          <a:p>
            <a:pPr lvl="1"/>
            <a:r>
              <a:rPr lang="en-US" b="1" dirty="0"/>
              <a:t>Iris</a:t>
            </a:r>
            <a:r>
              <a:rPr lang="en-US" dirty="0"/>
              <a:t> - </a:t>
            </a:r>
            <a:r>
              <a:rPr lang="en-US" sz="1800" dirty="0"/>
              <a:t>colored annulus with radial muscles</a:t>
            </a:r>
          </a:p>
          <a:p>
            <a:pPr lvl="1"/>
            <a:r>
              <a:rPr lang="en-US" sz="1800" b="1" dirty="0"/>
              <a:t>Retina</a:t>
            </a:r>
            <a:r>
              <a:rPr lang="en-US" sz="1800" dirty="0"/>
              <a:t> - photoreceptor cells</a:t>
            </a:r>
          </a:p>
        </p:txBody>
      </p:sp>
      <p:pic>
        <p:nvPicPr>
          <p:cNvPr id="22532" name="Picture 4" descr="humaneye"/>
          <p:cNvPicPr>
            <a:picLocks noChangeAspect="1" noChangeArrowheads="1"/>
          </p:cNvPicPr>
          <p:nvPr/>
        </p:nvPicPr>
        <p:blipFill>
          <a:blip r:embed="rId3" cstate="print"/>
          <a:srcRect/>
          <a:stretch>
            <a:fillRect/>
          </a:stretch>
        </p:blipFill>
        <p:spPr bwMode="auto">
          <a:xfrm>
            <a:off x="3430588" y="914400"/>
            <a:ext cx="5484812" cy="3278188"/>
          </a:xfrm>
          <a:prstGeom prst="rect">
            <a:avLst/>
          </a:prstGeom>
          <a:noFill/>
          <a:ln w="9525">
            <a:noFill/>
            <a:miter lim="800000"/>
            <a:headEnd/>
            <a:tailEnd/>
          </a:ln>
        </p:spPr>
      </p:pic>
      <p:sp>
        <p:nvSpPr>
          <p:cNvPr id="22533" name="Text Box 6"/>
          <p:cNvSpPr txBox="1">
            <a:spLocks noChangeArrowheads="1"/>
          </p:cNvSpPr>
          <p:nvPr/>
        </p:nvSpPr>
        <p:spPr bwMode="auto">
          <a:xfrm>
            <a:off x="9067800" y="6583364"/>
            <a:ext cx="1536700" cy="274637"/>
          </a:xfrm>
          <a:prstGeom prst="rect">
            <a:avLst/>
          </a:prstGeom>
          <a:noFill/>
          <a:ln w="9525">
            <a:noFill/>
            <a:miter lim="800000"/>
            <a:headEnd/>
            <a:tailEnd/>
          </a:ln>
        </p:spPr>
        <p:txBody>
          <a:bodyPr wrap="none">
            <a:spAutoFit/>
          </a:bodyPr>
          <a:lstStyle/>
          <a:p>
            <a:r>
              <a:rPr lang="en-US" sz="1200"/>
              <a:t>Slide by Steve Seitz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t>Physical origin of color</a:t>
            </a:r>
          </a:p>
          <a:p>
            <a:r>
              <a:rPr lang="en-US" dirty="0"/>
              <a:t>Spectra of sources and surfaces</a:t>
            </a:r>
          </a:p>
          <a:p>
            <a:r>
              <a:rPr lang="en-US" dirty="0"/>
              <a:t>Physiology of color vision</a:t>
            </a:r>
          </a:p>
          <a:p>
            <a:r>
              <a:rPr lang="en-US" dirty="0"/>
              <a:t>Quantifying color perception</a:t>
            </a:r>
          </a:p>
          <a:p>
            <a:r>
              <a:rPr lang="en-US" dirty="0"/>
              <a:t>Color spaces</a:t>
            </a:r>
          </a:p>
          <a:p>
            <a:r>
              <a:rPr lang="en-US" dirty="0"/>
              <a:t>Color constancy, white balance</a:t>
            </a:r>
          </a:p>
          <a:p>
            <a:endParaRPr lang="en-US" dirty="0"/>
          </a:p>
          <a:p>
            <a:endParaRPr lang="en-US" dirty="0"/>
          </a:p>
          <a:p>
            <a:endParaRPr lang="en-US" dirty="0"/>
          </a:p>
        </p:txBody>
      </p:sp>
    </p:spTree>
    <p:extLst>
      <p:ext uri="{BB962C8B-B14F-4D97-AF65-F5344CB8AC3E}">
        <p14:creationId xmlns:p14="http://schemas.microsoft.com/office/powerpoint/2010/main" val="861686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t>Rods and cones, fovea</a:t>
            </a:r>
          </a:p>
        </p:txBody>
      </p:sp>
      <p:sp>
        <p:nvSpPr>
          <p:cNvPr id="23555" name="Rectangle 3"/>
          <p:cNvSpPr>
            <a:spLocks noGrp="1" noChangeArrowheads="1"/>
          </p:cNvSpPr>
          <p:nvPr>
            <p:ph type="body" idx="1"/>
          </p:nvPr>
        </p:nvSpPr>
        <p:spPr>
          <a:xfrm>
            <a:off x="1981200" y="5181600"/>
            <a:ext cx="8686800" cy="1447800"/>
          </a:xfrm>
        </p:spPr>
        <p:txBody>
          <a:bodyPr/>
          <a:lstStyle/>
          <a:p>
            <a:pPr>
              <a:lnSpc>
                <a:spcPct val="90000"/>
              </a:lnSpc>
              <a:buFontTx/>
              <a:buNone/>
            </a:pPr>
            <a:r>
              <a:rPr lang="en-US" sz="2400" dirty="0"/>
              <a:t>Rods are responsible for intensity, cones for color perception</a:t>
            </a:r>
          </a:p>
          <a:p>
            <a:pPr>
              <a:lnSpc>
                <a:spcPct val="90000"/>
              </a:lnSpc>
              <a:buFontTx/>
              <a:buNone/>
            </a:pPr>
            <a:r>
              <a:rPr lang="en-US" sz="2400" dirty="0"/>
              <a:t>Rods and cones are </a:t>
            </a:r>
            <a:r>
              <a:rPr lang="en-US" sz="2400" i="1" dirty="0"/>
              <a:t>non-uniformly</a:t>
            </a:r>
            <a:r>
              <a:rPr lang="en-US" sz="2400" dirty="0"/>
              <a:t> distributed on the retina</a:t>
            </a:r>
            <a:endParaRPr lang="en-US" sz="1600" dirty="0"/>
          </a:p>
          <a:p>
            <a:pPr lvl="1"/>
            <a:r>
              <a:rPr lang="en-US" sz="1600" b="1" dirty="0"/>
              <a:t>Fovea</a:t>
            </a:r>
            <a:r>
              <a:rPr lang="en-US" sz="1600" dirty="0"/>
              <a:t> - Small region (1 or 2°) at the center of the visual field containing the highest density of cones – </a:t>
            </a:r>
            <a:r>
              <a:rPr lang="en-US" sz="1600" i="1" dirty="0"/>
              <a:t>and no rods</a:t>
            </a:r>
            <a:endParaRPr lang="en-US" sz="1400" i="1" dirty="0"/>
          </a:p>
        </p:txBody>
      </p:sp>
      <p:pic>
        <p:nvPicPr>
          <p:cNvPr id="23556" name="Picture 4" descr="receptordensity"/>
          <p:cNvPicPr>
            <a:picLocks noChangeAspect="1" noChangeArrowheads="1"/>
          </p:cNvPicPr>
          <p:nvPr/>
        </p:nvPicPr>
        <p:blipFill>
          <a:blip r:embed="rId3" cstate="print"/>
          <a:srcRect/>
          <a:stretch>
            <a:fillRect/>
          </a:stretch>
        </p:blipFill>
        <p:spPr bwMode="auto">
          <a:xfrm>
            <a:off x="5335588" y="990601"/>
            <a:ext cx="4418012" cy="4206875"/>
          </a:xfrm>
          <a:prstGeom prst="rect">
            <a:avLst/>
          </a:prstGeom>
          <a:noFill/>
          <a:ln w="9525">
            <a:noFill/>
            <a:miter lim="800000"/>
            <a:headEnd/>
            <a:tailEnd/>
          </a:ln>
        </p:spPr>
      </p:pic>
      <p:sp>
        <p:nvSpPr>
          <p:cNvPr id="23557" name="Text Box 5"/>
          <p:cNvSpPr txBox="1">
            <a:spLocks noChangeArrowheads="1"/>
          </p:cNvSpPr>
          <p:nvPr/>
        </p:nvSpPr>
        <p:spPr bwMode="auto">
          <a:xfrm>
            <a:off x="9067800" y="6583364"/>
            <a:ext cx="1536700" cy="274637"/>
          </a:xfrm>
          <a:prstGeom prst="rect">
            <a:avLst/>
          </a:prstGeom>
          <a:noFill/>
          <a:ln w="9525">
            <a:noFill/>
            <a:miter lim="800000"/>
            <a:headEnd/>
            <a:tailEnd/>
          </a:ln>
        </p:spPr>
        <p:txBody>
          <a:bodyPr wrap="none">
            <a:spAutoFit/>
          </a:bodyPr>
          <a:lstStyle/>
          <a:p>
            <a:r>
              <a:rPr lang="en-US" sz="1200" dirty="0"/>
              <a:t>Slide by Steve Seitz</a:t>
            </a:r>
          </a:p>
        </p:txBody>
      </p:sp>
      <p:pic>
        <p:nvPicPr>
          <p:cNvPr id="23558" name="Picture 6"/>
          <p:cNvPicPr>
            <a:picLocks noChangeAspect="1" noChangeArrowheads="1"/>
          </p:cNvPicPr>
          <p:nvPr/>
        </p:nvPicPr>
        <p:blipFill>
          <a:blip r:embed="rId4" cstate="print"/>
          <a:srcRect/>
          <a:stretch>
            <a:fillRect/>
          </a:stretch>
        </p:blipFill>
        <p:spPr bwMode="auto">
          <a:xfrm>
            <a:off x="2362200" y="1066800"/>
            <a:ext cx="1282700" cy="3892550"/>
          </a:xfrm>
          <a:prstGeom prst="rect">
            <a:avLst/>
          </a:prstGeom>
          <a:noFill/>
          <a:ln w="9525">
            <a:noFill/>
            <a:miter lim="800000"/>
            <a:headEnd/>
            <a:tailEnd/>
          </a:ln>
        </p:spPr>
      </p:pic>
      <p:sp>
        <p:nvSpPr>
          <p:cNvPr id="23559" name="Line 7"/>
          <p:cNvSpPr>
            <a:spLocks noChangeShapeType="1"/>
          </p:cNvSpPr>
          <p:nvPr/>
        </p:nvSpPr>
        <p:spPr bwMode="auto">
          <a:xfrm flipH="1">
            <a:off x="3276600" y="3962400"/>
            <a:ext cx="762000" cy="0"/>
          </a:xfrm>
          <a:prstGeom prst="line">
            <a:avLst/>
          </a:prstGeom>
          <a:noFill/>
          <a:ln w="9525">
            <a:solidFill>
              <a:schemeClr val="tx1"/>
            </a:solidFill>
            <a:round/>
            <a:headEnd/>
            <a:tailEnd type="triangle" w="med" len="med"/>
          </a:ln>
        </p:spPr>
        <p:txBody>
          <a:bodyPr/>
          <a:lstStyle/>
          <a:p>
            <a:endParaRPr lang="en-US"/>
          </a:p>
        </p:txBody>
      </p:sp>
      <p:sp>
        <p:nvSpPr>
          <p:cNvPr id="23560" name="Text Box 8"/>
          <p:cNvSpPr txBox="1">
            <a:spLocks noChangeArrowheads="1"/>
          </p:cNvSpPr>
          <p:nvPr/>
        </p:nvSpPr>
        <p:spPr bwMode="auto">
          <a:xfrm>
            <a:off x="3886200" y="3625850"/>
            <a:ext cx="1212850" cy="641350"/>
          </a:xfrm>
          <a:prstGeom prst="rect">
            <a:avLst/>
          </a:prstGeom>
          <a:noFill/>
          <a:ln w="9525">
            <a:noFill/>
            <a:miter lim="800000"/>
            <a:headEnd/>
            <a:tailEnd/>
          </a:ln>
        </p:spPr>
        <p:txBody>
          <a:bodyPr wrap="none">
            <a:spAutoFit/>
          </a:bodyPr>
          <a:lstStyle/>
          <a:p>
            <a:pPr algn="ctr"/>
            <a:r>
              <a:rPr lang="en-US" sz="1800"/>
              <a:t>pigment</a:t>
            </a:r>
            <a:br>
              <a:rPr lang="en-US" sz="1800"/>
            </a:br>
            <a:r>
              <a:rPr lang="en-US" sz="1800"/>
              <a:t>molecules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Rod / cone sensitivity</a:t>
            </a:r>
          </a:p>
        </p:txBody>
      </p:sp>
      <p:pic>
        <p:nvPicPr>
          <p:cNvPr id="24579" name="Picture 3"/>
          <p:cNvPicPr>
            <a:picLocks noChangeAspect="1" noChangeArrowheads="1"/>
          </p:cNvPicPr>
          <p:nvPr/>
        </p:nvPicPr>
        <p:blipFill>
          <a:blip r:embed="rId3" cstate="print"/>
          <a:srcRect/>
          <a:stretch>
            <a:fillRect/>
          </a:stretch>
        </p:blipFill>
        <p:spPr bwMode="auto">
          <a:xfrm>
            <a:off x="2819400" y="1136650"/>
            <a:ext cx="6400800" cy="4806950"/>
          </a:xfrm>
          <a:prstGeom prst="rect">
            <a:avLst/>
          </a:prstGeom>
          <a:noFill/>
          <a:ln w="9525">
            <a:noFill/>
            <a:miter lim="800000"/>
            <a:headEnd/>
            <a:tailEnd/>
          </a:ln>
        </p:spPr>
      </p:pic>
      <p:sp>
        <p:nvSpPr>
          <p:cNvPr id="362500" name="Text Box 4"/>
          <p:cNvSpPr txBox="1">
            <a:spLocks noChangeArrowheads="1"/>
          </p:cNvSpPr>
          <p:nvPr/>
        </p:nvSpPr>
        <p:spPr bwMode="auto">
          <a:xfrm>
            <a:off x="3783014" y="6211888"/>
            <a:ext cx="4370387" cy="457200"/>
          </a:xfrm>
          <a:prstGeom prst="rect">
            <a:avLst/>
          </a:prstGeom>
          <a:noFill/>
          <a:ln w="9525">
            <a:noFill/>
            <a:miter lim="800000"/>
            <a:headEnd/>
            <a:tailEnd/>
          </a:ln>
        </p:spPr>
        <p:txBody>
          <a:bodyPr wrap="none">
            <a:spAutoFit/>
          </a:bodyPr>
          <a:lstStyle/>
          <a:p>
            <a:r>
              <a:rPr lang="en-US"/>
              <a:t>Why can’t we read in the dark?</a:t>
            </a:r>
          </a:p>
        </p:txBody>
      </p:sp>
      <p:sp>
        <p:nvSpPr>
          <p:cNvPr id="24581" name="Text Box 5"/>
          <p:cNvSpPr txBox="1">
            <a:spLocks noChangeArrowheads="1"/>
          </p:cNvSpPr>
          <p:nvPr/>
        </p:nvSpPr>
        <p:spPr bwMode="auto">
          <a:xfrm>
            <a:off x="9067800" y="6583364"/>
            <a:ext cx="1309688" cy="274637"/>
          </a:xfrm>
          <a:prstGeom prst="rect">
            <a:avLst/>
          </a:prstGeom>
          <a:noFill/>
          <a:ln w="9525">
            <a:noFill/>
            <a:miter lim="800000"/>
            <a:headEnd/>
            <a:tailEnd/>
          </a:ln>
        </p:spPr>
        <p:txBody>
          <a:bodyPr wrap="none">
            <a:spAutoFit/>
          </a:bodyPr>
          <a:lstStyle/>
          <a:p>
            <a:r>
              <a:rPr lang="en-US" sz="1200"/>
              <a:t>Slide by A. Efros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1524000" y="0"/>
            <a:ext cx="9182100" cy="6896100"/>
          </a:xfrm>
          <a:prstGeom prst="rect">
            <a:avLst/>
          </a:prstGeom>
          <a:noFill/>
          <a:ln w="9525">
            <a:noFill/>
            <a:miter lim="800000"/>
            <a:headEnd/>
            <a:tailEnd/>
          </a:ln>
        </p:spPr>
      </p:pic>
      <p:sp>
        <p:nvSpPr>
          <p:cNvPr id="25603" name="Rectangle 3"/>
          <p:cNvSpPr>
            <a:spLocks noChangeArrowheads="1"/>
          </p:cNvSpPr>
          <p:nvPr/>
        </p:nvSpPr>
        <p:spPr bwMode="auto">
          <a:xfrm>
            <a:off x="8855075" y="6613526"/>
            <a:ext cx="1670650" cy="246221"/>
          </a:xfrm>
          <a:prstGeom prst="rect">
            <a:avLst/>
          </a:prstGeom>
          <a:noFill/>
          <a:ln w="9525">
            <a:noFill/>
            <a:miter lim="800000"/>
            <a:headEnd/>
            <a:tailEnd/>
          </a:ln>
        </p:spPr>
        <p:txBody>
          <a:bodyPr wrap="none">
            <a:spAutoFit/>
          </a:bodyPr>
          <a:lstStyle/>
          <a:p>
            <a:r>
              <a:rPr lang="en-US" sz="1000">
                <a:solidFill>
                  <a:schemeClr val="bg1"/>
                </a:solidFill>
                <a:latin typeface="EngraversGothic BT Regular" charset="0"/>
              </a:rPr>
              <a:t>© Stephen E. Palmer, 2002</a:t>
            </a:r>
          </a:p>
        </p:txBody>
      </p:sp>
      <p:pic>
        <p:nvPicPr>
          <p:cNvPr id="25604" name="Picture 4"/>
          <p:cNvPicPr>
            <a:picLocks noChangeAspect="1" noChangeArrowheads="1"/>
          </p:cNvPicPr>
          <p:nvPr/>
        </p:nvPicPr>
        <p:blipFill>
          <a:blip r:embed="rId4" cstate="print"/>
          <a:srcRect r="13429"/>
          <a:stretch>
            <a:fillRect/>
          </a:stretch>
        </p:blipFill>
        <p:spPr bwMode="auto">
          <a:xfrm>
            <a:off x="2514600" y="1443038"/>
            <a:ext cx="4953000" cy="4500562"/>
          </a:xfrm>
          <a:prstGeom prst="rect">
            <a:avLst/>
          </a:prstGeom>
          <a:noFill/>
          <a:ln w="9525">
            <a:noFill/>
            <a:miter lim="800000"/>
            <a:headEnd/>
            <a:tailEnd/>
          </a:ln>
        </p:spPr>
      </p:pic>
      <p:sp>
        <p:nvSpPr>
          <p:cNvPr id="25605" name="Text Box 5"/>
          <p:cNvSpPr txBox="1">
            <a:spLocks noChangeArrowheads="1"/>
          </p:cNvSpPr>
          <p:nvPr/>
        </p:nvSpPr>
        <p:spPr bwMode="auto">
          <a:xfrm>
            <a:off x="3124200" y="1219201"/>
            <a:ext cx="3589338" cy="519113"/>
          </a:xfrm>
          <a:prstGeom prst="rect">
            <a:avLst/>
          </a:prstGeom>
          <a:noFill/>
          <a:ln w="9525">
            <a:noFill/>
            <a:miter lim="800000"/>
            <a:headEnd/>
            <a:tailEnd/>
          </a:ln>
        </p:spPr>
        <p:txBody>
          <a:bodyPr wrap="none">
            <a:spAutoFit/>
          </a:bodyPr>
          <a:lstStyle/>
          <a:p>
            <a:r>
              <a:rPr lang="en-US" sz="2800">
                <a:solidFill>
                  <a:srgbClr val="FFFF00"/>
                </a:solidFill>
                <a:latin typeface="Helvetica" pitchFamily="34" charset="0"/>
              </a:rPr>
              <a:t>Three kinds of cones:</a:t>
            </a:r>
          </a:p>
        </p:txBody>
      </p:sp>
      <p:sp>
        <p:nvSpPr>
          <p:cNvPr id="25606" name="Text Box 7"/>
          <p:cNvSpPr txBox="1">
            <a:spLocks noChangeArrowheads="1"/>
          </p:cNvSpPr>
          <p:nvPr/>
        </p:nvSpPr>
        <p:spPr bwMode="auto">
          <a:xfrm>
            <a:off x="3687763" y="228600"/>
            <a:ext cx="5346700" cy="579438"/>
          </a:xfrm>
          <a:prstGeom prst="rect">
            <a:avLst/>
          </a:prstGeom>
          <a:noFill/>
          <a:ln w="9525">
            <a:noFill/>
            <a:miter lim="800000"/>
            <a:headEnd/>
            <a:tailEnd/>
          </a:ln>
        </p:spPr>
        <p:txBody>
          <a:bodyPr wrap="none">
            <a:spAutoFit/>
          </a:bodyPr>
          <a:lstStyle/>
          <a:p>
            <a:pPr algn="ctr"/>
            <a:r>
              <a:rPr lang="en-US" sz="3200" b="1">
                <a:solidFill>
                  <a:srgbClr val="00FF99"/>
                </a:solidFill>
                <a:latin typeface="Helvetica" pitchFamily="34" charset="0"/>
              </a:rPr>
              <a:t>Physiology of Color Vision</a:t>
            </a:r>
            <a:endParaRPr lang="en-US">
              <a:solidFill>
                <a:srgbClr val="00FF99"/>
              </a:solidFill>
              <a:latin typeface="Times" pitchFamily="18" charset="0"/>
            </a:endParaRPr>
          </a:p>
        </p:txBody>
      </p:sp>
      <p:pic>
        <p:nvPicPr>
          <p:cNvPr id="25607" name="Picture 9"/>
          <p:cNvPicPr>
            <a:picLocks noChangeAspect="1" noChangeArrowheads="1"/>
          </p:cNvPicPr>
          <p:nvPr/>
        </p:nvPicPr>
        <p:blipFill>
          <a:blip r:embed="rId5" cstate="print"/>
          <a:srcRect/>
          <a:stretch>
            <a:fillRect/>
          </a:stretch>
        </p:blipFill>
        <p:spPr bwMode="auto">
          <a:xfrm>
            <a:off x="7315201" y="1828800"/>
            <a:ext cx="3260725" cy="3505200"/>
          </a:xfrm>
          <a:prstGeom prst="rect">
            <a:avLst/>
          </a:prstGeom>
          <a:noFill/>
          <a:ln w="9525">
            <a:noFill/>
            <a:miter lim="800000"/>
            <a:headEnd/>
            <a:tailEnd/>
          </a:ln>
        </p:spPr>
      </p:pic>
      <p:sp>
        <p:nvSpPr>
          <p:cNvPr id="25608" name="Text Box 11"/>
          <p:cNvSpPr txBox="1">
            <a:spLocks noChangeArrowheads="1"/>
          </p:cNvSpPr>
          <p:nvPr/>
        </p:nvSpPr>
        <p:spPr bwMode="auto">
          <a:xfrm>
            <a:off x="2574926" y="5807076"/>
            <a:ext cx="6568465" cy="830997"/>
          </a:xfrm>
          <a:prstGeom prst="rect">
            <a:avLst/>
          </a:prstGeom>
          <a:noFill/>
          <a:ln w="9525">
            <a:noFill/>
            <a:miter lim="800000"/>
            <a:headEnd/>
            <a:tailEnd/>
          </a:ln>
        </p:spPr>
        <p:txBody>
          <a:bodyPr wrap="none">
            <a:spAutoFit/>
          </a:bodyPr>
          <a:lstStyle/>
          <a:p>
            <a:pPr>
              <a:buFontTx/>
              <a:buChar char="•"/>
            </a:pPr>
            <a:r>
              <a:rPr lang="en-US">
                <a:solidFill>
                  <a:schemeClr val="bg1"/>
                </a:solidFill>
              </a:rPr>
              <a:t>   Ratio of L to M to S cones: approx. 10:5:1</a:t>
            </a:r>
          </a:p>
          <a:p>
            <a:pPr>
              <a:buFontTx/>
              <a:buChar char="•"/>
            </a:pPr>
            <a:r>
              <a:rPr lang="en-US">
                <a:solidFill>
                  <a:schemeClr val="bg1"/>
                </a:solidFill>
              </a:rPr>
              <a:t>   Almost no S cones in the center of the fovea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Physiology of color vision: Fun facts</a:t>
            </a:r>
          </a:p>
        </p:txBody>
      </p:sp>
      <p:sp>
        <p:nvSpPr>
          <p:cNvPr id="3" name="Content Placeholder 2"/>
          <p:cNvSpPr>
            <a:spLocks noGrp="1"/>
          </p:cNvSpPr>
          <p:nvPr>
            <p:ph idx="1"/>
          </p:nvPr>
        </p:nvSpPr>
        <p:spPr/>
        <p:txBody>
          <a:bodyPr>
            <a:noAutofit/>
          </a:bodyPr>
          <a:lstStyle/>
          <a:p>
            <a:endParaRPr lang="en-US" dirty="0"/>
          </a:p>
          <a:p>
            <a:r>
              <a:rPr lang="en-US" dirty="0"/>
              <a:t>Some animals have one (night animals), two (e.g., dogs), four (fish, birds), five (pigeons, some reptiles/amphibians), or even 12 (mantis shrimp) types of cone</a:t>
            </a:r>
          </a:p>
        </p:txBody>
      </p:sp>
      <p:sp>
        <p:nvSpPr>
          <p:cNvPr id="4" name="TextBox 3"/>
          <p:cNvSpPr txBox="1"/>
          <p:nvPr/>
        </p:nvSpPr>
        <p:spPr>
          <a:xfrm>
            <a:off x="3962400" y="6324600"/>
            <a:ext cx="4661854" cy="400110"/>
          </a:xfrm>
          <a:prstGeom prst="rect">
            <a:avLst/>
          </a:prstGeom>
          <a:noFill/>
        </p:spPr>
        <p:txBody>
          <a:bodyPr wrap="none" rtlCol="0">
            <a:spAutoFit/>
          </a:bodyPr>
          <a:lstStyle/>
          <a:p>
            <a:r>
              <a:rPr lang="en-US" sz="2000" dirty="0">
                <a:hlinkClick r:id="rId2"/>
              </a:rPr>
              <a:t>http://en.wikipedia.org/wiki/Color_vision</a:t>
            </a:r>
            <a:endParaRPr lang="en-US" sz="2000" dirty="0"/>
          </a:p>
        </p:txBody>
      </p:sp>
      <p:sp>
        <p:nvSpPr>
          <p:cNvPr id="6" name="Text Box 5"/>
          <p:cNvSpPr txBox="1">
            <a:spLocks noChangeArrowheads="1"/>
          </p:cNvSpPr>
          <p:nvPr/>
        </p:nvSpPr>
        <p:spPr bwMode="auto">
          <a:xfrm>
            <a:off x="9255434" y="6583364"/>
            <a:ext cx="1789272" cy="276999"/>
          </a:xfrm>
          <a:prstGeom prst="rect">
            <a:avLst/>
          </a:prstGeom>
          <a:noFill/>
          <a:ln w="9525">
            <a:noFill/>
            <a:miter lim="800000"/>
            <a:headEnd/>
            <a:tailEnd/>
          </a:ln>
        </p:spPr>
        <p:txBody>
          <a:bodyPr wrap="none">
            <a:spAutoFit/>
          </a:bodyPr>
          <a:lstStyle/>
          <a:p>
            <a:r>
              <a:rPr lang="en-US" sz="1200" dirty="0"/>
              <a:t>Adapted from D. </a:t>
            </a:r>
            <a:r>
              <a:rPr lang="en-US" sz="1200" dirty="0" err="1"/>
              <a:t>Hoiem</a:t>
            </a:r>
            <a:endParaRPr lang="en-US" sz="1200" dirty="0"/>
          </a:p>
        </p:txBody>
      </p:sp>
    </p:spTree>
    <p:extLst>
      <p:ext uri="{BB962C8B-B14F-4D97-AF65-F5344CB8AC3E}">
        <p14:creationId xmlns:p14="http://schemas.microsoft.com/office/powerpoint/2010/main" val="2655207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a:t>
                </a:r>
                <a:r>
                  <a:rPr lang="en-US" sz="2400" dirty="0">
                    <a:solidFill>
                      <a:srgbClr val="C00000"/>
                    </a:solidFill>
                  </a:rPr>
                  <a:t> </a:t>
                </a:r>
                <a:r>
                  <a:rPr lang="en-US" sz="2400" dirty="0"/>
                  <a:t>the response curves of the three types of cones</a:t>
                </a:r>
              </a:p>
              <a:p>
                <a:pPr lvl="1"/>
                <a:r>
                  <a:rPr lang="en-US" sz="2400" dirty="0"/>
                  <a:t>Then the total response of each type of cone is: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237077" y="3886200"/>
                <a:ext cx="2260299"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spectrum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7030A0"/>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237077" y="3886200"/>
                <a:ext cx="2260299" cy="286745"/>
              </a:xfrm>
              <a:prstGeom prst="rect">
                <a:avLst/>
              </a:prstGeom>
              <a:blipFill>
                <a:blip r:embed="rId4"/>
                <a:stretch>
                  <a:fillRect l="-2235" t="-29167" r="-167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17658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a:t>
                </a:r>
                <a:r>
                  <a:rPr lang="en-US" sz="2400" dirty="0">
                    <a:solidFill>
                      <a:srgbClr val="C00000"/>
                    </a:solidFill>
                  </a:rPr>
                  <a:t> </a:t>
                </a:r>
                <a:r>
                  <a:rPr lang="en-US" sz="2400" dirty="0"/>
                  <a:t>the response curves of the three types of cones</a:t>
                </a:r>
              </a:p>
              <a:p>
                <a:pPr lvl="1"/>
                <a:r>
                  <a:rPr lang="en-US" sz="2400" dirty="0"/>
                  <a:t>Then the total response of each type of cone is: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AF77AD2-4648-A84A-A29C-F2B954F212B5}"/>
                  </a:ext>
                </a:extLst>
              </p:cNvPr>
              <p:cNvSpPr/>
              <p:nvPr/>
            </p:nvSpPr>
            <p:spPr>
              <a:xfrm>
                <a:off x="1337174" y="2556581"/>
                <a:ext cx="309706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𝑅</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8" name="Rectangle 17">
                <a:extLst>
                  <a:ext uri="{FF2B5EF4-FFF2-40B4-BE49-F238E27FC236}">
                    <a16:creationId xmlns:a16="http://schemas.microsoft.com/office/drawing/2014/main" id="{DAF77AD2-4648-A84A-A29C-F2B954F212B5}"/>
                  </a:ext>
                </a:extLst>
              </p:cNvPr>
              <p:cNvSpPr>
                <a:spLocks noRot="1" noChangeAspect="1" noMove="1" noResize="1" noEditPoints="1" noAdjustHandles="1" noChangeArrowheads="1" noChangeShapeType="1" noTextEdit="1"/>
              </p:cNvSpPr>
              <p:nvPr/>
            </p:nvSpPr>
            <p:spPr>
              <a:xfrm>
                <a:off x="1337174" y="2556581"/>
                <a:ext cx="3097066" cy="955133"/>
              </a:xfrm>
              <a:prstGeom prst="rect">
                <a:avLst/>
              </a:prstGeom>
              <a:blipFill>
                <a:blip r:embed="rId6"/>
                <a:stretch>
                  <a:fillRect l="-14286" t="-149351" b="-224675"/>
                </a:stretch>
              </a:blipFill>
            </p:spPr>
            <p:txBody>
              <a:bodyPr/>
              <a:lstStyle/>
              <a:p>
                <a:r>
                  <a:rPr lang="en-US">
                    <a:noFill/>
                  </a:rPr>
                  <a:t> </a:t>
                </a:r>
              </a:p>
            </p:txBody>
          </p:sp>
        </mc:Fallback>
      </mc:AlternateContent>
    </p:spTree>
    <p:extLst>
      <p:ext uri="{BB962C8B-B14F-4D97-AF65-F5344CB8AC3E}">
        <p14:creationId xmlns:p14="http://schemas.microsoft.com/office/powerpoint/2010/main" val="12310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 the response curves of the three types of cones</a:t>
                </a:r>
              </a:p>
              <a:p>
                <a:pPr lvl="1"/>
                <a:r>
                  <a:rPr lang="en-US" sz="2400" dirty="0"/>
                  <a:t>Then the total response of each type of cone is: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AF77AD2-4648-A84A-A29C-F2B954F212B5}"/>
                  </a:ext>
                </a:extLst>
              </p:cNvPr>
              <p:cNvSpPr/>
              <p:nvPr/>
            </p:nvSpPr>
            <p:spPr>
              <a:xfrm>
                <a:off x="1337174" y="2556581"/>
                <a:ext cx="309706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𝑅</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8" name="Rectangle 17">
                <a:extLst>
                  <a:ext uri="{FF2B5EF4-FFF2-40B4-BE49-F238E27FC236}">
                    <a16:creationId xmlns:a16="http://schemas.microsoft.com/office/drawing/2014/main" id="{DAF77AD2-4648-A84A-A29C-F2B954F212B5}"/>
                  </a:ext>
                </a:extLst>
              </p:cNvPr>
              <p:cNvSpPr>
                <a:spLocks noRot="1" noChangeAspect="1" noMove="1" noResize="1" noEditPoints="1" noAdjustHandles="1" noChangeArrowheads="1" noChangeShapeType="1" noTextEdit="1"/>
              </p:cNvSpPr>
              <p:nvPr/>
            </p:nvSpPr>
            <p:spPr>
              <a:xfrm>
                <a:off x="1337174" y="2556581"/>
                <a:ext cx="3097066" cy="955133"/>
              </a:xfrm>
              <a:prstGeom prst="rect">
                <a:avLst/>
              </a:prstGeom>
              <a:blipFill>
                <a:blip r:embed="rId7"/>
                <a:stretch>
                  <a:fillRect l="-14286"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4F37E6C-D7AE-9E42-951F-A6379E1F7A7B}"/>
                  </a:ext>
                </a:extLst>
              </p:cNvPr>
              <p:cNvSpPr/>
              <p:nvPr/>
            </p:nvSpPr>
            <p:spPr>
              <a:xfrm>
                <a:off x="4848851" y="2552649"/>
                <a:ext cx="3043974"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𝑅</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19" name="Rectangle 18">
                <a:extLst>
                  <a:ext uri="{FF2B5EF4-FFF2-40B4-BE49-F238E27FC236}">
                    <a16:creationId xmlns:a16="http://schemas.microsoft.com/office/drawing/2014/main" id="{64F37E6C-D7AE-9E42-951F-A6379E1F7A7B}"/>
                  </a:ext>
                </a:extLst>
              </p:cNvPr>
              <p:cNvSpPr>
                <a:spLocks noRot="1" noChangeAspect="1" noMove="1" noResize="1" noEditPoints="1" noAdjustHandles="1" noChangeArrowheads="1" noChangeShapeType="1" noTextEdit="1"/>
              </p:cNvSpPr>
              <p:nvPr/>
            </p:nvSpPr>
            <p:spPr>
              <a:xfrm>
                <a:off x="4848851" y="2552649"/>
                <a:ext cx="3043974" cy="955133"/>
              </a:xfrm>
              <a:prstGeom prst="rect">
                <a:avLst/>
              </a:prstGeom>
              <a:blipFill>
                <a:blip r:embed="rId8"/>
                <a:stretch>
                  <a:fillRect l="-14583"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344534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Color receptors act as filters on the spectrum</a:t>
                </a:r>
              </a:p>
              <a:p>
                <a:pPr lvl="1"/>
                <a:r>
                  <a:rPr lang="en-US" sz="2400" dirty="0"/>
                  <a:t>Let </a:t>
                </a:r>
                <a14:m>
                  <m:oMath xmlns:m="http://schemas.openxmlformats.org/officeDocument/2006/math">
                    <m:r>
                      <a:rPr lang="en-US" sz="2400" i="1" dirty="0" smtClean="0">
                        <a:solidFill>
                          <a:srgbClr val="7030A0"/>
                        </a:solidFill>
                        <a:latin typeface="Cambria Math" panose="02040503050406030204" pitchFamily="18" charset="0"/>
                        <a:cs typeface="Times New Roman" panose="02020603050405020304" pitchFamily="18" charset="0"/>
                      </a:rPr>
                      <m:t>𝑡</m:t>
                    </m:r>
                    <m:r>
                      <a:rPr lang="en-US" sz="2400" i="1" dirty="0" smtClean="0">
                        <a:solidFill>
                          <a:srgbClr val="7030A0"/>
                        </a:solidFill>
                        <a:latin typeface="Cambria Math" panose="02040503050406030204" pitchFamily="18" charset="0"/>
                        <a:cs typeface="Times New Roman" panose="02020603050405020304" pitchFamily="18" charset="0"/>
                      </a:rPr>
                      <m:t>(</m:t>
                    </m:r>
                    <m:r>
                      <a:rPr lang="el-GR" sz="2400" i="1" dirty="0">
                        <a:solidFill>
                          <a:srgbClr val="7030A0"/>
                        </a:solidFill>
                        <a:latin typeface="Cambria Math" panose="02040503050406030204" pitchFamily="18" charset="0"/>
                        <a:cs typeface="Times New Roman" panose="02020603050405020304" pitchFamily="18" charset="0"/>
                      </a:rPr>
                      <m:t>𝜆</m:t>
                    </m:r>
                    <m:r>
                      <a:rPr lang="en-US" sz="2400" i="1" dirty="0">
                        <a:solidFill>
                          <a:srgbClr val="7030A0"/>
                        </a:solidFill>
                        <a:latin typeface="Cambria Math" panose="02040503050406030204" pitchFamily="18" charset="0"/>
                        <a:cs typeface="Times New Roman" panose="02020603050405020304" pitchFamily="18" charset="0"/>
                      </a:rPr>
                      <m:t>)</m:t>
                    </m:r>
                  </m:oMath>
                </a14:m>
                <a:r>
                  <a:rPr lang="en-US" sz="2400" dirty="0"/>
                  <a:t> be the target spectrum and </a:t>
                </a:r>
                <a14:m>
                  <m:oMath xmlns:m="http://schemas.openxmlformats.org/officeDocument/2006/math">
                    <m:sSub>
                      <m:sSubPr>
                        <m:ctrlPr>
                          <a:rPr lang="en-US" sz="2400" i="1" dirty="0" smtClean="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𝑐</m:t>
                        </m:r>
                      </m:e>
                      <m:sub>
                        <m:r>
                          <a:rPr lang="en-US" sz="2400" i="1" dirty="0">
                            <a:solidFill>
                              <a:srgbClr val="0000FF"/>
                            </a:solidFill>
                            <a:latin typeface="Cambria Math" panose="02040503050406030204" pitchFamily="18" charset="0"/>
                            <a:cs typeface="Times New Roman" panose="02020603050405020304" pitchFamily="18" charset="0"/>
                          </a:rPr>
                          <m:t>1</m:t>
                        </m:r>
                      </m:sub>
                    </m:sSub>
                    <m:r>
                      <a:rPr lang="en-US" sz="2400" i="1" dirty="0">
                        <a:solidFill>
                          <a:srgbClr val="0000FF"/>
                        </a:solidFill>
                        <a:latin typeface="Cambria Math" panose="02040503050406030204" pitchFamily="18" charset="0"/>
                        <a:cs typeface="Times New Roman" panose="02020603050405020304" pitchFamily="18" charset="0"/>
                      </a:rPr>
                      <m:t>(</m:t>
                    </m:r>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a:t>
                </a:r>
                <a:r>
                  <a:rPr lang="en-US" sz="2400" dirty="0">
                    <a:solidFill>
                      <a:srgbClr val="C00000"/>
                    </a:solidFill>
                  </a:rPr>
                  <a:t> </a:t>
                </a:r>
                <a14:m>
                  <m:oMath xmlns:m="http://schemas.openxmlformats.org/officeDocument/2006/math">
                    <m:sSub>
                      <m:sSubPr>
                        <m:ctrlPr>
                          <a:rPr lang="en-US" sz="2400" i="1" dirty="0" smtClean="0">
                            <a:solidFill>
                              <a:srgbClr val="33CC33"/>
                            </a:solidFill>
                            <a:latin typeface="Cambria Math" panose="02040503050406030204" pitchFamily="18" charset="0"/>
                            <a:cs typeface="Times New Roman" panose="02020603050405020304" pitchFamily="18" charset="0"/>
                          </a:rPr>
                        </m:ctrlPr>
                      </m:sSubPr>
                      <m:e>
                        <m:r>
                          <a:rPr lang="en-US" sz="2400" i="1" dirty="0">
                            <a:solidFill>
                              <a:srgbClr val="33CC33"/>
                            </a:solidFill>
                            <a:latin typeface="Cambria Math" panose="02040503050406030204" pitchFamily="18" charset="0"/>
                            <a:cs typeface="Times New Roman" panose="02020603050405020304" pitchFamily="18" charset="0"/>
                          </a:rPr>
                          <m:t>𝑐</m:t>
                        </m:r>
                      </m:e>
                      <m:sub>
                        <m:r>
                          <a:rPr lang="en-US" sz="2400" i="1" dirty="0">
                            <a:solidFill>
                              <a:srgbClr val="33CC33"/>
                            </a:solidFill>
                            <a:latin typeface="Cambria Math" panose="02040503050406030204" pitchFamily="18" charset="0"/>
                            <a:cs typeface="Times New Roman" panose="02020603050405020304" pitchFamily="18" charset="0"/>
                          </a:rPr>
                          <m:t>2</m:t>
                        </m:r>
                      </m:sub>
                    </m:sSub>
                    <m:r>
                      <a:rPr lang="en-US" sz="2400" i="1" dirty="0">
                        <a:solidFill>
                          <a:srgbClr val="33CC33"/>
                        </a:solidFill>
                        <a:latin typeface="Cambria Math" panose="02040503050406030204" pitchFamily="18" charset="0"/>
                        <a:cs typeface="Times New Roman" panose="02020603050405020304" pitchFamily="18" charset="0"/>
                      </a:rPr>
                      <m:t>(</m:t>
                    </m:r>
                    <m:r>
                      <a:rPr lang="en-US" sz="2400"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33CC33"/>
                        </a:solidFill>
                        <a:latin typeface="Cambria Math" panose="02040503050406030204" pitchFamily="18" charset="0"/>
                        <a:cs typeface="Times New Roman" panose="02020603050405020304" pitchFamily="18" charset="0"/>
                      </a:rPr>
                      <m:t>)</m:t>
                    </m:r>
                  </m:oMath>
                </a14:m>
                <a:r>
                  <a:rPr lang="en-US" sz="2400" dirty="0"/>
                  <a:t>, and</a:t>
                </a:r>
                <a:r>
                  <a:rPr lang="en-US" sz="2400" dirty="0">
                    <a:solidFill>
                      <a:srgbClr val="C00000"/>
                    </a:solidFill>
                  </a:rPr>
                  <a:t> </a:t>
                </a:r>
                <a14:m>
                  <m:oMath xmlns:m="http://schemas.openxmlformats.org/officeDocument/2006/math">
                    <m:sSub>
                      <m:sSubPr>
                        <m:ctrlPr>
                          <a:rPr lang="en-US" sz="2400" i="1" dirty="0" smtClean="0">
                            <a:solidFill>
                              <a:srgbClr val="FF0000"/>
                            </a:solidFill>
                            <a:latin typeface="Cambria Math" panose="02040503050406030204" pitchFamily="18" charset="0"/>
                            <a:cs typeface="Times New Roman" panose="02020603050405020304" pitchFamily="18" charset="0"/>
                          </a:rPr>
                        </m:ctrlPr>
                      </m:sSubPr>
                      <m:e>
                        <m:r>
                          <a:rPr lang="en-US" sz="2400" i="1" dirty="0">
                            <a:solidFill>
                              <a:srgbClr val="FF0000"/>
                            </a:solidFill>
                            <a:latin typeface="Cambria Math" panose="02040503050406030204" pitchFamily="18" charset="0"/>
                            <a:cs typeface="Times New Roman" panose="02020603050405020304" pitchFamily="18" charset="0"/>
                          </a:rPr>
                          <m:t>𝑐</m:t>
                        </m:r>
                      </m:e>
                      <m:sub>
                        <m:r>
                          <a:rPr lang="en-US" sz="2400" i="1" dirty="0">
                            <a:solidFill>
                              <a:srgbClr val="FF0000"/>
                            </a:solidFill>
                            <a:latin typeface="Cambria Math" panose="02040503050406030204" pitchFamily="18" charset="0"/>
                            <a:cs typeface="Times New Roman" panose="02020603050405020304" pitchFamily="18" charset="0"/>
                          </a:rPr>
                          <m:t>3</m:t>
                        </m:r>
                      </m:sub>
                    </m:sSub>
                    <m:r>
                      <a:rPr lang="en-US" sz="2400" i="1" dirty="0">
                        <a:solidFill>
                          <a:srgbClr val="FF0000"/>
                        </a:solidFill>
                        <a:latin typeface="Cambria Math" panose="02040503050406030204" pitchFamily="18" charset="0"/>
                        <a:cs typeface="Times New Roman" panose="02020603050405020304" pitchFamily="18" charset="0"/>
                      </a:rPr>
                      <m:t>(</m:t>
                    </m:r>
                    <m:r>
                      <a:rPr lang="en-US" sz="24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2400" i="1" dirty="0">
                        <a:solidFill>
                          <a:srgbClr val="FF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r>
                  <a:rPr lang="en-US" sz="2400" dirty="0"/>
                  <a:t>be</a:t>
                </a:r>
                <a:r>
                  <a:rPr lang="en-US" sz="2400" dirty="0">
                    <a:solidFill>
                      <a:srgbClr val="C00000"/>
                    </a:solidFill>
                  </a:rPr>
                  <a:t> </a:t>
                </a:r>
                <a:r>
                  <a:rPr lang="en-US" sz="2400" dirty="0"/>
                  <a:t>the response curves of the three types of cones</a:t>
                </a:r>
              </a:p>
              <a:p>
                <a:pPr lvl="1"/>
                <a:r>
                  <a:rPr lang="en-US" sz="2400" dirty="0"/>
                  <a:t>Then the total response of each type of cone is:</a:t>
                </a:r>
              </a:p>
              <a:p>
                <a:pPr marL="0" indent="0" algn="ctr">
                  <a:buNone/>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AF77AD2-4648-A84A-A29C-F2B954F212B5}"/>
                  </a:ext>
                </a:extLst>
              </p:cNvPr>
              <p:cNvSpPr/>
              <p:nvPr/>
            </p:nvSpPr>
            <p:spPr>
              <a:xfrm>
                <a:off x="1337174" y="2556581"/>
                <a:ext cx="3097066"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𝑅</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8" name="Rectangle 17">
                <a:extLst>
                  <a:ext uri="{FF2B5EF4-FFF2-40B4-BE49-F238E27FC236}">
                    <a16:creationId xmlns:a16="http://schemas.microsoft.com/office/drawing/2014/main" id="{DAF77AD2-4648-A84A-A29C-F2B954F212B5}"/>
                  </a:ext>
                </a:extLst>
              </p:cNvPr>
              <p:cNvSpPr>
                <a:spLocks noRot="1" noChangeAspect="1" noMove="1" noResize="1" noEditPoints="1" noAdjustHandles="1" noChangeArrowheads="1" noChangeShapeType="1" noTextEdit="1"/>
              </p:cNvSpPr>
              <p:nvPr/>
            </p:nvSpPr>
            <p:spPr>
              <a:xfrm>
                <a:off x="1337174" y="2556581"/>
                <a:ext cx="3097066" cy="955133"/>
              </a:xfrm>
              <a:prstGeom prst="rect">
                <a:avLst/>
              </a:prstGeom>
              <a:blipFill>
                <a:blip r:embed="rId8"/>
                <a:stretch>
                  <a:fillRect l="-14286"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4F37E6C-D7AE-9E42-951F-A6379E1F7A7B}"/>
                  </a:ext>
                </a:extLst>
              </p:cNvPr>
              <p:cNvSpPr/>
              <p:nvPr/>
            </p:nvSpPr>
            <p:spPr>
              <a:xfrm>
                <a:off x="4848851" y="2552649"/>
                <a:ext cx="3043974"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𝑅</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19" name="Rectangle 18">
                <a:extLst>
                  <a:ext uri="{FF2B5EF4-FFF2-40B4-BE49-F238E27FC236}">
                    <a16:creationId xmlns:a16="http://schemas.microsoft.com/office/drawing/2014/main" id="{64F37E6C-D7AE-9E42-951F-A6379E1F7A7B}"/>
                  </a:ext>
                </a:extLst>
              </p:cNvPr>
              <p:cNvSpPr>
                <a:spLocks noRot="1" noChangeAspect="1" noMove="1" noResize="1" noEditPoints="1" noAdjustHandles="1" noChangeArrowheads="1" noChangeShapeType="1" noTextEdit="1"/>
              </p:cNvSpPr>
              <p:nvPr/>
            </p:nvSpPr>
            <p:spPr>
              <a:xfrm>
                <a:off x="4848851" y="2552649"/>
                <a:ext cx="3043974" cy="955133"/>
              </a:xfrm>
              <a:prstGeom prst="rect">
                <a:avLst/>
              </a:prstGeom>
              <a:blipFill>
                <a:blip r:embed="rId9"/>
                <a:stretch>
                  <a:fillRect l="-14583" t="-151316" b="-2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A91AFF9-A912-8F40-A59E-09649E40AC1F}"/>
                  </a:ext>
                </a:extLst>
              </p:cNvPr>
              <p:cNvSpPr/>
              <p:nvPr/>
            </p:nvSpPr>
            <p:spPr>
              <a:xfrm>
                <a:off x="8193624" y="2552648"/>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𝑅</m:t>
                          </m:r>
                        </m:e>
                        <m:sub>
                          <m:r>
                            <a:rPr lang="en-US" i="1">
                              <a:solidFill>
                                <a:srgbClr val="FF0000"/>
                              </a:solidFill>
                              <a:latin typeface="Cambria Math" panose="02040503050406030204" pitchFamily="18" charset="0"/>
                            </a:rPr>
                            <m:t>3</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FF0000"/>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𝑡</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𝜆</m:t>
                                  </m:r>
                                </m:e>
                              </m:d>
                              <m:r>
                                <a:rPr lang="en-US" i="1">
                                  <a:solidFill>
                                    <a:srgbClr val="FF0000"/>
                                  </a:solidFill>
                                  <a:latin typeface="Cambria Math" panose="02040503050406030204" pitchFamily="18" charset="0"/>
                                </a:rPr>
                                <m:t>𝑐</m:t>
                              </m:r>
                            </m:e>
                            <m:sub>
                              <m:r>
                                <a:rPr lang="en-US" i="1">
                                  <a:solidFill>
                                    <a:srgbClr val="FF0000"/>
                                  </a:solidFill>
                                  <a:latin typeface="Cambria Math" panose="02040503050406030204" pitchFamily="18" charset="0"/>
                                </a:rPr>
                                <m:t>3</m:t>
                              </m:r>
                            </m:sub>
                          </m:sSub>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22" name="Rectangle 21">
                <a:extLst>
                  <a:ext uri="{FF2B5EF4-FFF2-40B4-BE49-F238E27FC236}">
                    <a16:creationId xmlns:a16="http://schemas.microsoft.com/office/drawing/2014/main" id="{0A91AFF9-A912-8F40-A59E-09649E40AC1F}"/>
                  </a:ext>
                </a:extLst>
              </p:cNvPr>
              <p:cNvSpPr>
                <a:spLocks noRot="1" noChangeAspect="1" noMove="1" noResize="1" noEditPoints="1" noAdjustHandles="1" noChangeArrowheads="1" noChangeShapeType="1" noTextEdit="1"/>
              </p:cNvSpPr>
              <p:nvPr/>
            </p:nvSpPr>
            <p:spPr>
              <a:xfrm>
                <a:off x="8193624" y="2552648"/>
                <a:ext cx="3071097" cy="955133"/>
              </a:xfrm>
              <a:prstGeom prst="rect">
                <a:avLst/>
              </a:prstGeom>
              <a:blipFill>
                <a:blip r:embed="rId10"/>
                <a:stretch>
                  <a:fillRect l="-13580"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207322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perception</a:t>
            </a:r>
          </a:p>
        </p:txBody>
      </p:sp>
      <p:sp>
        <p:nvSpPr>
          <p:cNvPr id="3" name="Content Placeholder 2"/>
          <p:cNvSpPr>
            <a:spLocks noGrp="1"/>
          </p:cNvSpPr>
          <p:nvPr>
            <p:ph idx="1"/>
          </p:nvPr>
        </p:nvSpPr>
        <p:spPr>
          <a:xfrm>
            <a:off x="914400" y="914400"/>
            <a:ext cx="10515600" cy="5257800"/>
          </a:xfrm>
        </p:spPr>
        <p:txBody>
          <a:bodyPr/>
          <a:lstStyle/>
          <a:p>
            <a:r>
              <a:rPr lang="en-US" dirty="0"/>
              <a:t>Color receptors act as filters on the spectrum</a:t>
            </a:r>
          </a:p>
          <a:p>
            <a:pPr lvl="1"/>
            <a:r>
              <a:rPr lang="en-US" sz="2400" dirty="0"/>
              <a:t>Each type of cone returns one number</a:t>
            </a:r>
          </a:p>
          <a:p>
            <a:r>
              <a:rPr lang="en-US" dirty="0"/>
              <a:t>How can we represent an entire spectrum with three numbers?</a:t>
            </a:r>
          </a:p>
          <a:p>
            <a:pPr lvl="1"/>
            <a:r>
              <a:rPr lang="en-US" sz="2400" dirty="0"/>
              <a:t>We can’t – most of the information is lost!</a:t>
            </a:r>
          </a:p>
          <a:p>
            <a:pPr marL="0" indent="0" algn="ctr">
              <a:buNone/>
            </a:pPr>
            <a:endParaRPr lang="en-US" sz="2400" dirty="0"/>
          </a:p>
        </p:txBody>
      </p:sp>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237077" y="3886200"/>
                <a:ext cx="2260299"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spectrum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7030A0"/>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237077" y="3886200"/>
                <a:ext cx="2260299" cy="286745"/>
              </a:xfrm>
              <a:prstGeom prst="rect">
                <a:avLst/>
              </a:prstGeom>
              <a:blipFill>
                <a:blip r:embed="rId4"/>
                <a:stretch>
                  <a:fillRect l="-2235" t="-29167" r="-167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203070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Metamers: Spectra that appear indistinguishable</a:t>
            </a:r>
          </a:p>
        </p:txBody>
      </p:sp>
      <p:sp>
        <p:nvSpPr>
          <p:cNvPr id="27651" name="Rectangle 3"/>
          <p:cNvSpPr>
            <a:spLocks noGrp="1" noChangeArrowheads="1"/>
          </p:cNvSpPr>
          <p:nvPr>
            <p:ph type="body" idx="1"/>
          </p:nvPr>
        </p:nvSpPr>
        <p:spPr/>
        <p:txBody>
          <a:bodyPr/>
          <a:lstStyle/>
          <a:p>
            <a:pPr>
              <a:buFontTx/>
              <a:buNone/>
            </a:pPr>
            <a:endParaRPr lang="en-US"/>
          </a:p>
        </p:txBody>
      </p:sp>
      <p:pic>
        <p:nvPicPr>
          <p:cNvPr id="27652" name="Picture 4"/>
          <p:cNvPicPr>
            <a:picLocks noChangeAspect="1" noChangeArrowheads="1"/>
          </p:cNvPicPr>
          <p:nvPr/>
        </p:nvPicPr>
        <p:blipFill>
          <a:blip r:embed="rId3" cstate="print"/>
          <a:srcRect/>
          <a:stretch>
            <a:fillRect/>
          </a:stretch>
        </p:blipFill>
        <p:spPr bwMode="auto">
          <a:xfrm>
            <a:off x="3352800" y="990600"/>
            <a:ext cx="5467350" cy="56388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What is color?</a:t>
            </a:r>
          </a:p>
        </p:txBody>
      </p:sp>
      <p:sp>
        <p:nvSpPr>
          <p:cNvPr id="16387" name="Rectangle 3"/>
          <p:cNvSpPr>
            <a:spLocks noGrp="1" noChangeArrowheads="1"/>
          </p:cNvSpPr>
          <p:nvPr>
            <p:ph idx="1"/>
          </p:nvPr>
        </p:nvSpPr>
        <p:spPr>
          <a:xfrm>
            <a:off x="914400" y="914400"/>
            <a:ext cx="6324600" cy="5257800"/>
          </a:xfrm>
        </p:spPr>
        <p:txBody>
          <a:bodyPr/>
          <a:lstStyle/>
          <a:p>
            <a:r>
              <a:rPr lang="en-US" sz="2400" dirty="0"/>
              <a:t>Color is the result of interaction between physical light in the environment and our visual system</a:t>
            </a:r>
          </a:p>
          <a:p>
            <a:endParaRPr lang="en-US" sz="2400" dirty="0"/>
          </a:p>
          <a:p>
            <a:r>
              <a:rPr lang="en-US" sz="2400" dirty="0"/>
              <a:t>“Color is a psychological property of our visual experiences when we look at objects and lights, </a:t>
            </a:r>
            <a:r>
              <a:rPr lang="en-US" sz="2400" i="1" dirty="0"/>
              <a:t>not</a:t>
            </a:r>
            <a:r>
              <a:rPr lang="en-US" sz="2400" dirty="0"/>
              <a:t> a physical property of those objects or lights” </a:t>
            </a:r>
          </a:p>
          <a:p>
            <a:pPr marL="0" indent="0" algn="r">
              <a:buNone/>
            </a:pPr>
            <a:br>
              <a:rPr lang="en-US" sz="800" dirty="0"/>
            </a:br>
            <a:r>
              <a:rPr lang="en-US" sz="2400" dirty="0"/>
              <a:t>-- S. Palmer, </a:t>
            </a:r>
            <a:r>
              <a:rPr lang="en-US" sz="2400" i="1" dirty="0"/>
              <a:t>Vision Science: Photons to Phenomenology</a:t>
            </a:r>
            <a:endParaRPr lang="en-US" sz="2400" dirty="0"/>
          </a:p>
        </p:txBody>
      </p:sp>
      <p:pic>
        <p:nvPicPr>
          <p:cNvPr id="6" name="Picture 4"/>
          <p:cNvPicPr>
            <a:picLocks noChangeAspect="1" noChangeArrowheads="1"/>
          </p:cNvPicPr>
          <p:nvPr/>
        </p:nvPicPr>
        <p:blipFill>
          <a:blip r:embed="rId3" cstate="print"/>
          <a:srcRect/>
          <a:stretch>
            <a:fillRect/>
          </a:stretch>
        </p:blipFill>
        <p:spPr bwMode="auto">
          <a:xfrm>
            <a:off x="7391399" y="1066800"/>
            <a:ext cx="3896307" cy="52578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Metamers: Spectra that appear indistinguishable</a:t>
            </a:r>
          </a:p>
        </p:txBody>
      </p:sp>
      <p:pic>
        <p:nvPicPr>
          <p:cNvPr id="28675" name="Picture 4"/>
          <p:cNvPicPr>
            <a:picLocks noGrp="1" noChangeAspect="1" noChangeArrowheads="1"/>
          </p:cNvPicPr>
          <p:nvPr>
            <p:ph type="body" idx="1"/>
          </p:nvPr>
        </p:nvPicPr>
        <p:blipFill>
          <a:blip r:embed="rId3" cstate="print"/>
          <a:srcRect/>
          <a:stretch>
            <a:fillRect/>
          </a:stretch>
        </p:blipFill>
        <p:spPr>
          <a:xfrm>
            <a:off x="2362200" y="1143000"/>
            <a:ext cx="7010400" cy="5507038"/>
          </a:xfrm>
          <a:noFill/>
        </p:spPr>
      </p:pic>
      <p:sp>
        <p:nvSpPr>
          <p:cNvPr id="400389" name="Text Box 5"/>
          <p:cNvSpPr txBox="1">
            <a:spLocks noChangeArrowheads="1"/>
          </p:cNvSpPr>
          <p:nvPr/>
        </p:nvSpPr>
        <p:spPr bwMode="auto">
          <a:xfrm>
            <a:off x="3336926" y="2209800"/>
            <a:ext cx="1539875" cy="457200"/>
          </a:xfrm>
          <a:prstGeom prst="rect">
            <a:avLst/>
          </a:prstGeom>
          <a:noFill/>
          <a:ln w="9525">
            <a:noFill/>
            <a:miter lim="800000"/>
            <a:headEnd/>
            <a:tailEnd/>
          </a:ln>
        </p:spPr>
        <p:txBody>
          <a:bodyPr wrap="none">
            <a:spAutoFit/>
          </a:bodyPr>
          <a:lstStyle/>
          <a:p>
            <a:r>
              <a:rPr lang="en-US"/>
              <a:t>metamers</a:t>
            </a:r>
          </a:p>
        </p:txBody>
      </p:sp>
      <p:sp>
        <p:nvSpPr>
          <p:cNvPr id="400390" name="Line 6"/>
          <p:cNvSpPr>
            <a:spLocks noChangeShapeType="1"/>
          </p:cNvSpPr>
          <p:nvPr/>
        </p:nvSpPr>
        <p:spPr bwMode="auto">
          <a:xfrm>
            <a:off x="4343400" y="2667000"/>
            <a:ext cx="2971800" cy="914400"/>
          </a:xfrm>
          <a:prstGeom prst="line">
            <a:avLst/>
          </a:prstGeom>
          <a:noFill/>
          <a:ln w="9525">
            <a:solidFill>
              <a:schemeClr val="tx1"/>
            </a:solidFill>
            <a:round/>
            <a:headEnd/>
            <a:tailEnd type="triangle" w="med" len="med"/>
          </a:ln>
        </p:spPr>
        <p:txBody>
          <a:bodyPr/>
          <a:lstStyle/>
          <a:p>
            <a:endParaRPr lang="en-US"/>
          </a:p>
        </p:txBody>
      </p:sp>
      <p:sp>
        <p:nvSpPr>
          <p:cNvPr id="400391" name="Line 7"/>
          <p:cNvSpPr>
            <a:spLocks noChangeShapeType="1"/>
          </p:cNvSpPr>
          <p:nvPr/>
        </p:nvSpPr>
        <p:spPr bwMode="auto">
          <a:xfrm>
            <a:off x="4038600" y="2667000"/>
            <a:ext cx="457200" cy="609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0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03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0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p:bldP spid="400390" grpId="0" animBg="1"/>
      <p:bldP spid="40039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Color: 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solidFill>
                  <a:schemeClr val="bg1">
                    <a:lumMod val="50000"/>
                  </a:schemeClr>
                </a:solidFill>
              </a:rPr>
              <a:t>Physiology of color vision</a:t>
            </a:r>
          </a:p>
          <a:p>
            <a:r>
              <a:rPr lang="en-US" dirty="0"/>
              <a:t>Quantifying color perception</a:t>
            </a:r>
          </a:p>
          <a:p>
            <a:endParaRPr lang="en-US" dirty="0"/>
          </a:p>
          <a:p>
            <a:endParaRPr lang="en-US" dirty="0"/>
          </a:p>
          <a:p>
            <a:endParaRPr lang="en-US" dirty="0"/>
          </a:p>
        </p:txBody>
      </p:sp>
    </p:spTree>
    <p:extLst>
      <p:ext uri="{BB962C8B-B14F-4D97-AF65-F5344CB8AC3E}">
        <p14:creationId xmlns:p14="http://schemas.microsoft.com/office/powerpoint/2010/main" val="226850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CC87-A923-C84B-98E9-0A15F515A435}"/>
              </a:ext>
            </a:extLst>
          </p:cNvPr>
          <p:cNvSpPr>
            <a:spLocks noGrp="1"/>
          </p:cNvSpPr>
          <p:nvPr>
            <p:ph type="title"/>
          </p:nvPr>
        </p:nvSpPr>
        <p:spPr/>
        <p:txBody>
          <a:bodyPr/>
          <a:lstStyle/>
          <a:p>
            <a:r>
              <a:rPr lang="en-US" dirty="0"/>
              <a:t>Quantifying color perception</a:t>
            </a:r>
          </a:p>
        </p:txBody>
      </p:sp>
      <p:sp>
        <p:nvSpPr>
          <p:cNvPr id="7" name="Content Placeholder 6">
            <a:extLst>
              <a:ext uri="{FF2B5EF4-FFF2-40B4-BE49-F238E27FC236}">
                <a16:creationId xmlns:a16="http://schemas.microsoft.com/office/drawing/2014/main" id="{2566CC85-8CDE-6749-BD8D-C9D305B4120C}"/>
              </a:ext>
            </a:extLst>
          </p:cNvPr>
          <p:cNvSpPr>
            <a:spLocks noGrp="1"/>
          </p:cNvSpPr>
          <p:nvPr>
            <p:ph idx="1"/>
          </p:nvPr>
        </p:nvSpPr>
        <p:spPr/>
        <p:txBody>
          <a:bodyPr/>
          <a:lstStyle/>
          <a:p>
            <a:r>
              <a:rPr lang="en-US" dirty="0"/>
              <a:t>Spectral distributions go through a “black box” (human visual system) and are perceived as color</a:t>
            </a:r>
          </a:p>
          <a:p>
            <a:r>
              <a:rPr lang="en-US" dirty="0"/>
              <a:t>The only way to quantify the “black box” is to perform a human study</a:t>
            </a:r>
          </a:p>
        </p:txBody>
      </p:sp>
      <p:sp>
        <p:nvSpPr>
          <p:cNvPr id="8" name="TextBox 7">
            <a:extLst>
              <a:ext uri="{FF2B5EF4-FFF2-40B4-BE49-F238E27FC236}">
                <a16:creationId xmlns:a16="http://schemas.microsoft.com/office/drawing/2014/main" id="{F3E1242D-CA74-134F-8BB9-D2155FFCA13F}"/>
              </a:ext>
            </a:extLst>
          </p:cNvPr>
          <p:cNvSpPr txBox="1"/>
          <p:nvPr/>
        </p:nvSpPr>
        <p:spPr>
          <a:xfrm>
            <a:off x="8915401" y="6474024"/>
            <a:ext cx="1608133" cy="307777"/>
          </a:xfrm>
          <a:prstGeom prst="rect">
            <a:avLst/>
          </a:prstGeom>
          <a:noFill/>
        </p:spPr>
        <p:txBody>
          <a:bodyPr wrap="none" rtlCol="0">
            <a:spAutoFit/>
          </a:bodyPr>
          <a:lstStyle/>
          <a:p>
            <a:r>
              <a:rPr lang="en-US" sz="1400" dirty="0"/>
              <a:t>Source: </a:t>
            </a:r>
            <a:r>
              <a:rPr lang="en-US" sz="1400" dirty="0">
                <a:hlinkClick r:id="rId2"/>
              </a:rPr>
              <a:t>M. Brown</a:t>
            </a:r>
            <a:endParaRPr lang="en-US" sz="1400" dirty="0"/>
          </a:p>
        </p:txBody>
      </p:sp>
      <p:pic>
        <p:nvPicPr>
          <p:cNvPr id="10" name="Picture 9">
            <a:extLst>
              <a:ext uri="{FF2B5EF4-FFF2-40B4-BE49-F238E27FC236}">
                <a16:creationId xmlns:a16="http://schemas.microsoft.com/office/drawing/2014/main" id="{4B9D1AA1-8520-B34C-AB1E-E6C342582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22923"/>
            <a:ext cx="2209800" cy="2451100"/>
          </a:xfrm>
          <a:prstGeom prst="rect">
            <a:avLst/>
          </a:prstGeom>
        </p:spPr>
      </p:pic>
      <p:pic>
        <p:nvPicPr>
          <p:cNvPr id="11" name="Picture 10">
            <a:extLst>
              <a:ext uri="{FF2B5EF4-FFF2-40B4-BE49-F238E27FC236}">
                <a16:creationId xmlns:a16="http://schemas.microsoft.com/office/drawing/2014/main" id="{FDA2F63D-9236-3440-A0ED-BE89EDFB1ADA}"/>
              </a:ext>
            </a:extLst>
          </p:cNvPr>
          <p:cNvPicPr>
            <a:picLocks noChangeAspect="1"/>
          </p:cNvPicPr>
          <p:nvPr/>
        </p:nvPicPr>
        <p:blipFill>
          <a:blip r:embed="rId4"/>
          <a:stretch>
            <a:fillRect/>
          </a:stretch>
        </p:blipFill>
        <p:spPr>
          <a:xfrm>
            <a:off x="5618530" y="4419798"/>
            <a:ext cx="1657350" cy="1657350"/>
          </a:xfrm>
          <a:prstGeom prst="rect">
            <a:avLst/>
          </a:prstGeom>
        </p:spPr>
      </p:pic>
      <p:pic>
        <p:nvPicPr>
          <p:cNvPr id="13" name="Picture 12">
            <a:extLst>
              <a:ext uri="{FF2B5EF4-FFF2-40B4-BE49-F238E27FC236}">
                <a16:creationId xmlns:a16="http://schemas.microsoft.com/office/drawing/2014/main" id="{890F8088-7828-DC4B-AA0A-CF8FAD27E9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596" y="2743200"/>
            <a:ext cx="2537538" cy="2324100"/>
          </a:xfrm>
          <a:prstGeom prst="rect">
            <a:avLst/>
          </a:prstGeom>
        </p:spPr>
      </p:pic>
      <p:sp>
        <p:nvSpPr>
          <p:cNvPr id="14" name="Right Arrow 13">
            <a:extLst>
              <a:ext uri="{FF2B5EF4-FFF2-40B4-BE49-F238E27FC236}">
                <a16:creationId xmlns:a16="http://schemas.microsoft.com/office/drawing/2014/main" id="{4C584707-CE3C-5941-ABFE-52C440A38C73}"/>
              </a:ext>
            </a:extLst>
          </p:cNvPr>
          <p:cNvSpPr/>
          <p:nvPr/>
        </p:nvSpPr>
        <p:spPr bwMode="auto">
          <a:xfrm>
            <a:off x="4984341" y="5098166"/>
            <a:ext cx="533400" cy="381000"/>
          </a:xfrm>
          <a:prstGeom prst="rightArrow">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3B65D242-5DA8-3E4A-9061-F077C7EDDC60}"/>
              </a:ext>
            </a:extLst>
          </p:cNvPr>
          <p:cNvSpPr txBox="1"/>
          <p:nvPr/>
        </p:nvSpPr>
        <p:spPr>
          <a:xfrm>
            <a:off x="2819400" y="3543300"/>
            <a:ext cx="2210862" cy="369332"/>
          </a:xfrm>
          <a:prstGeom prst="rect">
            <a:avLst/>
          </a:prstGeom>
          <a:noFill/>
        </p:spPr>
        <p:txBody>
          <a:bodyPr wrap="none" rtlCol="0">
            <a:spAutoFit/>
          </a:bodyPr>
          <a:lstStyle/>
          <a:p>
            <a:r>
              <a:rPr lang="en-US" sz="1800" dirty="0"/>
              <a:t>Spectral distribution</a:t>
            </a:r>
          </a:p>
        </p:txBody>
      </p:sp>
      <p:sp>
        <p:nvSpPr>
          <p:cNvPr id="16" name="TextBox 15">
            <a:extLst>
              <a:ext uri="{FF2B5EF4-FFF2-40B4-BE49-F238E27FC236}">
                <a16:creationId xmlns:a16="http://schemas.microsoft.com/office/drawing/2014/main" id="{1AF4CDB5-A200-1742-B530-22D49688742E}"/>
              </a:ext>
            </a:extLst>
          </p:cNvPr>
          <p:cNvSpPr txBox="1"/>
          <p:nvPr/>
        </p:nvSpPr>
        <p:spPr>
          <a:xfrm>
            <a:off x="5638800" y="4050268"/>
            <a:ext cx="1643734" cy="369332"/>
          </a:xfrm>
          <a:prstGeom prst="rect">
            <a:avLst/>
          </a:prstGeom>
          <a:noFill/>
        </p:spPr>
        <p:txBody>
          <a:bodyPr wrap="square" rtlCol="0">
            <a:spAutoFit/>
          </a:bodyPr>
          <a:lstStyle/>
          <a:p>
            <a:pPr algn="ctr"/>
            <a:r>
              <a:rPr lang="en-US" sz="1800" dirty="0"/>
              <a:t>“Black box”</a:t>
            </a:r>
          </a:p>
        </p:txBody>
      </p:sp>
    </p:spTree>
    <p:extLst>
      <p:ext uri="{BB962C8B-B14F-4D97-AF65-F5344CB8AC3E}">
        <p14:creationId xmlns:p14="http://schemas.microsoft.com/office/powerpoint/2010/main" val="3721036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Color matching experiments</a:t>
            </a:r>
          </a:p>
        </p:txBody>
      </p:sp>
      <p:sp>
        <p:nvSpPr>
          <p:cNvPr id="29699" name="Rectangle 3"/>
          <p:cNvSpPr>
            <a:spLocks noGrp="1" noChangeArrowheads="1"/>
          </p:cNvSpPr>
          <p:nvPr>
            <p:ph type="body" idx="1"/>
          </p:nvPr>
        </p:nvSpPr>
        <p:spPr/>
        <p:txBody>
          <a:bodyPr/>
          <a:lstStyle/>
          <a:p>
            <a:r>
              <a:rPr lang="en-US" dirty="0"/>
              <a:t>We would like to understand which spectra produce the same color sensation in people under similar viewing conditions</a:t>
            </a:r>
          </a:p>
        </p:txBody>
      </p:sp>
      <p:pic>
        <p:nvPicPr>
          <p:cNvPr id="29700" name="Picture 4"/>
          <p:cNvPicPr>
            <a:picLocks noChangeAspect="1" noChangeArrowheads="1"/>
          </p:cNvPicPr>
          <p:nvPr/>
        </p:nvPicPr>
        <p:blipFill>
          <a:blip r:embed="rId3" cstate="print"/>
          <a:srcRect/>
          <a:stretch>
            <a:fillRect/>
          </a:stretch>
        </p:blipFill>
        <p:spPr bwMode="auto">
          <a:xfrm>
            <a:off x="2209800" y="2620964"/>
            <a:ext cx="7543800" cy="3703637"/>
          </a:xfrm>
          <a:prstGeom prst="rect">
            <a:avLst/>
          </a:prstGeom>
          <a:noFill/>
          <a:ln w="9525">
            <a:noFill/>
            <a:miter lim="800000"/>
            <a:headEnd/>
            <a:tailEnd/>
          </a:ln>
        </p:spPr>
      </p:pic>
      <p:sp>
        <p:nvSpPr>
          <p:cNvPr id="29701" name="Rectangle 5"/>
          <p:cNvSpPr>
            <a:spLocks noChangeArrowheads="1"/>
          </p:cNvSpPr>
          <p:nvPr/>
        </p:nvSpPr>
        <p:spPr bwMode="auto">
          <a:xfrm>
            <a:off x="7527718" y="6553201"/>
            <a:ext cx="3140283" cy="307777"/>
          </a:xfrm>
          <a:prstGeom prst="rect">
            <a:avLst/>
          </a:prstGeom>
          <a:noFill/>
          <a:ln w="9525">
            <a:noFill/>
            <a:miter lim="800000"/>
            <a:headEnd/>
            <a:tailEnd/>
          </a:ln>
        </p:spPr>
        <p:txBody>
          <a:bodyPr wrap="none">
            <a:spAutoFit/>
          </a:bodyPr>
          <a:lstStyle/>
          <a:p>
            <a:r>
              <a:rPr lang="en-US" sz="1400" dirty="0" err="1"/>
              <a:t>Wandell</a:t>
            </a:r>
            <a:r>
              <a:rPr lang="en-US" sz="1400" dirty="0"/>
              <a:t>, Foundations of Vision, 1995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Color matching experiment 1</a:t>
            </a:r>
          </a:p>
        </p:txBody>
      </p:sp>
      <p:sp>
        <p:nvSpPr>
          <p:cNvPr id="30723"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0724"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5"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6"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7"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0728"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0729"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0730"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0731" name="Rectangle 11"/>
          <p:cNvSpPr>
            <a:spLocks noChangeArrowheads="1"/>
          </p:cNvSpPr>
          <p:nvPr/>
        </p:nvSpPr>
        <p:spPr bwMode="auto">
          <a:xfrm>
            <a:off x="5562600" y="2133600"/>
            <a:ext cx="1676400" cy="2667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0732" name="Rectangle 12"/>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Color matching experiment 1</a:t>
            </a:r>
          </a:p>
        </p:txBody>
      </p:sp>
      <p:sp>
        <p:nvSpPr>
          <p:cNvPr id="31747"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48"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49"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0"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1"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1752"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1753"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1754"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1755" name="Rectangle 11"/>
          <p:cNvSpPr>
            <a:spLocks noChangeArrowheads="1"/>
          </p:cNvSpPr>
          <p:nvPr/>
        </p:nvSpPr>
        <p:spPr bwMode="auto">
          <a:xfrm>
            <a:off x="5562600" y="2133600"/>
            <a:ext cx="1676400" cy="2667000"/>
          </a:xfrm>
          <a:prstGeom prst="rect">
            <a:avLst/>
          </a:prstGeom>
          <a:solidFill>
            <a:srgbClr val="006699"/>
          </a:solidFill>
          <a:ln w="9525">
            <a:solidFill>
              <a:schemeClr val="tx1"/>
            </a:solidFill>
            <a:miter lim="800000"/>
            <a:headEnd/>
            <a:tailEnd/>
          </a:ln>
        </p:spPr>
        <p:txBody>
          <a:bodyPr wrap="none" anchor="ctr"/>
          <a:lstStyle/>
          <a:p>
            <a:endParaRPr lang="en-US"/>
          </a:p>
        </p:txBody>
      </p:sp>
      <p:sp>
        <p:nvSpPr>
          <p:cNvPr id="31756"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1757" name="Rectangle 13"/>
          <p:cNvSpPr>
            <a:spLocks noChangeArrowheads="1"/>
          </p:cNvSpPr>
          <p:nvPr/>
        </p:nvSpPr>
        <p:spPr bwMode="auto">
          <a:xfrm>
            <a:off x="8610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8" name="Rectangle 14"/>
          <p:cNvSpPr>
            <a:spLocks noChangeArrowheads="1"/>
          </p:cNvSpPr>
          <p:nvPr/>
        </p:nvSpPr>
        <p:spPr bwMode="auto">
          <a:xfrm>
            <a:off x="91440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1759" name="Rectangle 15"/>
          <p:cNvSpPr>
            <a:spLocks noChangeArrowheads="1"/>
          </p:cNvSpPr>
          <p:nvPr/>
        </p:nvSpPr>
        <p:spPr bwMode="auto">
          <a:xfrm>
            <a:off x="9677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1760"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1760"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1761"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1762"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1763"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1764"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1765"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1766"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1767"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1768"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1769"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1770" name="Rectangle 26"/>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Color matching experiment 1</a:t>
            </a:r>
          </a:p>
        </p:txBody>
      </p:sp>
      <p:sp>
        <p:nvSpPr>
          <p:cNvPr id="32771"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772"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3"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4"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5"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2776"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2777"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2778"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2779" name="Rectangle 11"/>
          <p:cNvSpPr>
            <a:spLocks noChangeArrowheads="1"/>
          </p:cNvSpPr>
          <p:nvPr/>
        </p:nvSpPr>
        <p:spPr bwMode="auto">
          <a:xfrm>
            <a:off x="5562600" y="2133600"/>
            <a:ext cx="1676400" cy="2667000"/>
          </a:xfrm>
          <a:prstGeom prst="rect">
            <a:avLst/>
          </a:prstGeom>
          <a:solidFill>
            <a:srgbClr val="009999"/>
          </a:solidFill>
          <a:ln w="9525">
            <a:solidFill>
              <a:schemeClr val="tx1"/>
            </a:solidFill>
            <a:miter lim="800000"/>
            <a:headEnd/>
            <a:tailEnd/>
          </a:ln>
        </p:spPr>
        <p:txBody>
          <a:bodyPr wrap="none" anchor="ctr"/>
          <a:lstStyle/>
          <a:p>
            <a:endParaRPr lang="en-US"/>
          </a:p>
        </p:txBody>
      </p:sp>
      <p:sp>
        <p:nvSpPr>
          <p:cNvPr id="32780"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2781" name="Rectangle 13"/>
          <p:cNvSpPr>
            <a:spLocks noChangeArrowheads="1"/>
          </p:cNvSpPr>
          <p:nvPr/>
        </p:nvSpPr>
        <p:spPr bwMode="auto">
          <a:xfrm>
            <a:off x="8610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2" name="Rectangle 14"/>
          <p:cNvSpPr>
            <a:spLocks noChangeArrowheads="1"/>
          </p:cNvSpPr>
          <p:nvPr/>
        </p:nvSpPr>
        <p:spPr bwMode="auto">
          <a:xfrm>
            <a:off x="9144000" y="5029200"/>
            <a:ext cx="381000" cy="990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2783" name="Rectangle 15"/>
          <p:cNvSpPr>
            <a:spLocks noChangeArrowheads="1"/>
          </p:cNvSpPr>
          <p:nvPr/>
        </p:nvSpPr>
        <p:spPr bwMode="auto">
          <a:xfrm>
            <a:off x="9677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2784"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2784"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2785"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2786"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2787"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2788"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2789"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2790"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2791"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2792"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2793"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2794" name="Rectangle 26"/>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Color matching experiment 1</a:t>
            </a:r>
          </a:p>
        </p:txBody>
      </p:sp>
      <p:sp>
        <p:nvSpPr>
          <p:cNvPr id="33795" name="Rectangle 3"/>
          <p:cNvSpPr>
            <a:spLocks noChangeArrowheads="1"/>
          </p:cNvSpPr>
          <p:nvPr/>
        </p:nvSpPr>
        <p:spPr bwMode="auto">
          <a:xfrm>
            <a:off x="3886200" y="2133600"/>
            <a:ext cx="1676400" cy="2667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3796"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7"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8"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799"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3800"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3801"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3802"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3803" name="Rectangle 11"/>
          <p:cNvSpPr>
            <a:spLocks noChangeArrowheads="1"/>
          </p:cNvSpPr>
          <p:nvPr/>
        </p:nvSpPr>
        <p:spPr bwMode="auto">
          <a:xfrm>
            <a:off x="5562600" y="2133600"/>
            <a:ext cx="1676400" cy="2667000"/>
          </a:xfrm>
          <a:prstGeom prst="rect">
            <a:avLst/>
          </a:prstGeom>
          <a:solidFill>
            <a:srgbClr val="00CC99"/>
          </a:solidFill>
          <a:ln w="9525">
            <a:solidFill>
              <a:schemeClr val="tx1"/>
            </a:solidFill>
            <a:miter lim="800000"/>
            <a:headEnd/>
            <a:tailEnd/>
          </a:ln>
        </p:spPr>
        <p:txBody>
          <a:bodyPr wrap="none" anchor="ctr"/>
          <a:lstStyle/>
          <a:p>
            <a:endParaRPr lang="en-US"/>
          </a:p>
        </p:txBody>
      </p:sp>
      <p:sp>
        <p:nvSpPr>
          <p:cNvPr id="33804"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3805" name="Rectangle 13"/>
          <p:cNvSpPr>
            <a:spLocks noChangeArrowheads="1"/>
          </p:cNvSpPr>
          <p:nvPr/>
        </p:nvSpPr>
        <p:spPr bwMode="auto">
          <a:xfrm>
            <a:off x="8610600" y="5791200"/>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6" name="Rectangle 14"/>
          <p:cNvSpPr>
            <a:spLocks noChangeArrowheads="1"/>
          </p:cNvSpPr>
          <p:nvPr/>
        </p:nvSpPr>
        <p:spPr bwMode="auto">
          <a:xfrm>
            <a:off x="9144000" y="4724400"/>
            <a:ext cx="381000" cy="1295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3807" name="Rectangle 15"/>
          <p:cNvSpPr>
            <a:spLocks noChangeArrowheads="1"/>
          </p:cNvSpPr>
          <p:nvPr/>
        </p:nvSpPr>
        <p:spPr bwMode="auto">
          <a:xfrm>
            <a:off x="9677400" y="4800600"/>
            <a:ext cx="381000" cy="12192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3808"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3808"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3809"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3810"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3811"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3812"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3813"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3814"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3815"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3816"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3817"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grpSp>
        <p:nvGrpSpPr>
          <p:cNvPr id="2" name="Group 26"/>
          <p:cNvGrpSpPr>
            <a:grpSpLocks/>
          </p:cNvGrpSpPr>
          <p:nvPr/>
        </p:nvGrpSpPr>
        <p:grpSpPr bwMode="auto">
          <a:xfrm>
            <a:off x="7924802" y="2362200"/>
            <a:ext cx="2743201" cy="1752600"/>
            <a:chOff x="4032" y="1488"/>
            <a:chExt cx="1728" cy="1104"/>
          </a:xfrm>
        </p:grpSpPr>
        <p:sp>
          <p:nvSpPr>
            <p:cNvPr id="33820" name="Text Box 27"/>
            <p:cNvSpPr txBox="1">
              <a:spLocks noChangeArrowheads="1"/>
            </p:cNvSpPr>
            <p:nvPr/>
          </p:nvSpPr>
          <p:spPr bwMode="auto">
            <a:xfrm>
              <a:off x="4032" y="1488"/>
              <a:ext cx="1728" cy="756"/>
            </a:xfrm>
            <a:prstGeom prst="rect">
              <a:avLst/>
            </a:prstGeom>
            <a:noFill/>
            <a:ln w="9525">
              <a:noFill/>
              <a:miter lim="800000"/>
              <a:headEnd/>
              <a:tailEnd/>
            </a:ln>
          </p:spPr>
          <p:txBody>
            <a:bodyPr wrap="square">
              <a:spAutoFit/>
            </a:bodyPr>
            <a:lstStyle/>
            <a:p>
              <a:pPr algn="ctr" eaLnBrk="1" hangingPunct="1"/>
              <a:r>
                <a:rPr lang="en-US">
                  <a:latin typeface="+mn-lt"/>
                </a:rPr>
                <a:t>The primary color amounts needed for a match</a:t>
              </a:r>
            </a:p>
          </p:txBody>
        </p:sp>
        <p:sp>
          <p:nvSpPr>
            <p:cNvPr id="33821" name="Line 28"/>
            <p:cNvSpPr>
              <a:spLocks noChangeShapeType="1"/>
            </p:cNvSpPr>
            <p:nvPr/>
          </p:nvSpPr>
          <p:spPr bwMode="auto">
            <a:xfrm>
              <a:off x="4896" y="2208"/>
              <a:ext cx="0" cy="384"/>
            </a:xfrm>
            <a:prstGeom prst="line">
              <a:avLst/>
            </a:prstGeom>
            <a:noFill/>
            <a:ln w="28575">
              <a:solidFill>
                <a:schemeClr val="accent2"/>
              </a:solidFill>
              <a:round/>
              <a:headEnd/>
              <a:tailEnd type="triangle" w="med" len="med"/>
            </a:ln>
          </p:spPr>
          <p:txBody>
            <a:bodyPr/>
            <a:lstStyle/>
            <a:p>
              <a:endParaRPr lang="en-US"/>
            </a:p>
          </p:txBody>
        </p:sp>
      </p:grpSp>
      <p:sp>
        <p:nvSpPr>
          <p:cNvPr id="33819" name="Rectangle 29"/>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Color matching experiment 2</a:t>
            </a:r>
          </a:p>
        </p:txBody>
      </p:sp>
      <p:sp>
        <p:nvSpPr>
          <p:cNvPr id="34819" name="Rectangle 3"/>
          <p:cNvSpPr>
            <a:spLocks noChangeArrowheads="1"/>
          </p:cNvSpPr>
          <p:nvPr/>
        </p:nvSpPr>
        <p:spPr bwMode="auto">
          <a:xfrm>
            <a:off x="3886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4820"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1"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2"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3"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4825"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4826"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4827" name="Rectangle 11"/>
          <p:cNvSpPr>
            <a:spLocks noChangeArrowheads="1"/>
          </p:cNvSpPr>
          <p:nvPr/>
        </p:nvSpPr>
        <p:spPr bwMode="auto">
          <a:xfrm>
            <a:off x="5562600" y="2133600"/>
            <a:ext cx="1676400" cy="26670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4828" name="Rectangle 12"/>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Color matching experiment 2</a:t>
            </a:r>
          </a:p>
        </p:txBody>
      </p:sp>
      <p:sp>
        <p:nvSpPr>
          <p:cNvPr id="35843" name="Rectangle 3"/>
          <p:cNvSpPr>
            <a:spLocks noChangeArrowheads="1"/>
          </p:cNvSpPr>
          <p:nvPr/>
        </p:nvSpPr>
        <p:spPr bwMode="auto">
          <a:xfrm>
            <a:off x="3886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5844"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5"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6"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7"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5848"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5849"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5850"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5851" name="Rectangle 11"/>
          <p:cNvSpPr>
            <a:spLocks noChangeArrowheads="1"/>
          </p:cNvSpPr>
          <p:nvPr/>
        </p:nvSpPr>
        <p:spPr bwMode="auto">
          <a:xfrm>
            <a:off x="5562600" y="2133600"/>
            <a:ext cx="1676400" cy="2667000"/>
          </a:xfrm>
          <a:prstGeom prst="rect">
            <a:avLst/>
          </a:prstGeom>
          <a:solidFill>
            <a:srgbClr val="CC0066"/>
          </a:solidFill>
          <a:ln w="9525">
            <a:solidFill>
              <a:schemeClr val="tx1"/>
            </a:solidFill>
            <a:miter lim="800000"/>
            <a:headEnd/>
            <a:tailEnd/>
          </a:ln>
        </p:spPr>
        <p:txBody>
          <a:bodyPr wrap="none" anchor="ctr"/>
          <a:lstStyle/>
          <a:p>
            <a:endParaRPr lang="en-US"/>
          </a:p>
        </p:txBody>
      </p:sp>
      <p:sp>
        <p:nvSpPr>
          <p:cNvPr id="35852"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5853" name="Rectangle 13"/>
          <p:cNvSpPr>
            <a:spLocks noChangeArrowheads="1"/>
          </p:cNvSpPr>
          <p:nvPr/>
        </p:nvSpPr>
        <p:spPr bwMode="auto">
          <a:xfrm>
            <a:off x="8610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4" name="Rectangle 14"/>
          <p:cNvSpPr>
            <a:spLocks noChangeArrowheads="1"/>
          </p:cNvSpPr>
          <p:nvPr/>
        </p:nvSpPr>
        <p:spPr bwMode="auto">
          <a:xfrm>
            <a:off x="9144000" y="5943600"/>
            <a:ext cx="381000" cy="76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5855" name="Rectangle 15"/>
          <p:cNvSpPr>
            <a:spLocks noChangeArrowheads="1"/>
          </p:cNvSpPr>
          <p:nvPr/>
        </p:nvSpPr>
        <p:spPr bwMode="auto">
          <a:xfrm>
            <a:off x="9677400" y="5486400"/>
            <a:ext cx="381000" cy="5334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5856" name="Text Box 16"/>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5856" name="Text Box 16"/>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5857" name="Line 17"/>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5858" name="Line 18"/>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5859" name="Line 19"/>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5860" name="Line 20"/>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5861" name="Line 21"/>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5862" name="Line 22"/>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5863" name="Line 23"/>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5864" name="Line 24"/>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5865" name="Line 25"/>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5866" name="Rectangle 26"/>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111A9-38F7-C417-1AD5-0013CD95FE0B}"/>
              </a:ext>
            </a:extLst>
          </p:cNvPr>
          <p:cNvSpPr>
            <a:spLocks noGrp="1"/>
          </p:cNvSpPr>
          <p:nvPr>
            <p:ph type="title"/>
          </p:nvPr>
        </p:nvSpPr>
        <p:spPr/>
        <p:txBody>
          <a:bodyPr/>
          <a:lstStyle/>
          <a:p>
            <a:r>
              <a:rPr lang="en-US" dirty="0"/>
              <a:t>Causes of color</a:t>
            </a:r>
          </a:p>
        </p:txBody>
      </p:sp>
      <p:sp>
        <p:nvSpPr>
          <p:cNvPr id="3" name="Content Placeholder 2">
            <a:extLst>
              <a:ext uri="{FF2B5EF4-FFF2-40B4-BE49-F238E27FC236}">
                <a16:creationId xmlns:a16="http://schemas.microsoft.com/office/drawing/2014/main" id="{EFD21911-F632-5142-4B06-35CFD2A72766}"/>
              </a:ext>
            </a:extLst>
          </p:cNvPr>
          <p:cNvSpPr>
            <a:spLocks noGrp="1"/>
          </p:cNvSpPr>
          <p:nvPr>
            <p:ph idx="1"/>
          </p:nvPr>
        </p:nvSpPr>
        <p:spPr/>
        <p:txBody>
          <a:bodyPr/>
          <a:lstStyle/>
          <a:p>
            <a:r>
              <a:rPr lang="en-US" dirty="0"/>
              <a:t>The sensation of color is occurs in the brain</a:t>
            </a:r>
          </a:p>
          <a:p>
            <a:r>
              <a:rPr lang="en-US" dirty="0"/>
              <a:t>You can get this sensation in a variety of ways </a:t>
            </a:r>
          </a:p>
          <a:p>
            <a:pPr lvl="1"/>
            <a:r>
              <a:rPr lang="en-US" dirty="0"/>
              <a:t>Dreaming</a:t>
            </a:r>
          </a:p>
          <a:p>
            <a:pPr lvl="1"/>
            <a:r>
              <a:rPr lang="en-US" dirty="0"/>
              <a:t>Hallucination</a:t>
            </a:r>
          </a:p>
          <a:p>
            <a:pPr lvl="1"/>
            <a:r>
              <a:rPr lang="en-US" dirty="0"/>
              <a:t>Pressure on the eyelids</a:t>
            </a:r>
          </a:p>
          <a:p>
            <a:r>
              <a:rPr lang="en-US" dirty="0"/>
              <a:t>Most usual</a:t>
            </a:r>
          </a:p>
          <a:p>
            <a:pPr lvl="1"/>
            <a:r>
              <a:rPr lang="en-US" dirty="0"/>
              <a:t>Response of sensors in the eye to light with different amounts of energy at different wavelengths</a:t>
            </a:r>
          </a:p>
          <a:p>
            <a:pPr lvl="1"/>
            <a:endParaRPr lang="en-US" dirty="0"/>
          </a:p>
        </p:txBody>
      </p:sp>
    </p:spTree>
    <p:extLst>
      <p:ext uri="{BB962C8B-B14F-4D97-AF65-F5344CB8AC3E}">
        <p14:creationId xmlns:p14="http://schemas.microsoft.com/office/powerpoint/2010/main" val="605924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Color matching experiment 2</a:t>
            </a:r>
          </a:p>
        </p:txBody>
      </p:sp>
      <p:sp>
        <p:nvSpPr>
          <p:cNvPr id="36867" name="Rectangle 3"/>
          <p:cNvSpPr>
            <a:spLocks noChangeArrowheads="1"/>
          </p:cNvSpPr>
          <p:nvPr/>
        </p:nvSpPr>
        <p:spPr bwMode="auto">
          <a:xfrm>
            <a:off x="3886200" y="2133600"/>
            <a:ext cx="1676400" cy="2667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36868"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69"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0"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1"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6873"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6874"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6875" name="Rectangle 11"/>
          <p:cNvSpPr>
            <a:spLocks noChangeArrowheads="1"/>
          </p:cNvSpPr>
          <p:nvPr/>
        </p:nvSpPr>
        <p:spPr bwMode="auto">
          <a:xfrm>
            <a:off x="5562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6876"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6877" name="Rectangle 13"/>
          <p:cNvSpPr>
            <a:spLocks noChangeArrowheads="1"/>
          </p:cNvSpPr>
          <p:nvPr/>
        </p:nvSpPr>
        <p:spPr bwMode="auto">
          <a:xfrm>
            <a:off x="8610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6878" name="Rectangle 14"/>
          <p:cNvSpPr>
            <a:spLocks noChangeArrowheads="1"/>
          </p:cNvSpPr>
          <p:nvPr/>
        </p:nvSpPr>
        <p:spPr bwMode="auto">
          <a:xfrm>
            <a:off x="9677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6879" name="Text Box 15"/>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6879" name="Text Box 15"/>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6880" name="Line 16"/>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6881" name="Line 17"/>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6882" name="Line 18"/>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6883" name="Line 19"/>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6884" name="Line 20"/>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6885" name="Line 21"/>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6886" name="Line 22"/>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6887" name="Line 23"/>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6888" name="Line 24"/>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6889" name="Rectangle 25"/>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Color matching experiment 2</a:t>
            </a:r>
          </a:p>
        </p:txBody>
      </p:sp>
      <p:sp>
        <p:nvSpPr>
          <p:cNvPr id="37891" name="Rectangle 3"/>
          <p:cNvSpPr>
            <a:spLocks noChangeArrowheads="1"/>
          </p:cNvSpPr>
          <p:nvPr/>
        </p:nvSpPr>
        <p:spPr bwMode="auto">
          <a:xfrm>
            <a:off x="38862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892" name="Freeform 4"/>
          <p:cNvSpPr>
            <a:spLocks/>
          </p:cNvSpPr>
          <p:nvPr/>
        </p:nvSpPr>
        <p:spPr bwMode="auto">
          <a:xfrm flipV="1">
            <a:off x="7739064" y="5467350"/>
            <a:ext cx="795337"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3" name="Freeform 5"/>
          <p:cNvSpPr>
            <a:spLocks/>
          </p:cNvSpPr>
          <p:nvPr/>
        </p:nvSpPr>
        <p:spPr bwMode="auto">
          <a:xfrm flipV="1">
            <a:off x="7248525"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4" name="Freeform 6"/>
          <p:cNvSpPr>
            <a:spLocks/>
          </p:cNvSpPr>
          <p:nvPr/>
        </p:nvSpPr>
        <p:spPr bwMode="auto">
          <a:xfrm flipV="1">
            <a:off x="6867525" y="548640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5" name="Freeform 7"/>
          <p:cNvSpPr>
            <a:spLocks/>
          </p:cNvSpPr>
          <p:nvPr/>
        </p:nvSpPr>
        <p:spPr bwMode="auto">
          <a:xfrm flipH="1" flipV="1">
            <a:off x="3048000" y="5619750"/>
            <a:ext cx="795338" cy="1074738"/>
          </a:xfrm>
          <a:custGeom>
            <a:avLst/>
            <a:gdLst>
              <a:gd name="T0" fmla="*/ 2147483647 w 501"/>
              <a:gd name="T1" fmla="*/ 2147483647 h 677"/>
              <a:gd name="T2" fmla="*/ 2147483647 w 501"/>
              <a:gd name="T3" fmla="*/ 2147483647 h 677"/>
              <a:gd name="T4" fmla="*/ 2147483647 w 501"/>
              <a:gd name="T5" fmla="*/ 2147483647 h 677"/>
              <a:gd name="T6" fmla="*/ 2147483647 w 501"/>
              <a:gd name="T7" fmla="*/ 2147483647 h 677"/>
              <a:gd name="T8" fmla="*/ 2147483647 w 501"/>
              <a:gd name="T9" fmla="*/ 2147483647 h 677"/>
              <a:gd name="T10" fmla="*/ 2147483647 w 501"/>
              <a:gd name="T11" fmla="*/ 2147483647 h 677"/>
              <a:gd name="T12" fmla="*/ 2147483647 w 501"/>
              <a:gd name="T13" fmla="*/ 2147483647 h 677"/>
              <a:gd name="T14" fmla="*/ 2147483647 w 501"/>
              <a:gd name="T15" fmla="*/ 2147483647 h 677"/>
              <a:gd name="T16" fmla="*/ 2147483647 w 501"/>
              <a:gd name="T17" fmla="*/ 2147483647 h 677"/>
              <a:gd name="T18" fmla="*/ 2147483647 w 501"/>
              <a:gd name="T19" fmla="*/ 2147483647 h 677"/>
              <a:gd name="T20" fmla="*/ 2147483647 w 501"/>
              <a:gd name="T21" fmla="*/ 2147483647 h 677"/>
              <a:gd name="T22" fmla="*/ 2147483647 w 501"/>
              <a:gd name="T23" fmla="*/ 2147483647 h 677"/>
              <a:gd name="T24" fmla="*/ 2147483647 w 501"/>
              <a:gd name="T25" fmla="*/ 2147483647 h 677"/>
              <a:gd name="T26" fmla="*/ 2147483647 w 501"/>
              <a:gd name="T27" fmla="*/ 2147483647 h 677"/>
              <a:gd name="T28" fmla="*/ 2147483647 w 501"/>
              <a:gd name="T29" fmla="*/ 2147483647 h 677"/>
              <a:gd name="T30" fmla="*/ 2147483647 w 501"/>
              <a:gd name="T31" fmla="*/ 2147483647 h 677"/>
              <a:gd name="T32" fmla="*/ 2147483647 w 501"/>
              <a:gd name="T33" fmla="*/ 2147483647 h 677"/>
              <a:gd name="T34" fmla="*/ 2147483647 w 501"/>
              <a:gd name="T35" fmla="*/ 2147483647 h 677"/>
              <a:gd name="T36" fmla="*/ 2147483647 w 501"/>
              <a:gd name="T37" fmla="*/ 2147483647 h 677"/>
              <a:gd name="T38" fmla="*/ 2147483647 w 501"/>
              <a:gd name="T39" fmla="*/ 2147483647 h 677"/>
              <a:gd name="T40" fmla="*/ 2147483647 w 501"/>
              <a:gd name="T41" fmla="*/ 2147483647 h 677"/>
              <a:gd name="T42" fmla="*/ 2147483647 w 501"/>
              <a:gd name="T43" fmla="*/ 2147483647 h 677"/>
              <a:gd name="T44" fmla="*/ 2147483647 w 501"/>
              <a:gd name="T45" fmla="*/ 214748364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896" name="Line 8"/>
          <p:cNvSpPr>
            <a:spLocks noChangeShapeType="1"/>
          </p:cNvSpPr>
          <p:nvPr/>
        </p:nvSpPr>
        <p:spPr bwMode="auto">
          <a:xfrm flipV="1">
            <a:off x="3505200" y="5181600"/>
            <a:ext cx="76200" cy="533400"/>
          </a:xfrm>
          <a:prstGeom prst="line">
            <a:avLst/>
          </a:prstGeom>
          <a:noFill/>
          <a:ln w="9525">
            <a:solidFill>
              <a:schemeClr val="tx1"/>
            </a:solidFill>
            <a:round/>
            <a:headEnd/>
            <a:tailEnd/>
          </a:ln>
        </p:spPr>
        <p:txBody>
          <a:bodyPr/>
          <a:lstStyle/>
          <a:p>
            <a:endParaRPr lang="en-US"/>
          </a:p>
        </p:txBody>
      </p:sp>
      <p:sp>
        <p:nvSpPr>
          <p:cNvPr id="37897" name="Line 9"/>
          <p:cNvSpPr>
            <a:spLocks noChangeShapeType="1"/>
          </p:cNvSpPr>
          <p:nvPr/>
        </p:nvSpPr>
        <p:spPr bwMode="auto">
          <a:xfrm flipV="1">
            <a:off x="3810000" y="5638800"/>
            <a:ext cx="457200" cy="228600"/>
          </a:xfrm>
          <a:prstGeom prst="line">
            <a:avLst/>
          </a:prstGeom>
          <a:noFill/>
          <a:ln w="9525">
            <a:solidFill>
              <a:schemeClr val="tx1"/>
            </a:solidFill>
            <a:round/>
            <a:headEnd/>
            <a:tailEnd/>
          </a:ln>
        </p:spPr>
        <p:txBody>
          <a:bodyPr/>
          <a:lstStyle/>
          <a:p>
            <a:endParaRPr lang="en-US"/>
          </a:p>
        </p:txBody>
      </p:sp>
      <p:sp>
        <p:nvSpPr>
          <p:cNvPr id="37898" name="Line 10"/>
          <p:cNvSpPr>
            <a:spLocks noChangeShapeType="1"/>
          </p:cNvSpPr>
          <p:nvPr/>
        </p:nvSpPr>
        <p:spPr bwMode="auto">
          <a:xfrm flipV="1">
            <a:off x="3657600" y="5410200"/>
            <a:ext cx="304800" cy="381000"/>
          </a:xfrm>
          <a:prstGeom prst="line">
            <a:avLst/>
          </a:prstGeom>
          <a:noFill/>
          <a:ln w="9525">
            <a:solidFill>
              <a:schemeClr val="tx1"/>
            </a:solidFill>
            <a:round/>
            <a:headEnd/>
            <a:tailEnd/>
          </a:ln>
        </p:spPr>
        <p:txBody>
          <a:bodyPr/>
          <a:lstStyle/>
          <a:p>
            <a:endParaRPr lang="en-US"/>
          </a:p>
        </p:txBody>
      </p:sp>
      <p:sp>
        <p:nvSpPr>
          <p:cNvPr id="37899" name="Rectangle 11"/>
          <p:cNvSpPr>
            <a:spLocks noChangeArrowheads="1"/>
          </p:cNvSpPr>
          <p:nvPr/>
        </p:nvSpPr>
        <p:spPr bwMode="auto">
          <a:xfrm>
            <a:off x="5562600" y="2133600"/>
            <a:ext cx="1676400" cy="2667000"/>
          </a:xfrm>
          <a:prstGeom prst="rect">
            <a:avLst/>
          </a:prstGeom>
          <a:solidFill>
            <a:srgbClr val="CC0000"/>
          </a:solidFill>
          <a:ln w="9525">
            <a:solidFill>
              <a:schemeClr val="tx1"/>
            </a:solidFill>
            <a:miter lim="800000"/>
            <a:headEnd/>
            <a:tailEnd/>
          </a:ln>
        </p:spPr>
        <p:txBody>
          <a:bodyPr wrap="none" anchor="ctr"/>
          <a:lstStyle/>
          <a:p>
            <a:endParaRPr lang="en-US"/>
          </a:p>
        </p:txBody>
      </p:sp>
      <p:sp>
        <p:nvSpPr>
          <p:cNvPr id="37900" name="Line 12"/>
          <p:cNvSpPr>
            <a:spLocks noChangeShapeType="1"/>
          </p:cNvSpPr>
          <p:nvPr/>
        </p:nvSpPr>
        <p:spPr bwMode="auto">
          <a:xfrm>
            <a:off x="8610600" y="6019800"/>
            <a:ext cx="1219200" cy="0"/>
          </a:xfrm>
          <a:prstGeom prst="line">
            <a:avLst/>
          </a:prstGeom>
          <a:noFill/>
          <a:ln w="9525">
            <a:solidFill>
              <a:schemeClr val="tx1"/>
            </a:solidFill>
            <a:round/>
            <a:headEnd/>
            <a:tailEnd/>
          </a:ln>
        </p:spPr>
        <p:txBody>
          <a:bodyPr/>
          <a:lstStyle/>
          <a:p>
            <a:endParaRPr lang="en-US"/>
          </a:p>
        </p:txBody>
      </p:sp>
      <p:sp>
        <p:nvSpPr>
          <p:cNvPr id="37901" name="Rectangle 13"/>
          <p:cNvSpPr>
            <a:spLocks noChangeArrowheads="1"/>
          </p:cNvSpPr>
          <p:nvPr/>
        </p:nvSpPr>
        <p:spPr bwMode="auto">
          <a:xfrm>
            <a:off x="8610600" y="5181600"/>
            <a:ext cx="381000" cy="8382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02" name="Rectangle 14"/>
          <p:cNvSpPr>
            <a:spLocks noChangeArrowheads="1"/>
          </p:cNvSpPr>
          <p:nvPr/>
        </p:nvSpPr>
        <p:spPr bwMode="auto">
          <a:xfrm>
            <a:off x="9677400" y="5334000"/>
            <a:ext cx="381000" cy="6858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7903" name="Text Box 15"/>
              <p:cNvSpPr txBox="1">
                <a:spLocks noChangeArrowheads="1"/>
              </p:cNvSpPr>
              <p:nvPr/>
            </p:nvSpPr>
            <p:spPr bwMode="auto">
              <a:xfrm>
                <a:off x="8594725" y="6061075"/>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7903" name="Text Box 15"/>
              <p:cNvSpPr txBox="1">
                <a:spLocks noRot="1" noChangeAspect="1" noMove="1" noResize="1" noEditPoints="1" noAdjustHandles="1" noChangeArrowheads="1" noChangeShapeType="1" noTextEdit="1"/>
              </p:cNvSpPr>
              <p:nvPr/>
            </p:nvSpPr>
            <p:spPr bwMode="auto">
              <a:xfrm>
                <a:off x="8594725" y="6061075"/>
                <a:ext cx="1723549" cy="461665"/>
              </a:xfrm>
              <a:prstGeom prst="rect">
                <a:avLst/>
              </a:prstGeom>
              <a:blipFill>
                <a:blip r:embed="rId3"/>
                <a:stretch>
                  <a:fillRect r="-735" b="-28947"/>
                </a:stretch>
              </a:blipFill>
              <a:ln w="9525">
                <a:noFill/>
                <a:miter lim="800000"/>
                <a:headEnd/>
                <a:tailEnd/>
              </a:ln>
            </p:spPr>
            <p:txBody>
              <a:bodyPr/>
              <a:lstStyle/>
              <a:p>
                <a:r>
                  <a:rPr lang="en-US">
                    <a:noFill/>
                  </a:rPr>
                  <a:t> </a:t>
                </a:r>
              </a:p>
            </p:txBody>
          </p:sp>
        </mc:Fallback>
      </mc:AlternateContent>
      <p:sp>
        <p:nvSpPr>
          <p:cNvPr id="37904" name="Line 16"/>
          <p:cNvSpPr>
            <a:spLocks noChangeShapeType="1"/>
          </p:cNvSpPr>
          <p:nvPr/>
        </p:nvSpPr>
        <p:spPr bwMode="auto">
          <a:xfrm flipH="1" flipV="1">
            <a:off x="6324600" y="5334000"/>
            <a:ext cx="533400" cy="457200"/>
          </a:xfrm>
          <a:prstGeom prst="line">
            <a:avLst/>
          </a:prstGeom>
          <a:noFill/>
          <a:ln w="9525">
            <a:solidFill>
              <a:schemeClr val="tx1"/>
            </a:solidFill>
            <a:round/>
            <a:headEnd/>
            <a:tailEnd/>
          </a:ln>
        </p:spPr>
        <p:txBody>
          <a:bodyPr/>
          <a:lstStyle/>
          <a:p>
            <a:endParaRPr lang="en-US"/>
          </a:p>
        </p:txBody>
      </p:sp>
      <p:sp>
        <p:nvSpPr>
          <p:cNvPr id="37905" name="Line 17"/>
          <p:cNvSpPr>
            <a:spLocks noChangeShapeType="1"/>
          </p:cNvSpPr>
          <p:nvPr/>
        </p:nvSpPr>
        <p:spPr bwMode="auto">
          <a:xfrm flipH="1" flipV="1">
            <a:off x="6781800" y="5486400"/>
            <a:ext cx="533400" cy="457200"/>
          </a:xfrm>
          <a:prstGeom prst="line">
            <a:avLst/>
          </a:prstGeom>
          <a:noFill/>
          <a:ln w="9525">
            <a:solidFill>
              <a:schemeClr val="tx1"/>
            </a:solidFill>
            <a:round/>
            <a:headEnd/>
            <a:tailEnd/>
          </a:ln>
        </p:spPr>
        <p:txBody>
          <a:bodyPr/>
          <a:lstStyle/>
          <a:p>
            <a:endParaRPr lang="en-US"/>
          </a:p>
        </p:txBody>
      </p:sp>
      <p:sp>
        <p:nvSpPr>
          <p:cNvPr id="37906" name="Line 18"/>
          <p:cNvSpPr>
            <a:spLocks noChangeShapeType="1"/>
          </p:cNvSpPr>
          <p:nvPr/>
        </p:nvSpPr>
        <p:spPr bwMode="auto">
          <a:xfrm flipH="1" flipV="1">
            <a:off x="7239000" y="5334000"/>
            <a:ext cx="533400" cy="457200"/>
          </a:xfrm>
          <a:prstGeom prst="line">
            <a:avLst/>
          </a:prstGeom>
          <a:noFill/>
          <a:ln w="9525">
            <a:solidFill>
              <a:schemeClr val="tx1"/>
            </a:solidFill>
            <a:round/>
            <a:headEnd/>
            <a:tailEnd/>
          </a:ln>
        </p:spPr>
        <p:txBody>
          <a:bodyPr/>
          <a:lstStyle/>
          <a:p>
            <a:endParaRPr lang="en-US"/>
          </a:p>
        </p:txBody>
      </p:sp>
      <p:sp>
        <p:nvSpPr>
          <p:cNvPr id="37907" name="Line 19"/>
          <p:cNvSpPr>
            <a:spLocks noChangeShapeType="1"/>
          </p:cNvSpPr>
          <p:nvPr/>
        </p:nvSpPr>
        <p:spPr bwMode="auto">
          <a:xfrm flipH="1" flipV="1">
            <a:off x="7162800" y="5029200"/>
            <a:ext cx="152400" cy="533400"/>
          </a:xfrm>
          <a:prstGeom prst="line">
            <a:avLst/>
          </a:prstGeom>
          <a:noFill/>
          <a:ln w="9525">
            <a:solidFill>
              <a:schemeClr val="tx1"/>
            </a:solidFill>
            <a:round/>
            <a:headEnd/>
            <a:tailEnd/>
          </a:ln>
        </p:spPr>
        <p:txBody>
          <a:bodyPr/>
          <a:lstStyle/>
          <a:p>
            <a:endParaRPr lang="en-US"/>
          </a:p>
        </p:txBody>
      </p:sp>
      <p:sp>
        <p:nvSpPr>
          <p:cNvPr id="37908" name="Line 20"/>
          <p:cNvSpPr>
            <a:spLocks noChangeShapeType="1"/>
          </p:cNvSpPr>
          <p:nvPr/>
        </p:nvSpPr>
        <p:spPr bwMode="auto">
          <a:xfrm flipH="1" flipV="1">
            <a:off x="7543800" y="5257800"/>
            <a:ext cx="152400" cy="533400"/>
          </a:xfrm>
          <a:prstGeom prst="line">
            <a:avLst/>
          </a:prstGeom>
          <a:noFill/>
          <a:ln w="9525">
            <a:solidFill>
              <a:schemeClr val="tx1"/>
            </a:solidFill>
            <a:round/>
            <a:headEnd/>
            <a:tailEnd/>
          </a:ln>
        </p:spPr>
        <p:txBody>
          <a:bodyPr/>
          <a:lstStyle/>
          <a:p>
            <a:endParaRPr lang="en-US"/>
          </a:p>
        </p:txBody>
      </p:sp>
      <p:sp>
        <p:nvSpPr>
          <p:cNvPr id="37909" name="Line 21"/>
          <p:cNvSpPr>
            <a:spLocks noChangeShapeType="1"/>
          </p:cNvSpPr>
          <p:nvPr/>
        </p:nvSpPr>
        <p:spPr bwMode="auto">
          <a:xfrm flipH="1" flipV="1">
            <a:off x="8077200" y="5181600"/>
            <a:ext cx="152400" cy="533400"/>
          </a:xfrm>
          <a:prstGeom prst="line">
            <a:avLst/>
          </a:prstGeom>
          <a:noFill/>
          <a:ln w="9525">
            <a:solidFill>
              <a:schemeClr val="tx1"/>
            </a:solidFill>
            <a:round/>
            <a:headEnd/>
            <a:tailEnd/>
          </a:ln>
        </p:spPr>
        <p:txBody>
          <a:bodyPr/>
          <a:lstStyle/>
          <a:p>
            <a:endParaRPr lang="en-US"/>
          </a:p>
        </p:txBody>
      </p:sp>
      <p:sp>
        <p:nvSpPr>
          <p:cNvPr id="37910" name="Line 22"/>
          <p:cNvSpPr>
            <a:spLocks noChangeShapeType="1"/>
          </p:cNvSpPr>
          <p:nvPr/>
        </p:nvSpPr>
        <p:spPr bwMode="auto">
          <a:xfrm flipH="1" flipV="1">
            <a:off x="7848600" y="5334000"/>
            <a:ext cx="152400" cy="304800"/>
          </a:xfrm>
          <a:prstGeom prst="line">
            <a:avLst/>
          </a:prstGeom>
          <a:noFill/>
          <a:ln w="9525">
            <a:solidFill>
              <a:schemeClr val="tx1"/>
            </a:solidFill>
            <a:round/>
            <a:headEnd/>
            <a:tailEnd/>
          </a:ln>
        </p:spPr>
        <p:txBody>
          <a:bodyPr/>
          <a:lstStyle/>
          <a:p>
            <a:endParaRPr lang="en-US"/>
          </a:p>
        </p:txBody>
      </p:sp>
      <p:sp>
        <p:nvSpPr>
          <p:cNvPr id="37911" name="Line 23"/>
          <p:cNvSpPr>
            <a:spLocks noChangeShapeType="1"/>
          </p:cNvSpPr>
          <p:nvPr/>
        </p:nvSpPr>
        <p:spPr bwMode="auto">
          <a:xfrm flipH="1" flipV="1">
            <a:off x="7391400" y="5486400"/>
            <a:ext cx="152400" cy="304800"/>
          </a:xfrm>
          <a:prstGeom prst="line">
            <a:avLst/>
          </a:prstGeom>
          <a:noFill/>
          <a:ln w="9525">
            <a:solidFill>
              <a:schemeClr val="tx1"/>
            </a:solidFill>
            <a:round/>
            <a:headEnd/>
            <a:tailEnd/>
          </a:ln>
        </p:spPr>
        <p:txBody>
          <a:bodyPr/>
          <a:lstStyle/>
          <a:p>
            <a:endParaRPr lang="en-US"/>
          </a:p>
        </p:txBody>
      </p:sp>
      <p:sp>
        <p:nvSpPr>
          <p:cNvPr id="37912" name="Line 24"/>
          <p:cNvSpPr>
            <a:spLocks noChangeShapeType="1"/>
          </p:cNvSpPr>
          <p:nvPr/>
        </p:nvSpPr>
        <p:spPr bwMode="auto">
          <a:xfrm flipH="1" flipV="1">
            <a:off x="6934200" y="5334000"/>
            <a:ext cx="152400" cy="304800"/>
          </a:xfrm>
          <a:prstGeom prst="line">
            <a:avLst/>
          </a:prstGeom>
          <a:noFill/>
          <a:ln w="9525">
            <a:solidFill>
              <a:schemeClr val="tx1"/>
            </a:solidFill>
            <a:round/>
            <a:headEnd/>
            <a:tailEnd/>
          </a:ln>
        </p:spPr>
        <p:txBody>
          <a:bodyPr/>
          <a:lstStyle/>
          <a:p>
            <a:endParaRPr lang="en-US"/>
          </a:p>
        </p:txBody>
      </p:sp>
      <p:sp>
        <p:nvSpPr>
          <p:cNvPr id="37913" name="Line 25"/>
          <p:cNvSpPr>
            <a:spLocks noChangeShapeType="1"/>
          </p:cNvSpPr>
          <p:nvPr/>
        </p:nvSpPr>
        <p:spPr bwMode="auto">
          <a:xfrm>
            <a:off x="1387475" y="6054725"/>
            <a:ext cx="1219200" cy="0"/>
          </a:xfrm>
          <a:prstGeom prst="line">
            <a:avLst/>
          </a:prstGeom>
          <a:noFill/>
          <a:ln w="9525">
            <a:solidFill>
              <a:schemeClr val="tx1"/>
            </a:solidFill>
            <a:round/>
            <a:headEnd/>
            <a:tailEnd/>
          </a:ln>
        </p:spPr>
        <p:txBody>
          <a:bodyPr/>
          <a:lstStyle/>
          <a:p>
            <a:endParaRPr lang="en-US"/>
          </a:p>
        </p:txBody>
      </p:sp>
      <p:sp>
        <p:nvSpPr>
          <p:cNvPr id="37914" name="Rectangle 26"/>
          <p:cNvSpPr>
            <a:spLocks noChangeArrowheads="1"/>
          </p:cNvSpPr>
          <p:nvPr/>
        </p:nvSpPr>
        <p:spPr bwMode="auto">
          <a:xfrm>
            <a:off x="1920875" y="5826125"/>
            <a:ext cx="381000" cy="228600"/>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7915" name="Text Box 27"/>
              <p:cNvSpPr txBox="1">
                <a:spLocks noChangeArrowheads="1"/>
              </p:cNvSpPr>
              <p:nvPr/>
            </p:nvSpPr>
            <p:spPr bwMode="auto">
              <a:xfrm>
                <a:off x="1371600" y="6096000"/>
                <a:ext cx="1723549"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7915" name="Text Box 27"/>
              <p:cNvSpPr txBox="1">
                <a:spLocks noRot="1" noChangeAspect="1" noMove="1" noResize="1" noEditPoints="1" noAdjustHandles="1" noChangeArrowheads="1" noChangeShapeType="1" noTextEdit="1"/>
              </p:cNvSpPr>
              <p:nvPr/>
            </p:nvSpPr>
            <p:spPr bwMode="auto">
              <a:xfrm>
                <a:off x="1371600" y="6096000"/>
                <a:ext cx="1723549" cy="461665"/>
              </a:xfrm>
              <a:prstGeom prst="rect">
                <a:avLst/>
              </a:prstGeom>
              <a:blipFill>
                <a:blip r:embed="rId4"/>
                <a:stretch>
                  <a:fillRect r="-735" b="-33333"/>
                </a:stretch>
              </a:blipFill>
              <a:ln w="9525">
                <a:noFill/>
                <a:miter lim="800000"/>
                <a:headEnd/>
                <a:tailEnd/>
              </a:ln>
            </p:spPr>
            <p:txBody>
              <a:bodyPr/>
              <a:lstStyle/>
              <a:p>
                <a:r>
                  <a:rPr lang="en-US">
                    <a:noFill/>
                  </a:rPr>
                  <a:t> </a:t>
                </a:r>
              </a:p>
            </p:txBody>
          </p:sp>
        </mc:Fallback>
      </mc:AlternateContent>
      <p:grpSp>
        <p:nvGrpSpPr>
          <p:cNvPr id="37916" name="Group 28"/>
          <p:cNvGrpSpPr>
            <a:grpSpLocks/>
          </p:cNvGrpSpPr>
          <p:nvPr/>
        </p:nvGrpSpPr>
        <p:grpSpPr bwMode="auto">
          <a:xfrm flipH="1">
            <a:off x="2743200" y="4876800"/>
            <a:ext cx="1295400" cy="1360488"/>
            <a:chOff x="4416" y="1296"/>
            <a:chExt cx="816" cy="857"/>
          </a:xfrm>
        </p:grpSpPr>
        <p:sp>
          <p:nvSpPr>
            <p:cNvPr id="37926" name="Freeform 29"/>
            <p:cNvSpPr>
              <a:spLocks/>
            </p:cNvSpPr>
            <p:nvPr/>
          </p:nvSpPr>
          <p:spPr bwMode="auto">
            <a:xfrm flipV="1">
              <a:off x="4731" y="1476"/>
              <a:ext cx="501" cy="677"/>
            </a:xfrm>
            <a:custGeom>
              <a:avLst/>
              <a:gdLst>
                <a:gd name="T0" fmla="*/ 209 w 501"/>
                <a:gd name="T1" fmla="*/ 20 h 677"/>
                <a:gd name="T2" fmla="*/ 436 w 501"/>
                <a:gd name="T3" fmla="*/ 53 h 677"/>
                <a:gd name="T4" fmla="*/ 501 w 501"/>
                <a:gd name="T5" fmla="*/ 142 h 677"/>
                <a:gd name="T6" fmla="*/ 403 w 501"/>
                <a:gd name="T7" fmla="*/ 337 h 677"/>
                <a:gd name="T8" fmla="*/ 338 w 501"/>
                <a:gd name="T9" fmla="*/ 442 h 677"/>
                <a:gd name="T10" fmla="*/ 298 w 501"/>
                <a:gd name="T11" fmla="*/ 507 h 677"/>
                <a:gd name="T12" fmla="*/ 176 w 501"/>
                <a:gd name="T13" fmla="*/ 442 h 677"/>
                <a:gd name="T14" fmla="*/ 144 w 501"/>
                <a:gd name="T15" fmla="*/ 426 h 677"/>
                <a:gd name="T16" fmla="*/ 95 w 501"/>
                <a:gd name="T17" fmla="*/ 410 h 677"/>
                <a:gd name="T18" fmla="*/ 14 w 501"/>
                <a:gd name="T19" fmla="*/ 442 h 677"/>
                <a:gd name="T20" fmla="*/ 79 w 501"/>
                <a:gd name="T21" fmla="*/ 531 h 677"/>
                <a:gd name="T22" fmla="*/ 298 w 501"/>
                <a:gd name="T23" fmla="*/ 677 h 677"/>
                <a:gd name="T24" fmla="*/ 282 w 501"/>
                <a:gd name="T25" fmla="*/ 556 h 677"/>
                <a:gd name="T26" fmla="*/ 22 w 501"/>
                <a:gd name="T27" fmla="*/ 345 h 677"/>
                <a:gd name="T28" fmla="*/ 38 w 501"/>
                <a:gd name="T29" fmla="*/ 434 h 677"/>
                <a:gd name="T30" fmla="*/ 63 w 501"/>
                <a:gd name="T31" fmla="*/ 474 h 677"/>
                <a:gd name="T32" fmla="*/ 290 w 501"/>
                <a:gd name="T33" fmla="*/ 596 h 677"/>
                <a:gd name="T34" fmla="*/ 257 w 501"/>
                <a:gd name="T35" fmla="*/ 523 h 677"/>
                <a:gd name="T36" fmla="*/ 54 w 501"/>
                <a:gd name="T37" fmla="*/ 434 h 677"/>
                <a:gd name="T38" fmla="*/ 95 w 501"/>
                <a:gd name="T39" fmla="*/ 337 h 677"/>
                <a:gd name="T40" fmla="*/ 168 w 501"/>
                <a:gd name="T41" fmla="*/ 174 h 677"/>
                <a:gd name="T42" fmla="*/ 184 w 501"/>
                <a:gd name="T43" fmla="*/ 117 h 677"/>
                <a:gd name="T44" fmla="*/ 200 w 501"/>
                <a:gd name="T45" fmla="*/ 93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37927" name="Line 30"/>
            <p:cNvSpPr>
              <a:spLocks noChangeShapeType="1"/>
            </p:cNvSpPr>
            <p:nvPr/>
          </p:nvSpPr>
          <p:spPr bwMode="auto">
            <a:xfrm flipH="1" flipV="1">
              <a:off x="4416" y="1392"/>
              <a:ext cx="336" cy="288"/>
            </a:xfrm>
            <a:prstGeom prst="line">
              <a:avLst/>
            </a:prstGeom>
            <a:noFill/>
            <a:ln w="9525">
              <a:solidFill>
                <a:schemeClr val="tx1"/>
              </a:solidFill>
              <a:round/>
              <a:headEnd/>
              <a:tailEnd/>
            </a:ln>
          </p:spPr>
          <p:txBody>
            <a:bodyPr/>
            <a:lstStyle/>
            <a:p>
              <a:endParaRPr lang="en-US"/>
            </a:p>
          </p:txBody>
        </p:sp>
        <p:sp>
          <p:nvSpPr>
            <p:cNvPr id="37928" name="Line 31"/>
            <p:cNvSpPr>
              <a:spLocks noChangeShapeType="1"/>
            </p:cNvSpPr>
            <p:nvPr/>
          </p:nvSpPr>
          <p:spPr bwMode="auto">
            <a:xfrm flipH="1" flipV="1">
              <a:off x="4944" y="1296"/>
              <a:ext cx="96" cy="336"/>
            </a:xfrm>
            <a:prstGeom prst="line">
              <a:avLst/>
            </a:prstGeom>
            <a:noFill/>
            <a:ln w="9525">
              <a:solidFill>
                <a:schemeClr val="tx1"/>
              </a:solidFill>
              <a:round/>
              <a:headEnd/>
              <a:tailEnd/>
            </a:ln>
          </p:spPr>
          <p:txBody>
            <a:bodyPr/>
            <a:lstStyle/>
            <a:p>
              <a:endParaRPr lang="en-US"/>
            </a:p>
          </p:txBody>
        </p:sp>
        <p:sp>
          <p:nvSpPr>
            <p:cNvPr id="37929" name="Line 32"/>
            <p:cNvSpPr>
              <a:spLocks noChangeShapeType="1"/>
            </p:cNvSpPr>
            <p:nvPr/>
          </p:nvSpPr>
          <p:spPr bwMode="auto">
            <a:xfrm flipH="1" flipV="1">
              <a:off x="4800" y="1392"/>
              <a:ext cx="96" cy="192"/>
            </a:xfrm>
            <a:prstGeom prst="line">
              <a:avLst/>
            </a:prstGeom>
            <a:noFill/>
            <a:ln w="9525">
              <a:solidFill>
                <a:schemeClr val="tx1"/>
              </a:solidFill>
              <a:round/>
              <a:headEnd/>
              <a:tailEnd/>
            </a:ln>
          </p:spPr>
          <p:txBody>
            <a:bodyPr/>
            <a:lstStyle/>
            <a:p>
              <a:endParaRPr lang="en-US"/>
            </a:p>
          </p:txBody>
        </p:sp>
      </p:grpSp>
      <mc:AlternateContent xmlns:mc="http://schemas.openxmlformats.org/markup-compatibility/2006" xmlns:a14="http://schemas.microsoft.com/office/drawing/2010/main">
        <mc:Choice Requires="a14">
          <p:sp>
            <p:nvSpPr>
              <p:cNvPr id="37917" name="Text Box 33"/>
              <p:cNvSpPr txBox="1">
                <a:spLocks noChangeArrowheads="1"/>
              </p:cNvSpPr>
              <p:nvPr/>
            </p:nvSpPr>
            <p:spPr bwMode="auto">
              <a:xfrm>
                <a:off x="1219200" y="1792723"/>
                <a:ext cx="2514600" cy="3046988"/>
              </a:xfrm>
              <a:prstGeom prst="rect">
                <a:avLst/>
              </a:prstGeom>
              <a:noFill/>
              <a:ln w="9525">
                <a:noFill/>
                <a:miter lim="800000"/>
                <a:headEnd/>
                <a:tailEnd/>
              </a:ln>
            </p:spPr>
            <p:txBody>
              <a:bodyPr wrap="square">
                <a:spAutoFit/>
              </a:bodyPr>
              <a:lstStyle/>
              <a:p>
                <a:pPr eaLnBrk="1" hangingPunct="1"/>
                <a:r>
                  <a:rPr lang="en-US" dirty="0">
                    <a:latin typeface="+mn-lt"/>
                  </a:rPr>
                  <a:t>We say a “negative” amount of </a:t>
                </a:r>
                <a14:m>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m:t>
                    </m:r>
                  </m:oMath>
                </a14:m>
                <a:r>
                  <a:rPr lang="en-US" dirty="0">
                    <a:solidFill>
                      <a:srgbClr val="0000FF"/>
                    </a:solidFill>
                    <a:latin typeface="+mn-lt"/>
                  </a:rPr>
                  <a:t> </a:t>
                </a:r>
                <a:r>
                  <a:rPr lang="en-US" dirty="0">
                    <a:latin typeface="+mn-lt"/>
                  </a:rPr>
                  <a:t>was needed to make the match, because we added it to the test color’s side.</a:t>
                </a:r>
              </a:p>
            </p:txBody>
          </p:sp>
        </mc:Choice>
        <mc:Fallback xmlns="">
          <p:sp>
            <p:nvSpPr>
              <p:cNvPr id="37917" name="Text Box 33"/>
              <p:cNvSpPr txBox="1">
                <a:spLocks noRot="1" noChangeAspect="1" noMove="1" noResize="1" noEditPoints="1" noAdjustHandles="1" noChangeArrowheads="1" noChangeShapeType="1" noTextEdit="1"/>
              </p:cNvSpPr>
              <p:nvPr/>
            </p:nvSpPr>
            <p:spPr bwMode="auto">
              <a:xfrm>
                <a:off x="1219200" y="1792723"/>
                <a:ext cx="2514600" cy="3046988"/>
              </a:xfrm>
              <a:prstGeom prst="rect">
                <a:avLst/>
              </a:prstGeom>
              <a:blipFill>
                <a:blip r:embed="rId5"/>
                <a:stretch>
                  <a:fillRect l="-4040" t="-1245" r="-3535" b="-3320"/>
                </a:stretch>
              </a:blipFill>
              <a:ln w="9525">
                <a:noFill/>
                <a:miter lim="800000"/>
                <a:headEnd/>
                <a:tailEnd/>
              </a:ln>
            </p:spPr>
            <p:txBody>
              <a:bodyPr/>
              <a:lstStyle/>
              <a:p>
                <a:r>
                  <a:rPr lang="en-US">
                    <a:noFill/>
                  </a:rPr>
                  <a:t> </a:t>
                </a:r>
              </a:p>
            </p:txBody>
          </p:sp>
        </mc:Fallback>
      </mc:AlternateContent>
      <p:sp>
        <p:nvSpPr>
          <p:cNvPr id="757794" name="Text Box 34"/>
          <p:cNvSpPr txBox="1">
            <a:spLocks noChangeArrowheads="1"/>
          </p:cNvSpPr>
          <p:nvPr/>
        </p:nvSpPr>
        <p:spPr bwMode="auto">
          <a:xfrm>
            <a:off x="8001000" y="1327151"/>
            <a:ext cx="2590800" cy="1200329"/>
          </a:xfrm>
          <a:prstGeom prst="rect">
            <a:avLst/>
          </a:prstGeom>
          <a:noFill/>
          <a:ln w="9525">
            <a:noFill/>
            <a:miter lim="800000"/>
            <a:headEnd/>
            <a:tailEnd/>
          </a:ln>
        </p:spPr>
        <p:txBody>
          <a:bodyPr wrap="square">
            <a:spAutoFit/>
          </a:bodyPr>
          <a:lstStyle/>
          <a:p>
            <a:pPr algn="ctr" eaLnBrk="1" hangingPunct="1"/>
            <a:r>
              <a:rPr lang="en-US">
                <a:latin typeface="+mn-lt"/>
              </a:rPr>
              <a:t>The primary color amounts needed for a match:</a:t>
            </a:r>
          </a:p>
        </p:txBody>
      </p:sp>
      <p:grpSp>
        <p:nvGrpSpPr>
          <p:cNvPr id="3" name="Group 35"/>
          <p:cNvGrpSpPr>
            <a:grpSpLocks/>
          </p:cNvGrpSpPr>
          <p:nvPr/>
        </p:nvGrpSpPr>
        <p:grpSpPr bwMode="auto">
          <a:xfrm>
            <a:off x="8578850" y="2625727"/>
            <a:ext cx="1724025" cy="1417638"/>
            <a:chOff x="4444" y="1654"/>
            <a:chExt cx="1086" cy="893"/>
          </a:xfrm>
        </p:grpSpPr>
        <p:sp>
          <p:nvSpPr>
            <p:cNvPr id="37921" name="Line 36"/>
            <p:cNvSpPr>
              <a:spLocks noChangeShapeType="1"/>
            </p:cNvSpPr>
            <p:nvPr/>
          </p:nvSpPr>
          <p:spPr bwMode="auto">
            <a:xfrm>
              <a:off x="4454" y="2182"/>
              <a:ext cx="768" cy="0"/>
            </a:xfrm>
            <a:prstGeom prst="line">
              <a:avLst/>
            </a:prstGeom>
            <a:noFill/>
            <a:ln w="9525">
              <a:solidFill>
                <a:schemeClr val="tx1"/>
              </a:solidFill>
              <a:round/>
              <a:headEnd/>
              <a:tailEnd/>
            </a:ln>
          </p:spPr>
          <p:txBody>
            <a:bodyPr/>
            <a:lstStyle/>
            <a:p>
              <a:endParaRPr lang="en-US"/>
            </a:p>
          </p:txBody>
        </p:sp>
        <p:sp>
          <p:nvSpPr>
            <p:cNvPr id="37922" name="Rectangle 37"/>
            <p:cNvSpPr>
              <a:spLocks noChangeArrowheads="1"/>
            </p:cNvSpPr>
            <p:nvPr/>
          </p:nvSpPr>
          <p:spPr bwMode="auto">
            <a:xfrm>
              <a:off x="4454" y="1654"/>
              <a:ext cx="240" cy="52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37923" name="Rectangle 38"/>
            <p:cNvSpPr>
              <a:spLocks noChangeArrowheads="1"/>
            </p:cNvSpPr>
            <p:nvPr/>
          </p:nvSpPr>
          <p:spPr bwMode="auto">
            <a:xfrm>
              <a:off x="5126" y="1750"/>
              <a:ext cx="240" cy="432"/>
            </a:xfrm>
            <a:prstGeom prst="rect">
              <a:avLst/>
            </a:prstGeom>
            <a:solidFill>
              <a:schemeClr val="bg2"/>
            </a:solidFill>
            <a:ln w="9525">
              <a:solidFill>
                <a:schemeClr val="tx1"/>
              </a:solid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37924" name="Text Box 39"/>
                <p:cNvSpPr txBox="1">
                  <a:spLocks noChangeArrowheads="1"/>
                </p:cNvSpPr>
                <p:nvPr/>
              </p:nvSpPr>
              <p:spPr bwMode="auto">
                <a:xfrm>
                  <a:off x="4444" y="2256"/>
                  <a:ext cx="1086" cy="291"/>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1    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2     </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𝑝</m:t>
                        </m:r>
                        <m:r>
                          <a:rPr lang="en-US" i="1" baseline="-25000" dirty="0">
                            <a:solidFill>
                              <a:srgbClr val="0000FF"/>
                            </a:solidFill>
                            <a:latin typeface="Cambria Math" panose="02040503050406030204" pitchFamily="18" charset="0"/>
                          </a:rPr>
                          <m:t>3</m:t>
                        </m:r>
                        <m:r>
                          <a:rPr lang="en-US" i="1" dirty="0">
                            <a:solidFill>
                              <a:srgbClr val="0000FF"/>
                            </a:solidFill>
                            <a:latin typeface="Cambria Math" panose="02040503050406030204" pitchFamily="18" charset="0"/>
                          </a:rPr>
                          <m:t> </m:t>
                        </m:r>
                      </m:oMath>
                    </m:oMathPara>
                  </a14:m>
                  <a:endParaRPr lang="en-US" dirty="0">
                    <a:solidFill>
                      <a:srgbClr val="0000FF"/>
                    </a:solidFill>
                    <a:latin typeface="Times New Roman" pitchFamily="18" charset="0"/>
                  </a:endParaRPr>
                </a:p>
              </p:txBody>
            </p:sp>
          </mc:Choice>
          <mc:Fallback xmlns="">
            <p:sp>
              <p:nvSpPr>
                <p:cNvPr id="37924" name="Text Box 39"/>
                <p:cNvSpPr txBox="1">
                  <a:spLocks noRot="1" noChangeAspect="1" noMove="1" noResize="1" noEditPoints="1" noAdjustHandles="1" noChangeArrowheads="1" noChangeShapeType="1" noTextEdit="1"/>
                </p:cNvSpPr>
                <p:nvPr/>
              </p:nvSpPr>
              <p:spPr bwMode="auto">
                <a:xfrm>
                  <a:off x="4444" y="2256"/>
                  <a:ext cx="1086" cy="291"/>
                </a:xfrm>
                <a:prstGeom prst="rect">
                  <a:avLst/>
                </a:prstGeom>
                <a:blipFill>
                  <a:blip r:embed="rId6"/>
                  <a:stretch>
                    <a:fillRect r="-735" b="-32432"/>
                  </a:stretch>
                </a:blipFill>
                <a:ln w="9525">
                  <a:noFill/>
                  <a:miter lim="800000"/>
                  <a:headEnd/>
                  <a:tailEnd/>
                </a:ln>
              </p:spPr>
              <p:txBody>
                <a:bodyPr/>
                <a:lstStyle/>
                <a:p>
                  <a:r>
                    <a:rPr lang="en-US">
                      <a:noFill/>
                    </a:rPr>
                    <a:t> </a:t>
                  </a:r>
                </a:p>
              </p:txBody>
            </p:sp>
          </mc:Fallback>
        </mc:AlternateContent>
        <p:sp>
          <p:nvSpPr>
            <p:cNvPr id="37925" name="Rectangle 40"/>
            <p:cNvSpPr>
              <a:spLocks noChangeArrowheads="1"/>
            </p:cNvSpPr>
            <p:nvPr/>
          </p:nvSpPr>
          <p:spPr bwMode="auto">
            <a:xfrm>
              <a:off x="4790" y="2182"/>
              <a:ext cx="240" cy="144"/>
            </a:xfrm>
            <a:prstGeom prst="rect">
              <a:avLst/>
            </a:prstGeom>
            <a:solidFill>
              <a:schemeClr val="bg2"/>
            </a:solidFill>
            <a:ln w="9525">
              <a:solidFill>
                <a:schemeClr val="tx1"/>
              </a:solidFill>
              <a:miter lim="800000"/>
              <a:headEnd/>
              <a:tailEnd/>
            </a:ln>
          </p:spPr>
          <p:txBody>
            <a:bodyPr wrap="none" anchor="ctr"/>
            <a:lstStyle/>
            <a:p>
              <a:endParaRPr lang="en-US"/>
            </a:p>
          </p:txBody>
        </p:sp>
      </p:grpSp>
      <p:sp>
        <p:nvSpPr>
          <p:cNvPr id="37920" name="Rectangle 42"/>
          <p:cNvSpPr>
            <a:spLocks noChangeArrowheads="1"/>
          </p:cNvSpPr>
          <p:nvPr/>
        </p:nvSpPr>
        <p:spPr bwMode="auto">
          <a:xfrm>
            <a:off x="8848726" y="6553200"/>
            <a:ext cx="1819275" cy="304800"/>
          </a:xfrm>
          <a:prstGeom prst="rect">
            <a:avLst/>
          </a:prstGeom>
          <a:noFill/>
          <a:ln w="9525">
            <a:noFill/>
            <a:miter lim="800000"/>
            <a:headEnd/>
            <a:tailEnd/>
          </a:ln>
        </p:spPr>
        <p:txBody>
          <a:bodyPr wrap="none">
            <a:spAutoFit/>
          </a:bodyPr>
          <a:lstStyle/>
          <a:p>
            <a:r>
              <a:rPr lang="en-US" sz="1400"/>
              <a:t>Source: W. Freeman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08336-2805-9A4D-941A-0DF4734DE6E4}"/>
              </a:ext>
            </a:extLst>
          </p:cNvPr>
          <p:cNvSpPr>
            <a:spLocks noGrp="1"/>
          </p:cNvSpPr>
          <p:nvPr>
            <p:ph type="title"/>
          </p:nvPr>
        </p:nvSpPr>
        <p:spPr/>
        <p:txBody>
          <a:bodyPr/>
          <a:lstStyle/>
          <a:p>
            <a:r>
              <a:rPr lang="en-US" dirty="0"/>
              <a:t>Empirical properties of color matching</a:t>
            </a:r>
          </a:p>
        </p:txBody>
      </p:sp>
      <p:sp>
        <p:nvSpPr>
          <p:cNvPr id="3" name="Content Placeholder 2">
            <a:extLst>
              <a:ext uri="{FF2B5EF4-FFF2-40B4-BE49-F238E27FC236}">
                <a16:creationId xmlns:a16="http://schemas.microsoft.com/office/drawing/2014/main" id="{79876F68-1F3C-A544-B790-0D3EB370013B}"/>
              </a:ext>
            </a:extLst>
          </p:cNvPr>
          <p:cNvSpPr>
            <a:spLocks noGrp="1"/>
          </p:cNvSpPr>
          <p:nvPr>
            <p:ph idx="1"/>
          </p:nvPr>
        </p:nvSpPr>
        <p:spPr>
          <a:xfrm>
            <a:off x="685800" y="914400"/>
            <a:ext cx="10820400" cy="5257800"/>
          </a:xfrm>
        </p:spPr>
        <p:txBody>
          <a:bodyPr/>
          <a:lstStyle/>
          <a:p>
            <a:r>
              <a:rPr lang="en-US" b="1" dirty="0"/>
              <a:t>Trichromacy:</a:t>
            </a:r>
          </a:p>
          <a:p>
            <a:pPr lvl="1"/>
            <a:r>
              <a:rPr lang="en-US" sz="2400" dirty="0"/>
              <a:t>Most* people can match any given test light with three </a:t>
            </a:r>
            <a:r>
              <a:rPr lang="en-US" sz="2400" i="1" dirty="0"/>
              <a:t>independent </a:t>
            </a:r>
            <a:r>
              <a:rPr lang="en-US" sz="2400" dirty="0"/>
              <a:t>primaries</a:t>
            </a:r>
          </a:p>
          <a:p>
            <a:pPr lvl="1"/>
            <a:r>
              <a:rPr lang="en-US" sz="2400" dirty="0"/>
              <a:t>For the same light and primaries, most* people select the same weights</a:t>
            </a:r>
          </a:p>
          <a:p>
            <a:pPr lvl="1"/>
            <a:r>
              <a:rPr lang="en-US" sz="2400" dirty="0"/>
              <a:t>Thus, three numbers are sufficient for encoding color</a:t>
            </a:r>
          </a:p>
          <a:p>
            <a:pPr lvl="1"/>
            <a:r>
              <a:rPr lang="en-US" sz="2400" dirty="0"/>
              <a:t>This observation dates back to </a:t>
            </a:r>
            <a:r>
              <a:rPr lang="en-US" sz="2400" dirty="0">
                <a:hlinkClick r:id="rId2"/>
              </a:rPr>
              <a:t>Thomas Young in the 18</a:t>
            </a:r>
            <a:r>
              <a:rPr lang="en-US" sz="2400" baseline="30000" dirty="0">
                <a:hlinkClick r:id="rId2"/>
              </a:rPr>
              <a:t>th</a:t>
            </a:r>
            <a:r>
              <a:rPr lang="en-US" sz="2400" dirty="0">
                <a:hlinkClick r:id="rId2"/>
              </a:rPr>
              <a:t> century</a:t>
            </a:r>
            <a:endParaRPr lang="en-US" sz="2400" dirty="0"/>
          </a:p>
          <a:p>
            <a:pPr lvl="1"/>
            <a:endParaRPr lang="en-US" dirty="0"/>
          </a:p>
        </p:txBody>
      </p:sp>
    </p:spTree>
    <p:extLst>
      <p:ext uri="{BB962C8B-B14F-4D97-AF65-F5344CB8AC3E}">
        <p14:creationId xmlns:p14="http://schemas.microsoft.com/office/powerpoint/2010/main" val="301871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Color matching is linear</a:t>
            </a:r>
          </a:p>
        </p:txBody>
      </p:sp>
      <mc:AlternateContent xmlns:mc="http://schemas.openxmlformats.org/markup-compatibility/2006" xmlns:a14="http://schemas.microsoft.com/office/drawing/2010/main">
        <mc:Choice Requires="a14">
          <p:sp>
            <p:nvSpPr>
              <p:cNvPr id="813059" name="Rectangle 3"/>
              <p:cNvSpPr>
                <a:spLocks noGrp="1" noChangeArrowheads="1"/>
              </p:cNvSpPr>
              <p:nvPr>
                <p:ph idx="1"/>
              </p:nvPr>
            </p:nvSpPr>
            <p:spPr/>
            <p:txBody>
              <a:bodyPr/>
              <a:lstStyle/>
              <a:p>
                <a:r>
                  <a:rPr lang="en-US" sz="2400" dirty="0"/>
                  <a:t>Let </a:t>
                </a:r>
                <a14:m>
                  <m:oMath xmlns:m="http://schemas.openxmlformats.org/officeDocument/2006/math">
                    <m:r>
                      <a:rPr lang="en-US" sz="2400" i="1" dirty="0" smtClean="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1</m:t>
                    </m:r>
                  </m:oMath>
                </a14:m>
                <a:r>
                  <a:rPr lang="en-US" sz="2400" dirty="0"/>
                  <a:t>,</a:t>
                </a:r>
                <a:r>
                  <a:rPr lang="en-US" sz="2400" dirty="0">
                    <a:solidFill>
                      <a:srgbClr val="0000FF"/>
                    </a:solidFill>
                  </a:rPr>
                  <a:t> </a:t>
                </a:r>
                <a14:m>
                  <m:oMath xmlns:m="http://schemas.openxmlformats.org/officeDocument/2006/math">
                    <m:r>
                      <a:rPr lang="en-US" sz="2400" i="1" dirty="0" smtClean="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2</m:t>
                    </m:r>
                  </m:oMath>
                </a14:m>
                <a:r>
                  <a:rPr lang="en-US" sz="2400" dirty="0"/>
                  <a:t>,</a:t>
                </a:r>
                <a:r>
                  <a:rPr lang="en-US" sz="2400" dirty="0">
                    <a:solidFill>
                      <a:srgbClr val="0000FF"/>
                    </a:solidFill>
                  </a:rPr>
                  <a:t> </a:t>
                </a:r>
                <a:r>
                  <a:rPr lang="en-US" sz="2400" dirty="0"/>
                  <a:t>and</a:t>
                </a:r>
                <a:r>
                  <a:rPr lang="en-US" sz="2400" dirty="0">
                    <a:solidFill>
                      <a:srgbClr val="0000FF"/>
                    </a:solidFill>
                  </a:rPr>
                  <a:t> </a:t>
                </a:r>
                <a14:m>
                  <m:oMath xmlns:m="http://schemas.openxmlformats.org/officeDocument/2006/math">
                    <m:r>
                      <a:rPr lang="en-US" sz="2400" i="1" dirty="0" smtClean="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3</m:t>
                    </m:r>
                  </m:oMath>
                </a14:m>
                <a:r>
                  <a:rPr lang="en-US" sz="2400" dirty="0"/>
                  <a:t> be weights of primaries </a:t>
                </a:r>
                <a14:m>
                  <m:oMath xmlns:m="http://schemas.openxmlformats.org/officeDocument/2006/math">
                    <m:r>
                      <a:rPr lang="en-US" sz="2400" i="1" dirty="0">
                        <a:solidFill>
                          <a:srgbClr val="0000FF"/>
                        </a:solidFill>
                        <a:latin typeface="Cambria Math" panose="02040503050406030204" pitchFamily="18" charset="0"/>
                      </a:rPr>
                      <m:t>𝑃</m:t>
                    </m:r>
                    <m:r>
                      <a:rPr lang="en-US" sz="2400" i="1" baseline="-25000" dirty="0">
                        <a:solidFill>
                          <a:srgbClr val="0000FF"/>
                        </a:solidFill>
                        <a:latin typeface="Cambria Math" panose="02040503050406030204" pitchFamily="18" charset="0"/>
                      </a:rPr>
                      <m:t>1</m:t>
                    </m:r>
                  </m:oMath>
                </a14:m>
                <a:r>
                  <a:rPr lang="en-US" sz="2400" dirty="0"/>
                  <a:t>, </a:t>
                </a:r>
                <a14:m>
                  <m:oMath xmlns:m="http://schemas.openxmlformats.org/officeDocument/2006/math">
                    <m:r>
                      <a:rPr lang="en-US" sz="2400" i="1" dirty="0">
                        <a:solidFill>
                          <a:srgbClr val="0000FF"/>
                        </a:solidFill>
                        <a:latin typeface="Cambria Math" panose="02040503050406030204" pitchFamily="18" charset="0"/>
                      </a:rPr>
                      <m:t>𝑃</m:t>
                    </m:r>
                    <m:r>
                      <a:rPr lang="en-US" sz="2400" i="1" baseline="-25000" dirty="0">
                        <a:solidFill>
                          <a:srgbClr val="0000FF"/>
                        </a:solidFill>
                        <a:latin typeface="Cambria Math" panose="02040503050406030204" pitchFamily="18" charset="0"/>
                      </a:rPr>
                      <m:t>2</m:t>
                    </m:r>
                  </m:oMath>
                </a14:m>
                <a:r>
                  <a:rPr lang="en-US" sz="2400" dirty="0"/>
                  <a:t>, </a:t>
                </a:r>
                <a14:m>
                  <m:oMath xmlns:m="http://schemas.openxmlformats.org/officeDocument/2006/math">
                    <m:r>
                      <a:rPr lang="en-US" sz="2400" i="1" dirty="0">
                        <a:solidFill>
                          <a:srgbClr val="0000FF"/>
                        </a:solidFill>
                        <a:latin typeface="Cambria Math" panose="02040503050406030204" pitchFamily="18" charset="0"/>
                      </a:rPr>
                      <m:t>𝑃</m:t>
                    </m:r>
                    <m:r>
                      <a:rPr lang="en-US" sz="2400" i="1" baseline="-25000" dirty="0">
                        <a:solidFill>
                          <a:srgbClr val="0000FF"/>
                        </a:solidFill>
                        <a:latin typeface="Cambria Math" panose="02040503050406030204" pitchFamily="18" charset="0"/>
                      </a:rPr>
                      <m:t>3</m:t>
                    </m:r>
                  </m:oMath>
                </a14:m>
                <a:r>
                  <a:rPr lang="en-US" sz="2400" dirty="0"/>
                  <a:t> needed to match a test light </a:t>
                </a:r>
                <a14:m>
                  <m:oMath xmlns:m="http://schemas.openxmlformats.org/officeDocument/2006/math">
                    <m:r>
                      <a:rPr lang="en-US" sz="2400" i="1" dirty="0">
                        <a:solidFill>
                          <a:srgbClr val="0000FF"/>
                        </a:solidFill>
                        <a:latin typeface="Cambria Math" panose="02040503050406030204" pitchFamily="18" charset="0"/>
                      </a:rPr>
                      <m:t>𝐴</m:t>
                    </m:r>
                  </m:oMath>
                </a14:m>
                <a:r>
                  <a:rPr lang="en-US" sz="2400" dirty="0"/>
                  <a:t>. We write </a:t>
                </a:r>
                <a14:m>
                  <m:oMath xmlns:m="http://schemas.openxmlformats.org/officeDocument/2006/math">
                    <m:r>
                      <a:rPr lang="en-US" sz="2400" i="1" dirty="0">
                        <a:solidFill>
                          <a:srgbClr val="0000FF"/>
                        </a:solidFill>
                        <a:latin typeface="Cambria Math" panose="02040503050406030204" pitchFamily="18" charset="0"/>
                      </a:rPr>
                      <m:t>𝐴</m:t>
                    </m:r>
                    <m:r>
                      <a:rPr lang="en-US" sz="2400" i="1" dirty="0">
                        <a:solidFill>
                          <a:srgbClr val="0000FF"/>
                        </a:solidFill>
                        <a:latin typeface="Cambria Math" panose="02040503050406030204" pitchFamily="18" charset="0"/>
                      </a:rPr>
                      <m:t> = </m:t>
                    </m:r>
                    <m:d>
                      <m:dPr>
                        <m:ctrlPr>
                          <a:rPr lang="en-US" sz="2400" i="1" dirty="0">
                            <a:solidFill>
                              <a:srgbClr val="0000FF"/>
                            </a:solidFill>
                            <a:latin typeface="Cambria Math" panose="02040503050406030204" pitchFamily="18" charset="0"/>
                          </a:rPr>
                        </m:ctrlPr>
                      </m:dPr>
                      <m:e>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1</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2</m:t>
                        </m:r>
                        <m:r>
                          <a:rPr lang="en-US" sz="2400" i="1" dirty="0">
                            <a:solidFill>
                              <a:srgbClr val="0000FF"/>
                            </a:solidFill>
                            <a:latin typeface="Cambria Math" panose="02040503050406030204" pitchFamily="18" charset="0"/>
                          </a:rPr>
                          <m:t>, </m:t>
                        </m:r>
                        <m:r>
                          <a:rPr lang="en-US" sz="2400" i="1" dirty="0">
                            <a:solidFill>
                              <a:srgbClr val="0000FF"/>
                            </a:solidFill>
                            <a:latin typeface="Cambria Math" panose="02040503050406030204" pitchFamily="18" charset="0"/>
                          </a:rPr>
                          <m:t>𝑎</m:t>
                        </m:r>
                        <m:r>
                          <a:rPr lang="en-US" sz="2400" i="1" baseline="-25000" dirty="0">
                            <a:solidFill>
                              <a:srgbClr val="0000FF"/>
                            </a:solidFill>
                            <a:latin typeface="Cambria Math" panose="02040503050406030204" pitchFamily="18" charset="0"/>
                          </a:rPr>
                          <m:t>3</m:t>
                        </m:r>
                      </m:e>
                    </m:d>
                    <m:r>
                      <a:rPr lang="en-US" sz="2400" b="0" i="1" dirty="0" smtClean="0">
                        <a:solidFill>
                          <a:schemeClr val="tx1"/>
                        </a:solidFill>
                        <a:latin typeface="Cambria Math" panose="02040503050406030204" pitchFamily="18" charset="0"/>
                      </a:rPr>
                      <m:t>.</m:t>
                    </m:r>
                  </m:oMath>
                </a14:m>
                <a:endParaRPr lang="en-US" sz="2400" baseline="-25000" dirty="0">
                  <a:solidFill>
                    <a:srgbClr val="0000FF"/>
                  </a:solidFill>
                </a:endParaRPr>
              </a:p>
              <a:p>
                <a:r>
                  <a:rPr lang="en-US" sz="2400" dirty="0"/>
                  <a:t>Empirically, color matching obeys </a:t>
                </a:r>
                <a:r>
                  <a:rPr lang="en-US" sz="2400" i="1" dirty="0" err="1"/>
                  <a:t>Grassman’s</a:t>
                </a:r>
                <a:r>
                  <a:rPr lang="en-US" sz="2400" i="1" dirty="0"/>
                  <a:t> laws</a:t>
                </a:r>
                <a:r>
                  <a:rPr lang="en-US" sz="2400" dirty="0"/>
                  <a:t>:</a:t>
                </a:r>
              </a:p>
              <a:p>
                <a:pPr lvl="1"/>
                <a:r>
                  <a:rPr lang="en-US" dirty="0"/>
                  <a:t>If two lights can be matched with the same weights, then they match each other: </a:t>
                </a:r>
              </a:p>
              <a:p>
                <a:pPr lvl="1"/>
                <a:endParaRPr lang="en-US" sz="800" dirty="0"/>
              </a:p>
              <a:p>
                <a:pPr lvl="2"/>
                <a:r>
                  <a:rPr lang="en-US" sz="2000" dirty="0"/>
                  <a:t>If </a:t>
                </a:r>
                <a14:m>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 </m:t>
                    </m:r>
                  </m:oMath>
                </a14:m>
                <a:r>
                  <a:rPr lang="en-US" sz="2000" dirty="0"/>
                  <a:t>and</a:t>
                </a:r>
                <a:r>
                  <a:rPr lang="en-US" sz="2000" dirty="0">
                    <a:solidFill>
                      <a:srgbClr val="0000FF"/>
                    </a:solidFill>
                  </a:rPr>
                  <a:t> </a:t>
                </a:r>
                <a14:m>
                  <m:oMath xmlns:m="http://schemas.openxmlformats.org/officeDocument/2006/math">
                    <m:r>
                      <a:rPr lang="en-US" sz="2000" i="1" dirty="0" smtClean="0">
                        <a:solidFill>
                          <a:srgbClr val="0000FF"/>
                        </a:solidFill>
                        <a:latin typeface="Cambria Math" panose="02040503050406030204" pitchFamily="18" charset="0"/>
                      </a:rPr>
                      <m:t>𝐵</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a14:m>
                <a:r>
                  <a:rPr lang="en-US" sz="2000" dirty="0"/>
                  <a:t>,</a:t>
                </a:r>
                <a:r>
                  <a:rPr lang="en-US" sz="2000" dirty="0">
                    <a:solidFill>
                      <a:srgbClr val="0000FF"/>
                    </a:solidFill>
                  </a:rPr>
                  <a:t> </a:t>
                </a:r>
                <a:r>
                  <a:rPr lang="en-US" sz="2000" dirty="0"/>
                  <a:t>then</a:t>
                </a:r>
                <a:r>
                  <a:rPr lang="en-US" sz="2000" dirty="0">
                    <a:solidFill>
                      <a:srgbClr val="0000FF"/>
                    </a:solidFill>
                  </a:rPr>
                  <a:t> </a:t>
                </a:r>
                <a14:m>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𝐵</m:t>
                    </m:r>
                  </m:oMath>
                </a14:m>
                <a:endParaRPr lang="en-US" sz="2000" dirty="0"/>
              </a:p>
              <a:p>
                <a:pPr lvl="2"/>
                <a:endParaRPr lang="en-US" sz="800" dirty="0"/>
              </a:p>
              <a:p>
                <a:pPr lvl="1"/>
                <a:r>
                  <a:rPr lang="en-US" dirty="0"/>
                  <a:t>If we mix two lights, then mixing the matches will match the result:</a:t>
                </a:r>
              </a:p>
              <a:p>
                <a:pPr lvl="1"/>
                <a:endParaRPr lang="en-US" sz="800" dirty="0"/>
              </a:p>
              <a:p>
                <a:pPr lvl="2"/>
                <a:r>
                  <a:rPr lang="en-US" sz="2000" dirty="0"/>
                  <a:t>If </a:t>
                </a:r>
                <a14:m>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a14:m>
                <a:r>
                  <a:rPr lang="en-US" sz="2000" dirty="0">
                    <a:solidFill>
                      <a:srgbClr val="0000FF"/>
                    </a:solidFill>
                  </a:rPr>
                  <a:t> </a:t>
                </a:r>
                <a:r>
                  <a:rPr lang="en-US" sz="2000" dirty="0"/>
                  <a:t>and </a:t>
                </a:r>
                <a14:m>
                  <m:oMath xmlns:m="http://schemas.openxmlformats.org/officeDocument/2006/math">
                    <m:r>
                      <a:rPr lang="en-US" sz="2000" i="1" dirty="0" smtClean="0">
                        <a:solidFill>
                          <a:srgbClr val="0000FF"/>
                        </a:solidFill>
                        <a:latin typeface="Cambria Math" panose="02040503050406030204" pitchFamily="18" charset="0"/>
                      </a:rPr>
                      <m:t>𝐵</m:t>
                    </m:r>
                    <m:r>
                      <a:rPr lang="en-US" sz="2000" i="1" dirty="0" smtClean="0">
                        <a:solidFill>
                          <a:srgbClr val="0000FF"/>
                        </a:solidFill>
                        <a:latin typeface="Cambria Math" panose="02040503050406030204" pitchFamily="18" charset="0"/>
                      </a:rPr>
                      <m:t> = </m:t>
                    </m:r>
                    <m:d>
                      <m:dPr>
                        <m:ctrlPr>
                          <a:rPr lang="en-US" sz="2000" i="1" dirty="0" smtClean="0">
                            <a:solidFill>
                              <a:srgbClr val="0000FF"/>
                            </a:solidFill>
                            <a:latin typeface="Cambria Math" panose="02040503050406030204" pitchFamily="18" charset="0"/>
                          </a:rPr>
                        </m:ctrlPr>
                      </m:dPr>
                      <m:e>
                        <m:r>
                          <a:rPr lang="en-US" sz="2000" i="1" dirty="0" smtClean="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3</m:t>
                        </m:r>
                      </m:e>
                    </m:d>
                  </m:oMath>
                </a14:m>
                <a:r>
                  <a:rPr lang="en-US" sz="2000" dirty="0"/>
                  <a:t>, then </a:t>
                </a:r>
              </a:p>
              <a:p>
                <a:pPr marL="914400" lvl="2" indent="0">
                  <a:buNone/>
                </a:pPr>
                <a14:m>
                  <m:oMathPara xmlns:m="http://schemas.openxmlformats.org/officeDocument/2006/math">
                    <m:oMathParaPr>
                      <m:jc m:val="centerGroup"/>
                    </m:oMathParaPr>
                    <m:oMath xmlns:m="http://schemas.openxmlformats.org/officeDocument/2006/math">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𝐵</m:t>
                      </m:r>
                      <m:r>
                        <a:rPr lang="en-US" sz="2000" i="1" dirty="0" smtClean="0">
                          <a:solidFill>
                            <a:srgbClr val="0000FF"/>
                          </a:solidFill>
                          <a:latin typeface="Cambria Math" panose="02040503050406030204" pitchFamily="18" charset="0"/>
                        </a:rPr>
                        <m:t> = (</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1 </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2 </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3 </m:t>
                      </m:r>
                      <m:r>
                        <a:rPr lang="en-US" sz="2000" i="1" dirty="0">
                          <a:solidFill>
                            <a:srgbClr val="0000FF"/>
                          </a:solidFill>
                          <a:latin typeface="Cambria Math" panose="02040503050406030204" pitchFamily="18" charset="0"/>
                        </a:rPr>
                        <m:t>+ </m:t>
                      </m:r>
                      <m:r>
                        <a:rPr lang="en-US" sz="2000" i="1" dirty="0">
                          <a:solidFill>
                            <a:srgbClr val="0000FF"/>
                          </a:solidFill>
                          <a:latin typeface="Cambria Math" panose="02040503050406030204" pitchFamily="18" charset="0"/>
                        </a:rPr>
                        <m:t>𝑏</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m:oMathPara>
                </a14:m>
                <a:endParaRPr lang="en-US" sz="2000" dirty="0"/>
              </a:p>
              <a:p>
                <a:pPr marL="914400" lvl="2" indent="0">
                  <a:buNone/>
                </a:pPr>
                <a:endParaRPr lang="en-US" sz="800" dirty="0"/>
              </a:p>
              <a:p>
                <a:pPr lvl="1"/>
                <a:r>
                  <a:rPr lang="en-US" dirty="0"/>
                  <a:t>If we scale the test light, then the matches get scaled by the same amount:</a:t>
                </a:r>
              </a:p>
              <a:p>
                <a:pPr lvl="1"/>
                <a:endParaRPr lang="en-US" sz="800" dirty="0"/>
              </a:p>
              <a:p>
                <a:pPr marL="914400" lvl="2" indent="0">
                  <a:buNone/>
                </a:pPr>
                <a14:m>
                  <m:oMathPara xmlns:m="http://schemas.openxmlformats.org/officeDocument/2006/math">
                    <m:oMathParaPr>
                      <m:jc m:val="centerGroup"/>
                    </m:oMathParaPr>
                    <m:oMath xmlns:m="http://schemas.openxmlformats.org/officeDocument/2006/math">
                      <m:r>
                        <a:rPr lang="en-US" sz="2000" b="0" i="1" dirty="0" smtClean="0">
                          <a:solidFill>
                            <a:srgbClr val="0000FF"/>
                          </a:solidFill>
                          <a:latin typeface="Cambria Math" panose="02040503050406030204" pitchFamily="18" charset="0"/>
                        </a:rPr>
                        <m:t>𝑢</m:t>
                      </m:r>
                      <m:r>
                        <a:rPr lang="en-US" sz="2000" i="1" dirty="0" smtClean="0">
                          <a:solidFill>
                            <a:srgbClr val="0000FF"/>
                          </a:solidFill>
                          <a:latin typeface="Cambria Math" panose="02040503050406030204" pitchFamily="18" charset="0"/>
                        </a:rPr>
                        <m:t>𝐴</m:t>
                      </m:r>
                      <m:r>
                        <a:rPr lang="en-US" sz="2000" i="1" dirty="0" smtClean="0">
                          <a:solidFill>
                            <a:srgbClr val="0000FF"/>
                          </a:solidFill>
                          <a:latin typeface="Cambria Math" panose="02040503050406030204" pitchFamily="18" charset="0"/>
                        </a:rPr>
                        <m:t> = (</m:t>
                      </m:r>
                      <m:r>
                        <a:rPr lang="en-US" sz="2000" b="0" i="1" dirty="0" smtClean="0">
                          <a:solidFill>
                            <a:srgbClr val="0000FF"/>
                          </a:solidFill>
                          <a:latin typeface="Cambria Math" panose="02040503050406030204" pitchFamily="18" charset="0"/>
                        </a:rPr>
                        <m:t>𝑢</m:t>
                      </m:r>
                      <m:r>
                        <a:rPr lang="en-US" sz="2000" i="1" dirty="0" smtClean="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1</m:t>
                      </m:r>
                      <m:r>
                        <a:rPr lang="en-US" sz="2000" i="1" dirty="0">
                          <a:solidFill>
                            <a:srgbClr val="0000FF"/>
                          </a:solidFill>
                          <a:latin typeface="Cambria Math" panose="02040503050406030204" pitchFamily="18" charset="0"/>
                        </a:rPr>
                        <m:t>, </m:t>
                      </m:r>
                      <m:r>
                        <a:rPr lang="en-US" sz="2000" b="0" i="1" dirty="0" smtClean="0">
                          <a:solidFill>
                            <a:srgbClr val="0000FF"/>
                          </a:solidFill>
                          <a:latin typeface="Cambria Math" panose="02040503050406030204" pitchFamily="18" charset="0"/>
                        </a:rPr>
                        <m:t>𝑢</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2</m:t>
                      </m:r>
                      <m:r>
                        <a:rPr lang="en-US" sz="2000" i="1" dirty="0">
                          <a:solidFill>
                            <a:srgbClr val="0000FF"/>
                          </a:solidFill>
                          <a:latin typeface="Cambria Math" panose="02040503050406030204" pitchFamily="18" charset="0"/>
                        </a:rPr>
                        <m:t>, </m:t>
                      </m:r>
                      <m:r>
                        <a:rPr lang="en-US" sz="2000" b="0" i="1" dirty="0" smtClean="0">
                          <a:solidFill>
                            <a:srgbClr val="0000FF"/>
                          </a:solidFill>
                          <a:latin typeface="Cambria Math" panose="02040503050406030204" pitchFamily="18" charset="0"/>
                        </a:rPr>
                        <m:t>𝑢</m:t>
                      </m:r>
                      <m:r>
                        <a:rPr lang="en-US" sz="2000" i="1" dirty="0">
                          <a:solidFill>
                            <a:srgbClr val="0000FF"/>
                          </a:solidFill>
                          <a:latin typeface="Cambria Math" panose="02040503050406030204" pitchFamily="18" charset="0"/>
                        </a:rPr>
                        <m:t>𝑎</m:t>
                      </m:r>
                      <m:r>
                        <a:rPr lang="en-US" sz="2000" i="1" baseline="-25000" dirty="0">
                          <a:solidFill>
                            <a:srgbClr val="0000FF"/>
                          </a:solidFill>
                          <a:latin typeface="Cambria Math" panose="02040503050406030204" pitchFamily="18" charset="0"/>
                        </a:rPr>
                        <m:t>3</m:t>
                      </m:r>
                      <m:r>
                        <a:rPr lang="en-US" sz="2000" i="1" dirty="0">
                          <a:solidFill>
                            <a:srgbClr val="0000FF"/>
                          </a:solidFill>
                          <a:latin typeface="Cambria Math" panose="02040503050406030204" pitchFamily="18" charset="0"/>
                        </a:rPr>
                        <m:t>)</m:t>
                      </m:r>
                    </m:oMath>
                  </m:oMathPara>
                </a14:m>
                <a:endParaRPr lang="en-US" sz="2000" baseline="-25000" dirty="0"/>
              </a:p>
              <a:p>
                <a:pPr marL="914400" lvl="2" indent="0">
                  <a:buNone/>
                </a:pPr>
                <a:endParaRPr lang="en-US" sz="2000" baseline="-25000" dirty="0"/>
              </a:p>
            </p:txBody>
          </p:sp>
        </mc:Choice>
        <mc:Fallback xmlns="">
          <p:sp>
            <p:nvSpPr>
              <p:cNvPr id="813059" name="Rectangle 3"/>
              <p:cNvSpPr>
                <a:spLocks noGrp="1" noRot="1" noChangeAspect="1" noMove="1" noResize="1" noEditPoints="1" noAdjustHandles="1" noChangeArrowheads="1" noChangeShapeType="1" noTextEdit="1"/>
              </p:cNvSpPr>
              <p:nvPr>
                <p:ph idx="1"/>
              </p:nvPr>
            </p:nvSpPr>
            <p:spPr>
              <a:blipFill>
                <a:blip r:embed="rId3"/>
                <a:stretch>
                  <a:fillRect l="-858" t="-966"/>
                </a:stretch>
              </a:blipFill>
            </p:spPr>
            <p:txBody>
              <a:bodyPr/>
              <a:lstStyle/>
              <a:p>
                <a:r>
                  <a:rPr lang="en-US">
                    <a:noFill/>
                  </a:rPr>
                  <a:t> </a:t>
                </a:r>
              </a:p>
            </p:txBody>
          </p:sp>
        </mc:Fallback>
      </mc:AlternateContent>
    </p:spTree>
    <p:extLst>
      <p:ext uri="{BB962C8B-B14F-4D97-AF65-F5344CB8AC3E}">
        <p14:creationId xmlns:p14="http://schemas.microsoft.com/office/powerpoint/2010/main" val="106363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3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30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3059">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3059">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3059">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3059">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3059">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305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059"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E428-B74D-8E90-E52A-17C31E9C5C06}"/>
              </a:ext>
            </a:extLst>
          </p:cNvPr>
          <p:cNvSpPr>
            <a:spLocks noGrp="1"/>
          </p:cNvSpPr>
          <p:nvPr>
            <p:ph type="title"/>
          </p:nvPr>
        </p:nvSpPr>
        <p:spPr/>
        <p:txBody>
          <a:bodyPr/>
          <a:lstStyle/>
          <a:p>
            <a:r>
              <a:rPr lang="en-US" dirty="0"/>
              <a:t>If’s, and’s and but’s</a:t>
            </a:r>
          </a:p>
        </p:txBody>
      </p:sp>
      <p:sp>
        <p:nvSpPr>
          <p:cNvPr id="3" name="Content Placeholder 2">
            <a:extLst>
              <a:ext uri="{FF2B5EF4-FFF2-40B4-BE49-F238E27FC236}">
                <a16:creationId xmlns:a16="http://schemas.microsoft.com/office/drawing/2014/main" id="{368FB391-C929-3E3C-D6E3-DE05D38C8D8B}"/>
              </a:ext>
            </a:extLst>
          </p:cNvPr>
          <p:cNvSpPr>
            <a:spLocks noGrp="1"/>
          </p:cNvSpPr>
          <p:nvPr>
            <p:ph idx="1"/>
          </p:nvPr>
        </p:nvSpPr>
        <p:spPr>
          <a:xfrm>
            <a:off x="914400" y="914400"/>
            <a:ext cx="10363200" cy="5562600"/>
          </a:xfrm>
        </p:spPr>
        <p:txBody>
          <a:bodyPr/>
          <a:lstStyle/>
          <a:p>
            <a:r>
              <a:rPr lang="en-US" dirty="0"/>
              <a:t>Some people do NOT match according to </a:t>
            </a:r>
            <a:r>
              <a:rPr lang="en-US" dirty="0" err="1"/>
              <a:t>Grassman’s</a:t>
            </a:r>
            <a:r>
              <a:rPr lang="en-US" dirty="0"/>
              <a:t> laws</a:t>
            </a:r>
          </a:p>
          <a:p>
            <a:r>
              <a:rPr lang="en-US" dirty="0"/>
              <a:t>Various causes</a:t>
            </a:r>
          </a:p>
          <a:p>
            <a:pPr lvl="1"/>
            <a:r>
              <a:rPr lang="en-US" dirty="0"/>
              <a:t>Missing a cone type -&gt; dichromats</a:t>
            </a:r>
          </a:p>
          <a:p>
            <a:pPr lvl="2"/>
            <a:r>
              <a:rPr lang="en-US" sz="2000" dirty="0"/>
              <a:t>Usually L or M cone is missing </a:t>
            </a:r>
          </a:p>
          <a:p>
            <a:pPr lvl="3"/>
            <a:r>
              <a:rPr lang="en-US" sz="2000" dirty="0"/>
              <a:t>“Red-green color blindness”</a:t>
            </a:r>
          </a:p>
          <a:p>
            <a:pPr lvl="3"/>
            <a:r>
              <a:rPr lang="en-US" sz="2000" dirty="0"/>
              <a:t>About 8% of males; 0.5% of females</a:t>
            </a:r>
          </a:p>
          <a:p>
            <a:pPr lvl="2"/>
            <a:r>
              <a:rPr lang="en-US" sz="2000" dirty="0"/>
              <a:t>S cone missing</a:t>
            </a:r>
          </a:p>
          <a:p>
            <a:pPr lvl="3"/>
            <a:r>
              <a:rPr lang="en-US" sz="2000" dirty="0"/>
              <a:t>rare</a:t>
            </a:r>
          </a:p>
          <a:p>
            <a:pPr lvl="1"/>
            <a:r>
              <a:rPr lang="en-US" dirty="0"/>
              <a:t>Missing two cone types -&gt; monochromats</a:t>
            </a:r>
          </a:p>
          <a:p>
            <a:pPr lvl="2"/>
            <a:r>
              <a:rPr lang="en-US" sz="2000" dirty="0"/>
              <a:t>Rare</a:t>
            </a:r>
          </a:p>
          <a:p>
            <a:pPr lvl="1"/>
            <a:r>
              <a:rPr lang="en-US" dirty="0"/>
              <a:t>Missing all cone types -&gt; monochromats</a:t>
            </a:r>
          </a:p>
          <a:p>
            <a:pPr lvl="2"/>
            <a:r>
              <a:rPr lang="en-US" sz="2000" dirty="0"/>
              <a:t>Rare</a:t>
            </a:r>
          </a:p>
          <a:p>
            <a:pPr lvl="1"/>
            <a:r>
              <a:rPr lang="en-US" dirty="0"/>
              <a:t>All cones present, but still doesn’t see color -&gt; central achromatopsia</a:t>
            </a:r>
          </a:p>
          <a:p>
            <a:pPr lvl="2"/>
            <a:r>
              <a:rPr lang="en-US" sz="2000" dirty="0"/>
              <a:t>Very rare</a:t>
            </a:r>
          </a:p>
          <a:p>
            <a:pPr lvl="2"/>
            <a:endParaRPr lang="en-US" sz="2000" dirty="0"/>
          </a:p>
          <a:p>
            <a:pPr marL="914400" lvl="2" indent="0">
              <a:buNone/>
            </a:pPr>
            <a:endParaRPr lang="en-US" dirty="0"/>
          </a:p>
        </p:txBody>
      </p:sp>
    </p:spTree>
    <p:extLst>
      <p:ext uri="{BB962C8B-B14F-4D97-AF65-F5344CB8AC3E}">
        <p14:creationId xmlns:p14="http://schemas.microsoft.com/office/powerpoint/2010/main" val="959688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E428-B74D-8E90-E52A-17C31E9C5C06}"/>
              </a:ext>
            </a:extLst>
          </p:cNvPr>
          <p:cNvSpPr>
            <a:spLocks noGrp="1"/>
          </p:cNvSpPr>
          <p:nvPr>
            <p:ph type="title"/>
          </p:nvPr>
        </p:nvSpPr>
        <p:spPr/>
        <p:txBody>
          <a:bodyPr/>
          <a:lstStyle/>
          <a:p>
            <a:r>
              <a:rPr lang="en-US" dirty="0"/>
              <a:t>If’s, and’s and but’s</a:t>
            </a:r>
          </a:p>
        </p:txBody>
      </p:sp>
      <p:sp>
        <p:nvSpPr>
          <p:cNvPr id="3" name="Content Placeholder 2">
            <a:extLst>
              <a:ext uri="{FF2B5EF4-FFF2-40B4-BE49-F238E27FC236}">
                <a16:creationId xmlns:a16="http://schemas.microsoft.com/office/drawing/2014/main" id="{368FB391-C929-3E3C-D6E3-DE05D38C8D8B}"/>
              </a:ext>
            </a:extLst>
          </p:cNvPr>
          <p:cNvSpPr>
            <a:spLocks noGrp="1"/>
          </p:cNvSpPr>
          <p:nvPr>
            <p:ph idx="1"/>
          </p:nvPr>
        </p:nvSpPr>
        <p:spPr>
          <a:xfrm>
            <a:off x="914400" y="914400"/>
            <a:ext cx="10363200" cy="5562600"/>
          </a:xfrm>
        </p:spPr>
        <p:txBody>
          <a:bodyPr/>
          <a:lstStyle/>
          <a:p>
            <a:r>
              <a:rPr lang="en-US" dirty="0"/>
              <a:t>Some people match according to </a:t>
            </a:r>
            <a:r>
              <a:rPr lang="en-US" dirty="0" err="1"/>
              <a:t>Grassman’s</a:t>
            </a:r>
            <a:r>
              <a:rPr lang="en-US" dirty="0"/>
              <a:t> laws</a:t>
            </a:r>
          </a:p>
          <a:p>
            <a:pPr lvl="1"/>
            <a:r>
              <a:rPr lang="en-US" dirty="0"/>
              <a:t>But use unusual sets of weights</a:t>
            </a:r>
          </a:p>
          <a:p>
            <a:pPr lvl="1"/>
            <a:r>
              <a:rPr lang="en-US" dirty="0"/>
              <a:t>Their cone sensitivities are different from that of others</a:t>
            </a:r>
          </a:p>
          <a:p>
            <a:pPr lvl="1"/>
            <a:r>
              <a:rPr lang="en-US" dirty="0"/>
              <a:t>Anomalous trichromats</a:t>
            </a:r>
          </a:p>
          <a:p>
            <a:r>
              <a:rPr lang="en-US" dirty="0"/>
              <a:t>All this is tightly linked to genetics</a:t>
            </a:r>
          </a:p>
          <a:p>
            <a:pPr lvl="1"/>
            <a:r>
              <a:rPr lang="en-US" dirty="0"/>
              <a:t>Variant cone sensitivities &lt;-&gt; variants in genes encoding cone proteins</a:t>
            </a:r>
          </a:p>
          <a:p>
            <a:pPr lvl="1"/>
            <a:r>
              <a:rPr lang="en-US" dirty="0"/>
              <a:t>L, M cone genes are on </a:t>
            </a:r>
            <a:r>
              <a:rPr lang="en-US" dirty="0" err="1"/>
              <a:t>x-chromosome</a:t>
            </a:r>
            <a:r>
              <a:rPr lang="en-US" dirty="0"/>
              <a:t>, hence the gender link</a:t>
            </a:r>
          </a:p>
          <a:p>
            <a:pPr lvl="1"/>
            <a:r>
              <a:rPr lang="en-US" dirty="0"/>
              <a:t>Mild evidence suggests there may be females who can match with four primaries</a:t>
            </a:r>
          </a:p>
          <a:p>
            <a:r>
              <a:rPr lang="en-US" dirty="0"/>
              <a:t>All this is tightly linked to mortality</a:t>
            </a:r>
          </a:p>
          <a:p>
            <a:pPr lvl="1"/>
            <a:r>
              <a:rPr lang="en-US" dirty="0"/>
              <a:t>Color deficient spider monkeys die young, on average</a:t>
            </a:r>
          </a:p>
          <a:p>
            <a:pPr lvl="1"/>
            <a:r>
              <a:rPr lang="en-US" dirty="0"/>
              <a:t>Color deficient humans may die younger, on average</a:t>
            </a:r>
            <a:endParaRPr lang="en-US" sz="1200" dirty="0"/>
          </a:p>
          <a:p>
            <a:pPr marL="0" indent="0">
              <a:buNone/>
            </a:pPr>
            <a:endParaRPr lang="en-US" sz="1200" dirty="0"/>
          </a:p>
          <a:p>
            <a:pPr lvl="2"/>
            <a:endParaRPr lang="en-US" sz="2000" dirty="0"/>
          </a:p>
          <a:p>
            <a:pPr marL="914400" lvl="2" indent="0">
              <a:buNone/>
            </a:pPr>
            <a:endParaRPr lang="en-US" dirty="0"/>
          </a:p>
        </p:txBody>
      </p:sp>
    </p:spTree>
    <p:extLst>
      <p:ext uri="{BB962C8B-B14F-4D97-AF65-F5344CB8AC3E}">
        <p14:creationId xmlns:p14="http://schemas.microsoft.com/office/powerpoint/2010/main" val="3952053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a:t>Color matching is linear</a:t>
            </a:r>
          </a:p>
        </p:txBody>
      </p:sp>
      <mc:AlternateContent xmlns:mc="http://schemas.openxmlformats.org/markup-compatibility/2006" xmlns:a14="http://schemas.microsoft.com/office/drawing/2010/main">
        <mc:Choice Requires="a14">
          <p:sp>
            <p:nvSpPr>
              <p:cNvPr id="813059" name="Rectangle 3"/>
              <p:cNvSpPr>
                <a:spLocks noGrp="1" noChangeArrowheads="1"/>
              </p:cNvSpPr>
              <p:nvPr>
                <p:ph idx="1"/>
              </p:nvPr>
            </p:nvSpPr>
            <p:spPr/>
            <p:txBody>
              <a:bodyPr/>
              <a:lstStyle/>
              <a:p>
                <a:r>
                  <a:rPr lang="en-US" dirty="0"/>
                  <a:t>Fix primaries </a:t>
                </a:r>
                <a14:m>
                  <m:oMath xmlns:m="http://schemas.openxmlformats.org/officeDocument/2006/math">
                    <m:r>
                      <a:rPr lang="en-US" i="1" dirty="0">
                        <a:solidFill>
                          <a:srgbClr val="0000FF"/>
                        </a:solidFill>
                        <a:latin typeface="Cambria Math" panose="02040503050406030204" pitchFamily="18" charset="0"/>
                      </a:rPr>
                      <m:t>𝑃</m:t>
                    </m:r>
                    <m:r>
                      <a:rPr lang="en-US" i="1" baseline="-25000" dirty="0">
                        <a:solidFill>
                          <a:srgbClr val="0000FF"/>
                        </a:solidFill>
                        <a:latin typeface="Cambria Math" panose="02040503050406030204" pitchFamily="18" charset="0"/>
                      </a:rPr>
                      <m:t>1</m:t>
                    </m:r>
                  </m:oMath>
                </a14:m>
                <a:r>
                  <a:rPr lang="en-US" dirty="0"/>
                  <a:t>, </a:t>
                </a:r>
                <a14:m>
                  <m:oMath xmlns:m="http://schemas.openxmlformats.org/officeDocument/2006/math">
                    <m:r>
                      <a:rPr lang="en-US" i="1" dirty="0">
                        <a:solidFill>
                          <a:srgbClr val="0000FF"/>
                        </a:solidFill>
                        <a:latin typeface="Cambria Math" panose="02040503050406030204" pitchFamily="18" charset="0"/>
                      </a:rPr>
                      <m:t>𝑃</m:t>
                    </m:r>
                    <m:r>
                      <a:rPr lang="en-US" i="1" baseline="-25000" dirty="0">
                        <a:solidFill>
                          <a:srgbClr val="0000FF"/>
                        </a:solidFill>
                        <a:latin typeface="Cambria Math" panose="02040503050406030204" pitchFamily="18" charset="0"/>
                      </a:rPr>
                      <m:t>2</m:t>
                    </m:r>
                  </m:oMath>
                </a14:m>
                <a:r>
                  <a:rPr lang="en-US" dirty="0"/>
                  <a:t>, </a:t>
                </a:r>
                <a14:m>
                  <m:oMath xmlns:m="http://schemas.openxmlformats.org/officeDocument/2006/math">
                    <m:r>
                      <a:rPr lang="en-US" i="1" dirty="0">
                        <a:solidFill>
                          <a:srgbClr val="0000FF"/>
                        </a:solidFill>
                        <a:latin typeface="Cambria Math" panose="02040503050406030204" pitchFamily="18" charset="0"/>
                      </a:rPr>
                      <m:t>𝑃</m:t>
                    </m:r>
                    <m:r>
                      <a:rPr lang="en-US" i="1" baseline="-25000" dirty="0">
                        <a:solidFill>
                          <a:srgbClr val="0000FF"/>
                        </a:solidFill>
                        <a:latin typeface="Cambria Math" panose="02040503050406030204" pitchFamily="18" charset="0"/>
                      </a:rPr>
                      <m:t>3</m:t>
                    </m:r>
                  </m:oMath>
                </a14:m>
                <a:r>
                  <a:rPr lang="en-US" dirty="0"/>
                  <a:t>  and let </a:t>
                </a:r>
                <a14:m>
                  <m:oMath xmlns:m="http://schemas.openxmlformats.org/officeDocument/2006/math">
                    <m:r>
                      <a:rPr lang="en-US" i="1" dirty="0" smtClean="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1</m:t>
                    </m:r>
                  </m:oMath>
                </a14:m>
                <a:r>
                  <a:rPr lang="en-US" dirty="0"/>
                  <a:t>,</a:t>
                </a:r>
                <a:r>
                  <a:rPr lang="en-US" dirty="0">
                    <a:solidFill>
                      <a:srgbClr val="0000FF"/>
                    </a:solidFill>
                  </a:rPr>
                  <a:t> </a:t>
                </a:r>
                <a14:m>
                  <m:oMath xmlns:m="http://schemas.openxmlformats.org/officeDocument/2006/math">
                    <m:r>
                      <a:rPr lang="en-US" i="1" dirty="0" smtClean="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2</m:t>
                    </m:r>
                  </m:oMath>
                </a14:m>
                <a:r>
                  <a:rPr lang="en-US" dirty="0"/>
                  <a:t>,</a:t>
                </a:r>
                <a:r>
                  <a:rPr lang="en-US" dirty="0">
                    <a:solidFill>
                      <a:srgbClr val="0000FF"/>
                    </a:solidFill>
                  </a:rPr>
                  <a:t> </a:t>
                </a:r>
                <a14:m>
                  <m:oMath xmlns:m="http://schemas.openxmlformats.org/officeDocument/2006/math">
                    <m:r>
                      <a:rPr lang="en-US" i="1" dirty="0" smtClean="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3</m:t>
                    </m:r>
                  </m:oMath>
                </a14:m>
                <a:r>
                  <a:rPr lang="en-US" dirty="0"/>
                  <a:t> and </a:t>
                </a:r>
                <a14:m>
                  <m:oMath xmlns:m="http://schemas.openxmlformats.org/officeDocument/2006/math">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1</m:t>
                    </m:r>
                  </m:oMath>
                </a14:m>
                <a:r>
                  <a:rPr lang="en-US" dirty="0"/>
                  <a:t>,</a:t>
                </a:r>
                <a:r>
                  <a:rPr lang="en-US" dirty="0">
                    <a:solidFill>
                      <a:srgbClr val="0000FF"/>
                    </a:solidFill>
                  </a:rPr>
                  <a:t> </a:t>
                </a:r>
                <a14:m>
                  <m:oMath xmlns:m="http://schemas.openxmlformats.org/officeDocument/2006/math">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2</m:t>
                    </m:r>
                  </m:oMath>
                </a14:m>
                <a:r>
                  <a:rPr lang="en-US" dirty="0"/>
                  <a:t>,</a:t>
                </a:r>
                <a:r>
                  <a:rPr lang="en-US" dirty="0">
                    <a:solidFill>
                      <a:srgbClr val="0000FF"/>
                    </a:solidFill>
                  </a:rPr>
                  <a:t> </a:t>
                </a:r>
                <a14:m>
                  <m:oMath xmlns:m="http://schemas.openxmlformats.org/officeDocument/2006/math">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3</m:t>
                    </m:r>
                  </m:oMath>
                </a14:m>
                <a:r>
                  <a:rPr lang="en-US" dirty="0"/>
                  <a:t> be the weights of primaries needed to match test lights </a:t>
                </a:r>
                <a14:m>
                  <m:oMath xmlns:m="http://schemas.openxmlformats.org/officeDocument/2006/math">
                    <m:r>
                      <a:rPr lang="en-US" i="1" dirty="0">
                        <a:solidFill>
                          <a:srgbClr val="0000FF"/>
                        </a:solidFill>
                        <a:latin typeface="Cambria Math" panose="02040503050406030204" pitchFamily="18" charset="0"/>
                      </a:rPr>
                      <m:t>𝐴</m:t>
                    </m:r>
                  </m:oMath>
                </a14:m>
                <a:r>
                  <a:rPr lang="en-US" dirty="0"/>
                  <a:t> and </a:t>
                </a:r>
                <a14:m>
                  <m:oMath xmlns:m="http://schemas.openxmlformats.org/officeDocument/2006/math">
                    <m:r>
                      <a:rPr lang="en-US" b="0" i="1" dirty="0" smtClean="0">
                        <a:solidFill>
                          <a:srgbClr val="0000FF"/>
                        </a:solidFill>
                        <a:latin typeface="Cambria Math" panose="02040503050406030204" pitchFamily="18" charset="0"/>
                      </a:rPr>
                      <m:t>𝐵</m:t>
                    </m:r>
                  </m:oMath>
                </a14:m>
                <a:r>
                  <a:rPr lang="en-US" dirty="0"/>
                  <a:t>. I.e., </a:t>
                </a:r>
                <a14:m>
                  <m:oMath xmlns:m="http://schemas.openxmlformats.org/officeDocument/2006/math">
                    <m:r>
                      <a:rPr lang="en-US" i="1" dirty="0">
                        <a:solidFill>
                          <a:srgbClr val="0000FF"/>
                        </a:solidFill>
                        <a:latin typeface="Cambria Math" panose="02040503050406030204" pitchFamily="18" charset="0"/>
                      </a:rPr>
                      <m:t>𝐴</m:t>
                    </m:r>
                    <m:r>
                      <a:rPr lang="en-US" i="1" dirty="0">
                        <a:solidFill>
                          <a:srgbClr val="0000FF"/>
                        </a:solidFill>
                        <a:latin typeface="Cambria Math" panose="02040503050406030204" pitchFamily="18" charset="0"/>
                      </a:rPr>
                      <m:t> = </m:t>
                    </m:r>
                    <m:d>
                      <m:dPr>
                        <m:ctrlPr>
                          <a:rPr lang="en-US" i="1" dirty="0">
                            <a:solidFill>
                              <a:srgbClr val="0000FF"/>
                            </a:solidFill>
                            <a:latin typeface="Cambria Math" panose="02040503050406030204" pitchFamily="18" charset="0"/>
                          </a:rPr>
                        </m:ctrlPr>
                      </m:dPr>
                      <m:e>
                        <m:r>
                          <a:rPr lang="en-US" i="1" dirty="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1</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2</m:t>
                        </m:r>
                        <m:r>
                          <a:rPr lang="en-US" i="1" dirty="0">
                            <a:solidFill>
                              <a:srgbClr val="0000FF"/>
                            </a:solidFill>
                            <a:latin typeface="Cambria Math" panose="02040503050406030204" pitchFamily="18" charset="0"/>
                          </a:rPr>
                          <m:t>, </m:t>
                        </m:r>
                        <m:r>
                          <a:rPr lang="en-US" i="1" dirty="0">
                            <a:solidFill>
                              <a:srgbClr val="0000FF"/>
                            </a:solidFill>
                            <a:latin typeface="Cambria Math" panose="02040503050406030204" pitchFamily="18" charset="0"/>
                          </a:rPr>
                          <m:t>𝑎</m:t>
                        </m:r>
                        <m:r>
                          <a:rPr lang="en-US" i="1" baseline="-25000" dirty="0">
                            <a:solidFill>
                              <a:srgbClr val="0000FF"/>
                            </a:solidFill>
                            <a:latin typeface="Cambria Math" panose="02040503050406030204" pitchFamily="18" charset="0"/>
                          </a:rPr>
                          <m:t>3</m:t>
                        </m:r>
                      </m:e>
                    </m:d>
                  </m:oMath>
                </a14:m>
                <a:r>
                  <a:rPr lang="en-US" dirty="0"/>
                  <a:t> and </a:t>
                </a:r>
                <a14:m>
                  <m:oMath xmlns:m="http://schemas.openxmlformats.org/officeDocument/2006/math">
                    <m:r>
                      <a:rPr lang="en-US" b="0" i="1" dirty="0" smtClean="0">
                        <a:solidFill>
                          <a:srgbClr val="0000FF"/>
                        </a:solidFill>
                        <a:latin typeface="Cambria Math" panose="02040503050406030204" pitchFamily="18" charset="0"/>
                      </a:rPr>
                      <m:t>𝐵</m:t>
                    </m:r>
                    <m:r>
                      <a:rPr lang="en-US" i="1" dirty="0">
                        <a:solidFill>
                          <a:srgbClr val="0000FF"/>
                        </a:solidFill>
                        <a:latin typeface="Cambria Math" panose="02040503050406030204" pitchFamily="18" charset="0"/>
                      </a:rPr>
                      <m:t> = </m:t>
                    </m:r>
                    <m:d>
                      <m:dPr>
                        <m:ctrlPr>
                          <a:rPr lang="en-US" i="1" dirty="0">
                            <a:solidFill>
                              <a:srgbClr val="0000FF"/>
                            </a:solidFill>
                            <a:latin typeface="Cambria Math" panose="02040503050406030204" pitchFamily="18" charset="0"/>
                          </a:rPr>
                        </m:ctrlPr>
                      </m:dPr>
                      <m:e>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1</m:t>
                        </m:r>
                        <m:r>
                          <a:rPr lang="en-US" i="1" dirty="0">
                            <a:solidFill>
                              <a:srgbClr val="0000FF"/>
                            </a:solidFill>
                            <a:latin typeface="Cambria Math" panose="02040503050406030204" pitchFamily="18" charset="0"/>
                          </a:rPr>
                          <m:t>, </m:t>
                        </m:r>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2</m:t>
                        </m:r>
                        <m:r>
                          <a:rPr lang="en-US" i="1" dirty="0">
                            <a:solidFill>
                              <a:srgbClr val="0000FF"/>
                            </a:solidFill>
                            <a:latin typeface="Cambria Math" panose="02040503050406030204" pitchFamily="18" charset="0"/>
                          </a:rPr>
                          <m:t>, </m:t>
                        </m:r>
                        <m:r>
                          <a:rPr lang="en-US" b="0" i="1" dirty="0" smtClean="0">
                            <a:solidFill>
                              <a:srgbClr val="0000FF"/>
                            </a:solidFill>
                            <a:latin typeface="Cambria Math" panose="02040503050406030204" pitchFamily="18" charset="0"/>
                          </a:rPr>
                          <m:t>𝑏</m:t>
                        </m:r>
                        <m:r>
                          <a:rPr lang="en-US" i="1" baseline="-25000" dirty="0">
                            <a:solidFill>
                              <a:srgbClr val="0000FF"/>
                            </a:solidFill>
                            <a:latin typeface="Cambria Math" panose="02040503050406030204" pitchFamily="18" charset="0"/>
                          </a:rPr>
                          <m:t>3</m:t>
                        </m:r>
                      </m:e>
                    </m:d>
                  </m:oMath>
                </a14:m>
                <a:r>
                  <a:rPr lang="en-US" baseline="-25000" dirty="0">
                    <a:solidFill>
                      <a:srgbClr val="0000FF"/>
                    </a:solidFill>
                  </a:rPr>
                  <a:t> </a:t>
                </a:r>
              </a:p>
              <a:p>
                <a:r>
                  <a:rPr lang="en-US" dirty="0"/>
                  <a:t>Empirically, color matching is linear: for scalar coefficients </a:t>
                </a:r>
                <a14:m>
                  <m:oMath xmlns:m="http://schemas.openxmlformats.org/officeDocument/2006/math">
                    <m:r>
                      <a:rPr lang="en-US" i="1" dirty="0" smtClean="0">
                        <a:solidFill>
                          <a:srgbClr val="0000FF"/>
                        </a:solidFill>
                        <a:latin typeface="Cambria Math" panose="02040503050406030204" pitchFamily="18" charset="0"/>
                      </a:rPr>
                      <m:t>𝑢</m:t>
                    </m:r>
                  </m:oMath>
                </a14:m>
                <a:r>
                  <a:rPr lang="en-US" dirty="0"/>
                  <a:t> and </a:t>
                </a:r>
                <a14:m>
                  <m:oMath xmlns:m="http://schemas.openxmlformats.org/officeDocument/2006/math">
                    <m:r>
                      <a:rPr lang="en-US" i="1" dirty="0" smtClean="0">
                        <a:solidFill>
                          <a:srgbClr val="0000FF"/>
                        </a:solidFill>
                        <a:latin typeface="Cambria Math" panose="02040503050406030204" pitchFamily="18" charset="0"/>
                      </a:rPr>
                      <m:t>𝑣</m:t>
                    </m:r>
                  </m:oMath>
                </a14:m>
                <a:r>
                  <a:rPr lang="en-US" dirty="0"/>
                  <a:t>, </a:t>
                </a:r>
                <a14:m>
                  <m:oMath xmlns:m="http://schemas.openxmlformats.org/officeDocument/2006/math">
                    <m:r>
                      <a:rPr lang="en-US" sz="2800" i="1" dirty="0">
                        <a:solidFill>
                          <a:srgbClr val="0000FF"/>
                        </a:solidFill>
                        <a:latin typeface="Cambria Math" panose="02040503050406030204" pitchFamily="18" charset="0"/>
                      </a:rPr>
                      <m:t>𝑢𝐴</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𝑣𝐵</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𝑢𝑎</m:t>
                    </m:r>
                    <m:r>
                      <a:rPr lang="en-US" sz="2800" i="1" baseline="-25000" dirty="0">
                        <a:solidFill>
                          <a:srgbClr val="0000FF"/>
                        </a:solidFill>
                        <a:latin typeface="Cambria Math" panose="02040503050406030204" pitchFamily="18" charset="0"/>
                      </a:rPr>
                      <m:t>1</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𝑣𝑏</m:t>
                    </m:r>
                    <m:r>
                      <a:rPr lang="en-US" sz="2800" i="1" baseline="-25000" dirty="0">
                        <a:solidFill>
                          <a:srgbClr val="0000FF"/>
                        </a:solidFill>
                        <a:latin typeface="Cambria Math" panose="02040503050406030204" pitchFamily="18" charset="0"/>
                      </a:rPr>
                      <m:t>1</m:t>
                    </m:r>
                    <m:r>
                      <a:rPr lang="en-US" sz="2800" i="1" dirty="0">
                        <a:solidFill>
                          <a:srgbClr val="0000FF"/>
                        </a:solidFill>
                        <a:latin typeface="Cambria Math" panose="02040503050406030204" pitchFamily="18" charset="0"/>
                      </a:rPr>
                      <m:t>, </m:t>
                    </m:r>
                    <m:r>
                      <a:rPr lang="en-US" sz="2800" i="1" dirty="0">
                        <a:solidFill>
                          <a:srgbClr val="0000FF"/>
                        </a:solidFill>
                        <a:latin typeface="Cambria Math" panose="02040503050406030204" pitchFamily="18" charset="0"/>
                      </a:rPr>
                      <m:t>𝑢𝑎</m:t>
                    </m:r>
                    <m:r>
                      <a:rPr lang="en-US" sz="2800" i="1" baseline="-25000" dirty="0">
                        <a:solidFill>
                          <a:srgbClr val="0000FF"/>
                        </a:solidFill>
                        <a:latin typeface="Cambria Math" panose="02040503050406030204" pitchFamily="18" charset="0"/>
                      </a:rPr>
                      <m:t>2</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𝑣𝑏</m:t>
                    </m:r>
                    <m:r>
                      <a:rPr lang="en-US" sz="2800" i="1" baseline="-25000" dirty="0">
                        <a:solidFill>
                          <a:srgbClr val="0000FF"/>
                        </a:solidFill>
                        <a:latin typeface="Cambria Math" panose="02040503050406030204" pitchFamily="18" charset="0"/>
                      </a:rPr>
                      <m:t>2</m:t>
                    </m:r>
                    <m:r>
                      <a:rPr lang="en-US" sz="2800" i="1" dirty="0">
                        <a:solidFill>
                          <a:srgbClr val="0000FF"/>
                        </a:solidFill>
                        <a:latin typeface="Cambria Math" panose="02040503050406030204" pitchFamily="18" charset="0"/>
                      </a:rPr>
                      <m:t>, </m:t>
                    </m:r>
                    <m:r>
                      <a:rPr lang="en-US" sz="2800" i="1" dirty="0">
                        <a:solidFill>
                          <a:srgbClr val="0000FF"/>
                        </a:solidFill>
                        <a:latin typeface="Cambria Math" panose="02040503050406030204" pitchFamily="18" charset="0"/>
                      </a:rPr>
                      <m:t>𝑢𝑎</m:t>
                    </m:r>
                    <m:r>
                      <a:rPr lang="en-US" sz="2800" i="1" baseline="-25000" dirty="0">
                        <a:solidFill>
                          <a:srgbClr val="0000FF"/>
                        </a:solidFill>
                        <a:latin typeface="Cambria Math" panose="02040503050406030204" pitchFamily="18" charset="0"/>
                      </a:rPr>
                      <m:t>3</m:t>
                    </m:r>
                    <m:r>
                      <a:rPr lang="en-US" sz="2800" i="1" dirty="0">
                        <a:solidFill>
                          <a:srgbClr val="0000FF"/>
                        </a:solidFill>
                        <a:latin typeface="Cambria Math" panose="02040503050406030204" pitchFamily="18" charset="0"/>
                      </a:rPr>
                      <m:t> + </m:t>
                    </m:r>
                    <m:r>
                      <a:rPr lang="en-US" sz="2800" i="1" dirty="0">
                        <a:solidFill>
                          <a:srgbClr val="0000FF"/>
                        </a:solidFill>
                        <a:latin typeface="Cambria Math" panose="02040503050406030204" pitchFamily="18" charset="0"/>
                      </a:rPr>
                      <m:t>𝑣𝑏</m:t>
                    </m:r>
                    <m:r>
                      <a:rPr lang="en-US" sz="2800" i="1" baseline="-25000" dirty="0">
                        <a:solidFill>
                          <a:srgbClr val="0000FF"/>
                        </a:solidFill>
                        <a:latin typeface="Cambria Math" panose="02040503050406030204" pitchFamily="18" charset="0"/>
                      </a:rPr>
                      <m:t>3</m:t>
                    </m:r>
                    <m:r>
                      <a:rPr lang="en-US" sz="2800" i="1" dirty="0">
                        <a:solidFill>
                          <a:srgbClr val="0000FF"/>
                        </a:solidFill>
                        <a:latin typeface="Cambria Math" panose="02040503050406030204" pitchFamily="18" charset="0"/>
                      </a:rPr>
                      <m:t>)</m:t>
                    </m:r>
                  </m:oMath>
                </a14:m>
                <a:endParaRPr lang="en-US" sz="2800" dirty="0"/>
              </a:p>
              <a:p>
                <a:endParaRPr lang="en-US" sz="2400" dirty="0"/>
              </a:p>
              <a:p>
                <a:pPr marL="914400" lvl="2" indent="0">
                  <a:buNone/>
                </a:pPr>
                <a:endParaRPr lang="en-US" sz="2000" baseline="-25000" dirty="0"/>
              </a:p>
            </p:txBody>
          </p:sp>
        </mc:Choice>
        <mc:Fallback xmlns="">
          <p:sp>
            <p:nvSpPr>
              <p:cNvPr id="813059" name="Rectangle 3"/>
              <p:cNvSpPr>
                <a:spLocks noGrp="1" noRot="1" noChangeAspect="1" noMove="1" noResize="1" noEditPoints="1" noAdjustHandles="1" noChangeArrowheads="1" noChangeShapeType="1" noTextEdit="1"/>
              </p:cNvSpPr>
              <p:nvPr>
                <p:ph idx="1"/>
              </p:nvPr>
            </p:nvSpPr>
            <p:spPr>
              <a:blipFill>
                <a:blip r:embed="rId3"/>
                <a:stretch>
                  <a:fillRect l="-1103" t="-1449" r="-490"/>
                </a:stretch>
              </a:blipFill>
            </p:spPr>
            <p:txBody>
              <a:bodyPr/>
              <a:lstStyle/>
              <a:p>
                <a:r>
                  <a:rPr lang="en-US">
                    <a:noFill/>
                  </a:rPr>
                  <a:t> </a:t>
                </a:r>
              </a:p>
            </p:txBody>
          </p:sp>
        </mc:Fallback>
      </mc:AlternateContent>
    </p:spTree>
    <p:extLst>
      <p:ext uri="{BB962C8B-B14F-4D97-AF65-F5344CB8AC3E}">
        <p14:creationId xmlns:p14="http://schemas.microsoft.com/office/powerpoint/2010/main" val="587618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solidFill>
                  <a:schemeClr val="bg1">
                    <a:lumMod val="50000"/>
                  </a:schemeClr>
                </a:solidFill>
              </a:rPr>
              <a:t>Physiology of color vision</a:t>
            </a:r>
          </a:p>
          <a:p>
            <a:r>
              <a:rPr lang="en-US" dirty="0">
                <a:solidFill>
                  <a:schemeClr val="bg1">
                    <a:lumMod val="50000"/>
                  </a:schemeClr>
                </a:solidFill>
              </a:rPr>
              <a:t>Quantifying color perception</a:t>
            </a:r>
          </a:p>
          <a:p>
            <a:r>
              <a:rPr lang="en-US" dirty="0"/>
              <a:t>Color spaces</a:t>
            </a:r>
          </a:p>
          <a:p>
            <a:endParaRPr lang="en-US" dirty="0"/>
          </a:p>
          <a:p>
            <a:endParaRPr lang="en-US" dirty="0"/>
          </a:p>
          <a:p>
            <a:endParaRPr lang="en-US" dirty="0"/>
          </a:p>
        </p:txBody>
      </p:sp>
    </p:spTree>
    <p:extLst>
      <p:ext uri="{BB962C8B-B14F-4D97-AF65-F5344CB8AC3E}">
        <p14:creationId xmlns:p14="http://schemas.microsoft.com/office/powerpoint/2010/main" val="330652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Why specify color numerically?"/>
          <p:cNvSpPr txBox="1">
            <a:spLocks noGrp="1"/>
          </p:cNvSpPr>
          <p:nvPr>
            <p:ph type="title"/>
          </p:nvPr>
        </p:nvSpPr>
        <p:spPr>
          <a:xfrm>
            <a:off x="762000" y="-381000"/>
            <a:ext cx="9810750" cy="1714500"/>
          </a:xfrm>
          <a:prstGeom prst="rect">
            <a:avLst/>
          </a:prstGeom>
        </p:spPr>
        <p:txBody>
          <a:bodyPr/>
          <a:lstStyle/>
          <a:p>
            <a:r>
              <a:rPr dirty="0"/>
              <a:t>Why specify color numerically?</a:t>
            </a:r>
          </a:p>
        </p:txBody>
      </p:sp>
      <p:sp>
        <p:nvSpPr>
          <p:cNvPr id="277" name="Accurate color reproduction is commercially valuable…"/>
          <p:cNvSpPr txBox="1">
            <a:spLocks noGrp="1"/>
          </p:cNvSpPr>
          <p:nvPr>
            <p:ph type="body" idx="1"/>
          </p:nvPr>
        </p:nvSpPr>
        <p:spPr>
          <a:xfrm>
            <a:off x="990600" y="1066800"/>
            <a:ext cx="10210800" cy="4232672"/>
          </a:xfrm>
          <a:prstGeom prst="rect">
            <a:avLst/>
          </a:prstGeom>
        </p:spPr>
        <p:txBody>
          <a:bodyPr/>
          <a:lstStyle/>
          <a:p>
            <a:r>
              <a:rPr dirty="0"/>
              <a:t>Accurate color reproduction is commercially valuable </a:t>
            </a:r>
          </a:p>
          <a:p>
            <a:pPr lvl="1"/>
            <a:r>
              <a:rPr dirty="0"/>
              <a:t>e.g. Kodak yellow, painting a house.</a:t>
            </a:r>
          </a:p>
          <a:p>
            <a:r>
              <a:rPr dirty="0"/>
              <a:t>Of the order of 10 color names are widely recognized by English speakers - other languages have fewer/more, but not much more.</a:t>
            </a:r>
          </a:p>
          <a:p>
            <a:pPr lvl="1"/>
            <a:r>
              <a:rPr dirty="0"/>
              <a:t>There’s a great deal of structure to the way </a:t>
            </a:r>
            <a:r>
              <a:rPr dirty="0" err="1"/>
              <a:t>colour</a:t>
            </a:r>
            <a:r>
              <a:rPr dirty="0"/>
              <a:t> is spoken about (Berlin-Kay), but not much precision</a:t>
            </a:r>
          </a:p>
          <a:p>
            <a:r>
              <a:rPr dirty="0"/>
              <a:t>Color reproduction problems increased by prevalence of digital imaging - </a:t>
            </a:r>
            <a:r>
              <a:rPr dirty="0" err="1"/>
              <a:t>eg.</a:t>
            </a:r>
            <a:r>
              <a:rPr dirty="0"/>
              <a:t> digital libraries of art. </a:t>
            </a:r>
          </a:p>
          <a:p>
            <a:pPr lvl="1"/>
            <a:r>
              <a:rPr dirty="0"/>
              <a:t>Choosing pixel values to reproduce/evoke experiences, e.g. an architectural model.</a:t>
            </a:r>
          </a:p>
          <a:p>
            <a:pPr lvl="1"/>
            <a:r>
              <a:rPr dirty="0"/>
              <a:t> Consistency in user interfaces, monitor-printer consistency, monitor-</a:t>
            </a:r>
            <a:r>
              <a:rPr dirty="0" err="1"/>
              <a:t>lino</a:t>
            </a:r>
            <a:r>
              <a:rPr dirty="0"/>
              <a:t> consistency, etc.</a:t>
            </a:r>
          </a:p>
        </p:txBody>
      </p:sp>
    </p:spTree>
    <p:extLst>
      <p:ext uri="{BB962C8B-B14F-4D97-AF65-F5344CB8AC3E}">
        <p14:creationId xmlns:p14="http://schemas.microsoft.com/office/powerpoint/2010/main" val="391328938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Linear color spaces</a:t>
            </a:r>
          </a:p>
        </p:txBody>
      </p:sp>
      <p:sp>
        <p:nvSpPr>
          <p:cNvPr id="40963" name="Rectangle 3"/>
          <p:cNvSpPr>
            <a:spLocks noGrp="1" noChangeArrowheads="1"/>
          </p:cNvSpPr>
          <p:nvPr>
            <p:ph idx="1"/>
          </p:nvPr>
        </p:nvSpPr>
        <p:spPr>
          <a:xfrm>
            <a:off x="914400" y="914400"/>
            <a:ext cx="10363200" cy="5257800"/>
          </a:xfrm>
        </p:spPr>
        <p:txBody>
          <a:bodyPr/>
          <a:lstStyle/>
          <a:p>
            <a:r>
              <a:rPr lang="en-US" sz="2400" dirty="0"/>
              <a:t>Fixing three </a:t>
            </a:r>
            <a:r>
              <a:rPr lang="en-US" sz="2400" b="1" dirty="0"/>
              <a:t>primaries </a:t>
            </a:r>
            <a:r>
              <a:rPr lang="en-US" sz="2400" dirty="0"/>
              <a:t>defines a linear color space in which the </a:t>
            </a:r>
            <a:r>
              <a:rPr lang="en-US" sz="2400" b="1" dirty="0"/>
              <a:t>coordinates</a:t>
            </a:r>
            <a:r>
              <a:rPr lang="en-US" sz="2400" dirty="0"/>
              <a:t> of a color are given by the weights of the primaries used to match it</a:t>
            </a:r>
          </a:p>
          <a:p>
            <a:r>
              <a:rPr lang="en-US" sz="2400" dirty="0"/>
              <a:t>How can we find the coordinates of an arbitrary color signal?</a:t>
            </a:r>
          </a:p>
          <a:p>
            <a:r>
              <a:rPr lang="en-US" sz="2400" dirty="0"/>
              <a:t>We need </a:t>
            </a:r>
            <a:r>
              <a:rPr lang="en-US" sz="2400" b="1" dirty="0"/>
              <a:t>color matching functions</a:t>
            </a:r>
            <a:r>
              <a:rPr lang="en-US" sz="2400" dirty="0"/>
              <a:t>,</a:t>
            </a:r>
            <a:r>
              <a:rPr lang="en-US" sz="2400" b="1" dirty="0"/>
              <a:t> </a:t>
            </a:r>
            <a:r>
              <a:rPr lang="en-US" sz="2400" dirty="0"/>
              <a:t>or amounts of each primary needed to match monochromatic sources at each wavelength</a:t>
            </a:r>
            <a:endParaRPr lang="en-US" sz="2400" b="1" dirty="0"/>
          </a:p>
          <a:p>
            <a:endParaRPr lang="en-US" dirty="0"/>
          </a:p>
        </p:txBody>
      </p:sp>
      <p:grpSp>
        <p:nvGrpSpPr>
          <p:cNvPr id="4" name="Group 12">
            <a:extLst>
              <a:ext uri="{FF2B5EF4-FFF2-40B4-BE49-F238E27FC236}">
                <a16:creationId xmlns:a16="http://schemas.microsoft.com/office/drawing/2014/main" id="{477A1A21-8447-3A47-B2EB-E78685790AB1}"/>
              </a:ext>
            </a:extLst>
          </p:cNvPr>
          <p:cNvGrpSpPr>
            <a:grpSpLocks/>
          </p:cNvGrpSpPr>
          <p:nvPr/>
        </p:nvGrpSpPr>
        <p:grpSpPr bwMode="auto">
          <a:xfrm>
            <a:off x="1280438" y="3733801"/>
            <a:ext cx="2377173" cy="1790700"/>
            <a:chOff x="3984" y="513"/>
            <a:chExt cx="912" cy="687"/>
          </a:xfrm>
        </p:grpSpPr>
        <p:sp>
          <p:nvSpPr>
            <p:cNvPr id="5" name="Freeform 13">
              <a:extLst>
                <a:ext uri="{FF2B5EF4-FFF2-40B4-BE49-F238E27FC236}">
                  <a16:creationId xmlns:a16="http://schemas.microsoft.com/office/drawing/2014/main" id="{3AFA2799-09B6-D34F-AC87-4B588A25CF8C}"/>
                </a:ext>
              </a:extLst>
            </p:cNvPr>
            <p:cNvSpPr>
              <a:spLocks/>
            </p:cNvSpPr>
            <p:nvPr/>
          </p:nvSpPr>
          <p:spPr bwMode="auto">
            <a:xfrm flipV="1">
              <a:off x="4568" y="694"/>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6" name="Freeform 14">
              <a:extLst>
                <a:ext uri="{FF2B5EF4-FFF2-40B4-BE49-F238E27FC236}">
                  <a16:creationId xmlns:a16="http://schemas.microsoft.com/office/drawing/2014/main" id="{62791E80-E212-EC48-B263-BD7B1418B3BF}"/>
                </a:ext>
              </a:extLst>
            </p:cNvPr>
            <p:cNvSpPr>
              <a:spLocks/>
            </p:cNvSpPr>
            <p:nvPr/>
          </p:nvSpPr>
          <p:spPr bwMode="auto">
            <a:xfrm flipV="1">
              <a:off x="4365" y="757"/>
              <a:ext cx="329" cy="443"/>
            </a:xfrm>
            <a:custGeom>
              <a:avLst/>
              <a:gdLst>
                <a:gd name="T0" fmla="*/ 17 w 501"/>
                <a:gd name="T1" fmla="*/ 2 h 677"/>
                <a:gd name="T2" fmla="*/ 35 w 501"/>
                <a:gd name="T3" fmla="*/ 5 h 677"/>
                <a:gd name="T4" fmla="*/ 40 w 501"/>
                <a:gd name="T5" fmla="*/ 11 h 677"/>
                <a:gd name="T6" fmla="*/ 32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1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7" name="Freeform 15">
              <a:extLst>
                <a:ext uri="{FF2B5EF4-FFF2-40B4-BE49-F238E27FC236}">
                  <a16:creationId xmlns:a16="http://schemas.microsoft.com/office/drawing/2014/main" id="{D3157642-5342-6B45-AC9B-A593DD8D625B}"/>
                </a:ext>
              </a:extLst>
            </p:cNvPr>
            <p:cNvSpPr>
              <a:spLocks/>
            </p:cNvSpPr>
            <p:nvPr/>
          </p:nvSpPr>
          <p:spPr bwMode="auto">
            <a:xfrm flipV="1">
              <a:off x="4208" y="702"/>
              <a:ext cx="328" cy="443"/>
            </a:xfrm>
            <a:custGeom>
              <a:avLst/>
              <a:gdLst>
                <a:gd name="T0" fmla="*/ 17 w 501"/>
                <a:gd name="T1" fmla="*/ 2 h 677"/>
                <a:gd name="T2" fmla="*/ 34 w 501"/>
                <a:gd name="T3" fmla="*/ 5 h 677"/>
                <a:gd name="T4" fmla="*/ 39 w 501"/>
                <a:gd name="T5" fmla="*/ 11 h 677"/>
                <a:gd name="T6" fmla="*/ 31 w 501"/>
                <a:gd name="T7" fmla="*/ 27 h 677"/>
                <a:gd name="T8" fmla="*/ 27 w 501"/>
                <a:gd name="T9" fmla="*/ 35 h 677"/>
                <a:gd name="T10" fmla="*/ 24 w 501"/>
                <a:gd name="T11" fmla="*/ 40 h 677"/>
                <a:gd name="T12" fmla="*/ 14 w 501"/>
                <a:gd name="T13" fmla="*/ 35 h 677"/>
                <a:gd name="T14" fmla="*/ 12 w 501"/>
                <a:gd name="T15" fmla="*/ 34 h 677"/>
                <a:gd name="T16" fmla="*/ 8 w 501"/>
                <a:gd name="T17" fmla="*/ 32 h 677"/>
                <a:gd name="T18" fmla="*/ 1 w 501"/>
                <a:gd name="T19" fmla="*/ 35 h 677"/>
                <a:gd name="T20" fmla="*/ 6 w 501"/>
                <a:gd name="T21" fmla="*/ 41 h 677"/>
                <a:gd name="T22" fmla="*/ 24 w 501"/>
                <a:gd name="T23" fmla="*/ 53 h 677"/>
                <a:gd name="T24" fmla="*/ 22 w 501"/>
                <a:gd name="T25" fmla="*/ 44 h 677"/>
                <a:gd name="T26" fmla="*/ 2 w 501"/>
                <a:gd name="T27" fmla="*/ 27 h 677"/>
                <a:gd name="T28" fmla="*/ 3 w 501"/>
                <a:gd name="T29" fmla="*/ 34 h 677"/>
                <a:gd name="T30" fmla="*/ 5 w 501"/>
                <a:gd name="T31" fmla="*/ 37 h 677"/>
                <a:gd name="T32" fmla="*/ 23 w 501"/>
                <a:gd name="T33" fmla="*/ 46 h 677"/>
                <a:gd name="T34" fmla="*/ 20 w 501"/>
                <a:gd name="T35" fmla="*/ 41 h 677"/>
                <a:gd name="T36" fmla="*/ 5 w 501"/>
                <a:gd name="T37" fmla="*/ 34 h 677"/>
                <a:gd name="T38" fmla="*/ 8 w 501"/>
                <a:gd name="T39" fmla="*/ 27 h 677"/>
                <a:gd name="T40" fmla="*/ 13 w 501"/>
                <a:gd name="T41" fmla="*/ 14 h 677"/>
                <a:gd name="T42" fmla="*/ 14 w 501"/>
                <a:gd name="T43" fmla="*/ 9 h 677"/>
                <a:gd name="T44" fmla="*/ 16 w 501"/>
                <a:gd name="T45" fmla="*/ 7 h 6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1"/>
                <a:gd name="T70" fmla="*/ 0 h 677"/>
                <a:gd name="T71" fmla="*/ 501 w 501"/>
                <a:gd name="T72" fmla="*/ 677 h 6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1" h="677">
                  <a:moveTo>
                    <a:pt x="209" y="20"/>
                  </a:moveTo>
                  <a:cubicBezTo>
                    <a:pt x="290" y="0"/>
                    <a:pt x="360" y="32"/>
                    <a:pt x="436" y="53"/>
                  </a:cubicBezTo>
                  <a:cubicBezTo>
                    <a:pt x="472" y="77"/>
                    <a:pt x="484" y="102"/>
                    <a:pt x="501" y="142"/>
                  </a:cubicBezTo>
                  <a:cubicBezTo>
                    <a:pt x="478" y="211"/>
                    <a:pt x="439" y="276"/>
                    <a:pt x="403" y="337"/>
                  </a:cubicBezTo>
                  <a:cubicBezTo>
                    <a:pt x="378" y="379"/>
                    <a:pt x="372" y="410"/>
                    <a:pt x="338" y="442"/>
                  </a:cubicBezTo>
                  <a:cubicBezTo>
                    <a:pt x="329" y="469"/>
                    <a:pt x="314" y="483"/>
                    <a:pt x="298" y="507"/>
                  </a:cubicBezTo>
                  <a:cubicBezTo>
                    <a:pt x="254" y="493"/>
                    <a:pt x="216" y="465"/>
                    <a:pt x="176" y="442"/>
                  </a:cubicBezTo>
                  <a:cubicBezTo>
                    <a:pt x="166" y="436"/>
                    <a:pt x="155" y="430"/>
                    <a:pt x="144" y="426"/>
                  </a:cubicBezTo>
                  <a:cubicBezTo>
                    <a:pt x="128" y="420"/>
                    <a:pt x="95" y="410"/>
                    <a:pt x="95" y="410"/>
                  </a:cubicBezTo>
                  <a:cubicBezTo>
                    <a:pt x="65" y="420"/>
                    <a:pt x="40" y="424"/>
                    <a:pt x="14" y="442"/>
                  </a:cubicBezTo>
                  <a:cubicBezTo>
                    <a:pt x="0" y="500"/>
                    <a:pt x="31" y="500"/>
                    <a:pt x="79" y="531"/>
                  </a:cubicBezTo>
                  <a:cubicBezTo>
                    <a:pt x="152" y="579"/>
                    <a:pt x="212" y="650"/>
                    <a:pt x="298" y="677"/>
                  </a:cubicBezTo>
                  <a:cubicBezTo>
                    <a:pt x="290" y="637"/>
                    <a:pt x="298" y="593"/>
                    <a:pt x="282" y="556"/>
                  </a:cubicBezTo>
                  <a:cubicBezTo>
                    <a:pt x="244" y="465"/>
                    <a:pt x="112" y="380"/>
                    <a:pt x="22" y="345"/>
                  </a:cubicBezTo>
                  <a:cubicBezTo>
                    <a:pt x="12" y="394"/>
                    <a:pt x="18" y="393"/>
                    <a:pt x="38" y="434"/>
                  </a:cubicBezTo>
                  <a:cubicBezTo>
                    <a:pt x="58" y="475"/>
                    <a:pt x="31" y="444"/>
                    <a:pt x="63" y="474"/>
                  </a:cubicBezTo>
                  <a:cubicBezTo>
                    <a:pt x="106" y="584"/>
                    <a:pt x="189" y="580"/>
                    <a:pt x="290" y="596"/>
                  </a:cubicBezTo>
                  <a:cubicBezTo>
                    <a:pt x="284" y="579"/>
                    <a:pt x="275" y="538"/>
                    <a:pt x="257" y="523"/>
                  </a:cubicBezTo>
                  <a:cubicBezTo>
                    <a:pt x="199" y="473"/>
                    <a:pt x="128" y="448"/>
                    <a:pt x="54" y="434"/>
                  </a:cubicBezTo>
                  <a:cubicBezTo>
                    <a:pt x="67" y="399"/>
                    <a:pt x="85" y="374"/>
                    <a:pt x="95" y="337"/>
                  </a:cubicBezTo>
                  <a:cubicBezTo>
                    <a:pt x="112" y="276"/>
                    <a:pt x="123" y="221"/>
                    <a:pt x="168" y="174"/>
                  </a:cubicBezTo>
                  <a:cubicBezTo>
                    <a:pt x="170" y="165"/>
                    <a:pt x="179" y="127"/>
                    <a:pt x="184" y="117"/>
                  </a:cubicBezTo>
                  <a:cubicBezTo>
                    <a:pt x="188" y="108"/>
                    <a:pt x="200" y="93"/>
                    <a:pt x="200" y="93"/>
                  </a:cubicBezTo>
                </a:path>
              </a:pathLst>
            </a:custGeom>
            <a:noFill/>
            <a:ln w="9525">
              <a:solidFill>
                <a:schemeClr val="tx1"/>
              </a:solidFill>
              <a:round/>
              <a:headEnd/>
              <a:tailEnd/>
            </a:ln>
          </p:spPr>
          <p:txBody>
            <a:bodyPr/>
            <a:lstStyle/>
            <a:p>
              <a:endParaRPr lang="en-US"/>
            </a:p>
          </p:txBody>
        </p:sp>
        <p:sp>
          <p:nvSpPr>
            <p:cNvPr id="8" name="Line 16">
              <a:extLst>
                <a:ext uri="{FF2B5EF4-FFF2-40B4-BE49-F238E27FC236}">
                  <a16:creationId xmlns:a16="http://schemas.microsoft.com/office/drawing/2014/main" id="{28BA6F31-87D7-6043-A485-F67AA7668582}"/>
                </a:ext>
              </a:extLst>
            </p:cNvPr>
            <p:cNvSpPr>
              <a:spLocks noChangeShapeType="1"/>
            </p:cNvSpPr>
            <p:nvPr/>
          </p:nvSpPr>
          <p:spPr bwMode="auto">
            <a:xfrm flipH="1" flipV="1">
              <a:off x="3984" y="639"/>
              <a:ext cx="220" cy="188"/>
            </a:xfrm>
            <a:prstGeom prst="line">
              <a:avLst/>
            </a:prstGeom>
            <a:noFill/>
            <a:ln w="9525">
              <a:solidFill>
                <a:srgbClr val="CC0000"/>
              </a:solidFill>
              <a:round/>
              <a:headEnd/>
              <a:tailEnd/>
            </a:ln>
          </p:spPr>
          <p:txBody>
            <a:bodyPr/>
            <a:lstStyle/>
            <a:p>
              <a:endParaRPr lang="en-US"/>
            </a:p>
          </p:txBody>
        </p:sp>
        <p:sp>
          <p:nvSpPr>
            <p:cNvPr id="9" name="Line 17">
              <a:extLst>
                <a:ext uri="{FF2B5EF4-FFF2-40B4-BE49-F238E27FC236}">
                  <a16:creationId xmlns:a16="http://schemas.microsoft.com/office/drawing/2014/main" id="{A898A84B-B62B-F341-A1B0-1DF02C956F45}"/>
                </a:ext>
              </a:extLst>
            </p:cNvPr>
            <p:cNvSpPr>
              <a:spLocks noChangeShapeType="1"/>
            </p:cNvSpPr>
            <p:nvPr/>
          </p:nvSpPr>
          <p:spPr bwMode="auto">
            <a:xfrm flipH="1" flipV="1">
              <a:off x="4330" y="513"/>
              <a:ext cx="63" cy="220"/>
            </a:xfrm>
            <a:prstGeom prst="line">
              <a:avLst/>
            </a:prstGeom>
            <a:noFill/>
            <a:ln w="9525">
              <a:solidFill>
                <a:srgbClr val="CC0000"/>
              </a:solidFill>
              <a:round/>
              <a:headEnd/>
              <a:tailEnd/>
            </a:ln>
          </p:spPr>
          <p:txBody>
            <a:bodyPr/>
            <a:lstStyle/>
            <a:p>
              <a:endParaRPr lang="en-US"/>
            </a:p>
          </p:txBody>
        </p:sp>
        <p:grpSp>
          <p:nvGrpSpPr>
            <p:cNvPr id="10" name="Group 18">
              <a:extLst>
                <a:ext uri="{FF2B5EF4-FFF2-40B4-BE49-F238E27FC236}">
                  <a16:creationId xmlns:a16="http://schemas.microsoft.com/office/drawing/2014/main" id="{A5FEE3FF-B4F8-B042-8BB9-71704CA84F03}"/>
                </a:ext>
              </a:extLst>
            </p:cNvPr>
            <p:cNvGrpSpPr>
              <a:grpSpLocks/>
            </p:cNvGrpSpPr>
            <p:nvPr/>
          </p:nvGrpSpPr>
          <p:grpSpPr bwMode="auto">
            <a:xfrm>
              <a:off x="4361" y="576"/>
              <a:ext cx="409" cy="251"/>
              <a:chOff x="4361" y="576"/>
              <a:chExt cx="409" cy="251"/>
            </a:xfrm>
          </p:grpSpPr>
          <p:sp>
            <p:nvSpPr>
              <p:cNvPr id="19" name="Line 19">
                <a:extLst>
                  <a:ext uri="{FF2B5EF4-FFF2-40B4-BE49-F238E27FC236}">
                    <a16:creationId xmlns:a16="http://schemas.microsoft.com/office/drawing/2014/main" id="{41F8416E-B698-1D45-89D3-1A0DBF8B4131}"/>
                  </a:ext>
                </a:extLst>
              </p:cNvPr>
              <p:cNvSpPr>
                <a:spLocks noChangeShapeType="1"/>
              </p:cNvSpPr>
              <p:nvPr/>
            </p:nvSpPr>
            <p:spPr bwMode="auto">
              <a:xfrm flipH="1" flipV="1">
                <a:off x="4361" y="639"/>
                <a:ext cx="221" cy="188"/>
              </a:xfrm>
              <a:prstGeom prst="line">
                <a:avLst/>
              </a:prstGeom>
              <a:noFill/>
              <a:ln w="9525">
                <a:solidFill>
                  <a:srgbClr val="003399"/>
                </a:solidFill>
                <a:round/>
                <a:headEnd/>
                <a:tailEnd/>
              </a:ln>
            </p:spPr>
            <p:txBody>
              <a:bodyPr/>
              <a:lstStyle/>
              <a:p>
                <a:endParaRPr lang="en-US"/>
              </a:p>
            </p:txBody>
          </p:sp>
          <p:sp>
            <p:nvSpPr>
              <p:cNvPr id="20" name="Line 20">
                <a:extLst>
                  <a:ext uri="{FF2B5EF4-FFF2-40B4-BE49-F238E27FC236}">
                    <a16:creationId xmlns:a16="http://schemas.microsoft.com/office/drawing/2014/main" id="{9DDFF6D1-6BE8-0E41-80BE-D9668D8743E2}"/>
                  </a:ext>
                </a:extLst>
              </p:cNvPr>
              <p:cNvSpPr>
                <a:spLocks noChangeShapeType="1"/>
              </p:cNvSpPr>
              <p:nvPr/>
            </p:nvSpPr>
            <p:spPr bwMode="auto">
              <a:xfrm flipH="1" flipV="1">
                <a:off x="4707" y="576"/>
                <a:ext cx="63" cy="220"/>
              </a:xfrm>
              <a:prstGeom prst="line">
                <a:avLst/>
              </a:prstGeom>
              <a:noFill/>
              <a:ln w="9525">
                <a:solidFill>
                  <a:srgbClr val="003399"/>
                </a:solidFill>
                <a:round/>
                <a:headEnd/>
                <a:tailEnd/>
              </a:ln>
            </p:spPr>
            <p:txBody>
              <a:bodyPr/>
              <a:lstStyle/>
              <a:p>
                <a:endParaRPr lang="en-US"/>
              </a:p>
            </p:txBody>
          </p:sp>
          <p:sp>
            <p:nvSpPr>
              <p:cNvPr id="21" name="Line 21">
                <a:extLst>
                  <a:ext uri="{FF2B5EF4-FFF2-40B4-BE49-F238E27FC236}">
                    <a16:creationId xmlns:a16="http://schemas.microsoft.com/office/drawing/2014/main" id="{30B02CA4-F982-4248-B46D-7E7FFBE63FF4}"/>
                  </a:ext>
                </a:extLst>
              </p:cNvPr>
              <p:cNvSpPr>
                <a:spLocks noChangeShapeType="1"/>
              </p:cNvSpPr>
              <p:nvPr/>
            </p:nvSpPr>
            <p:spPr bwMode="auto">
              <a:xfrm flipH="1" flipV="1">
                <a:off x="4613" y="639"/>
                <a:ext cx="63" cy="125"/>
              </a:xfrm>
              <a:prstGeom prst="line">
                <a:avLst/>
              </a:prstGeom>
              <a:noFill/>
              <a:ln w="9525">
                <a:solidFill>
                  <a:srgbClr val="003399"/>
                </a:solidFill>
                <a:round/>
                <a:headEnd/>
                <a:tailEnd/>
              </a:ln>
            </p:spPr>
            <p:txBody>
              <a:bodyPr/>
              <a:lstStyle/>
              <a:p>
                <a:endParaRPr lang="en-US"/>
              </a:p>
            </p:txBody>
          </p:sp>
        </p:grpSp>
        <p:grpSp>
          <p:nvGrpSpPr>
            <p:cNvPr id="11" name="Group 22">
              <a:extLst>
                <a:ext uri="{FF2B5EF4-FFF2-40B4-BE49-F238E27FC236}">
                  <a16:creationId xmlns:a16="http://schemas.microsoft.com/office/drawing/2014/main" id="{376C2A41-6663-F644-ACBA-2AFBB84B5CF1}"/>
                </a:ext>
              </a:extLst>
            </p:cNvPr>
            <p:cNvGrpSpPr>
              <a:grpSpLocks/>
            </p:cNvGrpSpPr>
            <p:nvPr/>
          </p:nvGrpSpPr>
          <p:grpSpPr bwMode="auto">
            <a:xfrm>
              <a:off x="4176" y="607"/>
              <a:ext cx="374" cy="283"/>
              <a:chOff x="4176" y="607"/>
              <a:chExt cx="374" cy="283"/>
            </a:xfrm>
          </p:grpSpPr>
          <p:sp>
            <p:nvSpPr>
              <p:cNvPr id="16" name="Line 23">
                <a:extLst>
                  <a:ext uri="{FF2B5EF4-FFF2-40B4-BE49-F238E27FC236}">
                    <a16:creationId xmlns:a16="http://schemas.microsoft.com/office/drawing/2014/main" id="{630330B2-5529-9B44-861D-C00F3F165F54}"/>
                  </a:ext>
                </a:extLst>
              </p:cNvPr>
              <p:cNvSpPr>
                <a:spLocks noChangeShapeType="1"/>
              </p:cNvSpPr>
              <p:nvPr/>
            </p:nvSpPr>
            <p:spPr bwMode="auto">
              <a:xfrm flipH="1" flipV="1">
                <a:off x="4176" y="705"/>
                <a:ext cx="217" cy="185"/>
              </a:xfrm>
              <a:prstGeom prst="line">
                <a:avLst/>
              </a:prstGeom>
              <a:noFill/>
              <a:ln w="9525">
                <a:solidFill>
                  <a:srgbClr val="00FF00"/>
                </a:solidFill>
                <a:round/>
                <a:headEnd/>
                <a:tailEnd/>
              </a:ln>
            </p:spPr>
            <p:txBody>
              <a:bodyPr/>
              <a:lstStyle/>
              <a:p>
                <a:endParaRPr lang="en-US"/>
              </a:p>
            </p:txBody>
          </p:sp>
          <p:sp>
            <p:nvSpPr>
              <p:cNvPr id="17" name="Line 24">
                <a:extLst>
                  <a:ext uri="{FF2B5EF4-FFF2-40B4-BE49-F238E27FC236}">
                    <a16:creationId xmlns:a16="http://schemas.microsoft.com/office/drawing/2014/main" id="{E979EC27-DD3F-7B4A-BFC0-409F9E275B15}"/>
                  </a:ext>
                </a:extLst>
              </p:cNvPr>
              <p:cNvSpPr>
                <a:spLocks noChangeShapeType="1"/>
              </p:cNvSpPr>
              <p:nvPr/>
            </p:nvSpPr>
            <p:spPr bwMode="auto">
              <a:xfrm flipH="1" flipV="1">
                <a:off x="4487" y="607"/>
                <a:ext cx="63" cy="220"/>
              </a:xfrm>
              <a:prstGeom prst="line">
                <a:avLst/>
              </a:prstGeom>
              <a:noFill/>
              <a:ln w="9525">
                <a:solidFill>
                  <a:srgbClr val="00FF00"/>
                </a:solidFill>
                <a:round/>
                <a:headEnd/>
                <a:tailEnd/>
              </a:ln>
            </p:spPr>
            <p:txBody>
              <a:bodyPr/>
              <a:lstStyle/>
              <a:p>
                <a:endParaRPr lang="en-US"/>
              </a:p>
            </p:txBody>
          </p:sp>
          <p:sp>
            <p:nvSpPr>
              <p:cNvPr id="18" name="Line 25">
                <a:extLst>
                  <a:ext uri="{FF2B5EF4-FFF2-40B4-BE49-F238E27FC236}">
                    <a16:creationId xmlns:a16="http://schemas.microsoft.com/office/drawing/2014/main" id="{71868FDE-B46D-384C-81E7-0C612FDC5E61}"/>
                  </a:ext>
                </a:extLst>
              </p:cNvPr>
              <p:cNvSpPr>
                <a:spLocks noChangeShapeType="1"/>
              </p:cNvSpPr>
              <p:nvPr/>
            </p:nvSpPr>
            <p:spPr bwMode="auto">
              <a:xfrm flipH="1" flipV="1">
                <a:off x="4424" y="702"/>
                <a:ext cx="63" cy="125"/>
              </a:xfrm>
              <a:prstGeom prst="line">
                <a:avLst/>
              </a:prstGeom>
              <a:noFill/>
              <a:ln w="9525">
                <a:solidFill>
                  <a:srgbClr val="00FF00"/>
                </a:solidFill>
                <a:round/>
                <a:headEnd/>
                <a:tailEnd/>
              </a:ln>
            </p:spPr>
            <p:txBody>
              <a:bodyPr/>
              <a:lstStyle/>
              <a:p>
                <a:endParaRPr lang="en-US"/>
              </a:p>
            </p:txBody>
          </p:sp>
        </p:grpSp>
        <p:sp>
          <p:nvSpPr>
            <p:cNvPr id="12" name="Line 26">
              <a:extLst>
                <a:ext uri="{FF2B5EF4-FFF2-40B4-BE49-F238E27FC236}">
                  <a16:creationId xmlns:a16="http://schemas.microsoft.com/office/drawing/2014/main" id="{9ECDD455-B589-4C41-9E81-B041A0B02228}"/>
                </a:ext>
              </a:extLst>
            </p:cNvPr>
            <p:cNvSpPr>
              <a:spLocks noChangeShapeType="1"/>
            </p:cNvSpPr>
            <p:nvPr/>
          </p:nvSpPr>
          <p:spPr bwMode="auto">
            <a:xfrm flipH="1" flipV="1">
              <a:off x="4236" y="639"/>
              <a:ext cx="62" cy="125"/>
            </a:xfrm>
            <a:prstGeom prst="line">
              <a:avLst/>
            </a:prstGeom>
            <a:noFill/>
            <a:ln w="9525">
              <a:solidFill>
                <a:srgbClr val="CC0000"/>
              </a:solidFill>
              <a:round/>
              <a:headEnd/>
              <a:tailEnd/>
            </a:ln>
          </p:spPr>
          <p:txBody>
            <a:bodyPr/>
            <a:lstStyle/>
            <a:p>
              <a:endParaRPr lang="en-US"/>
            </a:p>
          </p:txBody>
        </p:sp>
        <p:sp>
          <p:nvSpPr>
            <p:cNvPr id="13" name="Oval 27">
              <a:extLst>
                <a:ext uri="{FF2B5EF4-FFF2-40B4-BE49-F238E27FC236}">
                  <a16:creationId xmlns:a16="http://schemas.microsoft.com/office/drawing/2014/main" id="{59274DD9-AB77-EB4E-9EED-D9EBC49C45F7}"/>
                </a:ext>
              </a:extLst>
            </p:cNvPr>
            <p:cNvSpPr>
              <a:spLocks noChangeArrowheads="1"/>
            </p:cNvSpPr>
            <p:nvPr/>
          </p:nvSpPr>
          <p:spPr bwMode="auto">
            <a:xfrm rot="-1693360">
              <a:off x="4176" y="768"/>
              <a:ext cx="240" cy="96"/>
            </a:xfrm>
            <a:prstGeom prst="ellipse">
              <a:avLst/>
            </a:prstGeom>
            <a:solidFill>
              <a:srgbClr val="CC0000"/>
            </a:solidFill>
            <a:ln w="9525">
              <a:solidFill>
                <a:schemeClr val="tx1"/>
              </a:solidFill>
              <a:round/>
              <a:headEnd/>
              <a:tailEnd/>
            </a:ln>
          </p:spPr>
          <p:txBody>
            <a:bodyPr wrap="none" anchor="ctr"/>
            <a:lstStyle/>
            <a:p>
              <a:endParaRPr lang="en-US"/>
            </a:p>
          </p:txBody>
        </p:sp>
        <p:sp>
          <p:nvSpPr>
            <p:cNvPr id="14" name="Oval 28">
              <a:extLst>
                <a:ext uri="{FF2B5EF4-FFF2-40B4-BE49-F238E27FC236}">
                  <a16:creationId xmlns:a16="http://schemas.microsoft.com/office/drawing/2014/main" id="{3C37593E-B51D-BF44-989C-1F92B39674DB}"/>
                </a:ext>
              </a:extLst>
            </p:cNvPr>
            <p:cNvSpPr>
              <a:spLocks noChangeArrowheads="1"/>
            </p:cNvSpPr>
            <p:nvPr/>
          </p:nvSpPr>
          <p:spPr bwMode="auto">
            <a:xfrm rot="-1693360">
              <a:off x="4368" y="816"/>
              <a:ext cx="240" cy="96"/>
            </a:xfrm>
            <a:prstGeom prst="ellipse">
              <a:avLst/>
            </a:prstGeom>
            <a:solidFill>
              <a:srgbClr val="00FF00"/>
            </a:solidFill>
            <a:ln w="9525">
              <a:solidFill>
                <a:schemeClr val="tx1"/>
              </a:solidFill>
              <a:round/>
              <a:headEnd/>
              <a:tailEnd/>
            </a:ln>
          </p:spPr>
          <p:txBody>
            <a:bodyPr wrap="none" anchor="ctr"/>
            <a:lstStyle/>
            <a:p>
              <a:endParaRPr lang="en-US"/>
            </a:p>
          </p:txBody>
        </p:sp>
        <p:sp>
          <p:nvSpPr>
            <p:cNvPr id="15" name="Oval 29">
              <a:extLst>
                <a:ext uri="{FF2B5EF4-FFF2-40B4-BE49-F238E27FC236}">
                  <a16:creationId xmlns:a16="http://schemas.microsoft.com/office/drawing/2014/main" id="{20341E72-B46F-BC4A-A029-AFDB81A59FF5}"/>
                </a:ext>
              </a:extLst>
            </p:cNvPr>
            <p:cNvSpPr>
              <a:spLocks noChangeArrowheads="1"/>
            </p:cNvSpPr>
            <p:nvPr/>
          </p:nvSpPr>
          <p:spPr bwMode="auto">
            <a:xfrm rot="-1693360">
              <a:off x="4560" y="768"/>
              <a:ext cx="240" cy="96"/>
            </a:xfrm>
            <a:prstGeom prst="ellipse">
              <a:avLst/>
            </a:prstGeom>
            <a:solidFill>
              <a:schemeClr val="accent2"/>
            </a:solidFill>
            <a:ln w="9525">
              <a:solidFill>
                <a:schemeClr val="tx1"/>
              </a:solidFill>
              <a:round/>
              <a:headEnd/>
              <a:tailEnd/>
            </a:ln>
          </p:spPr>
          <p:txBody>
            <a:bodyPr wrap="none" anchor="ctr"/>
            <a:lstStyle/>
            <a:p>
              <a:endParaRPr lang="en-US"/>
            </a:p>
          </p:txBody>
        </p:sp>
      </p:grpSp>
      <p:sp>
        <p:nvSpPr>
          <p:cNvPr id="22" name="Line 30">
            <a:extLst>
              <a:ext uri="{FF2B5EF4-FFF2-40B4-BE49-F238E27FC236}">
                <a16:creationId xmlns:a16="http://schemas.microsoft.com/office/drawing/2014/main" id="{CCEBB248-2369-C545-8CAC-FFBFF23C7B68}"/>
              </a:ext>
            </a:extLst>
          </p:cNvPr>
          <p:cNvSpPr>
            <a:spLocks noChangeShapeType="1"/>
          </p:cNvSpPr>
          <p:nvPr/>
        </p:nvSpPr>
        <p:spPr bwMode="auto">
          <a:xfrm>
            <a:off x="6934211" y="4876799"/>
            <a:ext cx="1066800" cy="0"/>
          </a:xfrm>
          <a:prstGeom prst="line">
            <a:avLst/>
          </a:prstGeom>
          <a:noFill/>
          <a:ln w="9525">
            <a:solidFill>
              <a:schemeClr val="tx1"/>
            </a:solidFill>
            <a:round/>
            <a:headEnd/>
            <a:tailEnd type="triangle" w="med" len="med"/>
          </a:ln>
        </p:spPr>
        <p:txBody>
          <a:bodyPr/>
          <a:lstStyle/>
          <a:p>
            <a:endParaRPr lang="en-US"/>
          </a:p>
        </p:txBody>
      </p:sp>
      <p:grpSp>
        <p:nvGrpSpPr>
          <p:cNvPr id="23" name="Group 32">
            <a:extLst>
              <a:ext uri="{FF2B5EF4-FFF2-40B4-BE49-F238E27FC236}">
                <a16:creationId xmlns:a16="http://schemas.microsoft.com/office/drawing/2014/main" id="{EC145E9C-E9B6-904D-A6E1-D2654D1075B8}"/>
              </a:ext>
            </a:extLst>
          </p:cNvPr>
          <p:cNvGrpSpPr>
            <a:grpSpLocks/>
          </p:cNvGrpSpPr>
          <p:nvPr/>
        </p:nvGrpSpPr>
        <p:grpSpPr bwMode="auto">
          <a:xfrm>
            <a:off x="8258108" y="4191001"/>
            <a:ext cx="2105092" cy="1657762"/>
            <a:chOff x="4452" y="1508"/>
            <a:chExt cx="640" cy="504"/>
          </a:xfrm>
        </p:grpSpPr>
        <p:grpSp>
          <p:nvGrpSpPr>
            <p:cNvPr id="24" name="Group 33">
              <a:extLst>
                <a:ext uri="{FF2B5EF4-FFF2-40B4-BE49-F238E27FC236}">
                  <a16:creationId xmlns:a16="http://schemas.microsoft.com/office/drawing/2014/main" id="{6E582834-EFB2-BD4B-93FC-16527D000B53}"/>
                </a:ext>
              </a:extLst>
            </p:cNvPr>
            <p:cNvGrpSpPr>
              <a:grpSpLocks/>
            </p:cNvGrpSpPr>
            <p:nvPr/>
          </p:nvGrpSpPr>
          <p:grpSpPr bwMode="auto">
            <a:xfrm>
              <a:off x="4464" y="1508"/>
              <a:ext cx="576" cy="364"/>
              <a:chOff x="4464" y="1296"/>
              <a:chExt cx="912" cy="576"/>
            </a:xfrm>
          </p:grpSpPr>
          <p:sp>
            <p:nvSpPr>
              <p:cNvPr id="26" name="Line 34">
                <a:extLst>
                  <a:ext uri="{FF2B5EF4-FFF2-40B4-BE49-F238E27FC236}">
                    <a16:creationId xmlns:a16="http://schemas.microsoft.com/office/drawing/2014/main" id="{FCE6C6CF-0BFD-1743-A48E-E0534189146F}"/>
                  </a:ext>
                </a:extLst>
              </p:cNvPr>
              <p:cNvSpPr>
                <a:spLocks noChangeShapeType="1"/>
              </p:cNvSpPr>
              <p:nvPr/>
            </p:nvSpPr>
            <p:spPr bwMode="auto">
              <a:xfrm>
                <a:off x="4464" y="1872"/>
                <a:ext cx="768" cy="0"/>
              </a:xfrm>
              <a:prstGeom prst="line">
                <a:avLst/>
              </a:prstGeom>
              <a:noFill/>
              <a:ln w="9525">
                <a:solidFill>
                  <a:schemeClr val="tx1"/>
                </a:solidFill>
                <a:round/>
                <a:headEnd/>
                <a:tailEnd/>
              </a:ln>
            </p:spPr>
            <p:txBody>
              <a:bodyPr/>
              <a:lstStyle/>
              <a:p>
                <a:endParaRPr lang="en-US"/>
              </a:p>
            </p:txBody>
          </p:sp>
          <p:sp>
            <p:nvSpPr>
              <p:cNvPr id="27" name="Rectangle 35">
                <a:extLst>
                  <a:ext uri="{FF2B5EF4-FFF2-40B4-BE49-F238E27FC236}">
                    <a16:creationId xmlns:a16="http://schemas.microsoft.com/office/drawing/2014/main" id="{A2585D74-7ED2-A440-B28D-7C2DC6EFCCCA}"/>
                  </a:ext>
                </a:extLst>
              </p:cNvPr>
              <p:cNvSpPr>
                <a:spLocks noChangeArrowheads="1"/>
              </p:cNvSpPr>
              <p:nvPr/>
            </p:nvSpPr>
            <p:spPr bwMode="auto">
              <a:xfrm>
                <a:off x="4464" y="1728"/>
                <a:ext cx="240" cy="144"/>
              </a:xfrm>
              <a:prstGeom prst="rect">
                <a:avLst/>
              </a:prstGeom>
              <a:solidFill>
                <a:srgbClr val="C00000"/>
              </a:solidFill>
              <a:ln w="9525">
                <a:solidFill>
                  <a:schemeClr val="tx1"/>
                </a:solidFill>
                <a:miter lim="800000"/>
                <a:headEnd/>
                <a:tailEnd/>
              </a:ln>
            </p:spPr>
            <p:txBody>
              <a:bodyPr wrap="none" anchor="ctr"/>
              <a:lstStyle/>
              <a:p>
                <a:endParaRPr lang="en-US"/>
              </a:p>
            </p:txBody>
          </p:sp>
          <p:sp>
            <p:nvSpPr>
              <p:cNvPr id="28" name="Rectangle 36">
                <a:extLst>
                  <a:ext uri="{FF2B5EF4-FFF2-40B4-BE49-F238E27FC236}">
                    <a16:creationId xmlns:a16="http://schemas.microsoft.com/office/drawing/2014/main" id="{407E5BAC-935D-414E-8EF2-25A2D68EE998}"/>
                  </a:ext>
                </a:extLst>
              </p:cNvPr>
              <p:cNvSpPr>
                <a:spLocks noChangeArrowheads="1"/>
              </p:cNvSpPr>
              <p:nvPr/>
            </p:nvSpPr>
            <p:spPr bwMode="auto">
              <a:xfrm>
                <a:off x="4800" y="1296"/>
                <a:ext cx="240" cy="576"/>
              </a:xfrm>
              <a:prstGeom prst="rect">
                <a:avLst/>
              </a:prstGeom>
              <a:solidFill>
                <a:srgbClr val="00FF00"/>
              </a:solidFill>
              <a:ln w="9525">
                <a:solidFill>
                  <a:schemeClr val="tx1"/>
                </a:solidFill>
                <a:miter lim="800000"/>
                <a:headEnd/>
                <a:tailEnd/>
              </a:ln>
            </p:spPr>
            <p:txBody>
              <a:bodyPr wrap="none" anchor="ctr"/>
              <a:lstStyle/>
              <a:p>
                <a:endParaRPr lang="en-US"/>
              </a:p>
            </p:txBody>
          </p:sp>
          <p:sp>
            <p:nvSpPr>
              <p:cNvPr id="29" name="Rectangle 37">
                <a:extLst>
                  <a:ext uri="{FF2B5EF4-FFF2-40B4-BE49-F238E27FC236}">
                    <a16:creationId xmlns:a16="http://schemas.microsoft.com/office/drawing/2014/main" id="{BD22191F-A37F-E742-A1C5-C1E604E697B3}"/>
                  </a:ext>
                </a:extLst>
              </p:cNvPr>
              <p:cNvSpPr>
                <a:spLocks noChangeArrowheads="1"/>
              </p:cNvSpPr>
              <p:nvPr/>
            </p:nvSpPr>
            <p:spPr bwMode="auto">
              <a:xfrm>
                <a:off x="5136" y="1488"/>
                <a:ext cx="240" cy="384"/>
              </a:xfrm>
              <a:prstGeom prst="rect">
                <a:avLst/>
              </a:prstGeom>
              <a:solidFill>
                <a:srgbClr val="0000FF"/>
              </a:solidFill>
              <a:ln w="9525">
                <a:solidFill>
                  <a:schemeClr val="tx1"/>
                </a:solidFill>
                <a:miter lim="800000"/>
                <a:headEnd/>
                <a:tailEnd/>
              </a:ln>
            </p:spPr>
            <p:txBody>
              <a:bodyPr wrap="none" anchor="ctr"/>
              <a:lstStyle/>
              <a:p>
                <a:endParaRPr lang="en-US"/>
              </a:p>
            </p:txBody>
          </p:sp>
        </p:grpSp>
        <mc:AlternateContent xmlns:mc="http://schemas.openxmlformats.org/markup-compatibility/2006" xmlns:a14="http://schemas.microsoft.com/office/drawing/2010/main">
          <mc:Choice Requires="a14">
            <p:sp>
              <p:nvSpPr>
                <p:cNvPr id="25" name="Text Box 38">
                  <a:extLst>
                    <a:ext uri="{FF2B5EF4-FFF2-40B4-BE49-F238E27FC236}">
                      <a16:creationId xmlns:a16="http://schemas.microsoft.com/office/drawing/2014/main" id="{203D24A6-222E-C94F-A24F-454C982011CA}"/>
                    </a:ext>
                  </a:extLst>
                </p:cNvPr>
                <p:cNvSpPr txBox="1">
                  <a:spLocks noChangeArrowheads="1"/>
                </p:cNvSpPr>
                <p:nvPr/>
              </p:nvSpPr>
              <p:spPr bwMode="auto">
                <a:xfrm>
                  <a:off x="4452" y="1872"/>
                  <a:ext cx="640" cy="140"/>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𝑝</m:t>
                        </m:r>
                        <m:r>
                          <a:rPr lang="en-US" i="1" baseline="-25000" dirty="0" smtClean="0">
                            <a:latin typeface="Cambria Math" panose="02040503050406030204" pitchFamily="18" charset="0"/>
                          </a:rPr>
                          <m:t>1    </m:t>
                        </m:r>
                        <m:r>
                          <a:rPr lang="en-US" i="1" dirty="0" smtClean="0">
                            <a:latin typeface="Cambria Math" panose="02040503050406030204" pitchFamily="18" charset="0"/>
                          </a:rPr>
                          <m:t>    </m:t>
                        </m:r>
                        <m:r>
                          <a:rPr lang="en-US" i="1" dirty="0">
                            <a:latin typeface="Cambria Math" panose="02040503050406030204" pitchFamily="18" charset="0"/>
                          </a:rPr>
                          <m:t>𝑝</m:t>
                        </m:r>
                        <m:r>
                          <a:rPr lang="en-US" i="1" baseline="-25000" dirty="0">
                            <a:latin typeface="Cambria Math" panose="02040503050406030204" pitchFamily="18" charset="0"/>
                          </a:rPr>
                          <m:t>2     </m:t>
                        </m:r>
                        <m:r>
                          <a:rPr lang="en-US" i="1" dirty="0">
                            <a:latin typeface="Cambria Math" panose="02040503050406030204" pitchFamily="18" charset="0"/>
                          </a:rPr>
                          <m:t> </m:t>
                        </m:r>
                        <m:r>
                          <a:rPr lang="en-US" b="0" i="1" dirty="0" smtClean="0">
                            <a:latin typeface="Cambria Math" panose="02040503050406030204" pitchFamily="18" charset="0"/>
                          </a:rPr>
                          <m:t>  </m:t>
                        </m:r>
                        <m:r>
                          <a:rPr lang="en-US" i="1" dirty="0">
                            <a:latin typeface="Cambria Math" panose="02040503050406030204" pitchFamily="18" charset="0"/>
                          </a:rPr>
                          <m:t>𝑝</m:t>
                        </m:r>
                        <m:r>
                          <a:rPr lang="en-US" i="1" baseline="-25000" dirty="0">
                            <a:latin typeface="Cambria Math" panose="02040503050406030204" pitchFamily="18" charset="0"/>
                          </a:rPr>
                          <m:t>3</m:t>
                        </m:r>
                        <m:r>
                          <a:rPr lang="en-US" i="1" dirty="0">
                            <a:latin typeface="Cambria Math" panose="02040503050406030204" pitchFamily="18" charset="0"/>
                          </a:rPr>
                          <m:t> </m:t>
                        </m:r>
                      </m:oMath>
                    </m:oMathPara>
                  </a14:m>
                  <a:endParaRPr lang="en-US" dirty="0">
                    <a:latin typeface="Times New Roman" pitchFamily="18" charset="0"/>
                  </a:endParaRPr>
                </a:p>
              </p:txBody>
            </p:sp>
          </mc:Choice>
          <mc:Fallback xmlns="">
            <p:sp>
              <p:nvSpPr>
                <p:cNvPr id="25" name="Text Box 38">
                  <a:extLst>
                    <a:ext uri="{FF2B5EF4-FFF2-40B4-BE49-F238E27FC236}">
                      <a16:creationId xmlns:a16="http://schemas.microsoft.com/office/drawing/2014/main" id="{203D24A6-222E-C94F-A24F-454C982011CA}"/>
                    </a:ext>
                  </a:extLst>
                </p:cNvPr>
                <p:cNvSpPr txBox="1">
                  <a:spLocks noRot="1" noChangeAspect="1" noMove="1" noResize="1" noEditPoints="1" noAdjustHandles="1" noChangeArrowheads="1" noChangeShapeType="1" noTextEdit="1"/>
                </p:cNvSpPr>
                <p:nvPr/>
              </p:nvSpPr>
              <p:spPr bwMode="auto">
                <a:xfrm>
                  <a:off x="4452" y="1872"/>
                  <a:ext cx="640" cy="140"/>
                </a:xfrm>
                <a:prstGeom prst="rect">
                  <a:avLst/>
                </a:prstGeom>
                <a:blipFill>
                  <a:blip r:embed="rId4"/>
                  <a:stretch>
                    <a:fillRect b="-28947"/>
                  </a:stretch>
                </a:blipFill>
                <a:ln w="9525">
                  <a:noFill/>
                  <a:miter lim="800000"/>
                  <a:headEnd/>
                  <a:tailEnd/>
                </a:ln>
              </p:spPr>
              <p:txBody>
                <a:bodyPr/>
                <a:lstStyle/>
                <a:p>
                  <a:r>
                    <a:rPr lang="en-US">
                      <a:noFill/>
                    </a:rPr>
                    <a:t> </a:t>
                  </a:r>
                </a:p>
              </p:txBody>
            </p:sp>
          </mc:Fallback>
        </mc:AlternateContent>
      </p:grpSp>
      <p:graphicFrame>
        <p:nvGraphicFramePr>
          <p:cNvPr id="30" name="Object 31">
            <a:extLst>
              <a:ext uri="{FF2B5EF4-FFF2-40B4-BE49-F238E27FC236}">
                <a16:creationId xmlns:a16="http://schemas.microsoft.com/office/drawing/2014/main" id="{F91718D6-05DC-CE46-9752-F3B3BC5FC207}"/>
              </a:ext>
            </a:extLst>
          </p:cNvPr>
          <p:cNvGraphicFramePr>
            <a:graphicFrameLocks noChangeAspect="1"/>
          </p:cNvGraphicFramePr>
          <p:nvPr>
            <p:extLst>
              <p:ext uri="{D42A27DB-BD31-4B8C-83A1-F6EECF244321}">
                <p14:modId xmlns:p14="http://schemas.microsoft.com/office/powerpoint/2010/main" val="2985360136"/>
              </p:ext>
            </p:extLst>
          </p:nvPr>
        </p:nvGraphicFramePr>
        <p:xfrm>
          <a:off x="4567490" y="3978818"/>
          <a:ext cx="2156447" cy="1979070"/>
        </p:xfrm>
        <a:graphic>
          <a:graphicData uri="http://schemas.openxmlformats.org/presentationml/2006/ole">
            <mc:AlternateContent xmlns:mc="http://schemas.openxmlformats.org/markup-compatibility/2006">
              <mc:Choice xmlns:v="urn:schemas-microsoft-com:vml" Requires="v">
                <p:oleObj name="Image" r:id="rId5" imgW="1541899" imgH="1414155" progId="">
                  <p:embed/>
                </p:oleObj>
              </mc:Choice>
              <mc:Fallback>
                <p:oleObj name="Image" r:id="rId5" imgW="1541899" imgH="1414155" progId="">
                  <p:embed/>
                  <p:pic>
                    <p:nvPicPr>
                      <p:cNvPr id="30" name="Object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490" y="3978818"/>
                        <a:ext cx="2156447" cy="19790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 name="TextBox 30">
            <a:extLst>
              <a:ext uri="{FF2B5EF4-FFF2-40B4-BE49-F238E27FC236}">
                <a16:creationId xmlns:a16="http://schemas.microsoft.com/office/drawing/2014/main" id="{CCF1FCAF-E839-8347-BEBB-9EE689B8E673}"/>
              </a:ext>
            </a:extLst>
          </p:cNvPr>
          <p:cNvSpPr txBox="1"/>
          <p:nvPr/>
        </p:nvSpPr>
        <p:spPr>
          <a:xfrm>
            <a:off x="7086612" y="3657600"/>
            <a:ext cx="755335" cy="1323439"/>
          </a:xfrm>
          <a:prstGeom prst="rect">
            <a:avLst/>
          </a:prstGeom>
          <a:noFill/>
        </p:spPr>
        <p:txBody>
          <a:bodyPr wrap="none" rtlCol="0">
            <a:spAutoFit/>
          </a:bodyPr>
          <a:lstStyle/>
          <a:p>
            <a:r>
              <a:rPr lang="en-US" sz="8000" dirty="0">
                <a:solidFill>
                  <a:srgbClr val="FF0000"/>
                </a:solidFill>
              </a:rPr>
              <a:t>?</a:t>
            </a:r>
          </a:p>
        </p:txBody>
      </p:sp>
      <mc:AlternateContent xmlns:mc="http://schemas.openxmlformats.org/markup-compatibility/2006" xmlns:a14="http://schemas.microsoft.com/office/drawing/2010/main">
        <mc:Choice Requires="a14">
          <p:sp>
            <p:nvSpPr>
              <p:cNvPr id="34" name="Text Box 38">
                <a:extLst>
                  <a:ext uri="{FF2B5EF4-FFF2-40B4-BE49-F238E27FC236}">
                    <a16:creationId xmlns:a16="http://schemas.microsoft.com/office/drawing/2014/main" id="{91DCDA42-344E-CE4B-94A4-46C921B1FCE3}"/>
                  </a:ext>
                </a:extLst>
              </p:cNvPr>
              <p:cNvSpPr txBox="1">
                <a:spLocks noChangeArrowheads="1"/>
              </p:cNvSpPr>
              <p:nvPr/>
            </p:nvSpPr>
            <p:spPr bwMode="auto">
              <a:xfrm>
                <a:off x="2048495" y="5602211"/>
                <a:ext cx="1813317" cy="461665"/>
              </a:xfrm>
              <a:prstGeom prst="rect">
                <a:avLst/>
              </a:prstGeom>
              <a:noFill/>
              <a:ln w="9525">
                <a:noFill/>
                <a:miter lim="800000"/>
                <a:headEnd/>
                <a:tailEnd/>
              </a:ln>
            </p:spPr>
            <p:txBody>
              <a:bodyPr wrap="none">
                <a:spAutoFit/>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𝑝</m:t>
                      </m:r>
                      <m:r>
                        <a:rPr lang="en-US" i="1" baseline="-25000" dirty="0">
                          <a:latin typeface="Cambria Math" panose="02040503050406030204" pitchFamily="18" charset="0"/>
                        </a:rPr>
                        <m:t>1    </m:t>
                      </m:r>
                      <m:r>
                        <a:rPr lang="en-US" i="1" dirty="0">
                          <a:latin typeface="Cambria Math" panose="02040503050406030204" pitchFamily="18" charset="0"/>
                        </a:rPr>
                        <m:t>  </m:t>
                      </m:r>
                      <m:r>
                        <a:rPr lang="en-US" i="1" dirty="0">
                          <a:latin typeface="Cambria Math" panose="02040503050406030204" pitchFamily="18" charset="0"/>
                        </a:rPr>
                        <m:t>𝑝</m:t>
                      </m:r>
                      <m:r>
                        <a:rPr lang="en-US" i="1" baseline="-25000" dirty="0">
                          <a:latin typeface="Cambria Math" panose="02040503050406030204" pitchFamily="18" charset="0"/>
                        </a:rPr>
                        <m:t>2       </m:t>
                      </m:r>
                      <m:r>
                        <a:rPr lang="en-US" i="1" dirty="0">
                          <a:latin typeface="Cambria Math" panose="02040503050406030204" pitchFamily="18" charset="0"/>
                        </a:rPr>
                        <m:t>𝑝</m:t>
                      </m:r>
                      <m:r>
                        <a:rPr lang="en-US" i="1" baseline="-25000" dirty="0">
                          <a:latin typeface="Cambria Math" panose="02040503050406030204" pitchFamily="18" charset="0"/>
                        </a:rPr>
                        <m:t>3</m:t>
                      </m:r>
                      <m:r>
                        <a:rPr lang="en-US" i="1" dirty="0">
                          <a:latin typeface="Cambria Math" panose="02040503050406030204" pitchFamily="18" charset="0"/>
                        </a:rPr>
                        <m:t> </m:t>
                      </m:r>
                    </m:oMath>
                  </m:oMathPara>
                </a14:m>
                <a:endParaRPr lang="en-US" dirty="0">
                  <a:latin typeface="Times New Roman" pitchFamily="18" charset="0"/>
                </a:endParaRPr>
              </a:p>
            </p:txBody>
          </p:sp>
        </mc:Choice>
        <mc:Fallback xmlns="">
          <p:sp>
            <p:nvSpPr>
              <p:cNvPr id="34" name="Text Box 38">
                <a:extLst>
                  <a:ext uri="{FF2B5EF4-FFF2-40B4-BE49-F238E27FC236}">
                    <a16:creationId xmlns:a16="http://schemas.microsoft.com/office/drawing/2014/main" id="{91DCDA42-344E-CE4B-94A4-46C921B1FCE3}"/>
                  </a:ext>
                </a:extLst>
              </p:cNvPr>
              <p:cNvSpPr txBox="1">
                <a:spLocks noRot="1" noChangeAspect="1" noMove="1" noResize="1" noEditPoints="1" noAdjustHandles="1" noChangeArrowheads="1" noChangeShapeType="1" noTextEdit="1"/>
              </p:cNvSpPr>
              <p:nvPr/>
            </p:nvSpPr>
            <p:spPr bwMode="auto">
              <a:xfrm>
                <a:off x="2048495" y="5602211"/>
                <a:ext cx="1813317" cy="461665"/>
              </a:xfrm>
              <a:prstGeom prst="rect">
                <a:avLst/>
              </a:prstGeom>
              <a:blipFill>
                <a:blip r:embed="rId7"/>
                <a:stretch>
                  <a:fillRect r="-694" b="-32432"/>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21758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P spid="22"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stroop.png" descr="stroop.png"/>
          <p:cNvPicPr>
            <a:picLocks noChangeAspect="1"/>
          </p:cNvPicPr>
          <p:nvPr/>
        </p:nvPicPr>
        <p:blipFill>
          <a:blip r:embed="rId2"/>
          <a:stretch>
            <a:fillRect/>
          </a:stretch>
        </p:blipFill>
        <p:spPr>
          <a:xfrm>
            <a:off x="1524000" y="44649"/>
            <a:ext cx="9090423" cy="6696285"/>
          </a:xfrm>
          <a:prstGeom prst="rect">
            <a:avLst/>
          </a:prstGeom>
          <a:ln w="12700">
            <a:miter lim="400000"/>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color matching functions</a:t>
                </a:r>
              </a:p>
              <a:p>
                <a:pPr marL="0" indent="0" algn="ctr">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2" t="-1446"/>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7030A0"/>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6"/>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7"/>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146148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color matching functions</a:t>
                </a:r>
              </a:p>
              <a:p>
                <a:r>
                  <a:rPr lang="en-US" dirty="0"/>
                  <a:t>Then the</a:t>
                </a:r>
                <a:r>
                  <a:rPr lang="en-US" dirty="0">
                    <a:latin typeface="Arial" charset="0"/>
                    <a:cs typeface="Arial" charset="0"/>
                  </a:rPr>
                  <a:t> weights of the primaries needed to match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b="0" i="1" dirty="0" smtClean="0">
                        <a:solidFill>
                          <a:srgbClr val="7030A0"/>
                        </a:solidFill>
                        <a:latin typeface="Cambria Math" panose="02040503050406030204" pitchFamily="18" charset="0"/>
                        <a:cs typeface="Times New Roman" panose="02020603050405020304" pitchFamily="18" charset="0"/>
                      </a:rPr>
                      <m:t>(</m:t>
                    </m:r>
                    <m:r>
                      <a:rPr lang="en-US"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latin typeface="Arial" charset="0"/>
                    <a:cs typeface="Arial" charset="0"/>
                  </a:rPr>
                  <a:t> are:</a:t>
                </a:r>
              </a:p>
              <a:p>
                <a:endParaRPr lang="en-US" dirty="0">
                  <a:latin typeface="Arial" charset="0"/>
                  <a:cs typeface="Arial" charset="0"/>
                </a:endParaRPr>
              </a:p>
              <a:p>
                <a:pPr marL="0" indent="0" algn="ctr">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2" t="-1446"/>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6" name="Freeform 8">
            <a:extLst>
              <a:ext uri="{FF2B5EF4-FFF2-40B4-BE49-F238E27FC236}">
                <a16:creationId xmlns:a16="http://schemas.microsoft.com/office/drawing/2014/main" id="{6B9CFB4B-1F85-DC4D-A818-5005CDD1249E}"/>
              </a:ext>
            </a:extLst>
          </p:cNvPr>
          <p:cNvSpPr>
            <a:spLocks/>
          </p:cNvSpPr>
          <p:nvPr/>
        </p:nvSpPr>
        <p:spPr bwMode="auto">
          <a:xfrm>
            <a:off x="2247901" y="4968874"/>
            <a:ext cx="2595563" cy="1276350"/>
          </a:xfrm>
          <a:custGeom>
            <a:avLst/>
            <a:gdLst>
              <a:gd name="T0" fmla="*/ 2147483647 w 1635"/>
              <a:gd name="T1" fmla="*/ 2147483647 h 502"/>
              <a:gd name="T2" fmla="*/ 2147483647 w 1635"/>
              <a:gd name="T3" fmla="*/ 2147483647 h 502"/>
              <a:gd name="T4" fmla="*/ 2147483647 w 1635"/>
              <a:gd name="T5" fmla="*/ 2147483647 h 502"/>
              <a:gd name="T6" fmla="*/ 2147483647 w 1635"/>
              <a:gd name="T7" fmla="*/ 2147483647 h 502"/>
              <a:gd name="T8" fmla="*/ 2147483647 w 1635"/>
              <a:gd name="T9" fmla="*/ 2147483647 h 502"/>
              <a:gd name="T10" fmla="*/ 2147483647 w 1635"/>
              <a:gd name="T11" fmla="*/ 2147483647 h 502"/>
              <a:gd name="T12" fmla="*/ 2147483647 w 1635"/>
              <a:gd name="T13" fmla="*/ 2147483647 h 502"/>
              <a:gd name="T14" fmla="*/ 2147483647 w 1635"/>
              <a:gd name="T15" fmla="*/ 2147483647 h 502"/>
              <a:gd name="T16" fmla="*/ 2147483647 w 1635"/>
              <a:gd name="T17" fmla="*/ 2147483647 h 502"/>
              <a:gd name="T18" fmla="*/ 2147483647 w 1635"/>
              <a:gd name="T19" fmla="*/ 2147483647 h 502"/>
              <a:gd name="T20" fmla="*/ 2147483647 w 1635"/>
              <a:gd name="T21" fmla="*/ 2147483647 h 502"/>
              <a:gd name="T22" fmla="*/ 2147483647 w 1635"/>
              <a:gd name="T23" fmla="*/ 2147483647 h 502"/>
              <a:gd name="T24" fmla="*/ 2147483647 w 1635"/>
              <a:gd name="T25" fmla="*/ 2147483647 h 502"/>
              <a:gd name="T26" fmla="*/ 2147483647 w 1635"/>
              <a:gd name="T27" fmla="*/ 2147483647 h 502"/>
              <a:gd name="T28" fmla="*/ 2147483647 w 1635"/>
              <a:gd name="T29" fmla="*/ 2147483647 h 502"/>
              <a:gd name="T30" fmla="*/ 2147483647 w 1635"/>
              <a:gd name="T31" fmla="*/ 2147483647 h 502"/>
              <a:gd name="T32" fmla="*/ 2147483647 w 1635"/>
              <a:gd name="T33" fmla="*/ 2147483647 h 502"/>
              <a:gd name="T34" fmla="*/ 2147483647 w 1635"/>
              <a:gd name="T35" fmla="*/ 0 h 502"/>
              <a:gd name="T36" fmla="*/ 2147483647 w 1635"/>
              <a:gd name="T37" fmla="*/ 2147483647 h 502"/>
              <a:gd name="T38" fmla="*/ 2147483647 w 1635"/>
              <a:gd name="T39" fmla="*/ 2147483647 h 502"/>
              <a:gd name="T40" fmla="*/ 2147483647 w 1635"/>
              <a:gd name="T41" fmla="*/ 2147483647 h 502"/>
              <a:gd name="T42" fmla="*/ 2147483647 w 1635"/>
              <a:gd name="T43" fmla="*/ 2147483647 h 502"/>
              <a:gd name="T44" fmla="*/ 2147483647 w 1635"/>
              <a:gd name="T45" fmla="*/ 2147483647 h 502"/>
              <a:gd name="T46" fmla="*/ 2147483647 w 1635"/>
              <a:gd name="T47" fmla="*/ 2147483647 h 502"/>
              <a:gd name="T48" fmla="*/ 2147483647 w 1635"/>
              <a:gd name="T49" fmla="*/ 2147483647 h 502"/>
              <a:gd name="T50" fmla="*/ 2147483647 w 1635"/>
              <a:gd name="T51" fmla="*/ 2147483647 h 502"/>
              <a:gd name="T52" fmla="*/ 2147483647 w 1635"/>
              <a:gd name="T53" fmla="*/ 2147483647 h 502"/>
              <a:gd name="T54" fmla="*/ 2147483647 w 1635"/>
              <a:gd name="T55" fmla="*/ 2147483647 h 502"/>
              <a:gd name="T56" fmla="*/ 2147483647 w 1635"/>
              <a:gd name="T57" fmla="*/ 2147483647 h 502"/>
              <a:gd name="T58" fmla="*/ 2147483647 w 1635"/>
              <a:gd name="T59" fmla="*/ 2147483647 h 502"/>
              <a:gd name="T60" fmla="*/ 2147483647 w 1635"/>
              <a:gd name="T61" fmla="*/ 2147483647 h 502"/>
              <a:gd name="T62" fmla="*/ 2147483647 w 1635"/>
              <a:gd name="T63" fmla="*/ 2147483647 h 502"/>
              <a:gd name="T64" fmla="*/ 2147483647 w 1635"/>
              <a:gd name="T65" fmla="*/ 2147483647 h 502"/>
              <a:gd name="T66" fmla="*/ 2147483647 w 1635"/>
              <a:gd name="T67" fmla="*/ 2147483647 h 502"/>
              <a:gd name="T68" fmla="*/ 2147483647 w 1635"/>
              <a:gd name="T69" fmla="*/ 2147483647 h 502"/>
              <a:gd name="T70" fmla="*/ 2147483647 w 1635"/>
              <a:gd name="T71" fmla="*/ 2147483647 h 502"/>
              <a:gd name="T72" fmla="*/ 2147483647 w 1635"/>
              <a:gd name="T73" fmla="*/ 2147483647 h 502"/>
              <a:gd name="T74" fmla="*/ 2147483647 w 1635"/>
              <a:gd name="T75" fmla="*/ 2147483647 h 502"/>
              <a:gd name="T76" fmla="*/ 2147483647 w 1635"/>
              <a:gd name="T77" fmla="*/ 2147483647 h 502"/>
              <a:gd name="T78" fmla="*/ 2147483647 w 1635"/>
              <a:gd name="T79" fmla="*/ 2147483647 h 502"/>
              <a:gd name="T80" fmla="*/ 2147483647 w 1635"/>
              <a:gd name="T81" fmla="*/ 2147483647 h 502"/>
              <a:gd name="T82" fmla="*/ 2147483647 w 1635"/>
              <a:gd name="T83" fmla="*/ 2147483647 h 5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35"/>
              <a:gd name="T127" fmla="*/ 0 h 502"/>
              <a:gd name="T128" fmla="*/ 1635 w 1635"/>
              <a:gd name="T129" fmla="*/ 502 h 5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0000FF"/>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3BC0464-BFC9-0745-9B13-B8FE0FE00098}"/>
                  </a:ext>
                </a:extLst>
              </p:cNvPr>
              <p:cNvSpPr/>
              <p:nvPr/>
            </p:nvSpPr>
            <p:spPr>
              <a:xfrm>
                <a:off x="2468045" y="4558784"/>
                <a:ext cx="7675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cs typeface="Times New Roman" panose="02020603050405020304" pitchFamily="18" charset="0"/>
                            </a:rPr>
                            <m:t>𝑐</m:t>
                          </m:r>
                        </m:e>
                        <m:sub>
                          <m:r>
                            <a:rPr lang="en-US" sz="1800" i="1" dirty="0">
                              <a:solidFill>
                                <a:srgbClr val="0000FF"/>
                              </a:solidFill>
                              <a:latin typeface="Cambria Math" panose="02040503050406030204" pitchFamily="18" charset="0"/>
                              <a:cs typeface="Times New Roman" panose="02020603050405020304" pitchFamily="18" charset="0"/>
                            </a:rPr>
                            <m:t>1</m:t>
                          </m:r>
                        </m:sub>
                      </m:sSub>
                      <m:r>
                        <a:rPr lang="en-US" sz="1800" i="1" dirty="0">
                          <a:solidFill>
                            <a:srgbClr val="0000FF"/>
                          </a:solidFill>
                          <a:latin typeface="Cambria Math" panose="02040503050406030204" pitchFamily="18" charset="0"/>
                          <a:cs typeface="Times New Roman" panose="02020603050405020304" pitchFamily="18" charset="0"/>
                        </a:rPr>
                        <m:t>(</m:t>
                      </m:r>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00FF"/>
                          </a:solidFill>
                          <a:latin typeface="Cambria Math" panose="02040503050406030204" pitchFamily="18" charset="0"/>
                          <a:cs typeface="Times New Roman" panose="02020603050405020304" pitchFamily="18" charset="0"/>
                        </a:rPr>
                        <m:t>)</m:t>
                      </m:r>
                    </m:oMath>
                  </m:oMathPara>
                </a14:m>
                <a:endParaRPr lang="en-US" sz="1800" dirty="0">
                  <a:solidFill>
                    <a:srgbClr val="0000FF"/>
                  </a:solidFill>
                </a:endParaRPr>
              </a:p>
            </p:txBody>
          </p:sp>
        </mc:Choice>
        <mc:Fallback xmlns="">
          <p:sp>
            <p:nvSpPr>
              <p:cNvPr id="17" name="Rectangle 16">
                <a:extLst>
                  <a:ext uri="{FF2B5EF4-FFF2-40B4-BE49-F238E27FC236}">
                    <a16:creationId xmlns:a16="http://schemas.microsoft.com/office/drawing/2014/main" id="{83BC0464-BFC9-0745-9B13-B8FE0FE00098}"/>
                  </a:ext>
                </a:extLst>
              </p:cNvPr>
              <p:cNvSpPr>
                <a:spLocks noRot="1" noChangeAspect="1" noMove="1" noResize="1" noEditPoints="1" noAdjustHandles="1" noChangeArrowheads="1" noChangeShapeType="1" noTextEdit="1"/>
              </p:cNvSpPr>
              <p:nvPr/>
            </p:nvSpPr>
            <p:spPr>
              <a:xfrm>
                <a:off x="2468045" y="4558784"/>
                <a:ext cx="767518"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1E3E1D0-CD56-A841-B2B4-63EBD554DD03}"/>
                  </a:ext>
                </a:extLst>
              </p:cNvPr>
              <p:cNvSpPr/>
              <p:nvPr/>
            </p:nvSpPr>
            <p:spPr>
              <a:xfrm>
                <a:off x="1337174" y="2556581"/>
                <a:ext cx="3238001"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𝑤</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2" name="Rectangle 11">
                <a:extLst>
                  <a:ext uri="{FF2B5EF4-FFF2-40B4-BE49-F238E27FC236}">
                    <a16:creationId xmlns:a16="http://schemas.microsoft.com/office/drawing/2014/main" id="{71E3E1D0-CD56-A841-B2B4-63EBD554DD03}"/>
                  </a:ext>
                </a:extLst>
              </p:cNvPr>
              <p:cNvSpPr>
                <a:spLocks noRot="1" noChangeAspect="1" noMove="1" noResize="1" noEditPoints="1" noAdjustHandles="1" noChangeArrowheads="1" noChangeShapeType="1" noTextEdit="1"/>
              </p:cNvSpPr>
              <p:nvPr/>
            </p:nvSpPr>
            <p:spPr>
              <a:xfrm>
                <a:off x="1337174" y="2556581"/>
                <a:ext cx="3238001" cy="955133"/>
              </a:xfrm>
              <a:prstGeom prst="rect">
                <a:avLst/>
              </a:prstGeom>
              <a:blipFill>
                <a:blip r:embed="rId6"/>
                <a:stretch>
                  <a:fillRect l="-11328" t="-149351" b="-224675"/>
                </a:stretch>
              </a:blipFill>
            </p:spPr>
            <p:txBody>
              <a:bodyPr/>
              <a:lstStyle/>
              <a:p>
                <a:r>
                  <a:rPr lang="en-US">
                    <a:noFill/>
                  </a:rPr>
                  <a:t> </a:t>
                </a:r>
              </a:p>
            </p:txBody>
          </p:sp>
        </mc:Fallback>
      </mc:AlternateContent>
    </p:spTree>
    <p:extLst>
      <p:ext uri="{BB962C8B-B14F-4D97-AF65-F5344CB8AC3E}">
        <p14:creationId xmlns:p14="http://schemas.microsoft.com/office/powerpoint/2010/main" val="38177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color matching functions</a:t>
                </a:r>
              </a:p>
              <a:p>
                <a:r>
                  <a:rPr lang="en-US" dirty="0"/>
                  <a:t>Then the</a:t>
                </a:r>
                <a:r>
                  <a:rPr lang="en-US" dirty="0">
                    <a:latin typeface="Arial" charset="0"/>
                    <a:cs typeface="Arial" charset="0"/>
                  </a:rPr>
                  <a:t> weights of the primaries needed to match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b="0" i="1" dirty="0" smtClean="0">
                        <a:solidFill>
                          <a:srgbClr val="7030A0"/>
                        </a:solidFill>
                        <a:latin typeface="Cambria Math" panose="02040503050406030204" pitchFamily="18" charset="0"/>
                        <a:cs typeface="Times New Roman" panose="02020603050405020304" pitchFamily="18" charset="0"/>
                      </a:rPr>
                      <m:t>(</m:t>
                    </m:r>
                    <m:r>
                      <a:rPr lang="en-US"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latin typeface="Arial" charset="0"/>
                    <a:cs typeface="Arial" charset="0"/>
                  </a:rPr>
                  <a:t> are:</a:t>
                </a:r>
              </a:p>
              <a:p>
                <a:endParaRPr lang="en-US" dirty="0">
                  <a:latin typeface="Arial" charset="0"/>
                  <a:cs typeface="Arial" charset="0"/>
                </a:endParaRPr>
              </a:p>
              <a:p>
                <a:pPr marL="0" indent="0" algn="ctr">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2" t="-1446"/>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7" name="Freeform 11">
            <a:extLst>
              <a:ext uri="{FF2B5EF4-FFF2-40B4-BE49-F238E27FC236}">
                <a16:creationId xmlns:a16="http://schemas.microsoft.com/office/drawing/2014/main" id="{465591B0-50B7-FD4D-ACFD-691E4C92E495}"/>
              </a:ext>
            </a:extLst>
          </p:cNvPr>
          <p:cNvSpPr>
            <a:spLocks/>
          </p:cNvSpPr>
          <p:nvPr/>
        </p:nvSpPr>
        <p:spPr bwMode="auto">
          <a:xfrm>
            <a:off x="2311400" y="4664074"/>
            <a:ext cx="3206750" cy="1574800"/>
          </a:xfrm>
          <a:custGeom>
            <a:avLst/>
            <a:gdLst>
              <a:gd name="T0" fmla="*/ 2147483647 w 2192"/>
              <a:gd name="T1" fmla="*/ 2147483647 h 1138"/>
              <a:gd name="T2" fmla="*/ 2147483647 w 2192"/>
              <a:gd name="T3" fmla="*/ 2147483647 h 1138"/>
              <a:gd name="T4" fmla="*/ 2147483647 w 2192"/>
              <a:gd name="T5" fmla="*/ 2147483647 h 1138"/>
              <a:gd name="T6" fmla="*/ 2147483647 w 2192"/>
              <a:gd name="T7" fmla="*/ 2147483647 h 1138"/>
              <a:gd name="T8" fmla="*/ 2147483647 w 2192"/>
              <a:gd name="T9" fmla="*/ 2147483647 h 1138"/>
              <a:gd name="T10" fmla="*/ 2147483647 w 2192"/>
              <a:gd name="T11" fmla="*/ 2147483647 h 1138"/>
              <a:gd name="T12" fmla="*/ 2147483647 w 2192"/>
              <a:gd name="T13" fmla="*/ 2147483647 h 1138"/>
              <a:gd name="T14" fmla="*/ 2147483647 w 2192"/>
              <a:gd name="T15" fmla="*/ 2147483647 h 1138"/>
              <a:gd name="T16" fmla="*/ 2147483647 w 2192"/>
              <a:gd name="T17" fmla="*/ 2147483647 h 1138"/>
              <a:gd name="T18" fmla="*/ 2147483647 w 2192"/>
              <a:gd name="T19" fmla="*/ 2147483647 h 1138"/>
              <a:gd name="T20" fmla="*/ 2147483647 w 2192"/>
              <a:gd name="T21" fmla="*/ 2147483647 h 1138"/>
              <a:gd name="T22" fmla="*/ 2147483647 w 2192"/>
              <a:gd name="T23" fmla="*/ 2147483647 h 1138"/>
              <a:gd name="T24" fmla="*/ 2147483647 w 2192"/>
              <a:gd name="T25" fmla="*/ 2147483647 h 1138"/>
              <a:gd name="T26" fmla="*/ 2147483647 w 2192"/>
              <a:gd name="T27" fmla="*/ 2147483647 h 1138"/>
              <a:gd name="T28" fmla="*/ 2147483647 w 2192"/>
              <a:gd name="T29" fmla="*/ 2147483647 h 1138"/>
              <a:gd name="T30" fmla="*/ 2147483647 w 2192"/>
              <a:gd name="T31" fmla="*/ 2147483647 h 1138"/>
              <a:gd name="T32" fmla="*/ 2147483647 w 2192"/>
              <a:gd name="T33" fmla="*/ 2147483647 h 1138"/>
              <a:gd name="T34" fmla="*/ 2147483647 w 2192"/>
              <a:gd name="T35" fmla="*/ 2147483647 h 1138"/>
              <a:gd name="T36" fmla="*/ 2147483647 w 2192"/>
              <a:gd name="T37" fmla="*/ 2147483647 h 1138"/>
              <a:gd name="T38" fmla="*/ 2147483647 w 2192"/>
              <a:gd name="T39" fmla="*/ 2147483647 h 1138"/>
              <a:gd name="T40" fmla="*/ 2147483647 w 2192"/>
              <a:gd name="T41" fmla="*/ 2147483647 h 1138"/>
              <a:gd name="T42" fmla="*/ 2147483647 w 2192"/>
              <a:gd name="T43" fmla="*/ 2147483647 h 1138"/>
              <a:gd name="T44" fmla="*/ 2147483647 w 2192"/>
              <a:gd name="T45" fmla="*/ 2147483647 h 1138"/>
              <a:gd name="T46" fmla="*/ 2147483647 w 2192"/>
              <a:gd name="T47" fmla="*/ 2147483647 h 1138"/>
              <a:gd name="T48" fmla="*/ 2147483647 w 2192"/>
              <a:gd name="T49" fmla="*/ 2147483647 h 1138"/>
              <a:gd name="T50" fmla="*/ 2147483647 w 2192"/>
              <a:gd name="T51" fmla="*/ 2147483647 h 1138"/>
              <a:gd name="T52" fmla="*/ 2147483647 w 2192"/>
              <a:gd name="T53" fmla="*/ 2147483647 h 1138"/>
              <a:gd name="T54" fmla="*/ 2147483647 w 2192"/>
              <a:gd name="T55" fmla="*/ 2147483647 h 1138"/>
              <a:gd name="T56" fmla="*/ 2147483647 w 2192"/>
              <a:gd name="T57" fmla="*/ 0 h 1138"/>
              <a:gd name="T58" fmla="*/ 2147483647 w 2192"/>
              <a:gd name="T59" fmla="*/ 2147483647 h 1138"/>
              <a:gd name="T60" fmla="*/ 2147483647 w 2192"/>
              <a:gd name="T61" fmla="*/ 2147483647 h 1138"/>
              <a:gd name="T62" fmla="*/ 2147483647 w 2192"/>
              <a:gd name="T63" fmla="*/ 2147483647 h 1138"/>
              <a:gd name="T64" fmla="*/ 2147483647 w 2192"/>
              <a:gd name="T65" fmla="*/ 2147483647 h 1138"/>
              <a:gd name="T66" fmla="*/ 2147483647 w 2192"/>
              <a:gd name="T67" fmla="*/ 2147483647 h 1138"/>
              <a:gd name="T68" fmla="*/ 2147483647 w 2192"/>
              <a:gd name="T69" fmla="*/ 2147483647 h 1138"/>
              <a:gd name="T70" fmla="*/ 2147483647 w 2192"/>
              <a:gd name="T71" fmla="*/ 2147483647 h 1138"/>
              <a:gd name="T72" fmla="*/ 2147483647 w 2192"/>
              <a:gd name="T73" fmla="*/ 2147483647 h 1138"/>
              <a:gd name="T74" fmla="*/ 2147483647 w 2192"/>
              <a:gd name="T75" fmla="*/ 2147483647 h 1138"/>
              <a:gd name="T76" fmla="*/ 2147483647 w 2192"/>
              <a:gd name="T77" fmla="*/ 2147483647 h 1138"/>
              <a:gd name="T78" fmla="*/ 2147483647 w 2192"/>
              <a:gd name="T79" fmla="*/ 2147483647 h 1138"/>
              <a:gd name="T80" fmla="*/ 2147483647 w 2192"/>
              <a:gd name="T81" fmla="*/ 2147483647 h 1138"/>
              <a:gd name="T82" fmla="*/ 2147483647 w 2192"/>
              <a:gd name="T83" fmla="*/ 2147483647 h 1138"/>
              <a:gd name="T84" fmla="*/ 2147483647 w 2192"/>
              <a:gd name="T85" fmla="*/ 2147483647 h 1138"/>
              <a:gd name="T86" fmla="*/ 2147483647 w 2192"/>
              <a:gd name="T87" fmla="*/ 2147483647 h 1138"/>
              <a:gd name="T88" fmla="*/ 2147483647 w 2192"/>
              <a:gd name="T89" fmla="*/ 2147483647 h 1138"/>
              <a:gd name="T90" fmla="*/ 2147483647 w 2192"/>
              <a:gd name="T91" fmla="*/ 2147483647 h 1138"/>
              <a:gd name="T92" fmla="*/ 2147483647 w 2192"/>
              <a:gd name="T93" fmla="*/ 2147483647 h 1138"/>
              <a:gd name="T94" fmla="*/ 2147483647 w 2192"/>
              <a:gd name="T95" fmla="*/ 2147483647 h 1138"/>
              <a:gd name="T96" fmla="*/ 2147483647 w 2192"/>
              <a:gd name="T97" fmla="*/ 2147483647 h 1138"/>
              <a:gd name="T98" fmla="*/ 2147483647 w 2192"/>
              <a:gd name="T99" fmla="*/ 2147483647 h 1138"/>
              <a:gd name="T100" fmla="*/ 2147483647 w 2192"/>
              <a:gd name="T101" fmla="*/ 2147483647 h 1138"/>
              <a:gd name="T102" fmla="*/ 2147483647 w 2192"/>
              <a:gd name="T103" fmla="*/ 2147483647 h 1138"/>
              <a:gd name="T104" fmla="*/ 2147483647 w 2192"/>
              <a:gd name="T105" fmla="*/ 2147483647 h 1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2"/>
              <a:gd name="T160" fmla="*/ 0 h 1138"/>
              <a:gd name="T161" fmla="*/ 2192 w 2192"/>
              <a:gd name="T162" fmla="*/ 1138 h 1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2" h="1138">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93" y="1126"/>
                </a:lnTo>
                <a:lnTo>
                  <a:pt x="2192" y="1138"/>
                </a:lnTo>
              </a:path>
            </a:pathLst>
          </a:custGeom>
          <a:noFill/>
          <a:ln w="50800">
            <a:solidFill>
              <a:srgbClr val="00CC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0000FF"/>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C3A4232-23FF-4349-A488-A433DCFEA2CB}"/>
                  </a:ext>
                </a:extLst>
              </p:cNvPr>
              <p:cNvSpPr/>
              <p:nvPr/>
            </p:nvSpPr>
            <p:spPr>
              <a:xfrm>
                <a:off x="3537783" y="4362915"/>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00B050"/>
                              </a:solidFill>
                              <a:latin typeface="Cambria Math" panose="02040503050406030204" pitchFamily="18" charset="0"/>
                              <a:cs typeface="Times New Roman" panose="02020603050405020304" pitchFamily="18" charset="0"/>
                            </a:rPr>
                          </m:ctrlPr>
                        </m:sSubPr>
                        <m:e>
                          <m:r>
                            <a:rPr lang="en-US" sz="1800" i="1" dirty="0">
                              <a:solidFill>
                                <a:srgbClr val="00B050"/>
                              </a:solidFill>
                              <a:latin typeface="Cambria Math" panose="02040503050406030204" pitchFamily="18" charset="0"/>
                              <a:cs typeface="Times New Roman" panose="02020603050405020304" pitchFamily="18" charset="0"/>
                            </a:rPr>
                            <m:t>𝑐</m:t>
                          </m:r>
                        </m:e>
                        <m:sub>
                          <m:r>
                            <a:rPr lang="en-US" sz="1800" i="1" dirty="0">
                              <a:solidFill>
                                <a:srgbClr val="00B050"/>
                              </a:solidFill>
                              <a:latin typeface="Cambria Math" panose="02040503050406030204" pitchFamily="18" charset="0"/>
                              <a:cs typeface="Times New Roman" panose="02020603050405020304" pitchFamily="18" charset="0"/>
                            </a:rPr>
                            <m:t>2</m:t>
                          </m:r>
                        </m:sub>
                      </m:sSub>
                      <m:r>
                        <a:rPr lang="en-US" sz="1800" i="1" dirty="0">
                          <a:solidFill>
                            <a:srgbClr val="00B050"/>
                          </a:solidFill>
                          <a:latin typeface="Cambria Math" panose="02040503050406030204" pitchFamily="18" charset="0"/>
                          <a:cs typeface="Times New Roman" panose="02020603050405020304" pitchFamily="18" charset="0"/>
                        </a:rPr>
                        <m:t>(</m:t>
                      </m:r>
                      <m:r>
                        <a:rPr lang="en-US" sz="1800" i="1" dirty="0">
                          <a:solidFill>
                            <a:srgbClr val="00B05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00B050"/>
                          </a:solidFill>
                          <a:latin typeface="Cambria Math" panose="02040503050406030204" pitchFamily="18" charset="0"/>
                          <a:cs typeface="Times New Roman" panose="02020603050405020304" pitchFamily="18" charset="0"/>
                        </a:rPr>
                        <m:t>)</m:t>
                      </m:r>
                    </m:oMath>
                  </m:oMathPara>
                </a14:m>
                <a:endParaRPr lang="en-US" sz="1800" dirty="0">
                  <a:solidFill>
                    <a:srgbClr val="00B050"/>
                  </a:solidFill>
                </a:endParaRPr>
              </a:p>
            </p:txBody>
          </p:sp>
        </mc:Choice>
        <mc:Fallback xmlns="">
          <p:sp>
            <p:nvSpPr>
              <p:cNvPr id="20" name="Rectangle 19">
                <a:extLst>
                  <a:ext uri="{FF2B5EF4-FFF2-40B4-BE49-F238E27FC236}">
                    <a16:creationId xmlns:a16="http://schemas.microsoft.com/office/drawing/2014/main" id="{BC3A4232-23FF-4349-A488-A433DCFEA2CB}"/>
                  </a:ext>
                </a:extLst>
              </p:cNvPr>
              <p:cNvSpPr>
                <a:spLocks noRot="1" noChangeAspect="1" noMove="1" noResize="1" noEditPoints="1" noAdjustHandles="1" noChangeArrowheads="1" noChangeShapeType="1" noTextEdit="1"/>
              </p:cNvSpPr>
              <p:nvPr/>
            </p:nvSpPr>
            <p:spPr>
              <a:xfrm>
                <a:off x="3537783" y="4362915"/>
                <a:ext cx="772839"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1E3E1D0-CD56-A841-B2B4-63EBD554DD03}"/>
                  </a:ext>
                </a:extLst>
              </p:cNvPr>
              <p:cNvSpPr/>
              <p:nvPr/>
            </p:nvSpPr>
            <p:spPr>
              <a:xfrm>
                <a:off x="1337174" y="2556581"/>
                <a:ext cx="3238001"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𝑤</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2" name="Rectangle 11">
                <a:extLst>
                  <a:ext uri="{FF2B5EF4-FFF2-40B4-BE49-F238E27FC236}">
                    <a16:creationId xmlns:a16="http://schemas.microsoft.com/office/drawing/2014/main" id="{71E3E1D0-CD56-A841-B2B4-63EBD554DD03}"/>
                  </a:ext>
                </a:extLst>
              </p:cNvPr>
              <p:cNvSpPr>
                <a:spLocks noRot="1" noChangeAspect="1" noMove="1" noResize="1" noEditPoints="1" noAdjustHandles="1" noChangeArrowheads="1" noChangeShapeType="1" noTextEdit="1"/>
              </p:cNvSpPr>
              <p:nvPr/>
            </p:nvSpPr>
            <p:spPr>
              <a:xfrm>
                <a:off x="1337174" y="2556581"/>
                <a:ext cx="3238001" cy="955133"/>
              </a:xfrm>
              <a:prstGeom prst="rect">
                <a:avLst/>
              </a:prstGeom>
              <a:blipFill>
                <a:blip r:embed="rId6"/>
                <a:stretch>
                  <a:fillRect l="-11328"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6D4437B-D337-1C40-89A0-D1CAF1FD9379}"/>
                  </a:ext>
                </a:extLst>
              </p:cNvPr>
              <p:cNvSpPr/>
              <p:nvPr/>
            </p:nvSpPr>
            <p:spPr>
              <a:xfrm>
                <a:off x="4848851" y="2552649"/>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𝑤</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22" name="Rectangle 21">
                <a:extLst>
                  <a:ext uri="{FF2B5EF4-FFF2-40B4-BE49-F238E27FC236}">
                    <a16:creationId xmlns:a16="http://schemas.microsoft.com/office/drawing/2014/main" id="{E6D4437B-D337-1C40-89A0-D1CAF1FD9379}"/>
                  </a:ext>
                </a:extLst>
              </p:cNvPr>
              <p:cNvSpPr>
                <a:spLocks noRot="1" noChangeAspect="1" noMove="1" noResize="1" noEditPoints="1" noAdjustHandles="1" noChangeArrowheads="1" noChangeShapeType="1" noTextEdit="1"/>
              </p:cNvSpPr>
              <p:nvPr/>
            </p:nvSpPr>
            <p:spPr>
              <a:xfrm>
                <a:off x="4848851" y="2552649"/>
                <a:ext cx="3071097" cy="955133"/>
              </a:xfrm>
              <a:prstGeom prst="rect">
                <a:avLst/>
              </a:prstGeom>
              <a:blipFill>
                <a:blip r:embed="rId7"/>
                <a:stretch>
                  <a:fillRect l="-13580"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1672833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color spaces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a:t>Let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i="1" dirty="0" smtClean="0">
                        <a:solidFill>
                          <a:srgbClr val="7030A0"/>
                        </a:solidFill>
                        <a:latin typeface="Cambria Math" panose="02040503050406030204" pitchFamily="18" charset="0"/>
                        <a:cs typeface="Times New Roman" panose="02020603050405020304" pitchFamily="18" charset="0"/>
                      </a:rPr>
                      <m:t>(</m:t>
                    </m:r>
                    <m:r>
                      <a:rPr lang="el-GR" i="1" dirty="0">
                        <a:solidFill>
                          <a:srgbClr val="7030A0"/>
                        </a:solidFill>
                        <a:latin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t> be the spectrum of the target signal and </a:t>
                </a:r>
                <a14:m>
                  <m:oMath xmlns:m="http://schemas.openxmlformats.org/officeDocument/2006/math">
                    <m:sSub>
                      <m:sSubPr>
                        <m:ctrlPr>
                          <a:rPr lang="en-US" i="1" dirty="0" smtClean="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cs typeface="Times New Roman" panose="02020603050405020304" pitchFamily="18" charset="0"/>
                          </a:rPr>
                          <m:t>𝑐</m:t>
                        </m:r>
                      </m:e>
                      <m:sub>
                        <m:r>
                          <a:rPr lang="en-US" i="1" dirty="0">
                            <a:solidFill>
                              <a:srgbClr val="0000FF"/>
                            </a:solidFill>
                            <a:latin typeface="Cambria Math" panose="02040503050406030204" pitchFamily="18" charset="0"/>
                            <a:cs typeface="Times New Roman" panose="02020603050405020304" pitchFamily="18" charset="0"/>
                          </a:rPr>
                          <m:t>1</m:t>
                        </m:r>
                      </m:sub>
                    </m:sSub>
                    <m:r>
                      <a:rPr lang="en-US" i="1" dirty="0">
                        <a:solidFill>
                          <a:srgbClr val="0000FF"/>
                        </a:solidFill>
                        <a:latin typeface="Cambria Math" panose="02040503050406030204" pitchFamily="18" charset="0"/>
                        <a:cs typeface="Times New Roman" panose="02020603050405020304" pitchFamily="18" charset="0"/>
                      </a:rPr>
                      <m:t>(</m:t>
                    </m:r>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0000FF"/>
                        </a:solidFill>
                        <a:latin typeface="Cambria Math" panose="02040503050406030204" pitchFamily="18" charset="0"/>
                        <a:cs typeface="Times New Roman" panose="02020603050405020304" pitchFamily="18" charset="0"/>
                      </a:rPr>
                      <m:t>)</m:t>
                    </m:r>
                  </m:oMath>
                </a14:m>
                <a:r>
                  <a:rPr lang="en-US" dirty="0"/>
                  <a:t>,</a:t>
                </a:r>
                <a:r>
                  <a:rPr lang="en-US" dirty="0">
                    <a:solidFill>
                      <a:srgbClr val="C00000"/>
                    </a:solidFill>
                  </a:rPr>
                  <a:t> </a:t>
                </a:r>
                <a14:m>
                  <m:oMath xmlns:m="http://schemas.openxmlformats.org/officeDocument/2006/math">
                    <m:sSub>
                      <m:sSubPr>
                        <m:ctrlPr>
                          <a:rPr lang="en-US" i="1" dirty="0" smtClean="0">
                            <a:solidFill>
                              <a:srgbClr val="33CC33"/>
                            </a:solidFill>
                            <a:latin typeface="Cambria Math" panose="02040503050406030204" pitchFamily="18" charset="0"/>
                            <a:cs typeface="Times New Roman" panose="02020603050405020304" pitchFamily="18" charset="0"/>
                          </a:rPr>
                        </m:ctrlPr>
                      </m:sSubPr>
                      <m:e>
                        <m:r>
                          <a:rPr lang="en-US" i="1" dirty="0">
                            <a:solidFill>
                              <a:srgbClr val="33CC33"/>
                            </a:solidFill>
                            <a:latin typeface="Cambria Math" panose="02040503050406030204" pitchFamily="18" charset="0"/>
                            <a:cs typeface="Times New Roman" panose="02020603050405020304" pitchFamily="18" charset="0"/>
                          </a:rPr>
                          <m:t>𝑐</m:t>
                        </m:r>
                      </m:e>
                      <m:sub>
                        <m:r>
                          <a:rPr lang="en-US" i="1" dirty="0">
                            <a:solidFill>
                              <a:srgbClr val="33CC33"/>
                            </a:solidFill>
                            <a:latin typeface="Cambria Math" panose="02040503050406030204" pitchFamily="18" charset="0"/>
                            <a:cs typeface="Times New Roman" panose="02020603050405020304" pitchFamily="18" charset="0"/>
                          </a:rPr>
                          <m:t>2</m:t>
                        </m:r>
                      </m:sub>
                    </m:sSub>
                    <m:r>
                      <a:rPr lang="en-US" i="1" dirty="0">
                        <a:solidFill>
                          <a:srgbClr val="33CC33"/>
                        </a:solidFill>
                        <a:latin typeface="Cambria Math" panose="02040503050406030204" pitchFamily="18" charset="0"/>
                        <a:cs typeface="Times New Roman" panose="02020603050405020304" pitchFamily="18" charset="0"/>
                      </a:rPr>
                      <m:t>(</m:t>
                    </m:r>
                    <m:r>
                      <a:rPr lang="en-US" i="1" dirty="0">
                        <a:solidFill>
                          <a:srgbClr val="33CC33"/>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33CC33"/>
                        </a:solidFill>
                        <a:latin typeface="Cambria Math" panose="02040503050406030204" pitchFamily="18" charset="0"/>
                        <a:cs typeface="Times New Roman" panose="02020603050405020304" pitchFamily="18" charset="0"/>
                      </a:rPr>
                      <m:t>)</m:t>
                    </m:r>
                  </m:oMath>
                </a14:m>
                <a:r>
                  <a:rPr lang="en-US" dirty="0"/>
                  <a:t>, and</a:t>
                </a:r>
                <a:r>
                  <a:rPr lang="en-US" dirty="0">
                    <a:solidFill>
                      <a:srgbClr val="C00000"/>
                    </a:solidFill>
                  </a:rPr>
                  <a:t> </a:t>
                </a:r>
                <a14:m>
                  <m:oMath xmlns:m="http://schemas.openxmlformats.org/officeDocument/2006/math">
                    <m:sSub>
                      <m:sSubPr>
                        <m:ctrlPr>
                          <a:rPr lang="en-US" i="1" dirty="0" smtClean="0">
                            <a:solidFill>
                              <a:srgbClr val="FF0000"/>
                            </a:solidFill>
                            <a:latin typeface="Cambria Math" panose="02040503050406030204" pitchFamily="18" charset="0"/>
                            <a:cs typeface="Times New Roman" panose="02020603050405020304" pitchFamily="18" charset="0"/>
                          </a:rPr>
                        </m:ctrlPr>
                      </m:sSubPr>
                      <m:e>
                        <m:r>
                          <a:rPr lang="en-US" i="1" dirty="0">
                            <a:solidFill>
                              <a:srgbClr val="FF0000"/>
                            </a:solidFill>
                            <a:latin typeface="Cambria Math" panose="02040503050406030204" pitchFamily="18" charset="0"/>
                            <a:cs typeface="Times New Roman" panose="02020603050405020304" pitchFamily="18" charset="0"/>
                          </a:rPr>
                          <m:t>𝑐</m:t>
                        </m:r>
                      </m:e>
                      <m:sub>
                        <m:r>
                          <a:rPr lang="en-US" i="1" dirty="0">
                            <a:solidFill>
                              <a:srgbClr val="FF0000"/>
                            </a:solidFill>
                            <a:latin typeface="Cambria Math" panose="02040503050406030204" pitchFamily="18" charset="0"/>
                            <a:cs typeface="Times New Roman" panose="02020603050405020304" pitchFamily="18" charset="0"/>
                          </a:rPr>
                          <m:t>3</m:t>
                        </m:r>
                      </m:sub>
                    </m:sSub>
                    <m:r>
                      <a:rPr lang="en-US" i="1" dirty="0">
                        <a:solidFill>
                          <a:srgbClr val="FF0000"/>
                        </a:solidFill>
                        <a:latin typeface="Cambria Math" panose="02040503050406030204" pitchFamily="18" charset="0"/>
                        <a:cs typeface="Times New Roman" panose="02020603050405020304" pitchFamily="18" charset="0"/>
                      </a:rPr>
                      <m:t>(</m:t>
                    </m:r>
                    <m:r>
                      <a:rPr lang="en-US"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FF0000"/>
                        </a:solidFill>
                        <a:latin typeface="Cambria Math" panose="02040503050406030204" pitchFamily="18" charset="0"/>
                        <a:cs typeface="Times New Roman" panose="02020603050405020304" pitchFamily="18" charset="0"/>
                      </a:rPr>
                      <m:t>)</m:t>
                    </m:r>
                  </m:oMath>
                </a14:m>
                <a:r>
                  <a:rPr lang="en-US" dirty="0">
                    <a:solidFill>
                      <a:srgbClr val="C00000"/>
                    </a:solidFill>
                  </a:rPr>
                  <a:t> </a:t>
                </a:r>
                <a:r>
                  <a:rPr lang="en-US" dirty="0"/>
                  <a:t>the color matching functions</a:t>
                </a:r>
              </a:p>
              <a:p>
                <a:r>
                  <a:rPr lang="en-US" dirty="0"/>
                  <a:t>Then the</a:t>
                </a:r>
                <a:r>
                  <a:rPr lang="en-US" dirty="0">
                    <a:latin typeface="Arial" charset="0"/>
                    <a:cs typeface="Arial" charset="0"/>
                  </a:rPr>
                  <a:t> weights of the primaries needed to match </a:t>
                </a:r>
                <a14:m>
                  <m:oMath xmlns:m="http://schemas.openxmlformats.org/officeDocument/2006/math">
                    <m:r>
                      <a:rPr lang="en-US" i="1" dirty="0" smtClean="0">
                        <a:solidFill>
                          <a:srgbClr val="7030A0"/>
                        </a:solidFill>
                        <a:latin typeface="Cambria Math" panose="02040503050406030204" pitchFamily="18" charset="0"/>
                        <a:cs typeface="Times New Roman" panose="02020603050405020304" pitchFamily="18" charset="0"/>
                      </a:rPr>
                      <m:t>𝑡</m:t>
                    </m:r>
                    <m:r>
                      <a:rPr lang="en-US" b="0" i="1" dirty="0" smtClean="0">
                        <a:solidFill>
                          <a:srgbClr val="7030A0"/>
                        </a:solidFill>
                        <a:latin typeface="Cambria Math" panose="02040503050406030204" pitchFamily="18" charset="0"/>
                        <a:cs typeface="Times New Roman" panose="02020603050405020304" pitchFamily="18" charset="0"/>
                      </a:rPr>
                      <m:t>(</m:t>
                    </m:r>
                    <m:r>
                      <a:rPr lang="en-US" i="1" dirty="0">
                        <a:solidFill>
                          <a:srgbClr val="7030A0"/>
                        </a:solidFill>
                        <a:latin typeface="Cambria Math" panose="02040503050406030204" pitchFamily="18" charset="0"/>
                        <a:ea typeface="Cambria Math" panose="02040503050406030204" pitchFamily="18" charset="0"/>
                        <a:cs typeface="Times New Roman" panose="02020603050405020304" pitchFamily="18" charset="0"/>
                      </a:rPr>
                      <m:t>𝜆</m:t>
                    </m:r>
                    <m:r>
                      <a:rPr lang="en-US" i="1" dirty="0">
                        <a:solidFill>
                          <a:srgbClr val="7030A0"/>
                        </a:solidFill>
                        <a:latin typeface="Cambria Math" panose="02040503050406030204" pitchFamily="18" charset="0"/>
                        <a:cs typeface="Times New Roman" panose="02020603050405020304" pitchFamily="18" charset="0"/>
                      </a:rPr>
                      <m:t>)</m:t>
                    </m:r>
                  </m:oMath>
                </a14:m>
                <a:r>
                  <a:rPr lang="en-US" dirty="0">
                    <a:latin typeface="Arial" charset="0"/>
                    <a:cs typeface="Arial" charset="0"/>
                  </a:rPr>
                  <a:t> are:</a:t>
                </a:r>
              </a:p>
              <a:p>
                <a:endParaRPr lang="en-US" dirty="0">
                  <a:latin typeface="Arial" charset="0"/>
                  <a:cs typeface="Arial" charset="0"/>
                </a:endParaRPr>
              </a:p>
              <a:p>
                <a:pPr marL="0" indent="0" algn="ctr">
                  <a:buNone/>
                </a:pPr>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2" t="-1446"/>
                </a:stretch>
              </a:blipFill>
            </p:spPr>
            <p:txBody>
              <a:bodyPr/>
              <a:lstStyle/>
              <a:p>
                <a:r>
                  <a:rPr lang="en-US">
                    <a:noFill/>
                  </a:rPr>
                  <a:t> </a:t>
                </a:r>
              </a:p>
            </p:txBody>
          </p:sp>
        </mc:Fallback>
      </mc:AlternateContent>
      <p:sp>
        <p:nvSpPr>
          <p:cNvPr id="4" name="Line 4">
            <a:extLst>
              <a:ext uri="{FF2B5EF4-FFF2-40B4-BE49-F238E27FC236}">
                <a16:creationId xmlns:a16="http://schemas.microsoft.com/office/drawing/2014/main" id="{3518A43B-50FB-8243-B86B-F0A2CE25F62C}"/>
              </a:ext>
            </a:extLst>
          </p:cNvPr>
          <p:cNvSpPr>
            <a:spLocks noChangeShapeType="1"/>
          </p:cNvSpPr>
          <p:nvPr/>
        </p:nvSpPr>
        <p:spPr bwMode="auto">
          <a:xfrm>
            <a:off x="2057400" y="4283074"/>
            <a:ext cx="7938" cy="1962150"/>
          </a:xfrm>
          <a:prstGeom prst="line">
            <a:avLst/>
          </a:prstGeom>
          <a:noFill/>
          <a:ln w="25400">
            <a:solidFill>
              <a:srgbClr val="000000"/>
            </a:solidFill>
            <a:round/>
            <a:headEnd/>
            <a:tailEnd/>
          </a:ln>
        </p:spPr>
        <p:txBody>
          <a:bodyPr/>
          <a:lstStyle/>
          <a:p>
            <a:endParaRPr lang="en-US"/>
          </a:p>
        </p:txBody>
      </p:sp>
      <p:sp>
        <p:nvSpPr>
          <p:cNvPr id="5" name="Freeform 6">
            <a:extLst>
              <a:ext uri="{FF2B5EF4-FFF2-40B4-BE49-F238E27FC236}">
                <a16:creationId xmlns:a16="http://schemas.microsoft.com/office/drawing/2014/main" id="{10DBAE26-0B92-1D4A-B96D-C900D8EFA5FF}"/>
              </a:ext>
            </a:extLst>
          </p:cNvPr>
          <p:cNvSpPr>
            <a:spLocks/>
          </p:cNvSpPr>
          <p:nvPr/>
        </p:nvSpPr>
        <p:spPr bwMode="auto">
          <a:xfrm>
            <a:off x="2076450" y="5008563"/>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rgbClr val="7030A0"/>
            </a:solidFill>
            <a:round/>
            <a:headEnd/>
            <a:tailEnd/>
          </a:ln>
        </p:spPr>
        <p:txBody>
          <a:bodyPr/>
          <a:lstStyle/>
          <a:p>
            <a:endParaRPr lang="en-US"/>
          </a:p>
        </p:txBody>
      </p:sp>
      <p:sp>
        <p:nvSpPr>
          <p:cNvPr id="8" name="Freeform 14">
            <a:extLst>
              <a:ext uri="{FF2B5EF4-FFF2-40B4-BE49-F238E27FC236}">
                <a16:creationId xmlns:a16="http://schemas.microsoft.com/office/drawing/2014/main" id="{5954DB1E-4F37-5648-9D0F-8995EFD1FFBB}"/>
              </a:ext>
            </a:extLst>
          </p:cNvPr>
          <p:cNvSpPr>
            <a:spLocks/>
          </p:cNvSpPr>
          <p:nvPr/>
        </p:nvSpPr>
        <p:spPr bwMode="auto">
          <a:xfrm>
            <a:off x="2590800" y="4532312"/>
            <a:ext cx="3951288" cy="1714500"/>
          </a:xfrm>
          <a:custGeom>
            <a:avLst/>
            <a:gdLst>
              <a:gd name="T0" fmla="*/ 2147483647 w 2489"/>
              <a:gd name="T1" fmla="*/ 2147483647 h 1080"/>
              <a:gd name="T2" fmla="*/ 2147483647 w 2489"/>
              <a:gd name="T3" fmla="*/ 2147483647 h 1080"/>
              <a:gd name="T4" fmla="*/ 2147483647 w 2489"/>
              <a:gd name="T5" fmla="*/ 2147483647 h 1080"/>
              <a:gd name="T6" fmla="*/ 2147483647 w 2489"/>
              <a:gd name="T7" fmla="*/ 2147483647 h 1080"/>
              <a:gd name="T8" fmla="*/ 2147483647 w 2489"/>
              <a:gd name="T9" fmla="*/ 2147483647 h 1080"/>
              <a:gd name="T10" fmla="*/ 2147483647 w 2489"/>
              <a:gd name="T11" fmla="*/ 2147483647 h 1080"/>
              <a:gd name="T12" fmla="*/ 2147483647 w 2489"/>
              <a:gd name="T13" fmla="*/ 2147483647 h 1080"/>
              <a:gd name="T14" fmla="*/ 2147483647 w 2489"/>
              <a:gd name="T15" fmla="*/ 2147483647 h 1080"/>
              <a:gd name="T16" fmla="*/ 2147483647 w 2489"/>
              <a:gd name="T17" fmla="*/ 2147483647 h 1080"/>
              <a:gd name="T18" fmla="*/ 2147483647 w 2489"/>
              <a:gd name="T19" fmla="*/ 2147483647 h 1080"/>
              <a:gd name="T20" fmla="*/ 2147483647 w 2489"/>
              <a:gd name="T21" fmla="*/ 2147483647 h 1080"/>
              <a:gd name="T22" fmla="*/ 2147483647 w 2489"/>
              <a:gd name="T23" fmla="*/ 2147483647 h 1080"/>
              <a:gd name="T24" fmla="*/ 2147483647 w 2489"/>
              <a:gd name="T25" fmla="*/ 2147483647 h 1080"/>
              <a:gd name="T26" fmla="*/ 2147483647 w 2489"/>
              <a:gd name="T27" fmla="*/ 2147483647 h 1080"/>
              <a:gd name="T28" fmla="*/ 2147483647 w 2489"/>
              <a:gd name="T29" fmla="*/ 2147483647 h 1080"/>
              <a:gd name="T30" fmla="*/ 2147483647 w 2489"/>
              <a:gd name="T31" fmla="*/ 2147483647 h 1080"/>
              <a:gd name="T32" fmla="*/ 2147483647 w 2489"/>
              <a:gd name="T33" fmla="*/ 2147483647 h 1080"/>
              <a:gd name="T34" fmla="*/ 2147483647 w 2489"/>
              <a:gd name="T35" fmla="*/ 2147483647 h 1080"/>
              <a:gd name="T36" fmla="*/ 2147483647 w 2489"/>
              <a:gd name="T37" fmla="*/ 2147483647 h 1080"/>
              <a:gd name="T38" fmla="*/ 2147483647 w 2489"/>
              <a:gd name="T39" fmla="*/ 2147483647 h 1080"/>
              <a:gd name="T40" fmla="*/ 2147483647 w 2489"/>
              <a:gd name="T41" fmla="*/ 2147483647 h 1080"/>
              <a:gd name="T42" fmla="*/ 2147483647 w 2489"/>
              <a:gd name="T43" fmla="*/ 2147483647 h 1080"/>
              <a:gd name="T44" fmla="*/ 2147483647 w 2489"/>
              <a:gd name="T45" fmla="*/ 2147483647 h 1080"/>
              <a:gd name="T46" fmla="*/ 2147483647 w 2489"/>
              <a:gd name="T47" fmla="*/ 2147483647 h 1080"/>
              <a:gd name="T48" fmla="*/ 2147483647 w 2489"/>
              <a:gd name="T49" fmla="*/ 2147483647 h 1080"/>
              <a:gd name="T50" fmla="*/ 2147483647 w 2489"/>
              <a:gd name="T51" fmla="*/ 2147483647 h 1080"/>
              <a:gd name="T52" fmla="*/ 2147483647 w 2489"/>
              <a:gd name="T53" fmla="*/ 2147483647 h 1080"/>
              <a:gd name="T54" fmla="*/ 2147483647 w 2489"/>
              <a:gd name="T55" fmla="*/ 2147483647 h 1080"/>
              <a:gd name="T56" fmla="*/ 2147483647 w 2489"/>
              <a:gd name="T57" fmla="*/ 2147483647 h 1080"/>
              <a:gd name="T58" fmla="*/ 2147483647 w 2489"/>
              <a:gd name="T59" fmla="*/ 2147483647 h 1080"/>
              <a:gd name="T60" fmla="*/ 2147483647 w 2489"/>
              <a:gd name="T61" fmla="*/ 2147483647 h 1080"/>
              <a:gd name="T62" fmla="*/ 2147483647 w 2489"/>
              <a:gd name="T63" fmla="*/ 2147483647 h 1080"/>
              <a:gd name="T64" fmla="*/ 2147483647 w 2489"/>
              <a:gd name="T65" fmla="*/ 2147483647 h 1080"/>
              <a:gd name="T66" fmla="*/ 2147483647 w 2489"/>
              <a:gd name="T67" fmla="*/ 2147483647 h 1080"/>
              <a:gd name="T68" fmla="*/ 2147483647 w 2489"/>
              <a:gd name="T69" fmla="*/ 0 h 1080"/>
              <a:gd name="T70" fmla="*/ 2147483647 w 2489"/>
              <a:gd name="T71" fmla="*/ 2147483647 h 1080"/>
              <a:gd name="T72" fmla="*/ 2147483647 w 2489"/>
              <a:gd name="T73" fmla="*/ 2147483647 h 1080"/>
              <a:gd name="T74" fmla="*/ 2147483647 w 2489"/>
              <a:gd name="T75" fmla="*/ 2147483647 h 1080"/>
              <a:gd name="T76" fmla="*/ 2147483647 w 2489"/>
              <a:gd name="T77" fmla="*/ 2147483647 h 1080"/>
              <a:gd name="T78" fmla="*/ 2147483647 w 2489"/>
              <a:gd name="T79" fmla="*/ 2147483647 h 1080"/>
              <a:gd name="T80" fmla="*/ 2147483647 w 2489"/>
              <a:gd name="T81" fmla="*/ 2147483647 h 1080"/>
              <a:gd name="T82" fmla="*/ 2147483647 w 2489"/>
              <a:gd name="T83" fmla="*/ 2147483647 h 1080"/>
              <a:gd name="T84" fmla="*/ 2147483647 w 2489"/>
              <a:gd name="T85" fmla="*/ 2147483647 h 1080"/>
              <a:gd name="T86" fmla="*/ 2147483647 w 2489"/>
              <a:gd name="T87" fmla="*/ 2147483647 h 1080"/>
              <a:gd name="T88" fmla="*/ 2147483647 w 2489"/>
              <a:gd name="T89" fmla="*/ 2147483647 h 1080"/>
              <a:gd name="T90" fmla="*/ 2147483647 w 2489"/>
              <a:gd name="T91" fmla="*/ 2147483647 h 1080"/>
              <a:gd name="T92" fmla="*/ 2147483647 w 2489"/>
              <a:gd name="T93" fmla="*/ 2147483647 h 1080"/>
              <a:gd name="T94" fmla="*/ 2147483647 w 2489"/>
              <a:gd name="T95" fmla="*/ 2147483647 h 1080"/>
              <a:gd name="T96" fmla="*/ 2147483647 w 2489"/>
              <a:gd name="T97" fmla="*/ 2147483647 h 1080"/>
              <a:gd name="T98" fmla="*/ 2147483647 w 2489"/>
              <a:gd name="T99" fmla="*/ 2147483647 h 1080"/>
              <a:gd name="T100" fmla="*/ 2147483647 w 2489"/>
              <a:gd name="T101" fmla="*/ 2147483647 h 1080"/>
              <a:gd name="T102" fmla="*/ 2147483647 w 2489"/>
              <a:gd name="T103" fmla="*/ 2147483647 h 1080"/>
              <a:gd name="T104" fmla="*/ 2147483647 w 2489"/>
              <a:gd name="T105" fmla="*/ 2147483647 h 1080"/>
              <a:gd name="T106" fmla="*/ 2147483647 w 2489"/>
              <a:gd name="T107" fmla="*/ 2147483647 h 1080"/>
              <a:gd name="T108" fmla="*/ 2147483647 w 2489"/>
              <a:gd name="T109" fmla="*/ 2147483647 h 1080"/>
              <a:gd name="T110" fmla="*/ 2147483647 w 2489"/>
              <a:gd name="T111" fmla="*/ 2147483647 h 10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9"/>
              <a:gd name="T169" fmla="*/ 0 h 1080"/>
              <a:gd name="T170" fmla="*/ 2489 w 2489"/>
              <a:gd name="T171" fmla="*/ 1080 h 108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9" h="1080">
                <a:moveTo>
                  <a:pt x="0" y="1080"/>
                </a:moveTo>
                <a:lnTo>
                  <a:pt x="24" y="1080"/>
                </a:lnTo>
                <a:lnTo>
                  <a:pt x="48" y="1080"/>
                </a:lnTo>
                <a:lnTo>
                  <a:pt x="72" y="1080"/>
                </a:lnTo>
                <a:lnTo>
                  <a:pt x="88" y="1080"/>
                </a:lnTo>
                <a:lnTo>
                  <a:pt x="112" y="1080"/>
                </a:lnTo>
                <a:lnTo>
                  <a:pt x="136" y="1080"/>
                </a:lnTo>
                <a:lnTo>
                  <a:pt x="160" y="1080"/>
                </a:lnTo>
                <a:lnTo>
                  <a:pt x="176" y="1080"/>
                </a:lnTo>
                <a:lnTo>
                  <a:pt x="200" y="1080"/>
                </a:lnTo>
                <a:lnTo>
                  <a:pt x="224" y="1080"/>
                </a:lnTo>
                <a:lnTo>
                  <a:pt x="240" y="1075"/>
                </a:lnTo>
                <a:lnTo>
                  <a:pt x="263" y="1075"/>
                </a:lnTo>
                <a:lnTo>
                  <a:pt x="287" y="1075"/>
                </a:lnTo>
                <a:lnTo>
                  <a:pt x="303" y="1068"/>
                </a:lnTo>
                <a:lnTo>
                  <a:pt x="327" y="1068"/>
                </a:lnTo>
                <a:lnTo>
                  <a:pt x="351" y="1062"/>
                </a:lnTo>
                <a:lnTo>
                  <a:pt x="367" y="1062"/>
                </a:lnTo>
                <a:lnTo>
                  <a:pt x="391" y="1056"/>
                </a:lnTo>
                <a:lnTo>
                  <a:pt x="407" y="1050"/>
                </a:lnTo>
                <a:lnTo>
                  <a:pt x="431" y="1050"/>
                </a:lnTo>
                <a:lnTo>
                  <a:pt x="447" y="1044"/>
                </a:lnTo>
                <a:lnTo>
                  <a:pt x="471" y="1038"/>
                </a:lnTo>
                <a:lnTo>
                  <a:pt x="487" y="1031"/>
                </a:lnTo>
                <a:lnTo>
                  <a:pt x="511" y="1026"/>
                </a:lnTo>
                <a:lnTo>
                  <a:pt x="527" y="1019"/>
                </a:lnTo>
                <a:lnTo>
                  <a:pt x="551" y="1019"/>
                </a:lnTo>
                <a:lnTo>
                  <a:pt x="567" y="1013"/>
                </a:lnTo>
                <a:lnTo>
                  <a:pt x="591" y="1007"/>
                </a:lnTo>
                <a:lnTo>
                  <a:pt x="607" y="995"/>
                </a:lnTo>
                <a:lnTo>
                  <a:pt x="623" y="988"/>
                </a:lnTo>
                <a:lnTo>
                  <a:pt x="646" y="983"/>
                </a:lnTo>
                <a:lnTo>
                  <a:pt x="662" y="976"/>
                </a:lnTo>
                <a:lnTo>
                  <a:pt x="686" y="970"/>
                </a:lnTo>
                <a:lnTo>
                  <a:pt x="702" y="964"/>
                </a:lnTo>
                <a:lnTo>
                  <a:pt x="718" y="952"/>
                </a:lnTo>
                <a:lnTo>
                  <a:pt x="742" y="946"/>
                </a:lnTo>
                <a:lnTo>
                  <a:pt x="758" y="939"/>
                </a:lnTo>
                <a:lnTo>
                  <a:pt x="774" y="927"/>
                </a:lnTo>
                <a:lnTo>
                  <a:pt x="798" y="921"/>
                </a:lnTo>
                <a:lnTo>
                  <a:pt x="814" y="908"/>
                </a:lnTo>
                <a:lnTo>
                  <a:pt x="830" y="903"/>
                </a:lnTo>
                <a:lnTo>
                  <a:pt x="846" y="891"/>
                </a:lnTo>
                <a:lnTo>
                  <a:pt x="870" y="884"/>
                </a:lnTo>
                <a:lnTo>
                  <a:pt x="886" y="872"/>
                </a:lnTo>
                <a:lnTo>
                  <a:pt x="902" y="860"/>
                </a:lnTo>
                <a:lnTo>
                  <a:pt x="918" y="854"/>
                </a:lnTo>
                <a:lnTo>
                  <a:pt x="942" y="841"/>
                </a:lnTo>
                <a:lnTo>
                  <a:pt x="958" y="828"/>
                </a:lnTo>
                <a:lnTo>
                  <a:pt x="974" y="816"/>
                </a:lnTo>
                <a:lnTo>
                  <a:pt x="997" y="804"/>
                </a:lnTo>
                <a:lnTo>
                  <a:pt x="1013" y="786"/>
                </a:lnTo>
                <a:lnTo>
                  <a:pt x="1029" y="767"/>
                </a:lnTo>
                <a:lnTo>
                  <a:pt x="1045" y="749"/>
                </a:lnTo>
                <a:lnTo>
                  <a:pt x="1069" y="731"/>
                </a:lnTo>
                <a:lnTo>
                  <a:pt x="1085" y="706"/>
                </a:lnTo>
                <a:lnTo>
                  <a:pt x="1101" y="688"/>
                </a:lnTo>
                <a:lnTo>
                  <a:pt x="1117" y="663"/>
                </a:lnTo>
                <a:lnTo>
                  <a:pt x="1125" y="651"/>
                </a:lnTo>
                <a:lnTo>
                  <a:pt x="1133" y="639"/>
                </a:lnTo>
                <a:lnTo>
                  <a:pt x="1141" y="627"/>
                </a:lnTo>
                <a:lnTo>
                  <a:pt x="1149" y="614"/>
                </a:lnTo>
                <a:lnTo>
                  <a:pt x="1157" y="602"/>
                </a:lnTo>
                <a:lnTo>
                  <a:pt x="1165" y="589"/>
                </a:lnTo>
                <a:lnTo>
                  <a:pt x="1173" y="577"/>
                </a:lnTo>
                <a:lnTo>
                  <a:pt x="1181" y="565"/>
                </a:lnTo>
                <a:lnTo>
                  <a:pt x="1189" y="547"/>
                </a:lnTo>
                <a:lnTo>
                  <a:pt x="1189" y="535"/>
                </a:lnTo>
                <a:lnTo>
                  <a:pt x="1197" y="522"/>
                </a:lnTo>
                <a:lnTo>
                  <a:pt x="1205" y="510"/>
                </a:lnTo>
                <a:lnTo>
                  <a:pt x="1213" y="497"/>
                </a:lnTo>
                <a:lnTo>
                  <a:pt x="1221" y="479"/>
                </a:lnTo>
                <a:lnTo>
                  <a:pt x="1229" y="467"/>
                </a:lnTo>
                <a:lnTo>
                  <a:pt x="1237" y="455"/>
                </a:lnTo>
                <a:lnTo>
                  <a:pt x="1245" y="443"/>
                </a:lnTo>
                <a:lnTo>
                  <a:pt x="1245" y="430"/>
                </a:lnTo>
                <a:lnTo>
                  <a:pt x="1253" y="412"/>
                </a:lnTo>
                <a:lnTo>
                  <a:pt x="1261" y="399"/>
                </a:lnTo>
                <a:lnTo>
                  <a:pt x="1269" y="387"/>
                </a:lnTo>
                <a:lnTo>
                  <a:pt x="1277" y="375"/>
                </a:lnTo>
                <a:lnTo>
                  <a:pt x="1285" y="356"/>
                </a:lnTo>
                <a:lnTo>
                  <a:pt x="1285" y="344"/>
                </a:lnTo>
                <a:lnTo>
                  <a:pt x="1293" y="332"/>
                </a:lnTo>
                <a:lnTo>
                  <a:pt x="1301" y="320"/>
                </a:lnTo>
                <a:lnTo>
                  <a:pt x="1309" y="307"/>
                </a:lnTo>
                <a:lnTo>
                  <a:pt x="1309" y="295"/>
                </a:lnTo>
                <a:lnTo>
                  <a:pt x="1317" y="276"/>
                </a:lnTo>
                <a:lnTo>
                  <a:pt x="1325" y="264"/>
                </a:lnTo>
                <a:lnTo>
                  <a:pt x="1333" y="252"/>
                </a:lnTo>
                <a:lnTo>
                  <a:pt x="1333" y="240"/>
                </a:lnTo>
                <a:lnTo>
                  <a:pt x="1341" y="227"/>
                </a:lnTo>
                <a:lnTo>
                  <a:pt x="1349" y="215"/>
                </a:lnTo>
                <a:lnTo>
                  <a:pt x="1356" y="203"/>
                </a:lnTo>
                <a:lnTo>
                  <a:pt x="1356" y="191"/>
                </a:lnTo>
                <a:lnTo>
                  <a:pt x="1372" y="172"/>
                </a:lnTo>
                <a:lnTo>
                  <a:pt x="1380" y="148"/>
                </a:lnTo>
                <a:lnTo>
                  <a:pt x="1396" y="129"/>
                </a:lnTo>
                <a:lnTo>
                  <a:pt x="1404" y="104"/>
                </a:lnTo>
                <a:lnTo>
                  <a:pt x="1412" y="92"/>
                </a:lnTo>
                <a:lnTo>
                  <a:pt x="1428" y="73"/>
                </a:lnTo>
                <a:lnTo>
                  <a:pt x="1436" y="56"/>
                </a:lnTo>
                <a:lnTo>
                  <a:pt x="1444" y="43"/>
                </a:lnTo>
                <a:lnTo>
                  <a:pt x="1460" y="31"/>
                </a:lnTo>
                <a:lnTo>
                  <a:pt x="1476" y="12"/>
                </a:lnTo>
                <a:lnTo>
                  <a:pt x="1500" y="0"/>
                </a:lnTo>
                <a:lnTo>
                  <a:pt x="1516" y="7"/>
                </a:lnTo>
                <a:lnTo>
                  <a:pt x="1524" y="7"/>
                </a:lnTo>
                <a:lnTo>
                  <a:pt x="1532" y="12"/>
                </a:lnTo>
                <a:lnTo>
                  <a:pt x="1540" y="19"/>
                </a:lnTo>
                <a:lnTo>
                  <a:pt x="1556" y="31"/>
                </a:lnTo>
                <a:lnTo>
                  <a:pt x="1564" y="43"/>
                </a:lnTo>
                <a:lnTo>
                  <a:pt x="1572" y="61"/>
                </a:lnTo>
                <a:lnTo>
                  <a:pt x="1580" y="80"/>
                </a:lnTo>
                <a:lnTo>
                  <a:pt x="1596" y="104"/>
                </a:lnTo>
                <a:lnTo>
                  <a:pt x="1604" y="129"/>
                </a:lnTo>
                <a:lnTo>
                  <a:pt x="1612" y="148"/>
                </a:lnTo>
                <a:lnTo>
                  <a:pt x="1620" y="172"/>
                </a:lnTo>
                <a:lnTo>
                  <a:pt x="1628" y="196"/>
                </a:lnTo>
                <a:lnTo>
                  <a:pt x="1636" y="221"/>
                </a:lnTo>
                <a:lnTo>
                  <a:pt x="1652" y="240"/>
                </a:lnTo>
                <a:lnTo>
                  <a:pt x="1660" y="264"/>
                </a:lnTo>
                <a:lnTo>
                  <a:pt x="1668" y="289"/>
                </a:lnTo>
                <a:lnTo>
                  <a:pt x="1676" y="313"/>
                </a:lnTo>
                <a:lnTo>
                  <a:pt x="1684" y="338"/>
                </a:lnTo>
                <a:lnTo>
                  <a:pt x="1692" y="363"/>
                </a:lnTo>
                <a:lnTo>
                  <a:pt x="1700" y="387"/>
                </a:lnTo>
                <a:lnTo>
                  <a:pt x="1708" y="412"/>
                </a:lnTo>
                <a:lnTo>
                  <a:pt x="1715" y="436"/>
                </a:lnTo>
                <a:lnTo>
                  <a:pt x="1723" y="460"/>
                </a:lnTo>
                <a:lnTo>
                  <a:pt x="1731" y="485"/>
                </a:lnTo>
                <a:lnTo>
                  <a:pt x="1739" y="510"/>
                </a:lnTo>
                <a:lnTo>
                  <a:pt x="1747" y="535"/>
                </a:lnTo>
                <a:lnTo>
                  <a:pt x="1755" y="559"/>
                </a:lnTo>
                <a:lnTo>
                  <a:pt x="1763" y="583"/>
                </a:lnTo>
                <a:lnTo>
                  <a:pt x="1771" y="608"/>
                </a:lnTo>
                <a:lnTo>
                  <a:pt x="1779" y="627"/>
                </a:lnTo>
                <a:lnTo>
                  <a:pt x="1795" y="651"/>
                </a:lnTo>
                <a:lnTo>
                  <a:pt x="1803" y="675"/>
                </a:lnTo>
                <a:lnTo>
                  <a:pt x="1811" y="700"/>
                </a:lnTo>
                <a:lnTo>
                  <a:pt x="1827" y="719"/>
                </a:lnTo>
                <a:lnTo>
                  <a:pt x="1835" y="743"/>
                </a:lnTo>
                <a:lnTo>
                  <a:pt x="1851" y="761"/>
                </a:lnTo>
                <a:lnTo>
                  <a:pt x="1859" y="786"/>
                </a:lnTo>
                <a:lnTo>
                  <a:pt x="1875" y="804"/>
                </a:lnTo>
                <a:lnTo>
                  <a:pt x="1891" y="828"/>
                </a:lnTo>
                <a:lnTo>
                  <a:pt x="1899" y="847"/>
                </a:lnTo>
                <a:lnTo>
                  <a:pt x="1915" y="866"/>
                </a:lnTo>
                <a:lnTo>
                  <a:pt x="1931" y="884"/>
                </a:lnTo>
                <a:lnTo>
                  <a:pt x="1947" y="903"/>
                </a:lnTo>
                <a:lnTo>
                  <a:pt x="1963" y="921"/>
                </a:lnTo>
                <a:lnTo>
                  <a:pt x="1987" y="939"/>
                </a:lnTo>
                <a:lnTo>
                  <a:pt x="2003" y="958"/>
                </a:lnTo>
                <a:lnTo>
                  <a:pt x="2019" y="970"/>
                </a:lnTo>
                <a:lnTo>
                  <a:pt x="2043" y="988"/>
                </a:lnTo>
                <a:lnTo>
                  <a:pt x="2067" y="1000"/>
                </a:lnTo>
                <a:lnTo>
                  <a:pt x="2090" y="1013"/>
                </a:lnTo>
                <a:lnTo>
                  <a:pt x="2106" y="1026"/>
                </a:lnTo>
                <a:lnTo>
                  <a:pt x="2130" y="1044"/>
                </a:lnTo>
                <a:lnTo>
                  <a:pt x="2162" y="1050"/>
                </a:lnTo>
                <a:lnTo>
                  <a:pt x="2186" y="1062"/>
                </a:lnTo>
                <a:lnTo>
                  <a:pt x="2218" y="1075"/>
                </a:lnTo>
                <a:lnTo>
                  <a:pt x="2242" y="1080"/>
                </a:lnTo>
                <a:lnTo>
                  <a:pt x="2274" y="1080"/>
                </a:lnTo>
                <a:lnTo>
                  <a:pt x="2306" y="1080"/>
                </a:lnTo>
                <a:lnTo>
                  <a:pt x="2338" y="1080"/>
                </a:lnTo>
                <a:lnTo>
                  <a:pt x="2370" y="1080"/>
                </a:lnTo>
                <a:lnTo>
                  <a:pt x="2394" y="1080"/>
                </a:lnTo>
                <a:lnTo>
                  <a:pt x="2426" y="1080"/>
                </a:lnTo>
                <a:lnTo>
                  <a:pt x="2457" y="1080"/>
                </a:lnTo>
                <a:lnTo>
                  <a:pt x="2489" y="1080"/>
                </a:lnTo>
              </a:path>
            </a:pathLst>
          </a:custGeom>
          <a:noFill/>
          <a:ln w="50800">
            <a:solidFill>
              <a:srgbClr val="FF0000"/>
            </a:solidFill>
            <a:round/>
            <a:headEnd/>
            <a:tailEnd/>
          </a:ln>
        </p:spPr>
        <p:txBody>
          <a:bodyPr/>
          <a:lstStyle/>
          <a:p>
            <a:endParaRPr lang="en-US"/>
          </a:p>
        </p:txBody>
      </p:sp>
      <mc:AlternateContent xmlns:mc="http://schemas.openxmlformats.org/markup-compatibility/2006" xmlns:a14="http://schemas.microsoft.com/office/drawing/2010/main">
        <mc:Choice Requires="a14">
          <p:sp>
            <p:nvSpPr>
              <p:cNvPr id="9" name="Rectangle 16">
                <a:extLst>
                  <a:ext uri="{FF2B5EF4-FFF2-40B4-BE49-F238E27FC236}">
                    <a16:creationId xmlns:a16="http://schemas.microsoft.com/office/drawing/2014/main" id="{598F561C-98A2-7D40-AF6B-ECF636B48DCB}"/>
                  </a:ext>
                </a:extLst>
              </p:cNvPr>
              <p:cNvSpPr>
                <a:spLocks noChangeArrowheads="1"/>
              </p:cNvSpPr>
              <p:nvPr/>
            </p:nvSpPr>
            <p:spPr bwMode="auto">
              <a:xfrm>
                <a:off x="6962318" y="6019799"/>
                <a:ext cx="377155" cy="365228"/>
              </a:xfrm>
              <a:prstGeom prst="rect">
                <a:avLst/>
              </a:prstGeom>
              <a:noFill/>
              <a:ln w="12700">
                <a:noFill/>
                <a:miter lim="800000"/>
                <a:headEnd/>
                <a:tailEnd/>
              </a:ln>
            </p:spPr>
            <p:txBody>
              <a:bodyPr wrap="none" lIns="63500" tIns="25400" rIns="63500" bIns="25400">
                <a:spAutoFit/>
              </a:bodyPr>
              <a:lstStyle/>
              <a:p>
                <a:pPr algn="ctr">
                  <a:lnSpc>
                    <a:spcPct val="85000"/>
                  </a:lnSpc>
                </a:pPr>
                <a14:m>
                  <m:oMathPara xmlns:m="http://schemas.openxmlformats.org/officeDocument/2006/math">
                    <m:oMathParaPr>
                      <m:jc m:val="centerGroup"/>
                    </m:oMathParaPr>
                    <m:oMath xmlns:m="http://schemas.openxmlformats.org/officeDocument/2006/math">
                      <m:r>
                        <a:rPr lang="el-GR" i="1" dirty="0">
                          <a:solidFill>
                            <a:srgbClr val="0000FF"/>
                          </a:solidFill>
                          <a:latin typeface="Cambria Math" panose="02040503050406030204" pitchFamily="18" charset="0"/>
                        </a:rPr>
                        <m:t>𝜆</m:t>
                      </m:r>
                    </m:oMath>
                  </m:oMathPara>
                </a14:m>
                <a:endParaRPr lang="en-US" i="1" dirty="0">
                  <a:solidFill>
                    <a:srgbClr val="0000FF"/>
                  </a:solidFill>
                </a:endParaRPr>
              </a:p>
            </p:txBody>
          </p:sp>
        </mc:Choice>
        <mc:Fallback xmlns="">
          <p:sp>
            <p:nvSpPr>
              <p:cNvPr id="9" name="Rectangle 16">
                <a:extLst>
                  <a:ext uri="{FF2B5EF4-FFF2-40B4-BE49-F238E27FC236}">
                    <a16:creationId xmlns:a16="http://schemas.microsoft.com/office/drawing/2014/main" id="{598F561C-98A2-7D40-AF6B-ECF636B48DCB}"/>
                  </a:ext>
                </a:extLst>
              </p:cNvPr>
              <p:cNvSpPr>
                <a:spLocks noRot="1" noChangeAspect="1" noMove="1" noResize="1" noEditPoints="1" noAdjustHandles="1" noChangeArrowheads="1" noChangeShapeType="1" noTextEdit="1"/>
              </p:cNvSpPr>
              <p:nvPr/>
            </p:nvSpPr>
            <p:spPr bwMode="auto">
              <a:xfrm>
                <a:off x="6962318" y="6019799"/>
                <a:ext cx="377155" cy="365228"/>
              </a:xfrm>
              <a:prstGeom prst="rect">
                <a:avLst/>
              </a:prstGeom>
              <a:blipFill>
                <a:blip r:embed="rId3"/>
                <a:stretch>
                  <a:fillRect l="-9677"/>
                </a:stretch>
              </a:blipFill>
              <a:ln w="1270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7">
                <a:extLst>
                  <a:ext uri="{FF2B5EF4-FFF2-40B4-BE49-F238E27FC236}">
                    <a16:creationId xmlns:a16="http://schemas.microsoft.com/office/drawing/2014/main" id="{577A4C3A-3875-D54D-87AF-A524EE6D91E8}"/>
                  </a:ext>
                </a:extLst>
              </p:cNvPr>
              <p:cNvSpPr>
                <a:spLocks noChangeArrowheads="1"/>
              </p:cNvSpPr>
              <p:nvPr/>
            </p:nvSpPr>
            <p:spPr bwMode="auto">
              <a:xfrm>
                <a:off x="5410200" y="3886200"/>
                <a:ext cx="1914050"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smtClean="0">
                        <a:solidFill>
                          <a:srgbClr val="7030A0"/>
                        </a:solidFill>
                        <a:latin typeface="Cambria Math" panose="02040503050406030204" pitchFamily="18" charset="0"/>
                      </a:rPr>
                      <m:t>𝑡</m:t>
                    </m:r>
                    <m:r>
                      <a:rPr lang="en-US" sz="1800" i="1" dirty="0" smtClean="0">
                        <a:solidFill>
                          <a:srgbClr val="7030A0"/>
                        </a:solidFill>
                        <a:latin typeface="Cambria Math" panose="02040503050406030204" pitchFamily="18" charset="0"/>
                      </a:rPr>
                      <m:t>(</m:t>
                    </m:r>
                    <m:r>
                      <a:rPr lang="el-GR" sz="1800" i="1" dirty="0">
                        <a:solidFill>
                          <a:srgbClr val="7030A0"/>
                        </a:solidFill>
                        <a:latin typeface="Cambria Math" panose="02040503050406030204" pitchFamily="18" charset="0"/>
                      </a:rPr>
                      <m:t>𝜆</m:t>
                    </m:r>
                    <m:r>
                      <a:rPr lang="en-US" sz="1800" i="1" dirty="0">
                        <a:solidFill>
                          <a:srgbClr val="7030A0"/>
                        </a:solidFill>
                        <a:latin typeface="Cambria Math" panose="02040503050406030204" pitchFamily="18" charset="0"/>
                      </a:rPr>
                      <m:t>)</m:t>
                    </m:r>
                  </m:oMath>
                </a14:m>
                <a:endParaRPr lang="en-US" sz="1800" dirty="0">
                  <a:solidFill>
                    <a:srgbClr val="0000FF"/>
                  </a:solidFill>
                </a:endParaRPr>
              </a:p>
            </p:txBody>
          </p:sp>
        </mc:Choice>
        <mc:Fallback xmlns="">
          <p:sp>
            <p:nvSpPr>
              <p:cNvPr id="14" name="Rectangle 17">
                <a:extLst>
                  <a:ext uri="{FF2B5EF4-FFF2-40B4-BE49-F238E27FC236}">
                    <a16:creationId xmlns:a16="http://schemas.microsoft.com/office/drawing/2014/main" id="{577A4C3A-3875-D54D-87AF-A524EE6D91E8}"/>
                  </a:ext>
                </a:extLst>
              </p:cNvPr>
              <p:cNvSpPr>
                <a:spLocks noRot="1" noChangeAspect="1" noMove="1" noResize="1" noEditPoints="1" noAdjustHandles="1" noChangeArrowheads="1" noChangeShapeType="1" noTextEdit="1"/>
              </p:cNvSpPr>
              <p:nvPr/>
            </p:nvSpPr>
            <p:spPr bwMode="auto">
              <a:xfrm>
                <a:off x="5410200" y="3886200"/>
                <a:ext cx="1914050" cy="286745"/>
              </a:xfrm>
              <a:prstGeom prst="rect">
                <a:avLst/>
              </a:prstGeom>
              <a:blipFill>
                <a:blip r:embed="rId4"/>
                <a:stretch>
                  <a:fillRect l="-3289" t="-29167" r="-1316" b="-33333"/>
                </a:stretch>
              </a:blipFill>
              <a:ln w="12700">
                <a:noFill/>
                <a:miter lim="800000"/>
                <a:headEnd/>
                <a:tailEnd/>
              </a:ln>
            </p:spPr>
            <p:txBody>
              <a:bodyPr/>
              <a:lstStyle/>
              <a:p>
                <a:r>
                  <a:rPr lang="en-US">
                    <a:noFill/>
                  </a:rPr>
                  <a:t> </a:t>
                </a:r>
              </a:p>
            </p:txBody>
          </p:sp>
        </mc:Fallback>
      </mc:AlternateContent>
      <p:cxnSp>
        <p:nvCxnSpPr>
          <p:cNvPr id="15" name="Straight Arrow Connector 55">
            <a:extLst>
              <a:ext uri="{FF2B5EF4-FFF2-40B4-BE49-F238E27FC236}">
                <a16:creationId xmlns:a16="http://schemas.microsoft.com/office/drawing/2014/main" id="{80928B85-5518-8A4C-9E94-830493004F2F}"/>
              </a:ext>
            </a:extLst>
          </p:cNvPr>
          <p:cNvCxnSpPr>
            <a:cxnSpLocks noChangeShapeType="1"/>
          </p:cNvCxnSpPr>
          <p:nvPr/>
        </p:nvCxnSpPr>
        <p:spPr bwMode="auto">
          <a:xfrm flipH="1">
            <a:off x="6019800" y="4267199"/>
            <a:ext cx="276778" cy="1066800"/>
          </a:xfrm>
          <a:prstGeom prst="straightConnector1">
            <a:avLst/>
          </a:prstGeom>
          <a:noFill/>
          <a:ln w="9525" algn="ctr">
            <a:solidFill>
              <a:schemeClr val="tx1"/>
            </a:solidFill>
            <a:round/>
            <a:headEnd/>
            <a:tailEnd type="arrow" w="med" len="med"/>
          </a:ln>
        </p:spPr>
      </p:cxnSp>
      <p:sp>
        <p:nvSpPr>
          <p:cNvPr id="16" name="Line 5">
            <a:extLst>
              <a:ext uri="{FF2B5EF4-FFF2-40B4-BE49-F238E27FC236}">
                <a16:creationId xmlns:a16="http://schemas.microsoft.com/office/drawing/2014/main" id="{EE0AD89C-B524-9144-B56E-D39F3FEB3D02}"/>
              </a:ext>
            </a:extLst>
          </p:cNvPr>
          <p:cNvSpPr>
            <a:spLocks noChangeShapeType="1"/>
          </p:cNvSpPr>
          <p:nvPr/>
        </p:nvSpPr>
        <p:spPr bwMode="auto">
          <a:xfrm>
            <a:off x="2063750" y="6245224"/>
            <a:ext cx="4870450" cy="19050"/>
          </a:xfrm>
          <a:prstGeom prst="line">
            <a:avLst/>
          </a:prstGeom>
          <a:noFill/>
          <a:ln w="25400">
            <a:solidFill>
              <a:srgbClr val="000000"/>
            </a:solidFill>
            <a:round/>
            <a:headEnd/>
            <a:tailEnd/>
          </a:ln>
        </p:spPr>
        <p:txBody>
          <a:bodyPr/>
          <a:lstStyle/>
          <a:p>
            <a:endParaRPr lang="en-US"/>
          </a:p>
        </p:txBody>
      </p:sp>
      <p:sp>
        <p:nvSpPr>
          <p:cNvPr id="19" name="TextBox 18">
            <a:extLst>
              <a:ext uri="{FF2B5EF4-FFF2-40B4-BE49-F238E27FC236}">
                <a16:creationId xmlns:a16="http://schemas.microsoft.com/office/drawing/2014/main" id="{C120E659-3C2B-C845-BF5C-C330CB5F575D}"/>
              </a:ext>
            </a:extLst>
          </p:cNvPr>
          <p:cNvSpPr txBox="1"/>
          <p:nvPr/>
        </p:nvSpPr>
        <p:spPr>
          <a:xfrm>
            <a:off x="7772400" y="4438688"/>
            <a:ext cx="3299064" cy="1323439"/>
          </a:xfrm>
          <a:prstGeom prst="rect">
            <a:avLst/>
          </a:prstGeom>
          <a:noFill/>
        </p:spPr>
        <p:txBody>
          <a:bodyPr wrap="square" rtlCol="0">
            <a:spAutoFit/>
          </a:bodyPr>
          <a:lstStyle/>
          <a:p>
            <a:pPr algn="ctr"/>
            <a:r>
              <a:rPr lang="en-US" sz="2000" dirty="0"/>
              <a:t>Matching functions act as filters on the target spectrum, like response curves of color receptors!</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3D0391D-9F53-9F4A-91D1-D580D685BD80}"/>
                  </a:ext>
                </a:extLst>
              </p:cNvPr>
              <p:cNvSpPr/>
              <p:nvPr/>
            </p:nvSpPr>
            <p:spPr>
              <a:xfrm>
                <a:off x="4642683" y="4121140"/>
                <a:ext cx="7728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dirty="0">
                              <a:solidFill>
                                <a:srgbClr val="FF0000"/>
                              </a:solidFill>
                              <a:latin typeface="Cambria Math" panose="02040503050406030204" pitchFamily="18" charset="0"/>
                              <a:cs typeface="Times New Roman" panose="02020603050405020304" pitchFamily="18" charset="0"/>
                            </a:rPr>
                          </m:ctrlPr>
                        </m:sSubPr>
                        <m:e>
                          <m:r>
                            <a:rPr lang="en-US" sz="1800" i="1" dirty="0">
                              <a:solidFill>
                                <a:srgbClr val="FF0000"/>
                              </a:solidFill>
                              <a:latin typeface="Cambria Math" panose="02040503050406030204" pitchFamily="18" charset="0"/>
                              <a:cs typeface="Times New Roman" panose="02020603050405020304" pitchFamily="18" charset="0"/>
                            </a:rPr>
                            <m:t>𝑐</m:t>
                          </m:r>
                        </m:e>
                        <m:sub>
                          <m:r>
                            <a:rPr lang="en-US" sz="1800" i="1" dirty="0">
                              <a:solidFill>
                                <a:srgbClr val="FF0000"/>
                              </a:solidFill>
                              <a:latin typeface="Cambria Math" panose="02040503050406030204" pitchFamily="18" charset="0"/>
                              <a:cs typeface="Times New Roman" panose="02020603050405020304" pitchFamily="18" charset="0"/>
                            </a:rPr>
                            <m:t>3</m:t>
                          </m:r>
                        </m:sub>
                      </m:sSub>
                      <m:r>
                        <a:rPr lang="en-US" sz="1800" i="1" dirty="0">
                          <a:solidFill>
                            <a:srgbClr val="FF0000"/>
                          </a:solidFill>
                          <a:latin typeface="Cambria Math" panose="02040503050406030204" pitchFamily="18" charset="0"/>
                          <a:cs typeface="Times New Roman" panose="02020603050405020304" pitchFamily="18" charset="0"/>
                        </a:rPr>
                        <m:t>(</m:t>
                      </m:r>
                      <m:r>
                        <a:rPr lang="en-US" sz="18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dirty="0">
                          <a:solidFill>
                            <a:srgbClr val="FF0000"/>
                          </a:solidFill>
                          <a:latin typeface="Cambria Math" panose="02040503050406030204" pitchFamily="18" charset="0"/>
                          <a:cs typeface="Times New Roman" panose="02020603050405020304" pitchFamily="18" charset="0"/>
                        </a:rPr>
                        <m:t>)</m:t>
                      </m:r>
                    </m:oMath>
                  </m:oMathPara>
                </a14:m>
                <a:endParaRPr lang="en-US" sz="1800" dirty="0">
                  <a:solidFill>
                    <a:srgbClr val="FF0000"/>
                  </a:solidFill>
                </a:endParaRPr>
              </a:p>
            </p:txBody>
          </p:sp>
        </mc:Choice>
        <mc:Fallback xmlns="">
          <p:sp>
            <p:nvSpPr>
              <p:cNvPr id="21" name="Rectangle 20">
                <a:extLst>
                  <a:ext uri="{FF2B5EF4-FFF2-40B4-BE49-F238E27FC236}">
                    <a16:creationId xmlns:a16="http://schemas.microsoft.com/office/drawing/2014/main" id="{23D0391D-9F53-9F4A-91D1-D580D685BD80}"/>
                  </a:ext>
                </a:extLst>
              </p:cNvPr>
              <p:cNvSpPr>
                <a:spLocks noRot="1" noChangeAspect="1" noMove="1" noResize="1" noEditPoints="1" noAdjustHandles="1" noChangeArrowheads="1" noChangeShapeType="1" noTextEdit="1"/>
              </p:cNvSpPr>
              <p:nvPr/>
            </p:nvSpPr>
            <p:spPr>
              <a:xfrm>
                <a:off x="4642683" y="4121140"/>
                <a:ext cx="772839"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72223F5-D76A-4B4A-9B39-5AD02C1F7EFC}"/>
                  </a:ext>
                </a:extLst>
              </p:cNvPr>
              <p:cNvSpPr/>
              <p:nvPr/>
            </p:nvSpPr>
            <p:spPr>
              <a:xfrm>
                <a:off x="8193624" y="2552648"/>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𝑤</m:t>
                          </m:r>
                        </m:e>
                        <m:sub>
                          <m:r>
                            <a:rPr lang="en-US" i="1">
                              <a:solidFill>
                                <a:srgbClr val="FF0000"/>
                              </a:solidFill>
                              <a:latin typeface="Cambria Math" panose="02040503050406030204" pitchFamily="18" charset="0"/>
                            </a:rPr>
                            <m:t>3</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FF0000"/>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𝑡</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𝜆</m:t>
                                  </m:r>
                                </m:e>
                              </m:d>
                              <m:r>
                                <a:rPr lang="en-US" i="1">
                                  <a:solidFill>
                                    <a:srgbClr val="FF0000"/>
                                  </a:solidFill>
                                  <a:latin typeface="Cambria Math" panose="02040503050406030204" pitchFamily="18" charset="0"/>
                                </a:rPr>
                                <m:t>𝑐</m:t>
                              </m:r>
                            </m:e>
                            <m:sub>
                              <m:r>
                                <a:rPr lang="en-US" i="1">
                                  <a:solidFill>
                                    <a:srgbClr val="FF0000"/>
                                  </a:solidFill>
                                  <a:latin typeface="Cambria Math" panose="02040503050406030204" pitchFamily="18" charset="0"/>
                                </a:rPr>
                                <m:t>3</m:t>
                              </m:r>
                            </m:sub>
                          </m:sSub>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11" name="Rectangle 10">
                <a:extLst>
                  <a:ext uri="{FF2B5EF4-FFF2-40B4-BE49-F238E27FC236}">
                    <a16:creationId xmlns:a16="http://schemas.microsoft.com/office/drawing/2014/main" id="{472223F5-D76A-4B4A-9B39-5AD02C1F7EFC}"/>
                  </a:ext>
                </a:extLst>
              </p:cNvPr>
              <p:cNvSpPr>
                <a:spLocks noRot="1" noChangeAspect="1" noMove="1" noResize="1" noEditPoints="1" noAdjustHandles="1" noChangeArrowheads="1" noChangeShapeType="1" noTextEdit="1"/>
              </p:cNvSpPr>
              <p:nvPr/>
            </p:nvSpPr>
            <p:spPr>
              <a:xfrm>
                <a:off x="8193624" y="2552648"/>
                <a:ext cx="3071097" cy="955133"/>
              </a:xfrm>
              <a:prstGeom prst="rect">
                <a:avLst/>
              </a:prstGeom>
              <a:blipFill>
                <a:blip r:embed="rId6"/>
                <a:stretch>
                  <a:fillRect l="-13169" t="-151316" b="-227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1E3E1D0-CD56-A841-B2B4-63EBD554DD03}"/>
                  </a:ext>
                </a:extLst>
              </p:cNvPr>
              <p:cNvSpPr/>
              <p:nvPr/>
            </p:nvSpPr>
            <p:spPr>
              <a:xfrm>
                <a:off x="1337174" y="2556581"/>
                <a:ext cx="3238001"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𝑤</m:t>
                          </m:r>
                        </m:e>
                        <m:sub>
                          <m:r>
                            <a:rPr lang="en-US" i="1">
                              <a:solidFill>
                                <a:srgbClr val="0000FF"/>
                              </a:solidFill>
                              <a:latin typeface="Cambria Math" panose="02040503050406030204" pitchFamily="18" charset="0"/>
                            </a:rPr>
                            <m:t>1</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a:solidFill>
                                    <a:srgbClr val="0000FF"/>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00FF"/>
                                  </a:solidFill>
                                  <a:latin typeface="Cambria Math" panose="02040503050406030204" pitchFamily="18" charset="0"/>
                                </a:rPr>
                                <m:t>𝑐</m:t>
                              </m:r>
                            </m:e>
                            <m:sub>
                              <m:r>
                                <a:rPr lang="en-US" i="1">
                                  <a:solidFill>
                                    <a:srgbClr val="0000FF"/>
                                  </a:solidFill>
                                  <a:latin typeface="Cambria Math" panose="02040503050406030204" pitchFamily="18" charset="0"/>
                                </a:rPr>
                                <m:t>1</m:t>
                              </m:r>
                            </m:sub>
                          </m:sSub>
                          <m:d>
                            <m:dPr>
                              <m:ctrlPr>
                                <a:rPr lang="en-US" i="1">
                                  <a:solidFill>
                                    <a:srgbClr val="0000FF"/>
                                  </a:solidFill>
                                  <a:latin typeface="Cambria Math" panose="02040503050406030204" pitchFamily="18" charset="0"/>
                                </a:rPr>
                              </m:ctrlPr>
                            </m:dPr>
                            <m:e>
                              <m:r>
                                <a:rPr lang="en-US" i="1">
                                  <a:solidFill>
                                    <a:srgbClr val="0000FF"/>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r>
                        <a:rPr lang="en-US" i="1">
                          <a:latin typeface="Cambria Math" panose="02040503050406030204" pitchFamily="18" charset="0"/>
                        </a:rPr>
                        <m:t> </m:t>
                      </m:r>
                    </m:oMath>
                  </m:oMathPara>
                </a14:m>
                <a:endParaRPr lang="en-US" dirty="0"/>
              </a:p>
            </p:txBody>
          </p:sp>
        </mc:Choice>
        <mc:Fallback xmlns="">
          <p:sp>
            <p:nvSpPr>
              <p:cNvPr id="12" name="Rectangle 11">
                <a:extLst>
                  <a:ext uri="{FF2B5EF4-FFF2-40B4-BE49-F238E27FC236}">
                    <a16:creationId xmlns:a16="http://schemas.microsoft.com/office/drawing/2014/main" id="{71E3E1D0-CD56-A841-B2B4-63EBD554DD03}"/>
                  </a:ext>
                </a:extLst>
              </p:cNvPr>
              <p:cNvSpPr>
                <a:spLocks noRot="1" noChangeAspect="1" noMove="1" noResize="1" noEditPoints="1" noAdjustHandles="1" noChangeArrowheads="1" noChangeShapeType="1" noTextEdit="1"/>
              </p:cNvSpPr>
              <p:nvPr/>
            </p:nvSpPr>
            <p:spPr>
              <a:xfrm>
                <a:off x="1337174" y="2556581"/>
                <a:ext cx="3238001" cy="955133"/>
              </a:xfrm>
              <a:prstGeom prst="rect">
                <a:avLst/>
              </a:prstGeom>
              <a:blipFill>
                <a:blip r:embed="rId7"/>
                <a:stretch>
                  <a:fillRect l="-11328" t="-149351" b="-224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6D4437B-D337-1C40-89A0-D1CAF1FD9379}"/>
                  </a:ext>
                </a:extLst>
              </p:cNvPr>
              <p:cNvSpPr/>
              <p:nvPr/>
            </p:nvSpPr>
            <p:spPr>
              <a:xfrm>
                <a:off x="4848851" y="2552649"/>
                <a:ext cx="3071097" cy="955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𝑤</m:t>
                          </m:r>
                        </m:e>
                        <m:sub>
                          <m:r>
                            <a:rPr lang="en-US" b="0" i="1" smtClean="0">
                              <a:solidFill>
                                <a:srgbClr val="00B050"/>
                              </a:solidFill>
                              <a:latin typeface="Cambria Math" panose="02040503050406030204" pitchFamily="18" charset="0"/>
                            </a:rPr>
                            <m:t>2</m:t>
                          </m:r>
                        </m:sub>
                      </m:sSub>
                      <m:r>
                        <a:rPr lang="en-US" i="1">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ea typeface="Cambria Math" panose="02040503050406030204" pitchFamily="18" charset="0"/>
                            </a:rPr>
                            <m:t>𝜆</m:t>
                          </m:r>
                        </m:sub>
                        <m:sup/>
                        <m:e>
                          <m:sSub>
                            <m:sSubPr>
                              <m:ctrlPr>
                                <a:rPr lang="en-US" i="1" smtClean="0">
                                  <a:solidFill>
                                    <a:srgbClr val="00B050"/>
                                  </a:solidFill>
                                  <a:latin typeface="Cambria Math" panose="02040503050406030204" pitchFamily="18" charset="0"/>
                                </a:rPr>
                              </m:ctrlPr>
                            </m:sSubPr>
                            <m:e>
                              <m:r>
                                <a:rPr lang="en-US" i="1" smtClean="0">
                                  <a:solidFill>
                                    <a:srgbClr val="7030A0"/>
                                  </a:solidFill>
                                  <a:latin typeface="Cambria Math" panose="02040503050406030204" pitchFamily="18" charset="0"/>
                                  <a:ea typeface="Cambria Math" panose="02040503050406030204" pitchFamily="18" charset="0"/>
                                </a:rPr>
                                <m:t>𝑡</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𝜆</m:t>
                                  </m:r>
                                </m:e>
                              </m:d>
                              <m:r>
                                <a:rPr lang="en-US" i="1">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𝜆</m:t>
                              </m:r>
                            </m:e>
                          </m:d>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𝜆</m:t>
                          </m:r>
                        </m:e>
                      </m:nary>
                    </m:oMath>
                  </m:oMathPara>
                </a14:m>
                <a:endParaRPr lang="en-US" dirty="0"/>
              </a:p>
            </p:txBody>
          </p:sp>
        </mc:Choice>
        <mc:Fallback xmlns="">
          <p:sp>
            <p:nvSpPr>
              <p:cNvPr id="22" name="Rectangle 21">
                <a:extLst>
                  <a:ext uri="{FF2B5EF4-FFF2-40B4-BE49-F238E27FC236}">
                    <a16:creationId xmlns:a16="http://schemas.microsoft.com/office/drawing/2014/main" id="{E6D4437B-D337-1C40-89A0-D1CAF1FD9379}"/>
                  </a:ext>
                </a:extLst>
              </p:cNvPr>
              <p:cNvSpPr>
                <a:spLocks noRot="1" noChangeAspect="1" noMove="1" noResize="1" noEditPoints="1" noAdjustHandles="1" noChangeArrowheads="1" noChangeShapeType="1" noTextEdit="1"/>
              </p:cNvSpPr>
              <p:nvPr/>
            </p:nvSpPr>
            <p:spPr>
              <a:xfrm>
                <a:off x="4848851" y="2552649"/>
                <a:ext cx="3071097" cy="955133"/>
              </a:xfrm>
              <a:prstGeom prst="rect">
                <a:avLst/>
              </a:prstGeom>
              <a:blipFill>
                <a:blip r:embed="rId8"/>
                <a:stretch>
                  <a:fillRect l="-13580" t="-151316" b="-227632"/>
                </a:stretch>
              </a:blipFill>
            </p:spPr>
            <p:txBody>
              <a:bodyPr/>
              <a:lstStyle/>
              <a:p>
                <a:r>
                  <a:rPr lang="en-US">
                    <a:noFill/>
                  </a:rPr>
                  <a:t> </a:t>
                </a:r>
              </a:p>
            </p:txBody>
          </p:sp>
        </mc:Fallback>
      </mc:AlternateContent>
    </p:spTree>
    <p:extLst>
      <p:ext uri="{BB962C8B-B14F-4D97-AF65-F5344CB8AC3E}">
        <p14:creationId xmlns:p14="http://schemas.microsoft.com/office/powerpoint/2010/main" val="394490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coordinates in a linear space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Let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r>
                      <a:rPr lang="el-GR" sz="2400" i="1" dirty="0">
                        <a:solidFill>
                          <a:srgbClr val="0000FF"/>
                        </a:solidFill>
                        <a:latin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 be the spectrum of the target signal </a:t>
                </a:r>
              </a:p>
              <a:p>
                <a:r>
                  <a:rPr lang="en-US" sz="2400" dirty="0">
                    <a:latin typeface="Arial" charset="0"/>
                    <a:cs typeface="Arial" charset="0"/>
                  </a:rPr>
                  <a:t>We can write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 </m:t>
                    </m:r>
                  </m:oMath>
                </a14:m>
                <a:r>
                  <a:rPr lang="en-US" sz="2400" dirty="0">
                    <a:latin typeface="Arial" charset="0"/>
                    <a:cs typeface="Arial" charset="0"/>
                  </a:rPr>
                  <a:t>as a sum of scaled unit-intensity single-wavelength sources </a:t>
                </a:r>
                <a14:m>
                  <m:oMath xmlns:m="http://schemas.openxmlformats.org/officeDocument/2006/math">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a14:m>
                <a:r>
                  <a:rPr lang="en-US" sz="2400" dirty="0">
                    <a:latin typeface="Cambria Math" panose="02040503050406030204" pitchFamily="18" charset="0"/>
                    <a:ea typeface="Cambria Math" panose="020405030504060302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nary>
                        <m:naryPr>
                          <m:chr m:val="∑"/>
                          <m:supHide m:val="on"/>
                          <m:ctrlPr>
                            <a:rPr lang="en-US" sz="2400" i="1" dirty="0">
                              <a:solidFill>
                                <a:srgbClr val="0000FF"/>
                              </a:solidFill>
                              <a:latin typeface="Cambria Math" panose="02040503050406030204" pitchFamily="18" charset="0"/>
                              <a:cs typeface="Times New Roman" panose="02020603050405020304" pitchFamily="18" charset="0"/>
                            </a:rPr>
                          </m:ctrlPr>
                        </m:naryPr>
                        <m:sub>
                          <m:r>
                            <m:rPr>
                              <m:brk m:alnAt="7"/>
                            </m:rPr>
                            <a:rPr lang="en-US" sz="2400" i="1" dirty="0">
                              <a:solidFill>
                                <a:srgbClr val="0000FF"/>
                              </a:solidFill>
                              <a:latin typeface="Cambria Math" panose="02040503050406030204" pitchFamily="18" charset="0"/>
                              <a:cs typeface="Times New Roman" panose="02020603050405020304" pitchFamily="18" charset="0"/>
                            </a:rPr>
                            <m:t>𝑖</m:t>
                          </m:r>
                        </m:sub>
                        <m:sup/>
                        <m:e>
                          <m:r>
                            <a:rPr lang="en-US" sz="2400" i="1" dirty="0">
                              <a:solidFill>
                                <a:srgbClr val="9900CC"/>
                              </a:solidFill>
                              <a:latin typeface="Cambria Math" panose="02040503050406030204" pitchFamily="18" charset="0"/>
                              <a:cs typeface="Times New Roman" panose="02020603050405020304" pitchFamily="18" charset="0"/>
                            </a:rPr>
                            <m:t>𝑡</m:t>
                          </m:r>
                          <m:d>
                            <m:dPr>
                              <m:ctrlPr>
                                <a:rPr lang="en-US" sz="2400" i="1" dirty="0">
                                  <a:solidFill>
                                    <a:srgbClr val="9900CC"/>
                                  </a:solidFill>
                                  <a:latin typeface="Cambria Math" panose="02040503050406030204" pitchFamily="18" charset="0"/>
                                  <a:cs typeface="Times New Roman" panose="02020603050405020304" pitchFamily="18" charset="0"/>
                                </a:rPr>
                              </m:ctrlPr>
                            </m:dPr>
                            <m:e>
                              <m:sSub>
                                <m:sSubPr>
                                  <m:ctrlPr>
                                    <a:rPr lang="en-US" sz="2400" i="1" dirty="0">
                                      <a:solidFill>
                                        <a:srgbClr val="9900CC"/>
                                      </a:solidFill>
                                      <a:latin typeface="Cambria Math" panose="02040503050406030204" pitchFamily="18" charset="0"/>
                                      <a:cs typeface="Times New Roman" panose="02020603050405020304" pitchFamily="18" charset="0"/>
                                    </a:rPr>
                                  </m:ctrlPr>
                                </m:sSubPr>
                                <m:e>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e>
                      </m:nary>
                    </m:oMath>
                  </m:oMathPara>
                </a14:m>
                <a:endParaRPr lang="en-US" sz="2400" dirty="0">
                  <a:latin typeface="Arial" charset="0"/>
                  <a:cs typeface="Arial" charset="0"/>
                </a:endParaRPr>
              </a:p>
              <a:p>
                <a:pPr marL="0" indent="0">
                  <a:buNone/>
                </a:pPr>
                <a:endParaRPr lang="en-US" dirty="0">
                  <a:latin typeface="Arial" charset="0"/>
                  <a:cs typeface="Arial"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09800" y="914400"/>
                <a:ext cx="8077200" cy="5257800"/>
              </a:xfrm>
              <a:blipFill>
                <a:blip r:embed="rId2"/>
                <a:stretch>
                  <a:fillRect l="-942" t="-2657"/>
                </a:stretch>
              </a:blipFill>
            </p:spPr>
            <p:txBody>
              <a:bodyPr/>
              <a:lstStyle/>
              <a:p>
                <a:r>
                  <a:rPr lang="en-US">
                    <a:noFill/>
                  </a:rPr>
                  <a:t> </a:t>
                </a:r>
              </a:p>
            </p:txBody>
          </p:sp>
        </mc:Fallback>
      </mc:AlternateContent>
      <p:sp>
        <p:nvSpPr>
          <p:cNvPr id="8" name="Line 4">
            <a:extLst>
              <a:ext uri="{FF2B5EF4-FFF2-40B4-BE49-F238E27FC236}">
                <a16:creationId xmlns:a16="http://schemas.microsoft.com/office/drawing/2014/main" id="{CB4997FE-C117-9E4A-8A35-2572EE28FE23}"/>
              </a:ext>
            </a:extLst>
          </p:cNvPr>
          <p:cNvSpPr>
            <a:spLocks noChangeShapeType="1"/>
          </p:cNvSpPr>
          <p:nvPr/>
        </p:nvSpPr>
        <p:spPr bwMode="auto">
          <a:xfrm>
            <a:off x="3505200" y="4418013"/>
            <a:ext cx="7938" cy="1962150"/>
          </a:xfrm>
          <a:prstGeom prst="line">
            <a:avLst/>
          </a:prstGeom>
          <a:noFill/>
          <a:ln w="25400">
            <a:solidFill>
              <a:srgbClr val="000000"/>
            </a:solidFill>
            <a:round/>
            <a:headEnd/>
            <a:tailEnd/>
          </a:ln>
        </p:spPr>
        <p:txBody>
          <a:bodyPr/>
          <a:lstStyle/>
          <a:p>
            <a:endParaRPr lang="en-US"/>
          </a:p>
        </p:txBody>
      </p:sp>
      <p:sp>
        <p:nvSpPr>
          <p:cNvPr id="9" name="Freeform 6">
            <a:extLst>
              <a:ext uri="{FF2B5EF4-FFF2-40B4-BE49-F238E27FC236}">
                <a16:creationId xmlns:a16="http://schemas.microsoft.com/office/drawing/2014/main" id="{71941070-451C-824D-B89E-8176740207B8}"/>
              </a:ext>
            </a:extLst>
          </p:cNvPr>
          <p:cNvSpPr>
            <a:spLocks/>
          </p:cNvSpPr>
          <p:nvPr/>
        </p:nvSpPr>
        <p:spPr bwMode="auto">
          <a:xfrm>
            <a:off x="3524250" y="5143502"/>
            <a:ext cx="4572000" cy="1216025"/>
          </a:xfrm>
          <a:custGeom>
            <a:avLst/>
            <a:gdLst>
              <a:gd name="T0" fmla="*/ 2147483647 w 2880"/>
              <a:gd name="T1" fmla="*/ 2147483647 h 766"/>
              <a:gd name="T2" fmla="*/ 2147483647 w 2880"/>
              <a:gd name="T3" fmla="*/ 2147483647 h 766"/>
              <a:gd name="T4" fmla="*/ 2147483647 w 2880"/>
              <a:gd name="T5" fmla="*/ 2147483647 h 766"/>
              <a:gd name="T6" fmla="*/ 2147483647 w 2880"/>
              <a:gd name="T7" fmla="*/ 2147483647 h 766"/>
              <a:gd name="T8" fmla="*/ 2147483647 w 2880"/>
              <a:gd name="T9" fmla="*/ 2147483647 h 766"/>
              <a:gd name="T10" fmla="*/ 2147483647 w 2880"/>
              <a:gd name="T11" fmla="*/ 2147483647 h 766"/>
              <a:gd name="T12" fmla="*/ 2147483647 w 2880"/>
              <a:gd name="T13" fmla="*/ 2147483647 h 766"/>
              <a:gd name="T14" fmla="*/ 2147483647 w 2880"/>
              <a:gd name="T15" fmla="*/ 2147483647 h 766"/>
              <a:gd name="T16" fmla="*/ 2147483647 w 2880"/>
              <a:gd name="T17" fmla="*/ 2147483647 h 766"/>
              <a:gd name="T18" fmla="*/ 2147483647 w 2880"/>
              <a:gd name="T19" fmla="*/ 2147483647 h 766"/>
              <a:gd name="T20" fmla="*/ 2147483647 w 2880"/>
              <a:gd name="T21" fmla="*/ 2147483647 h 766"/>
              <a:gd name="T22" fmla="*/ 2147483647 w 2880"/>
              <a:gd name="T23" fmla="*/ 2147483647 h 766"/>
              <a:gd name="T24" fmla="*/ 2147483647 w 2880"/>
              <a:gd name="T25" fmla="*/ 2147483647 h 766"/>
              <a:gd name="T26" fmla="*/ 2147483647 w 2880"/>
              <a:gd name="T27" fmla="*/ 2147483647 h 766"/>
              <a:gd name="T28" fmla="*/ 2147483647 w 2880"/>
              <a:gd name="T29" fmla="*/ 2147483647 h 766"/>
              <a:gd name="T30" fmla="*/ 2147483647 w 2880"/>
              <a:gd name="T31" fmla="*/ 2147483647 h 766"/>
              <a:gd name="T32" fmla="*/ 2147483647 w 2880"/>
              <a:gd name="T33" fmla="*/ 2147483647 h 766"/>
              <a:gd name="T34" fmla="*/ 2147483647 w 2880"/>
              <a:gd name="T35" fmla="*/ 2147483647 h 766"/>
              <a:gd name="T36" fmla="*/ 2147483647 w 2880"/>
              <a:gd name="T37" fmla="*/ 2147483647 h 766"/>
              <a:gd name="T38" fmla="*/ 2147483647 w 2880"/>
              <a:gd name="T39" fmla="*/ 2147483647 h 766"/>
              <a:gd name="T40" fmla="*/ 2147483647 w 2880"/>
              <a:gd name="T41" fmla="*/ 2147483647 h 766"/>
              <a:gd name="T42" fmla="*/ 2147483647 w 2880"/>
              <a:gd name="T43" fmla="*/ 2147483647 h 766"/>
              <a:gd name="T44" fmla="*/ 2147483647 w 2880"/>
              <a:gd name="T45" fmla="*/ 2147483647 h 766"/>
              <a:gd name="T46" fmla="*/ 2147483647 w 2880"/>
              <a:gd name="T47" fmla="*/ 2147483647 h 766"/>
              <a:gd name="T48" fmla="*/ 2147483647 w 2880"/>
              <a:gd name="T49" fmla="*/ 2147483647 h 766"/>
              <a:gd name="T50" fmla="*/ 2147483647 w 2880"/>
              <a:gd name="T51" fmla="*/ 2147483647 h 766"/>
              <a:gd name="T52" fmla="*/ 2147483647 w 2880"/>
              <a:gd name="T53" fmla="*/ 2147483647 h 766"/>
              <a:gd name="T54" fmla="*/ 2147483647 w 2880"/>
              <a:gd name="T55" fmla="*/ 2147483647 h 766"/>
              <a:gd name="T56" fmla="*/ 2147483647 w 2880"/>
              <a:gd name="T57" fmla="*/ 2147483647 h 766"/>
              <a:gd name="T58" fmla="*/ 2147483647 w 2880"/>
              <a:gd name="T59" fmla="*/ 2147483647 h 766"/>
              <a:gd name="T60" fmla="*/ 2147483647 w 2880"/>
              <a:gd name="T61" fmla="*/ 2147483647 h 766"/>
              <a:gd name="T62" fmla="*/ 2147483647 w 2880"/>
              <a:gd name="T63" fmla="*/ 2147483647 h 766"/>
              <a:gd name="T64" fmla="*/ 2147483647 w 2880"/>
              <a:gd name="T65" fmla="*/ 2147483647 h 766"/>
              <a:gd name="T66" fmla="*/ 2147483647 w 2880"/>
              <a:gd name="T67" fmla="*/ 2147483647 h 766"/>
              <a:gd name="T68" fmla="*/ 2147483647 w 2880"/>
              <a:gd name="T69" fmla="*/ 2147483647 h 766"/>
              <a:gd name="T70" fmla="*/ 2147483647 w 2880"/>
              <a:gd name="T71" fmla="*/ 2147483647 h 766"/>
              <a:gd name="T72" fmla="*/ 2147483647 w 2880"/>
              <a:gd name="T73" fmla="*/ 2147483647 h 766"/>
              <a:gd name="T74" fmla="*/ 2147483647 w 2880"/>
              <a:gd name="T75" fmla="*/ 2147483647 h 766"/>
              <a:gd name="T76" fmla="*/ 2147483647 w 2880"/>
              <a:gd name="T77" fmla="*/ 2147483647 h 766"/>
              <a:gd name="T78" fmla="*/ 2147483647 w 2880"/>
              <a:gd name="T79" fmla="*/ 2147483647 h 766"/>
              <a:gd name="T80" fmla="*/ 2147483647 w 2880"/>
              <a:gd name="T81" fmla="*/ 2147483647 h 766"/>
              <a:gd name="T82" fmla="*/ 2147483647 w 2880"/>
              <a:gd name="T83" fmla="*/ 2147483647 h 766"/>
              <a:gd name="T84" fmla="*/ 2147483647 w 2880"/>
              <a:gd name="T85" fmla="*/ 2147483647 h 766"/>
              <a:gd name="T86" fmla="*/ 2147483647 w 2880"/>
              <a:gd name="T87" fmla="*/ 2147483647 h 766"/>
              <a:gd name="T88" fmla="*/ 2147483647 w 2880"/>
              <a:gd name="T89" fmla="*/ 2147483647 h 766"/>
              <a:gd name="T90" fmla="*/ 2147483647 w 2880"/>
              <a:gd name="T91" fmla="*/ 2147483647 h 766"/>
              <a:gd name="T92" fmla="*/ 2147483647 w 2880"/>
              <a:gd name="T93" fmla="*/ 2147483647 h 766"/>
              <a:gd name="T94" fmla="*/ 2147483647 w 2880"/>
              <a:gd name="T95" fmla="*/ 2147483647 h 766"/>
              <a:gd name="T96" fmla="*/ 2147483647 w 2880"/>
              <a:gd name="T97" fmla="*/ 2147483647 h 7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0"/>
              <a:gd name="T148" fmla="*/ 0 h 766"/>
              <a:gd name="T149" fmla="*/ 2880 w 2880"/>
              <a:gd name="T150" fmla="*/ 766 h 7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63500">
            <a:solidFill>
              <a:schemeClr val="tx1"/>
            </a:solidFill>
            <a:round/>
            <a:headEnd/>
            <a:tailEnd/>
          </a:ln>
        </p:spPr>
        <p:txBody>
          <a:bodyPr/>
          <a:lstStyle/>
          <a:p>
            <a:endParaRPr lang="en-US"/>
          </a:p>
        </p:txBody>
      </p:sp>
      <p:sp>
        <p:nvSpPr>
          <p:cNvPr id="13" name="Rectangle 16">
            <a:extLst>
              <a:ext uri="{FF2B5EF4-FFF2-40B4-BE49-F238E27FC236}">
                <a16:creationId xmlns:a16="http://schemas.microsoft.com/office/drawing/2014/main" id="{AAD4AC2D-1FB1-A44F-B6E8-21D93A58BC14}"/>
              </a:ext>
            </a:extLst>
          </p:cNvPr>
          <p:cNvSpPr>
            <a:spLocks noChangeArrowheads="1"/>
          </p:cNvSpPr>
          <p:nvPr/>
        </p:nvSpPr>
        <p:spPr bwMode="auto">
          <a:xfrm>
            <a:off x="8468050" y="6154738"/>
            <a:ext cx="261289" cy="365228"/>
          </a:xfrm>
          <a:prstGeom prst="rect">
            <a:avLst/>
          </a:prstGeom>
          <a:noFill/>
          <a:ln w="12700">
            <a:noFill/>
            <a:miter lim="800000"/>
            <a:headEnd/>
            <a:tailEnd/>
          </a:ln>
        </p:spPr>
        <p:txBody>
          <a:bodyPr wrap="none" lIns="63500" tIns="25400" rIns="63500" bIns="25400">
            <a:spAutoFit/>
          </a:bodyPr>
          <a:lstStyle/>
          <a:p>
            <a:pPr algn="ctr">
              <a:lnSpc>
                <a:spcPct val="85000"/>
              </a:lnSpc>
            </a:pPr>
            <a:r>
              <a:rPr lang="el-GR" i="1" dirty="0">
                <a:solidFill>
                  <a:srgbClr val="0000FF"/>
                </a:solidFill>
                <a:latin typeface="Times New Roman" panose="02020603050405020304" pitchFamily="18" charset="0"/>
                <a:cs typeface="Times New Roman" panose="02020603050405020304" pitchFamily="18" charset="0"/>
              </a:rPr>
              <a:t>λ</a:t>
            </a:r>
            <a:endParaRPr lang="en-US" i="1"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F2423F80-0905-D54F-864E-45715A3CAC76}"/>
                  </a:ext>
                </a:extLst>
              </p:cNvPr>
              <p:cNvSpPr>
                <a:spLocks noChangeArrowheads="1"/>
              </p:cNvSpPr>
              <p:nvPr/>
            </p:nvSpPr>
            <p:spPr bwMode="auto">
              <a:xfrm>
                <a:off x="7577702" y="4265614"/>
                <a:ext cx="1597489" cy="286745"/>
              </a:xfrm>
              <a:prstGeom prst="rect">
                <a:avLst/>
              </a:prstGeom>
              <a:noFill/>
              <a:ln w="12700">
                <a:noFill/>
                <a:miter lim="800000"/>
                <a:headEnd/>
                <a:tailEnd/>
              </a:ln>
            </p:spPr>
            <p:txBody>
              <a:bodyPr wrap="none" lIns="63500" tIns="25400" rIns="63500" bIns="25400">
                <a:spAutoFit/>
              </a:bodyPr>
              <a:lstStyle/>
              <a:p>
                <a:pPr algn="ctr">
                  <a:lnSpc>
                    <a:spcPct val="85000"/>
                  </a:lnSpc>
                </a:pPr>
                <a:r>
                  <a:rPr lang="en-US" sz="1800" dirty="0"/>
                  <a:t>Target signal </a:t>
                </a:r>
                <a14:m>
                  <m:oMath xmlns:m="http://schemas.openxmlformats.org/officeDocument/2006/math">
                    <m:r>
                      <a:rPr lang="en-US" sz="1800" i="1" dirty="0">
                        <a:solidFill>
                          <a:srgbClr val="0000FF"/>
                        </a:solidFill>
                        <a:latin typeface="Cambria Math" panose="02040503050406030204" pitchFamily="18" charset="0"/>
                        <a:cs typeface="Times New Roman" panose="02020603050405020304" pitchFamily="18" charset="0"/>
                      </a:rPr>
                      <m:t>𝑡</m:t>
                    </m:r>
                  </m:oMath>
                </a14:m>
                <a:endParaRPr lang="en-US" sz="1800" dirty="0"/>
              </a:p>
            </p:txBody>
          </p:sp>
        </mc:Choice>
        <mc:Fallback xmlns="">
          <p:sp>
            <p:nvSpPr>
              <p:cNvPr id="18" name="Rectangle 17">
                <a:extLst>
                  <a:ext uri="{FF2B5EF4-FFF2-40B4-BE49-F238E27FC236}">
                    <a16:creationId xmlns:a16="http://schemas.microsoft.com/office/drawing/2014/main" id="{F2423F80-0905-D54F-864E-45715A3CAC76}"/>
                  </a:ext>
                </a:extLst>
              </p:cNvPr>
              <p:cNvSpPr>
                <a:spLocks noRot="1" noChangeAspect="1" noMove="1" noResize="1" noEditPoints="1" noAdjustHandles="1" noChangeArrowheads="1" noChangeShapeType="1" noTextEdit="1"/>
              </p:cNvSpPr>
              <p:nvPr/>
            </p:nvSpPr>
            <p:spPr bwMode="auto">
              <a:xfrm>
                <a:off x="7577702" y="4265614"/>
                <a:ext cx="1597489" cy="286745"/>
              </a:xfrm>
              <a:prstGeom prst="rect">
                <a:avLst/>
              </a:prstGeom>
              <a:blipFill>
                <a:blip r:embed="rId3"/>
                <a:stretch>
                  <a:fillRect l="-4762" t="-36364" b="-40909"/>
                </a:stretch>
              </a:blipFill>
              <a:ln w="12700">
                <a:noFill/>
                <a:miter lim="800000"/>
                <a:headEnd/>
                <a:tailEnd/>
              </a:ln>
            </p:spPr>
            <p:txBody>
              <a:bodyPr/>
              <a:lstStyle/>
              <a:p>
                <a:r>
                  <a:rPr lang="en-US">
                    <a:noFill/>
                  </a:rPr>
                  <a:t> </a:t>
                </a:r>
              </a:p>
            </p:txBody>
          </p:sp>
        </mc:Fallback>
      </mc:AlternateContent>
      <p:cxnSp>
        <p:nvCxnSpPr>
          <p:cNvPr id="21" name="Straight Arrow Connector 55">
            <a:extLst>
              <a:ext uri="{FF2B5EF4-FFF2-40B4-BE49-F238E27FC236}">
                <a16:creationId xmlns:a16="http://schemas.microsoft.com/office/drawing/2014/main" id="{A5EBF7DE-F828-EA4D-B4BA-91177923483E}"/>
              </a:ext>
            </a:extLst>
          </p:cNvPr>
          <p:cNvCxnSpPr>
            <a:cxnSpLocks noChangeShapeType="1"/>
          </p:cNvCxnSpPr>
          <p:nvPr/>
        </p:nvCxnSpPr>
        <p:spPr bwMode="auto">
          <a:xfrm rot="5400000">
            <a:off x="7484269" y="4891882"/>
            <a:ext cx="1066800" cy="576262"/>
          </a:xfrm>
          <a:prstGeom prst="straightConnector1">
            <a:avLst/>
          </a:prstGeom>
          <a:noFill/>
          <a:ln w="9525" algn="ctr">
            <a:solidFill>
              <a:schemeClr val="tx1"/>
            </a:solidFill>
            <a:round/>
            <a:headEnd/>
            <a:tailEnd type="arrow" w="med" len="med"/>
          </a:ln>
        </p:spPr>
      </p:cxnSp>
      <p:sp>
        <p:nvSpPr>
          <p:cNvPr id="22" name="Line 5">
            <a:extLst>
              <a:ext uri="{FF2B5EF4-FFF2-40B4-BE49-F238E27FC236}">
                <a16:creationId xmlns:a16="http://schemas.microsoft.com/office/drawing/2014/main" id="{E6BFE6D4-6FE7-E443-9A6A-CAB80D022FFA}"/>
              </a:ext>
            </a:extLst>
          </p:cNvPr>
          <p:cNvSpPr>
            <a:spLocks noChangeShapeType="1"/>
          </p:cNvSpPr>
          <p:nvPr/>
        </p:nvSpPr>
        <p:spPr bwMode="auto">
          <a:xfrm>
            <a:off x="3511550" y="6380163"/>
            <a:ext cx="4870450" cy="19050"/>
          </a:xfrm>
          <a:prstGeom prst="line">
            <a:avLst/>
          </a:prstGeom>
          <a:noFill/>
          <a:ln w="25400">
            <a:solidFill>
              <a:srgbClr val="000000"/>
            </a:solidFill>
            <a:round/>
            <a:headEnd/>
            <a:tailEnd/>
          </a:ln>
        </p:spPr>
        <p:txBody>
          <a:bodyPr/>
          <a:lstStyle/>
          <a:p>
            <a:endParaRPr lang="en-US"/>
          </a:p>
        </p:txBody>
      </p:sp>
      <p:cxnSp>
        <p:nvCxnSpPr>
          <p:cNvPr id="7" name="Straight Connector 6">
            <a:extLst>
              <a:ext uri="{FF2B5EF4-FFF2-40B4-BE49-F238E27FC236}">
                <a16:creationId xmlns:a16="http://schemas.microsoft.com/office/drawing/2014/main" id="{54C2D3E0-FE20-DB46-8F24-B3874BD717D7}"/>
              </a:ext>
            </a:extLst>
          </p:cNvPr>
          <p:cNvCxnSpPr>
            <a:cxnSpLocks/>
          </p:cNvCxnSpPr>
          <p:nvPr/>
        </p:nvCxnSpPr>
        <p:spPr bwMode="auto">
          <a:xfrm>
            <a:off x="5257800" y="5334001"/>
            <a:ext cx="0" cy="1046163"/>
          </a:xfrm>
          <a:prstGeom prst="line">
            <a:avLst/>
          </a:prstGeom>
          <a:solidFill>
            <a:schemeClr val="accent1"/>
          </a:solidFill>
          <a:ln w="63500" cap="flat" cmpd="sng" algn="ctr">
            <a:solidFill>
              <a:srgbClr val="0000FF"/>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6EC3FB15-A6ED-5548-A0F4-DFE9BC0806AE}"/>
                  </a:ext>
                </a:extLst>
              </p:cNvPr>
              <p:cNvSpPr/>
              <p:nvPr/>
            </p:nvSpPr>
            <p:spPr>
              <a:xfrm>
                <a:off x="4994138" y="6339830"/>
                <a:ext cx="52732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solidFill>
                                <a:srgbClr val="0000FF"/>
                              </a:solidFill>
                              <a:latin typeface="Cambria Math" panose="02040503050406030204" pitchFamily="18" charset="0"/>
                              <a:cs typeface="Times New Roman" panose="02020603050405020304" pitchFamily="18" charset="0"/>
                            </a:rPr>
                          </m:ctrlPr>
                        </m:sSubPr>
                        <m:e>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oMath>
                  </m:oMathPara>
                </a14:m>
                <a:endParaRPr lang="en-US" dirty="0"/>
              </a:p>
            </p:txBody>
          </p:sp>
        </mc:Choice>
        <mc:Fallback xmlns="">
          <p:sp>
            <p:nvSpPr>
              <p:cNvPr id="25" name="Rectangle 24">
                <a:extLst>
                  <a:ext uri="{FF2B5EF4-FFF2-40B4-BE49-F238E27FC236}">
                    <a16:creationId xmlns:a16="http://schemas.microsoft.com/office/drawing/2014/main" id="{6EC3FB15-A6ED-5548-A0F4-DFE9BC0806AE}"/>
                  </a:ext>
                </a:extLst>
              </p:cNvPr>
              <p:cNvSpPr>
                <a:spLocks noRot="1" noChangeAspect="1" noMove="1" noResize="1" noEditPoints="1" noAdjustHandles="1" noChangeArrowheads="1" noChangeShapeType="1" noTextEdit="1"/>
              </p:cNvSpPr>
              <p:nvPr/>
            </p:nvSpPr>
            <p:spPr>
              <a:xfrm>
                <a:off x="4994138" y="6339830"/>
                <a:ext cx="527324" cy="461665"/>
              </a:xfrm>
              <a:prstGeom prst="rect">
                <a:avLst/>
              </a:prstGeom>
              <a:blipFill>
                <a:blip r:embed="rId4"/>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AD81CE47-A553-AA46-9699-C3C50FDC751A}"/>
                  </a:ext>
                </a:extLst>
              </p:cNvPr>
              <p:cNvSpPr/>
              <p:nvPr/>
            </p:nvSpPr>
            <p:spPr>
              <a:xfrm>
                <a:off x="4114800" y="4876800"/>
                <a:ext cx="12511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dirty="0">
                          <a:solidFill>
                            <a:srgbClr val="9900CC"/>
                          </a:solidFill>
                          <a:latin typeface="Cambria Math" panose="02040503050406030204" pitchFamily="18" charset="0"/>
                          <a:cs typeface="Times New Roman" panose="02020603050405020304" pitchFamily="18" charset="0"/>
                        </a:rPr>
                        <m:t>𝑡</m:t>
                      </m:r>
                      <m:d>
                        <m:dPr>
                          <m:ctrlPr>
                            <a:rPr lang="en-US" sz="1800" i="1" dirty="0">
                              <a:solidFill>
                                <a:srgbClr val="9900CC"/>
                              </a:solidFill>
                              <a:latin typeface="Cambria Math" panose="02040503050406030204" pitchFamily="18" charset="0"/>
                              <a:cs typeface="Times New Roman" panose="02020603050405020304" pitchFamily="18" charset="0"/>
                            </a:rPr>
                          </m:ctrlPr>
                        </m:dPr>
                        <m:e>
                          <m:sSub>
                            <m:sSubPr>
                              <m:ctrlPr>
                                <a:rPr lang="en-US" sz="1800" i="1" dirty="0">
                                  <a:solidFill>
                                    <a:srgbClr val="9900CC"/>
                                  </a:solidFill>
                                  <a:latin typeface="Cambria Math" panose="02040503050406030204" pitchFamily="18" charset="0"/>
                                  <a:cs typeface="Times New Roman" panose="02020603050405020304" pitchFamily="18" charset="0"/>
                                </a:rPr>
                              </m:ctrlPr>
                            </m:sSubPr>
                            <m:e>
                              <m:r>
                                <a:rPr lang="en-US" sz="18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1800" i="1" dirty="0">
                                  <a:solidFill>
                                    <a:srgbClr val="0000FF"/>
                                  </a:solidFill>
                                  <a:latin typeface="Cambria Math" panose="02040503050406030204" pitchFamily="18" charset="0"/>
                                  <a:cs typeface="Times New Roman" panose="02020603050405020304" pitchFamily="18" charset="0"/>
                                </a:rPr>
                              </m:ctrlPr>
                            </m:sSubPr>
                            <m:e>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m:oMathPara>
                </a14:m>
                <a:endParaRPr lang="en-US" sz="1800" dirty="0"/>
              </a:p>
            </p:txBody>
          </p:sp>
        </mc:Choice>
        <mc:Fallback xmlns="">
          <p:sp>
            <p:nvSpPr>
              <p:cNvPr id="26" name="Rectangle 25">
                <a:extLst>
                  <a:ext uri="{FF2B5EF4-FFF2-40B4-BE49-F238E27FC236}">
                    <a16:creationId xmlns:a16="http://schemas.microsoft.com/office/drawing/2014/main" id="{AD81CE47-A553-AA46-9699-C3C50FDC751A}"/>
                  </a:ext>
                </a:extLst>
              </p:cNvPr>
              <p:cNvSpPr>
                <a:spLocks noRot="1" noChangeAspect="1" noMove="1" noResize="1" noEditPoints="1" noAdjustHandles="1" noChangeArrowheads="1" noChangeShapeType="1" noTextEdit="1"/>
              </p:cNvSpPr>
              <p:nvPr/>
            </p:nvSpPr>
            <p:spPr>
              <a:xfrm>
                <a:off x="4114800" y="4876800"/>
                <a:ext cx="1251176" cy="369332"/>
              </a:xfrm>
              <a:prstGeom prst="rect">
                <a:avLst/>
              </a:prstGeom>
              <a:blipFill>
                <a:blip r:embed="rId5"/>
                <a:stretch>
                  <a:fillRect b="-3448"/>
                </a:stretch>
              </a:blipFill>
            </p:spPr>
            <p:txBody>
              <a:bodyPr/>
              <a:lstStyle/>
              <a:p>
                <a:r>
                  <a:rPr lang="en-US">
                    <a:noFill/>
                  </a:rPr>
                  <a:t> </a:t>
                </a:r>
              </a:p>
            </p:txBody>
          </p:sp>
        </mc:Fallback>
      </mc:AlternateContent>
    </p:spTree>
    <p:extLst>
      <p:ext uri="{BB962C8B-B14F-4D97-AF65-F5344CB8AC3E}">
        <p14:creationId xmlns:p14="http://schemas.microsoft.com/office/powerpoint/2010/main" val="70058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5"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coordinates in a linear space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dirty="0"/>
                  <a:t>Let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r>
                      <a:rPr lang="el-GR" sz="2400" i="1" dirty="0">
                        <a:solidFill>
                          <a:srgbClr val="0000FF"/>
                        </a:solidFill>
                        <a:latin typeface="Cambria Math" panose="02040503050406030204" pitchFamily="18" charset="0"/>
                        <a:cs typeface="Times New Roman" panose="02020603050405020304" pitchFamily="18" charset="0"/>
                      </a:rPr>
                      <m:t>𝜆</m:t>
                    </m:r>
                    <m:r>
                      <a:rPr lang="en-US" sz="2400" i="1" dirty="0">
                        <a:solidFill>
                          <a:srgbClr val="0000FF"/>
                        </a:solidFill>
                        <a:latin typeface="Cambria Math" panose="02040503050406030204" pitchFamily="18" charset="0"/>
                        <a:cs typeface="Times New Roman" panose="02020603050405020304" pitchFamily="18" charset="0"/>
                      </a:rPr>
                      <m:t>)</m:t>
                    </m:r>
                  </m:oMath>
                </a14:m>
                <a:r>
                  <a:rPr lang="en-US" sz="2400" dirty="0"/>
                  <a:t> be the spectrum of the target signal </a:t>
                </a:r>
              </a:p>
              <a:p>
                <a:r>
                  <a:rPr lang="en-US" sz="2400" dirty="0">
                    <a:latin typeface="Arial" charset="0"/>
                    <a:cs typeface="Arial" charset="0"/>
                  </a:rPr>
                  <a:t>We can write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 </m:t>
                    </m:r>
                  </m:oMath>
                </a14:m>
                <a:r>
                  <a:rPr lang="en-US" sz="2400" dirty="0">
                    <a:latin typeface="Arial" charset="0"/>
                    <a:cs typeface="Arial" charset="0"/>
                  </a:rPr>
                  <a:t>as a sum of scaled unit-intensity single-wavelength sources </a:t>
                </a:r>
                <a14:m>
                  <m:oMath xmlns:m="http://schemas.openxmlformats.org/officeDocument/2006/math">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a14:m>
                <a:r>
                  <a:rPr lang="en-US" sz="2400" dirty="0">
                    <a:latin typeface="Cambria Math" panose="02040503050406030204" pitchFamily="18" charset="0"/>
                    <a:ea typeface="Cambria Math" panose="020405030504060302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r>
                        <a:rPr lang="en-US" sz="2400" i="1" dirty="0">
                          <a:solidFill>
                            <a:srgbClr val="0000FF"/>
                          </a:solidFill>
                          <a:latin typeface="Cambria Math" panose="02040503050406030204" pitchFamily="18" charset="0"/>
                          <a:cs typeface="Times New Roman" panose="02020603050405020304" pitchFamily="18" charset="0"/>
                        </a:rPr>
                        <m:t>=</m:t>
                      </m:r>
                      <m:nary>
                        <m:naryPr>
                          <m:chr m:val="∑"/>
                          <m:supHide m:val="on"/>
                          <m:ctrlPr>
                            <a:rPr lang="en-US" sz="2400" i="1" dirty="0">
                              <a:solidFill>
                                <a:srgbClr val="0000FF"/>
                              </a:solidFill>
                              <a:latin typeface="Cambria Math" panose="02040503050406030204" pitchFamily="18" charset="0"/>
                              <a:cs typeface="Times New Roman" panose="02020603050405020304" pitchFamily="18" charset="0"/>
                            </a:rPr>
                          </m:ctrlPr>
                        </m:naryPr>
                        <m:sub>
                          <m:r>
                            <m:rPr>
                              <m:brk m:alnAt="7"/>
                            </m:rPr>
                            <a:rPr lang="en-US" sz="2400" i="1" dirty="0">
                              <a:solidFill>
                                <a:srgbClr val="0000FF"/>
                              </a:solidFill>
                              <a:latin typeface="Cambria Math" panose="02040503050406030204" pitchFamily="18" charset="0"/>
                              <a:cs typeface="Times New Roman" panose="02020603050405020304" pitchFamily="18" charset="0"/>
                            </a:rPr>
                            <m:t>𝑖</m:t>
                          </m:r>
                        </m:sub>
                        <m:sup/>
                        <m:e>
                          <m:r>
                            <a:rPr lang="en-US" sz="2400" i="1" dirty="0">
                              <a:solidFill>
                                <a:srgbClr val="9900CC"/>
                              </a:solidFill>
                              <a:latin typeface="Cambria Math" panose="02040503050406030204" pitchFamily="18" charset="0"/>
                              <a:cs typeface="Times New Roman" panose="02020603050405020304" pitchFamily="18" charset="0"/>
                            </a:rPr>
                            <m:t>𝑡</m:t>
                          </m:r>
                          <m:d>
                            <m:dPr>
                              <m:ctrlPr>
                                <a:rPr lang="en-US" sz="2400" i="1" dirty="0">
                                  <a:solidFill>
                                    <a:srgbClr val="9900CC"/>
                                  </a:solidFill>
                                  <a:latin typeface="Cambria Math" panose="02040503050406030204" pitchFamily="18" charset="0"/>
                                  <a:cs typeface="Times New Roman" panose="02020603050405020304" pitchFamily="18" charset="0"/>
                                </a:rPr>
                              </m:ctrlPr>
                            </m:dPr>
                            <m:e>
                              <m:sSub>
                                <m:sSubPr>
                                  <m:ctrlPr>
                                    <a:rPr lang="en-US" sz="2400" i="1" dirty="0">
                                      <a:solidFill>
                                        <a:srgbClr val="9900CC"/>
                                      </a:solidFill>
                                      <a:latin typeface="Cambria Math" panose="02040503050406030204" pitchFamily="18" charset="0"/>
                                      <a:cs typeface="Times New Roman" panose="02020603050405020304" pitchFamily="18" charset="0"/>
                                    </a:rPr>
                                  </m:ctrlPr>
                                </m:sSubPr>
                                <m:e>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e>
                      </m:nary>
                    </m:oMath>
                  </m:oMathPara>
                </a14:m>
                <a:endParaRPr lang="en-US" sz="2400" dirty="0">
                  <a:latin typeface="Arial" charset="0"/>
                  <a:cs typeface="Arial" charset="0"/>
                </a:endParaRPr>
              </a:p>
              <a:p>
                <a:r>
                  <a:rPr lang="en-US" sz="2400" dirty="0">
                    <a:latin typeface="Arial" charset="0"/>
                    <a:cs typeface="Arial" charset="0"/>
                  </a:rPr>
                  <a:t>Suppose that the amount of primary </a:t>
                </a:r>
                <a14:m>
                  <m:oMath xmlns:m="http://schemas.openxmlformats.org/officeDocument/2006/math">
                    <m:r>
                      <a:rPr lang="en-US" sz="2400" i="1" dirty="0" smtClean="0">
                        <a:solidFill>
                          <a:srgbClr val="C00000"/>
                        </a:solidFill>
                        <a:latin typeface="Cambria Math" panose="02040503050406030204" pitchFamily="18" charset="0"/>
                        <a:cs typeface="Arial" charset="0"/>
                      </a:rPr>
                      <m:t>𝑝</m:t>
                    </m:r>
                  </m:oMath>
                </a14:m>
                <a:r>
                  <a:rPr lang="en-US" sz="2400" dirty="0">
                    <a:latin typeface="Arial" charset="0"/>
                    <a:cs typeface="Arial" charset="0"/>
                  </a:rPr>
                  <a:t> needed to match </a:t>
                </a:r>
                <a14:m>
                  <m:oMath xmlns:m="http://schemas.openxmlformats.org/officeDocument/2006/math">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𝛿</m:t>
                    </m:r>
                    <m:d>
                      <m:dPr>
                        <m:ctrlP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𝑖</m:t>
                            </m:r>
                          </m:sub>
                        </m:sSub>
                      </m:e>
                    </m:d>
                  </m:oMath>
                </a14:m>
                <a:r>
                  <a:rPr lang="en-US" sz="2400" dirty="0">
                    <a:latin typeface="Arial" charset="0"/>
                    <a:cs typeface="Arial" charset="0"/>
                  </a:rPr>
                  <a:t> is </a:t>
                </a:r>
                <a14:m>
                  <m:oMath xmlns:m="http://schemas.openxmlformats.org/officeDocument/2006/math">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cs typeface="Times New Roman" panose="02020603050405020304" pitchFamily="18" charset="0"/>
                          </a:rPr>
                          <m:t>𝑐</m:t>
                        </m:r>
                      </m:e>
                      <m:sub>
                        <m:r>
                          <a:rPr lang="en-US" sz="2400" i="1" dirty="0">
                            <a:solidFill>
                              <a:srgbClr val="C00000"/>
                            </a:solidFill>
                            <a:latin typeface="Cambria Math" panose="02040503050406030204" pitchFamily="18" charset="0"/>
                            <a:cs typeface="Times New Roman" panose="02020603050405020304" pitchFamily="18" charset="0"/>
                          </a:rPr>
                          <m:t>𝑝</m:t>
                        </m:r>
                      </m:sub>
                    </m:sSub>
                    <m:r>
                      <a:rPr lang="en-US" sz="2400" i="1" dirty="0">
                        <a:solidFill>
                          <a:srgbClr val="C00000"/>
                        </a:solidFill>
                        <a:latin typeface="Cambria Math" panose="02040503050406030204" pitchFamily="18" charset="0"/>
                        <a:cs typeface="Times New Roman" panose="02020603050405020304" pitchFamily="18" charset="0"/>
                      </a:rPr>
                      <m:t>(</m:t>
                    </m:r>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𝑖</m:t>
                        </m:r>
                      </m:sub>
                    </m:sSub>
                    <m:r>
                      <a:rPr lang="en-US" sz="2400" i="1" dirty="0">
                        <a:solidFill>
                          <a:srgbClr val="C00000"/>
                        </a:solidFill>
                        <a:latin typeface="Cambria Math" panose="02040503050406030204" pitchFamily="18" charset="0"/>
                        <a:cs typeface="Times New Roman" panose="02020603050405020304" pitchFamily="18" charset="0"/>
                      </a:rPr>
                      <m:t>)</m:t>
                    </m:r>
                  </m:oMath>
                </a14:m>
                <a:r>
                  <a:rPr lang="en-US" sz="2400" dirty="0">
                    <a:solidFill>
                      <a:srgbClr val="C00000"/>
                    </a:solidFill>
                  </a:rPr>
                  <a:t> </a:t>
                </a:r>
                <a:endParaRPr lang="en-US" sz="2400" dirty="0"/>
              </a:p>
              <a:p>
                <a:r>
                  <a:rPr lang="en-US" sz="2400" dirty="0"/>
                  <a:t>By linearity, the coordinates of a linear combination of sources are given by the linear combination of the respective coordinates. </a:t>
                </a:r>
                <a:r>
                  <a:rPr lang="en-US" sz="2400" dirty="0">
                    <a:latin typeface="Arial" charset="0"/>
                    <a:cs typeface="Arial" charset="0"/>
                  </a:rPr>
                  <a:t>Thus, the amount of primary </a:t>
                </a:r>
                <a14:m>
                  <m:oMath xmlns:m="http://schemas.openxmlformats.org/officeDocument/2006/math">
                    <m:r>
                      <a:rPr lang="en-US" sz="2400" i="1" dirty="0" smtClean="0">
                        <a:solidFill>
                          <a:srgbClr val="C00000"/>
                        </a:solidFill>
                        <a:latin typeface="Cambria Math" panose="02040503050406030204" pitchFamily="18" charset="0"/>
                        <a:cs typeface="Arial" charset="0"/>
                      </a:rPr>
                      <m:t>𝑝</m:t>
                    </m:r>
                  </m:oMath>
                </a14:m>
                <a:r>
                  <a:rPr lang="en-US" sz="2400" dirty="0">
                    <a:latin typeface="Arial" charset="0"/>
                    <a:cs typeface="Arial" charset="0"/>
                  </a:rPr>
                  <a:t> needed to match </a:t>
                </a:r>
                <a14:m>
                  <m:oMath xmlns:m="http://schemas.openxmlformats.org/officeDocument/2006/math">
                    <m:r>
                      <a:rPr lang="en-US" sz="2400" i="1" dirty="0">
                        <a:solidFill>
                          <a:srgbClr val="0000FF"/>
                        </a:solidFill>
                        <a:latin typeface="Cambria Math" panose="02040503050406030204" pitchFamily="18" charset="0"/>
                        <a:cs typeface="Times New Roman" panose="02020603050405020304" pitchFamily="18" charset="0"/>
                      </a:rPr>
                      <m:t>𝑡</m:t>
                    </m:r>
                  </m:oMath>
                </a14:m>
                <a:r>
                  <a:rPr lang="en-US" sz="2400" dirty="0">
                    <a:latin typeface="Arial" charset="0"/>
                    <a:cs typeface="Arial" charset="0"/>
                  </a:rPr>
                  <a:t> is </a:t>
                </a:r>
              </a:p>
              <a:p>
                <a:pPr marL="0" indent="0">
                  <a:buNone/>
                </a:pPr>
                <a14:m>
                  <m:oMathPara xmlns:m="http://schemas.openxmlformats.org/officeDocument/2006/math">
                    <m:oMathParaPr>
                      <m:jc m:val="centerGroup"/>
                    </m:oMathParaPr>
                    <m:oMath xmlns:m="http://schemas.openxmlformats.org/officeDocument/2006/math">
                      <m:sSub>
                        <m:sSubPr>
                          <m:ctrlPr>
                            <a:rPr lang="en-US" sz="2400" i="1" dirty="0">
                              <a:solidFill>
                                <a:srgbClr val="0000FF"/>
                              </a:solidFill>
                              <a:latin typeface="Cambria Math" panose="02040503050406030204" pitchFamily="18" charset="0"/>
                              <a:cs typeface="Times New Roman" panose="02020603050405020304" pitchFamily="18" charset="0"/>
                            </a:rPr>
                          </m:ctrlPr>
                        </m:sSubPr>
                        <m:e>
                          <m:r>
                            <a:rPr lang="en-US" sz="2400" i="1" dirty="0">
                              <a:solidFill>
                                <a:srgbClr val="0000FF"/>
                              </a:solidFill>
                              <a:latin typeface="Cambria Math" panose="02040503050406030204" pitchFamily="18" charset="0"/>
                              <a:cs typeface="Times New Roman" panose="02020603050405020304" pitchFamily="18" charset="0"/>
                            </a:rPr>
                            <m:t>𝑤</m:t>
                          </m:r>
                        </m:e>
                        <m:sub>
                          <m:r>
                            <a:rPr lang="en-US" sz="2400" i="1" dirty="0">
                              <a:solidFill>
                                <a:srgbClr val="0000FF"/>
                              </a:solidFill>
                              <a:latin typeface="Cambria Math" panose="02040503050406030204" pitchFamily="18" charset="0"/>
                              <a:cs typeface="Times New Roman" panose="02020603050405020304" pitchFamily="18" charset="0"/>
                            </a:rPr>
                            <m:t>𝑝</m:t>
                          </m:r>
                        </m:sub>
                      </m:sSub>
                      <m:r>
                        <a:rPr lang="en-US" sz="2400" i="1" dirty="0">
                          <a:solidFill>
                            <a:srgbClr val="0000FF"/>
                          </a:solidFill>
                          <a:latin typeface="Cambria Math" panose="02040503050406030204" pitchFamily="18" charset="0"/>
                          <a:cs typeface="Times New Roman" panose="02020603050405020304" pitchFamily="18" charset="0"/>
                        </a:rPr>
                        <m:t>=</m:t>
                      </m:r>
                      <m:nary>
                        <m:naryPr>
                          <m:chr m:val="∑"/>
                          <m:supHide m:val="on"/>
                          <m:ctrlPr>
                            <a:rPr lang="en-US" sz="2400" i="1" dirty="0">
                              <a:solidFill>
                                <a:srgbClr val="0000FF"/>
                              </a:solidFill>
                              <a:latin typeface="Cambria Math" panose="02040503050406030204" pitchFamily="18" charset="0"/>
                              <a:cs typeface="Times New Roman" panose="02020603050405020304" pitchFamily="18" charset="0"/>
                            </a:rPr>
                          </m:ctrlPr>
                        </m:naryPr>
                        <m:sub>
                          <m:r>
                            <m:rPr>
                              <m:brk m:alnAt="7"/>
                            </m:rPr>
                            <a:rPr lang="en-US" sz="2400" i="1" dirty="0">
                              <a:solidFill>
                                <a:srgbClr val="0000FF"/>
                              </a:solidFill>
                              <a:latin typeface="Cambria Math" panose="02040503050406030204" pitchFamily="18" charset="0"/>
                              <a:cs typeface="Times New Roman" panose="02020603050405020304" pitchFamily="18" charset="0"/>
                            </a:rPr>
                            <m:t>𝑖</m:t>
                          </m:r>
                        </m:sub>
                        <m:sup/>
                        <m:e>
                          <m:r>
                            <a:rPr lang="en-US" sz="2400" i="1" dirty="0">
                              <a:solidFill>
                                <a:srgbClr val="9900CC"/>
                              </a:solidFill>
                              <a:latin typeface="Cambria Math" panose="02040503050406030204" pitchFamily="18" charset="0"/>
                              <a:cs typeface="Times New Roman" panose="02020603050405020304" pitchFamily="18" charset="0"/>
                            </a:rPr>
                            <m:t>𝑡</m:t>
                          </m:r>
                          <m:d>
                            <m:dPr>
                              <m:ctrlPr>
                                <a:rPr lang="en-US" sz="2400" i="1" dirty="0">
                                  <a:solidFill>
                                    <a:srgbClr val="9900CC"/>
                                  </a:solidFill>
                                  <a:latin typeface="Cambria Math" panose="02040503050406030204" pitchFamily="18" charset="0"/>
                                  <a:cs typeface="Times New Roman" panose="02020603050405020304" pitchFamily="18" charset="0"/>
                                </a:rPr>
                              </m:ctrlPr>
                            </m:dPr>
                            <m:e>
                              <m:sSub>
                                <m:sSubPr>
                                  <m:ctrlPr>
                                    <a:rPr lang="en-US" sz="2400" i="1" dirty="0">
                                      <a:solidFill>
                                        <a:srgbClr val="9900CC"/>
                                      </a:solidFill>
                                      <a:latin typeface="Cambria Math" panose="02040503050406030204" pitchFamily="18" charset="0"/>
                                      <a:cs typeface="Times New Roman" panose="02020603050405020304" pitchFamily="18" charset="0"/>
                                    </a:rPr>
                                  </m:ctrlPr>
                                </m:sSubPr>
                                <m:e>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9900CC"/>
                                      </a:solidFill>
                                      <a:latin typeface="Cambria Math" panose="02040503050406030204" pitchFamily="18" charset="0"/>
                                      <a:ea typeface="Cambria Math" panose="02040503050406030204" pitchFamily="18" charset="0"/>
                                      <a:cs typeface="Times New Roman" panose="02020603050405020304" pitchFamily="18" charset="0"/>
                                    </a:rPr>
                                    <m:t>𝑖</m:t>
                                  </m:r>
                                </m:sub>
                              </m:sSub>
                            </m:e>
                          </m:d>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cs typeface="Times New Roman" panose="02020603050405020304" pitchFamily="18" charset="0"/>
                                </a:rPr>
                                <m:t>𝑐</m:t>
                              </m:r>
                            </m:e>
                            <m:sub>
                              <m:r>
                                <a:rPr lang="en-US" sz="2400" i="1" dirty="0">
                                  <a:solidFill>
                                    <a:srgbClr val="C00000"/>
                                  </a:solidFill>
                                  <a:latin typeface="Cambria Math" panose="02040503050406030204" pitchFamily="18" charset="0"/>
                                  <a:cs typeface="Times New Roman" panose="02020603050405020304" pitchFamily="18" charset="0"/>
                                </a:rPr>
                                <m:t>𝑝</m:t>
                              </m:r>
                            </m:sub>
                          </m:sSub>
                          <m:d>
                            <m:dPr>
                              <m:ctrlPr>
                                <a:rPr lang="en-US" sz="2400" i="1" dirty="0">
                                  <a:solidFill>
                                    <a:srgbClr val="C00000"/>
                                  </a:solidFill>
                                  <a:latin typeface="Cambria Math" panose="02040503050406030204" pitchFamily="18" charset="0"/>
                                  <a:cs typeface="Times New Roman" panose="02020603050405020304" pitchFamily="18" charset="0"/>
                                </a:rPr>
                              </m:ctrlPr>
                            </m:dPr>
                            <m:e>
                              <m:sSub>
                                <m:sSubPr>
                                  <m:ctrlPr>
                                    <a:rPr lang="en-US" sz="2400" i="1" dirty="0">
                                      <a:solidFill>
                                        <a:srgbClr val="C00000"/>
                                      </a:solidFill>
                                      <a:latin typeface="Cambria Math" panose="02040503050406030204" pitchFamily="18" charset="0"/>
                                      <a:cs typeface="Times New Roman" panose="02020603050405020304" pitchFamily="18" charset="0"/>
                                    </a:rPr>
                                  </m:ctrlPr>
                                </m:sSubPr>
                                <m:e>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2400"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𝑖</m:t>
                                  </m:r>
                                </m:sub>
                              </m:sSub>
                            </m:e>
                          </m:d>
                        </m:e>
                      </m:nary>
                    </m:oMath>
                  </m:oMathPara>
                </a14:m>
                <a:endParaRPr lang="en-US" sz="2400" dirty="0">
                  <a:latin typeface="Arial" charset="0"/>
                  <a:cs typeface="Arial" charset="0"/>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58" t="-2657" r="-613" b="-23430"/>
                </a:stretch>
              </a:blipFill>
            </p:spPr>
            <p:txBody>
              <a:bodyPr/>
              <a:lstStyle/>
              <a:p>
                <a:r>
                  <a:rPr lang="en-US">
                    <a:noFill/>
                  </a:rPr>
                  <a:t> </a:t>
                </a:r>
              </a:p>
            </p:txBody>
          </p:sp>
        </mc:Fallback>
      </mc:AlternateContent>
    </p:spTree>
    <p:extLst>
      <p:ext uri="{BB962C8B-B14F-4D97-AF65-F5344CB8AC3E}">
        <p14:creationId xmlns:p14="http://schemas.microsoft.com/office/powerpoint/2010/main" val="114959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a:t>RGB color space</a:t>
            </a:r>
          </a:p>
        </p:txBody>
      </p:sp>
      <p:sp>
        <p:nvSpPr>
          <p:cNvPr id="40963" name="Rectangle 3"/>
          <p:cNvSpPr>
            <a:spLocks noGrp="1" noChangeArrowheads="1"/>
          </p:cNvSpPr>
          <p:nvPr>
            <p:ph idx="1"/>
          </p:nvPr>
        </p:nvSpPr>
        <p:spPr/>
        <p:txBody>
          <a:bodyPr/>
          <a:lstStyle/>
          <a:p>
            <a:r>
              <a:rPr lang="en-US" dirty="0"/>
              <a:t>Primaries are single-wavelength sources, matching functions for R and G have negative values for parts of the spectrum </a:t>
            </a:r>
          </a:p>
          <a:p>
            <a:endParaRPr lang="en-US" dirty="0"/>
          </a:p>
        </p:txBody>
      </p:sp>
      <p:pic>
        <p:nvPicPr>
          <p:cNvPr id="17" name="Picture 6"/>
          <p:cNvPicPr>
            <a:picLocks noChangeAspect="1" noChangeArrowheads="1"/>
          </p:cNvPicPr>
          <p:nvPr/>
        </p:nvPicPr>
        <p:blipFill>
          <a:blip r:embed="rId3" cstate="print"/>
          <a:srcRect/>
          <a:stretch>
            <a:fillRect/>
          </a:stretch>
        </p:blipFill>
        <p:spPr bwMode="auto">
          <a:xfrm>
            <a:off x="5791200" y="2362200"/>
            <a:ext cx="4038600" cy="3219450"/>
          </a:xfrm>
          <a:prstGeom prst="rect">
            <a:avLst/>
          </a:prstGeom>
          <a:noFill/>
          <a:ln w="9525">
            <a:noFill/>
            <a:miter lim="800000"/>
            <a:headEnd/>
            <a:tailEnd/>
          </a:ln>
        </p:spPr>
      </p:pic>
      <p:graphicFrame>
        <p:nvGraphicFramePr>
          <p:cNvPr id="18" name="Object 7"/>
          <p:cNvGraphicFramePr>
            <a:graphicFrameLocks noChangeAspect="1"/>
          </p:cNvGraphicFramePr>
          <p:nvPr>
            <p:extLst>
              <p:ext uri="{D42A27DB-BD31-4B8C-83A1-F6EECF244321}">
                <p14:modId xmlns:p14="http://schemas.microsoft.com/office/powerpoint/2010/main" val="742911930"/>
              </p:ext>
            </p:extLst>
          </p:nvPr>
        </p:nvGraphicFramePr>
        <p:xfrm>
          <a:off x="2819400" y="4572000"/>
          <a:ext cx="1828800" cy="1085850"/>
        </p:xfrm>
        <a:graphic>
          <a:graphicData uri="http://schemas.openxmlformats.org/presentationml/2006/ole">
            <mc:AlternateContent xmlns:mc="http://schemas.openxmlformats.org/markup-compatibility/2006">
              <mc:Choice xmlns:v="urn:schemas-microsoft-com:vml" Requires="v">
                <p:oleObj name="Image" r:id="rId4" imgW="3022222" imgH="1790476" progId="Photoshop.Image.10">
                  <p:embed/>
                </p:oleObj>
              </mc:Choice>
              <mc:Fallback>
                <p:oleObj name="Image" r:id="rId4" imgW="3022222" imgH="1790476" progId="Photoshop.Image.10">
                  <p:embed/>
                  <p:pic>
                    <p:nvPicPr>
                      <p:cNvPr id="1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572000"/>
                        <a:ext cx="1828800" cy="1085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 name="Picture 8"/>
          <p:cNvPicPr>
            <a:picLocks noChangeAspect="1" noChangeArrowheads="1"/>
          </p:cNvPicPr>
          <p:nvPr/>
        </p:nvPicPr>
        <p:blipFill>
          <a:blip r:embed="rId6" cstate="print"/>
          <a:srcRect/>
          <a:stretch>
            <a:fillRect/>
          </a:stretch>
        </p:blipFill>
        <p:spPr bwMode="auto">
          <a:xfrm>
            <a:off x="2765426" y="2381251"/>
            <a:ext cx="1958975" cy="1751013"/>
          </a:xfrm>
          <a:prstGeom prst="rect">
            <a:avLst/>
          </a:prstGeom>
          <a:noFill/>
          <a:ln w="9525">
            <a:noFill/>
            <a:miter lim="800000"/>
            <a:headEnd/>
            <a:tailEnd/>
          </a:ln>
        </p:spPr>
      </p:pic>
      <p:sp>
        <p:nvSpPr>
          <p:cNvPr id="20" name="Text Box 9"/>
          <p:cNvSpPr txBox="1">
            <a:spLocks noChangeArrowheads="1"/>
          </p:cNvSpPr>
          <p:nvPr/>
        </p:nvSpPr>
        <p:spPr bwMode="auto">
          <a:xfrm>
            <a:off x="6115050" y="2452688"/>
            <a:ext cx="1581150" cy="923330"/>
          </a:xfrm>
          <a:prstGeom prst="rect">
            <a:avLst/>
          </a:prstGeom>
          <a:noFill/>
          <a:ln w="9525">
            <a:noFill/>
            <a:miter lim="800000"/>
            <a:headEnd/>
            <a:tailEnd/>
          </a:ln>
        </p:spPr>
        <p:txBody>
          <a:bodyPr wrap="square">
            <a:spAutoFit/>
          </a:bodyPr>
          <a:lstStyle/>
          <a:p>
            <a:r>
              <a:rPr lang="en-US" sz="1800" dirty="0"/>
              <a:t>RGB matching functions</a:t>
            </a:r>
          </a:p>
        </p:txBody>
      </p:sp>
      <p:sp>
        <p:nvSpPr>
          <p:cNvPr id="21" name="Text Box 9"/>
          <p:cNvSpPr txBox="1">
            <a:spLocks noChangeArrowheads="1"/>
          </p:cNvSpPr>
          <p:nvPr/>
        </p:nvSpPr>
        <p:spPr bwMode="auto">
          <a:xfrm>
            <a:off x="2873376" y="4221162"/>
            <a:ext cx="1698625" cy="369888"/>
          </a:xfrm>
          <a:prstGeom prst="rect">
            <a:avLst/>
          </a:prstGeom>
          <a:noFill/>
          <a:ln w="9525">
            <a:noFill/>
            <a:miter lim="800000"/>
            <a:headEnd/>
            <a:tailEnd/>
          </a:ln>
        </p:spPr>
        <p:txBody>
          <a:bodyPr wrap="none">
            <a:spAutoFit/>
          </a:bodyPr>
          <a:lstStyle/>
          <a:p>
            <a:r>
              <a:rPr lang="en-US" sz="1800" dirty="0"/>
              <a:t>RGB primaries</a:t>
            </a:r>
          </a:p>
        </p:txBody>
      </p:sp>
      <p:cxnSp>
        <p:nvCxnSpPr>
          <p:cNvPr id="3" name="Straight Arrow Connector 2"/>
          <p:cNvCxnSpPr/>
          <p:nvPr/>
        </p:nvCxnSpPr>
        <p:spPr bwMode="auto">
          <a:xfrm flipV="1">
            <a:off x="3429000" y="2457450"/>
            <a:ext cx="0" cy="1219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3429000" y="3676650"/>
            <a:ext cx="12192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flipH="1">
            <a:off x="2868168" y="3676650"/>
            <a:ext cx="560832"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4598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nvGraphicFramePr>
        <p:xfrm>
          <a:off x="1524001" y="838201"/>
          <a:ext cx="9142413" cy="5376863"/>
        </p:xfrm>
        <a:graphic>
          <a:graphicData uri="http://schemas.openxmlformats.org/presentationml/2006/ole">
            <mc:AlternateContent xmlns:mc="http://schemas.openxmlformats.org/markup-compatibility/2006">
              <mc:Choice xmlns:v="urn:schemas-microsoft-com:vml" Requires="v">
                <p:oleObj name="Image" r:id="rId3" imgW="5357941" imgH="3150838" progId="">
                  <p:embed/>
                </p:oleObj>
              </mc:Choice>
              <mc:Fallback>
                <p:oleObj name="Image" r:id="rId3" imgW="5357941" imgH="3150838"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838201"/>
                        <a:ext cx="9142413" cy="5376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Rectangle 2"/>
          <p:cNvSpPr>
            <a:spLocks noGrp="1" noChangeArrowheads="1"/>
          </p:cNvSpPr>
          <p:nvPr>
            <p:ph type="title"/>
          </p:nvPr>
        </p:nvSpPr>
        <p:spPr>
          <a:xfrm>
            <a:off x="1752600" y="76200"/>
            <a:ext cx="8458200" cy="1143000"/>
          </a:xfrm>
        </p:spPr>
        <p:txBody>
          <a:bodyPr/>
          <a:lstStyle/>
          <a:p>
            <a:pPr eaLnBrk="1" hangingPunct="1"/>
            <a:r>
              <a:rPr lang="en-US" sz="3200" dirty="0">
                <a:latin typeface="Arial" pitchFamily="34" charset="0"/>
                <a:cs typeface="Arial" pitchFamily="34" charset="0"/>
              </a:rPr>
              <a:t>Comparison of RGB matching functions with best 3x3 linear transformation of cone responses</a:t>
            </a:r>
          </a:p>
        </p:txBody>
      </p:sp>
      <p:sp>
        <p:nvSpPr>
          <p:cNvPr id="5" name="Rectangle 5"/>
          <p:cNvSpPr>
            <a:spLocks noChangeArrowheads="1"/>
          </p:cNvSpPr>
          <p:nvPr/>
        </p:nvSpPr>
        <p:spPr bwMode="auto">
          <a:xfrm>
            <a:off x="7527718" y="6553201"/>
            <a:ext cx="3140283" cy="307777"/>
          </a:xfrm>
          <a:prstGeom prst="rect">
            <a:avLst/>
          </a:prstGeom>
          <a:noFill/>
          <a:ln w="9525">
            <a:noFill/>
            <a:miter lim="800000"/>
            <a:headEnd/>
            <a:tailEnd/>
          </a:ln>
        </p:spPr>
        <p:txBody>
          <a:bodyPr wrap="none">
            <a:spAutoFit/>
          </a:bodyPr>
          <a:lstStyle/>
          <a:p>
            <a:r>
              <a:rPr lang="en-US" sz="1400" dirty="0" err="1"/>
              <a:t>Wandell</a:t>
            </a:r>
            <a:r>
              <a:rPr lang="en-US" sz="1400" dirty="0"/>
              <a:t>, Foundations of Vision, 1995</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a:t>Linear color spaces: CIE XYZ</a:t>
            </a:r>
          </a:p>
        </p:txBody>
      </p:sp>
      <mc:AlternateContent xmlns:mc="http://schemas.openxmlformats.org/markup-compatibility/2006" xmlns:a14="http://schemas.microsoft.com/office/drawing/2010/main">
        <mc:Choice Requires="a14">
          <p:sp>
            <p:nvSpPr>
              <p:cNvPr id="7173" name="Rectangle 14"/>
              <p:cNvSpPr>
                <a:spLocks noGrp="1" noChangeArrowheads="1"/>
              </p:cNvSpPr>
              <p:nvPr>
                <p:ph type="body" idx="1"/>
              </p:nvPr>
            </p:nvSpPr>
            <p:spPr>
              <a:xfrm>
                <a:off x="914400" y="914400"/>
                <a:ext cx="10363200" cy="1524000"/>
              </a:xfrm>
            </p:spPr>
            <p:txBody>
              <a:bodyPr/>
              <a:lstStyle/>
              <a:p>
                <a:pPr>
                  <a:lnSpc>
                    <a:spcPct val="90000"/>
                  </a:lnSpc>
                </a:pPr>
                <a:r>
                  <a:rPr lang="en-US" dirty="0"/>
                  <a:t>Primaries are </a:t>
                </a:r>
                <a:r>
                  <a:rPr lang="en-US" i="1" dirty="0"/>
                  <a:t>imaginary</a:t>
                </a:r>
                <a:r>
                  <a:rPr lang="en-US" dirty="0"/>
                  <a:t>, but matching functions are everywhere positive</a:t>
                </a:r>
              </a:p>
              <a:p>
                <a:pPr>
                  <a:lnSpc>
                    <a:spcPct val="90000"/>
                  </a:lnSpc>
                </a:pPr>
                <a:r>
                  <a:rPr lang="en-US" dirty="0"/>
                  <a:t>The </a:t>
                </a:r>
                <a14:m>
                  <m:oMath xmlns:m="http://schemas.openxmlformats.org/officeDocument/2006/math">
                    <m:r>
                      <a:rPr lang="en-US" i="1" dirty="0" smtClean="0">
                        <a:solidFill>
                          <a:srgbClr val="0000FF"/>
                        </a:solidFill>
                        <a:latin typeface="Cambria Math" panose="02040503050406030204" pitchFamily="18" charset="0"/>
                      </a:rPr>
                      <m:t>𝑌</m:t>
                    </m:r>
                  </m:oMath>
                </a14:m>
                <a:r>
                  <a:rPr lang="en-US" dirty="0"/>
                  <a:t> parameter corresponds to brightness or </a:t>
                </a:r>
                <a:r>
                  <a:rPr lang="en-US" i="1" dirty="0"/>
                  <a:t>luminance</a:t>
                </a:r>
                <a:r>
                  <a:rPr lang="en-US" dirty="0"/>
                  <a:t> </a:t>
                </a:r>
                <a14:m>
                  <m:oMath xmlns:m="http://schemas.openxmlformats.org/officeDocument/2006/math">
                    <m:r>
                      <a:rPr lang="en-US" i="1" dirty="0" smtClean="0">
                        <a:solidFill>
                          <a:srgbClr val="0000FF"/>
                        </a:solidFill>
                        <a:latin typeface="Cambria Math" panose="02040503050406030204" pitchFamily="18" charset="0"/>
                      </a:rPr>
                      <m:t> </m:t>
                    </m:r>
                  </m:oMath>
                </a14:m>
                <a:endParaRPr lang="en-US" dirty="0"/>
              </a:p>
              <a:p>
                <a:pPr>
                  <a:lnSpc>
                    <a:spcPct val="90000"/>
                  </a:lnSpc>
                </a:pPr>
                <a:endParaRPr lang="en-US" sz="2400" dirty="0"/>
              </a:p>
            </p:txBody>
          </p:sp>
        </mc:Choice>
        <mc:Fallback xmlns="">
          <p:sp>
            <p:nvSpPr>
              <p:cNvPr id="7173" name="Rectangle 14"/>
              <p:cNvSpPr>
                <a:spLocks noGrp="1" noRot="1" noChangeAspect="1" noMove="1" noResize="1" noEditPoints="1" noAdjustHandles="1" noChangeArrowheads="1" noChangeShapeType="1" noTextEdit="1"/>
              </p:cNvSpPr>
              <p:nvPr>
                <p:ph type="body" idx="1"/>
              </p:nvPr>
            </p:nvSpPr>
            <p:spPr>
              <a:xfrm>
                <a:off x="914400" y="914400"/>
                <a:ext cx="10363200" cy="1524000"/>
              </a:xfrm>
              <a:blipFill>
                <a:blip r:embed="rId4"/>
                <a:stretch>
                  <a:fillRect l="-1103" t="-7500"/>
                </a:stretch>
              </a:blipFill>
            </p:spPr>
            <p:txBody>
              <a:bodyPr/>
              <a:lstStyle/>
              <a:p>
                <a:r>
                  <a:rPr lang="en-US">
                    <a:noFill/>
                  </a:rPr>
                  <a:t> </a:t>
                </a:r>
              </a:p>
            </p:txBody>
          </p:sp>
        </mc:Fallback>
      </mc:AlternateContent>
      <p:graphicFrame>
        <p:nvGraphicFramePr>
          <p:cNvPr id="7170" name="Object 8"/>
          <p:cNvGraphicFramePr>
            <a:graphicFrameLocks noGrp="1" noChangeAspect="1"/>
          </p:cNvGraphicFramePr>
          <p:nvPr>
            <p:ph sz="quarter" idx="4294967295"/>
            <p:extLst>
              <p:ext uri="{D42A27DB-BD31-4B8C-83A1-F6EECF244321}">
                <p14:modId xmlns:p14="http://schemas.microsoft.com/office/powerpoint/2010/main" val="3776381355"/>
              </p:ext>
            </p:extLst>
          </p:nvPr>
        </p:nvGraphicFramePr>
        <p:xfrm>
          <a:off x="1158875" y="3045455"/>
          <a:ext cx="4175125" cy="3134132"/>
        </p:xfrm>
        <a:graphic>
          <a:graphicData uri="http://schemas.openxmlformats.org/presentationml/2006/ole">
            <mc:AlternateContent xmlns:mc="http://schemas.openxmlformats.org/markup-compatibility/2006">
              <mc:Choice xmlns:v="urn:schemas-microsoft-com:vml" Requires="v">
                <p:oleObj name="Image" r:id="rId5" imgW="4076190" imgH="3060317" progId="Photoshop.Image.10">
                  <p:embed/>
                </p:oleObj>
              </mc:Choice>
              <mc:Fallback>
                <p:oleObj name="Image" r:id="rId5" imgW="4076190" imgH="3060317" progId="Photoshop.Image.10">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875" y="3045455"/>
                        <a:ext cx="4175125" cy="31341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10"/>
          <p:cNvGraphicFramePr>
            <a:graphicFrameLocks noGrp="1" noChangeAspect="1"/>
          </p:cNvGraphicFramePr>
          <p:nvPr>
            <p:ph sz="quarter" idx="4294967295"/>
            <p:extLst>
              <p:ext uri="{D42A27DB-BD31-4B8C-83A1-F6EECF244321}">
                <p14:modId xmlns:p14="http://schemas.microsoft.com/office/powerpoint/2010/main" val="1014770929"/>
              </p:ext>
            </p:extLst>
          </p:nvPr>
        </p:nvGraphicFramePr>
        <p:xfrm>
          <a:off x="7391400" y="3314942"/>
          <a:ext cx="2441575" cy="2743200"/>
        </p:xfrm>
        <a:graphic>
          <a:graphicData uri="http://schemas.openxmlformats.org/presentationml/2006/ole">
            <mc:AlternateContent xmlns:mc="http://schemas.openxmlformats.org/markup-compatibility/2006">
              <mc:Choice xmlns:v="urn:schemas-microsoft-com:vml" Requires="v">
                <p:oleObj name="Image" r:id="rId7" imgW="4012698" imgH="4507937" progId="Photoshop.Image.10">
                  <p:embed/>
                </p:oleObj>
              </mc:Choice>
              <mc:Fallback>
                <p:oleObj name="Image" r:id="rId7" imgW="4012698" imgH="4507937" progId="Photoshop.Image.10">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3314942"/>
                        <a:ext cx="2441575"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15"/>
          <p:cNvSpPr txBox="1">
            <a:spLocks noChangeArrowheads="1"/>
          </p:cNvSpPr>
          <p:nvPr/>
        </p:nvSpPr>
        <p:spPr bwMode="auto">
          <a:xfrm>
            <a:off x="2109787" y="2590800"/>
            <a:ext cx="2089150" cy="366713"/>
          </a:xfrm>
          <a:prstGeom prst="rect">
            <a:avLst/>
          </a:prstGeom>
          <a:noFill/>
          <a:ln w="9525">
            <a:noFill/>
            <a:miter lim="800000"/>
            <a:headEnd/>
            <a:tailEnd/>
          </a:ln>
        </p:spPr>
        <p:txBody>
          <a:bodyPr wrap="none">
            <a:spAutoFit/>
          </a:bodyPr>
          <a:lstStyle/>
          <a:p>
            <a:r>
              <a:rPr lang="en-US" sz="1800" dirty="0"/>
              <a:t>Matching functions</a:t>
            </a:r>
          </a:p>
        </p:txBody>
      </p:sp>
      <p:sp>
        <p:nvSpPr>
          <p:cNvPr id="7175" name="Rectangle 6"/>
          <p:cNvSpPr>
            <a:spLocks noChangeArrowheads="1"/>
          </p:cNvSpPr>
          <p:nvPr/>
        </p:nvSpPr>
        <p:spPr bwMode="auto">
          <a:xfrm>
            <a:off x="1828800" y="6396039"/>
            <a:ext cx="8458200" cy="369887"/>
          </a:xfrm>
          <a:prstGeom prst="rect">
            <a:avLst/>
          </a:prstGeom>
          <a:noFill/>
          <a:ln w="9525">
            <a:noFill/>
            <a:miter lim="800000"/>
            <a:headEnd/>
            <a:tailEnd/>
          </a:ln>
        </p:spPr>
        <p:txBody>
          <a:bodyPr>
            <a:spAutoFit/>
          </a:bodyPr>
          <a:lstStyle/>
          <a:p>
            <a:pPr algn="ctr"/>
            <a:r>
              <a:rPr lang="en-US" sz="1800">
                <a:hlinkClick r:id="rId9"/>
              </a:rPr>
              <a:t>http://en.wikipedia.org/wiki/CIE_1931_color_space</a:t>
            </a:r>
            <a:endParaRPr lang="en-US" sz="180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EA1471B-6A1C-A149-9C6C-0DDA565B4FBD}"/>
                  </a:ext>
                </a:extLst>
              </p:cNvPr>
              <p:cNvSpPr/>
              <p:nvPr/>
            </p:nvSpPr>
            <p:spPr>
              <a:xfrm>
                <a:off x="5564187" y="2590800"/>
                <a:ext cx="6096000" cy="646331"/>
              </a:xfrm>
              <a:prstGeom prst="rect">
                <a:avLst/>
              </a:prstGeom>
            </p:spPr>
            <p:txBody>
              <a:bodyPr>
                <a:spAutoFit/>
              </a:bodyPr>
              <a:lstStyle/>
              <a:p>
                <a:pPr algn="ctr"/>
                <a:r>
                  <a:rPr lang="en-US" sz="1800" dirty="0"/>
                  <a:t>2D visualization: </a:t>
                </a:r>
              </a:p>
              <a:p>
                <a:pPr algn="ctr"/>
                <a14:m>
                  <m:oMath xmlns:m="http://schemas.openxmlformats.org/officeDocument/2006/math">
                    <m:r>
                      <a:rPr lang="en-US" sz="1800" i="1" dirty="0">
                        <a:solidFill>
                          <a:srgbClr val="0000FF"/>
                        </a:solidFill>
                        <a:latin typeface="Cambria Math" panose="02040503050406030204" pitchFamily="18" charset="0"/>
                      </a:rPr>
                      <m:t>𝑥</m:t>
                    </m:r>
                    <m:r>
                      <a:rPr lang="en-US" sz="1800" i="1" dirty="0">
                        <a:solidFill>
                          <a:srgbClr val="0000FF"/>
                        </a:solidFill>
                        <a:latin typeface="Cambria Math" panose="02040503050406030204" pitchFamily="18" charset="0"/>
                      </a:rPr>
                      <m:t> = </m:t>
                    </m:r>
                    <m:r>
                      <a:rPr lang="en-US" sz="1800" i="1" dirty="0">
                        <a:solidFill>
                          <a:srgbClr val="0000FF"/>
                        </a:solidFill>
                        <a:latin typeface="Cambria Math" panose="02040503050406030204" pitchFamily="18" charset="0"/>
                      </a:rPr>
                      <m:t>𝑋</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𝑋</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𝑌</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𝑍</m:t>
                    </m:r>
                    <m:r>
                      <a:rPr lang="en-US" sz="1800" i="1" dirty="0" smtClean="0">
                        <a:solidFill>
                          <a:srgbClr val="0000FF"/>
                        </a:solidFill>
                        <a:latin typeface="Cambria Math" panose="02040503050406030204" pitchFamily="18" charset="0"/>
                      </a:rPr>
                      <m:t>)</m:t>
                    </m:r>
                  </m:oMath>
                </a14:m>
                <a:r>
                  <a:rPr lang="en-US" sz="1800" dirty="0">
                    <a:solidFill>
                      <a:srgbClr val="0000FF"/>
                    </a:solidFill>
                  </a:rPr>
                  <a:t>,</a:t>
                </a:r>
                <a:r>
                  <a:rPr lang="en-US" sz="1800" dirty="0"/>
                  <a:t> </a:t>
                </a:r>
                <a14:m>
                  <m:oMath xmlns:m="http://schemas.openxmlformats.org/officeDocument/2006/math">
                    <m:r>
                      <a:rPr lang="en-US" sz="1800" i="1" dirty="0">
                        <a:solidFill>
                          <a:srgbClr val="0000FF"/>
                        </a:solidFill>
                        <a:latin typeface="Cambria Math" panose="02040503050406030204" pitchFamily="18" charset="0"/>
                      </a:rPr>
                      <m:t>𝑦</m:t>
                    </m:r>
                    <m:r>
                      <a:rPr lang="en-US" sz="1800" i="1" dirty="0">
                        <a:solidFill>
                          <a:srgbClr val="0000FF"/>
                        </a:solidFill>
                        <a:latin typeface="Cambria Math" panose="02040503050406030204" pitchFamily="18" charset="0"/>
                      </a:rPr>
                      <m:t> = </m:t>
                    </m:r>
                    <m:r>
                      <a:rPr lang="en-US" sz="1800" i="1" dirty="0">
                        <a:solidFill>
                          <a:srgbClr val="0000FF"/>
                        </a:solidFill>
                        <a:latin typeface="Cambria Math" panose="02040503050406030204" pitchFamily="18" charset="0"/>
                      </a:rPr>
                      <m:t>𝑌</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𝑋</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𝑌</m:t>
                    </m:r>
                    <m:r>
                      <a:rPr lang="en-US" sz="1800" i="1" dirty="0">
                        <a:solidFill>
                          <a:srgbClr val="0000FF"/>
                        </a:solidFill>
                        <a:latin typeface="Cambria Math" panose="02040503050406030204" pitchFamily="18" charset="0"/>
                      </a:rPr>
                      <m:t>+</m:t>
                    </m:r>
                    <m:r>
                      <a:rPr lang="en-US" sz="1800" i="1" dirty="0">
                        <a:solidFill>
                          <a:srgbClr val="0000FF"/>
                        </a:solidFill>
                        <a:latin typeface="Cambria Math" panose="02040503050406030204" pitchFamily="18" charset="0"/>
                      </a:rPr>
                      <m:t>𝑍</m:t>
                    </m:r>
                    <m:r>
                      <a:rPr lang="en-US" sz="1800" i="1" dirty="0">
                        <a:solidFill>
                          <a:srgbClr val="0000FF"/>
                        </a:solidFill>
                        <a:latin typeface="Cambria Math" panose="02040503050406030204" pitchFamily="18" charset="0"/>
                      </a:rPr>
                      <m:t>)</m:t>
                    </m:r>
                  </m:oMath>
                </a14:m>
                <a:endParaRPr lang="en-US" sz="1800" dirty="0"/>
              </a:p>
            </p:txBody>
          </p:sp>
        </mc:Choice>
        <mc:Fallback xmlns="">
          <p:sp>
            <p:nvSpPr>
              <p:cNvPr id="2" name="Rectangle 1">
                <a:extLst>
                  <a:ext uri="{FF2B5EF4-FFF2-40B4-BE49-F238E27FC236}">
                    <a16:creationId xmlns:a16="http://schemas.microsoft.com/office/drawing/2014/main" id="{7EA1471B-6A1C-A149-9C6C-0DDA565B4FBD}"/>
                  </a:ext>
                </a:extLst>
              </p:cNvPr>
              <p:cNvSpPr>
                <a:spLocks noRot="1" noChangeAspect="1" noMove="1" noResize="1" noEditPoints="1" noAdjustHandles="1" noChangeArrowheads="1" noChangeShapeType="1" noTextEdit="1"/>
              </p:cNvSpPr>
              <p:nvPr/>
            </p:nvSpPr>
            <p:spPr>
              <a:xfrm>
                <a:off x="5564187" y="2590800"/>
                <a:ext cx="6096000" cy="646331"/>
              </a:xfrm>
              <a:prstGeom prst="rect">
                <a:avLst/>
              </a:prstGeom>
              <a:blipFill>
                <a:blip r:embed="rId10"/>
                <a:stretch>
                  <a:fillRect t="-3922" b="-11765"/>
                </a:stretch>
              </a:blipFill>
            </p:spPr>
            <p:txBody>
              <a:bodyPr/>
              <a:lstStyle/>
              <a:p>
                <a:r>
                  <a:rPr lang="en-US">
                    <a:noFill/>
                  </a:rPr>
                  <a:t> </a:t>
                </a:r>
              </a:p>
            </p:txBody>
          </p:sp>
        </mc:Fallback>
      </mc:AlternateContent>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a:t>Linear color spaces: CIE XYZ</a:t>
            </a:r>
          </a:p>
        </p:txBody>
      </p:sp>
      <p:sp>
        <p:nvSpPr>
          <p:cNvPr id="7173" name="Rectangle 14"/>
          <p:cNvSpPr>
            <a:spLocks noGrp="1" noChangeArrowheads="1"/>
          </p:cNvSpPr>
          <p:nvPr>
            <p:ph idx="1"/>
          </p:nvPr>
        </p:nvSpPr>
        <p:spPr/>
        <p:txBody>
          <a:bodyPr/>
          <a:lstStyle/>
          <a:p>
            <a:r>
              <a:rPr lang="en-US" sz="2400" dirty="0"/>
              <a:t>CIE XYZ is based on color matching experiments carried out in late 1920s by W. David Wright (Imperial College) and John Guild (National Physical Laboratory, London)</a:t>
            </a:r>
          </a:p>
          <a:p>
            <a:r>
              <a:rPr lang="en-US" sz="2400" dirty="0"/>
              <a:t>The experiments used 17 “standard observers” (10 by Wright, 7 by Guild)</a:t>
            </a:r>
          </a:p>
        </p:txBody>
      </p:sp>
      <p:pic>
        <p:nvPicPr>
          <p:cNvPr id="3" name="Picture 2">
            <a:extLst>
              <a:ext uri="{FF2B5EF4-FFF2-40B4-BE49-F238E27FC236}">
                <a16:creationId xmlns:a16="http://schemas.microsoft.com/office/drawing/2014/main" id="{DB665A96-2D11-054B-B56D-B7B732888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050" y="3129594"/>
            <a:ext cx="5162550" cy="3064527"/>
          </a:xfrm>
          <a:prstGeom prst="rect">
            <a:avLst/>
          </a:prstGeom>
        </p:spPr>
      </p:pic>
      <p:sp>
        <p:nvSpPr>
          <p:cNvPr id="10" name="TextBox 9">
            <a:extLst>
              <a:ext uri="{FF2B5EF4-FFF2-40B4-BE49-F238E27FC236}">
                <a16:creationId xmlns:a16="http://schemas.microsoft.com/office/drawing/2014/main" id="{DEC0E21C-878E-C642-912C-2A6C2C83D384}"/>
              </a:ext>
            </a:extLst>
          </p:cNvPr>
          <p:cNvSpPr txBox="1"/>
          <p:nvPr/>
        </p:nvSpPr>
        <p:spPr>
          <a:xfrm>
            <a:off x="8915401" y="6474024"/>
            <a:ext cx="1608133" cy="307777"/>
          </a:xfrm>
          <a:prstGeom prst="rect">
            <a:avLst/>
          </a:prstGeom>
          <a:noFill/>
        </p:spPr>
        <p:txBody>
          <a:bodyPr wrap="none" rtlCol="0">
            <a:spAutoFit/>
          </a:bodyPr>
          <a:lstStyle/>
          <a:p>
            <a:r>
              <a:rPr lang="en-US" sz="1400" dirty="0"/>
              <a:t>Source: </a:t>
            </a:r>
            <a:r>
              <a:rPr lang="en-US" sz="1400" dirty="0">
                <a:hlinkClick r:id="rId4"/>
              </a:rPr>
              <a:t>M. Brown</a:t>
            </a:r>
            <a:endParaRPr lang="en-US" sz="1400" dirty="0"/>
          </a:p>
        </p:txBody>
      </p:sp>
    </p:spTree>
    <p:extLst>
      <p:ext uri="{BB962C8B-B14F-4D97-AF65-F5344CB8AC3E}">
        <p14:creationId xmlns:p14="http://schemas.microsoft.com/office/powerpoint/2010/main" val="4007444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BBEB-0BAE-2DE0-5396-0549C669FE34}"/>
              </a:ext>
            </a:extLst>
          </p:cNvPr>
          <p:cNvSpPr>
            <a:spLocks noGrp="1"/>
          </p:cNvSpPr>
          <p:nvPr>
            <p:ph type="title"/>
          </p:nvPr>
        </p:nvSpPr>
        <p:spPr/>
        <p:txBody>
          <a:bodyPr/>
          <a:lstStyle/>
          <a:p>
            <a:r>
              <a:rPr lang="en-US" dirty="0"/>
              <a:t>Stroop effect</a:t>
            </a:r>
          </a:p>
        </p:txBody>
      </p:sp>
      <p:sp>
        <p:nvSpPr>
          <p:cNvPr id="3" name="Content Placeholder 2">
            <a:extLst>
              <a:ext uri="{FF2B5EF4-FFF2-40B4-BE49-F238E27FC236}">
                <a16:creationId xmlns:a16="http://schemas.microsoft.com/office/drawing/2014/main" id="{B2B343A6-7BCB-85BF-C95C-868A4AE452AC}"/>
              </a:ext>
            </a:extLst>
          </p:cNvPr>
          <p:cNvSpPr>
            <a:spLocks noGrp="1"/>
          </p:cNvSpPr>
          <p:nvPr>
            <p:ph idx="1"/>
          </p:nvPr>
        </p:nvSpPr>
        <p:spPr/>
        <p:txBody>
          <a:bodyPr/>
          <a:lstStyle/>
          <a:p>
            <a:r>
              <a:rPr lang="en-US" dirty="0"/>
              <a:t>Color perception affects all sorts of other perceptual phenomena</a:t>
            </a:r>
          </a:p>
          <a:p>
            <a:endParaRPr lang="en-US" dirty="0"/>
          </a:p>
          <a:p>
            <a:r>
              <a:rPr lang="en-US" dirty="0"/>
              <a:t>You name colors slowly IF the word is a different color name!</a:t>
            </a:r>
          </a:p>
        </p:txBody>
      </p:sp>
    </p:spTree>
    <p:extLst>
      <p:ext uri="{BB962C8B-B14F-4D97-AF65-F5344CB8AC3E}">
        <p14:creationId xmlns:p14="http://schemas.microsoft.com/office/powerpoint/2010/main" val="2519753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t>Uniform color spaces</a:t>
            </a:r>
          </a:p>
        </p:txBody>
      </p:sp>
      <mc:AlternateContent xmlns:mc="http://schemas.openxmlformats.org/markup-compatibility/2006" xmlns:a14="http://schemas.microsoft.com/office/drawing/2010/main">
        <mc:Choice Requires="a14">
          <p:sp>
            <p:nvSpPr>
              <p:cNvPr id="8196" name="Rectangle 8"/>
              <p:cNvSpPr>
                <a:spLocks noGrp="1" noChangeArrowheads="1"/>
              </p:cNvSpPr>
              <p:nvPr>
                <p:ph type="body" idx="1"/>
              </p:nvPr>
            </p:nvSpPr>
            <p:spPr/>
            <p:txBody>
              <a:bodyPr/>
              <a:lstStyle/>
              <a:p>
                <a:r>
                  <a:rPr lang="en-US" sz="2400" dirty="0"/>
                  <a:t>Unfortunately, differences in </a:t>
                </a:r>
                <a14:m>
                  <m:oMath xmlns:m="http://schemas.openxmlformats.org/officeDocument/2006/math">
                    <m:r>
                      <a:rPr lang="en-US" sz="2400" i="1" dirty="0" smtClean="0">
                        <a:solidFill>
                          <a:srgbClr val="0000FF"/>
                        </a:solidFill>
                        <a:latin typeface="Cambria Math" panose="02040503050406030204" pitchFamily="18" charset="0"/>
                      </a:rPr>
                      <m:t>𝑥</m:t>
                    </m:r>
                    <m:r>
                      <a:rPr lang="en-US" sz="2400" i="1" dirty="0" smtClean="0">
                        <a:solidFill>
                          <a:srgbClr val="0000FF"/>
                        </a:solidFill>
                        <a:latin typeface="Cambria Math" panose="02040503050406030204" pitchFamily="18" charset="0"/>
                      </a:rPr>
                      <m:t>,</m:t>
                    </m:r>
                    <m:r>
                      <a:rPr lang="en-US" sz="2400" i="1" dirty="0" smtClean="0">
                        <a:solidFill>
                          <a:srgbClr val="0000FF"/>
                        </a:solidFill>
                        <a:latin typeface="Cambria Math" panose="02040503050406030204" pitchFamily="18" charset="0"/>
                      </a:rPr>
                      <m:t>𝑦</m:t>
                    </m:r>
                  </m:oMath>
                </a14:m>
                <a:r>
                  <a:rPr lang="en-US" sz="2400" dirty="0"/>
                  <a:t> coordinates do not reflect perceptual color differences</a:t>
                </a:r>
              </a:p>
              <a:p>
                <a:r>
                  <a:rPr lang="en-US" sz="2400" dirty="0"/>
                  <a:t>CIE </a:t>
                </a:r>
                <a14:m>
                  <m:oMath xmlns:m="http://schemas.openxmlformats.org/officeDocument/2006/math">
                    <m:r>
                      <a:rPr lang="en-US" sz="2400" i="1" dirty="0" smtClean="0">
                        <a:solidFill>
                          <a:srgbClr val="0000FF"/>
                        </a:solidFill>
                        <a:latin typeface="Cambria Math" panose="02040503050406030204" pitchFamily="18" charset="0"/>
                      </a:rPr>
                      <m:t>𝑢</m:t>
                    </m:r>
                    <m:r>
                      <a:rPr lang="en-US" sz="2400" b="0" i="1" dirty="0" smtClean="0">
                        <a:solidFill>
                          <a:srgbClr val="0000FF"/>
                        </a:solidFill>
                        <a:latin typeface="Cambria Math" panose="02040503050406030204" pitchFamily="18" charset="0"/>
                      </a:rPr>
                      <m:t>′</m:t>
                    </m:r>
                    <m:r>
                      <a:rPr lang="en-US" sz="2400" i="1" dirty="0" smtClean="0">
                        <a:solidFill>
                          <a:srgbClr val="0000FF"/>
                        </a:solidFill>
                        <a:latin typeface="Cambria Math" panose="02040503050406030204" pitchFamily="18" charset="0"/>
                      </a:rPr>
                      <m:t>𝑣</m:t>
                    </m:r>
                    <m:r>
                      <a:rPr lang="en-US" sz="2400" b="0" i="1" dirty="0" smtClean="0">
                        <a:solidFill>
                          <a:srgbClr val="0000FF"/>
                        </a:solidFill>
                        <a:latin typeface="Cambria Math" panose="02040503050406030204" pitchFamily="18" charset="0"/>
                      </a:rPr>
                      <m:t>′</m:t>
                    </m:r>
                  </m:oMath>
                </a14:m>
                <a:r>
                  <a:rPr lang="en-US" sz="2400" dirty="0"/>
                  <a:t> is a projective transform of </a:t>
                </a:r>
                <a14:m>
                  <m:oMath xmlns:m="http://schemas.openxmlformats.org/officeDocument/2006/math">
                    <m:r>
                      <a:rPr lang="en-US" sz="2400" i="1" dirty="0" smtClean="0">
                        <a:solidFill>
                          <a:srgbClr val="0000FF"/>
                        </a:solidFill>
                        <a:latin typeface="Cambria Math" panose="02040503050406030204" pitchFamily="18" charset="0"/>
                      </a:rPr>
                      <m:t>𝑥</m:t>
                    </m:r>
                    <m:r>
                      <a:rPr lang="en-US" sz="2400" i="1" dirty="0" smtClean="0">
                        <a:solidFill>
                          <a:srgbClr val="0000FF"/>
                        </a:solidFill>
                        <a:latin typeface="Cambria Math" panose="02040503050406030204" pitchFamily="18" charset="0"/>
                      </a:rPr>
                      <m:t>,</m:t>
                    </m:r>
                    <m:r>
                      <a:rPr lang="en-US" sz="2400" i="1" dirty="0" smtClean="0">
                        <a:solidFill>
                          <a:srgbClr val="0000FF"/>
                        </a:solidFill>
                        <a:latin typeface="Cambria Math" panose="02040503050406030204" pitchFamily="18" charset="0"/>
                      </a:rPr>
                      <m:t>𝑦</m:t>
                    </m:r>
                  </m:oMath>
                </a14:m>
                <a:r>
                  <a:rPr lang="en-US" sz="2400" dirty="0"/>
                  <a:t> to make the ellipses more uniform</a:t>
                </a:r>
              </a:p>
            </p:txBody>
          </p:sp>
        </mc:Choice>
        <mc:Fallback xmlns="">
          <p:sp>
            <p:nvSpPr>
              <p:cNvPr id="8196" name="Rectangle 8"/>
              <p:cNvSpPr>
                <a:spLocks noGrp="1" noRot="1" noChangeAspect="1" noMove="1" noResize="1" noEditPoints="1" noAdjustHandles="1" noChangeArrowheads="1" noChangeShapeType="1" noTextEdit="1"/>
              </p:cNvSpPr>
              <p:nvPr>
                <p:ph type="body" idx="1"/>
              </p:nvPr>
            </p:nvSpPr>
            <p:spPr>
              <a:blipFill>
                <a:blip r:embed="rId4"/>
                <a:stretch>
                  <a:fillRect l="-858" t="-966"/>
                </a:stretch>
              </a:blipFill>
            </p:spPr>
            <p:txBody>
              <a:bodyPr/>
              <a:lstStyle/>
              <a:p>
                <a:r>
                  <a:rPr lang="en-US">
                    <a:noFill/>
                  </a:rPr>
                  <a:t> </a:t>
                </a:r>
              </a:p>
            </p:txBody>
          </p:sp>
        </mc:Fallback>
      </mc:AlternateContent>
      <p:graphicFrame>
        <p:nvGraphicFramePr>
          <p:cNvPr id="8194" name="Object 5"/>
          <p:cNvGraphicFramePr>
            <a:graphicFrameLocks noGrp="1" noChangeAspect="1"/>
          </p:cNvGraphicFramePr>
          <p:nvPr>
            <p:ph sz="half" idx="4294967295"/>
          </p:nvPr>
        </p:nvGraphicFramePr>
        <p:xfrm>
          <a:off x="2600326" y="2743200"/>
          <a:ext cx="3294063" cy="3360738"/>
        </p:xfrm>
        <a:graphic>
          <a:graphicData uri="http://schemas.openxmlformats.org/presentationml/2006/ole">
            <mc:AlternateContent xmlns:mc="http://schemas.openxmlformats.org/markup-compatibility/2006">
              <mc:Choice xmlns:v="urn:schemas-microsoft-com:vml" Requires="v">
                <p:oleObj name="Image" r:id="rId5" imgW="4050794" imgH="4507937" progId="Photoshop.Image.10">
                  <p:embed/>
                </p:oleObj>
              </mc:Choice>
              <mc:Fallback>
                <p:oleObj name="Image" r:id="rId5" imgW="4050794" imgH="4507937" progId="Photoshop.Image.10">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326" y="2743200"/>
                        <a:ext cx="3294063" cy="3360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Rectangle 7"/>
          <p:cNvSpPr>
            <a:spLocks noChangeArrowheads="1"/>
          </p:cNvSpPr>
          <p:nvPr/>
        </p:nvSpPr>
        <p:spPr bwMode="auto">
          <a:xfrm>
            <a:off x="2600326" y="6002338"/>
            <a:ext cx="3343275" cy="641350"/>
          </a:xfrm>
          <a:prstGeom prst="rect">
            <a:avLst/>
          </a:prstGeom>
          <a:noFill/>
          <a:ln w="9525">
            <a:noFill/>
            <a:miter lim="800000"/>
            <a:headEnd/>
            <a:tailEnd/>
          </a:ln>
        </p:spPr>
        <p:txBody>
          <a:bodyPr>
            <a:spAutoFit/>
          </a:bodyPr>
          <a:lstStyle/>
          <a:p>
            <a:pPr algn="ctr"/>
            <a:r>
              <a:rPr lang="en-US" sz="1800" b="1"/>
              <a:t>McAdam ellipses:</a:t>
            </a:r>
            <a:r>
              <a:rPr lang="en-US" sz="1800"/>
              <a:t> Just noticeable differences in color</a:t>
            </a:r>
          </a:p>
        </p:txBody>
      </p:sp>
      <p:pic>
        <p:nvPicPr>
          <p:cNvPr id="8198" name="Picture 9"/>
          <p:cNvPicPr>
            <a:picLocks noChangeAspect="1" noChangeArrowheads="1"/>
          </p:cNvPicPr>
          <p:nvPr/>
        </p:nvPicPr>
        <p:blipFill>
          <a:blip r:embed="rId7" cstate="print"/>
          <a:srcRect/>
          <a:stretch>
            <a:fillRect/>
          </a:stretch>
        </p:blipFill>
        <p:spPr bwMode="auto">
          <a:xfrm>
            <a:off x="6019800" y="2811464"/>
            <a:ext cx="3505200" cy="3432175"/>
          </a:xfrm>
          <a:prstGeom prst="rect">
            <a:avLst/>
          </a:prstGeom>
          <a:noFill/>
          <a:ln w="12700">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Nonlinear color spaces: HSV</a:t>
            </a:r>
          </a:p>
        </p:txBody>
      </p:sp>
      <p:sp>
        <p:nvSpPr>
          <p:cNvPr id="41987" name="Rectangle 3"/>
          <p:cNvSpPr>
            <a:spLocks noGrp="1" noChangeArrowheads="1"/>
          </p:cNvSpPr>
          <p:nvPr>
            <p:ph type="body" idx="1"/>
          </p:nvPr>
        </p:nvSpPr>
        <p:spPr>
          <a:xfrm>
            <a:off x="2209800" y="4800600"/>
            <a:ext cx="7772400" cy="1905000"/>
          </a:xfrm>
        </p:spPr>
        <p:txBody>
          <a:bodyPr/>
          <a:lstStyle/>
          <a:p>
            <a:r>
              <a:rPr lang="en-US"/>
              <a:t>Perceptually meaningful dimensions: </a:t>
            </a:r>
            <a:br>
              <a:rPr lang="en-US"/>
            </a:br>
            <a:r>
              <a:rPr lang="en-US"/>
              <a:t>Hue, Saturation, Value (Intensity)</a:t>
            </a:r>
          </a:p>
          <a:p>
            <a:r>
              <a:rPr lang="en-US"/>
              <a:t>RGB cube on its vertex</a:t>
            </a:r>
          </a:p>
        </p:txBody>
      </p:sp>
      <p:pic>
        <p:nvPicPr>
          <p:cNvPr id="41988" name="Picture 4"/>
          <p:cNvPicPr>
            <a:picLocks noChangeAspect="1" noChangeArrowheads="1"/>
          </p:cNvPicPr>
          <p:nvPr/>
        </p:nvPicPr>
        <p:blipFill>
          <a:blip r:embed="rId3" cstate="print"/>
          <a:srcRect/>
          <a:stretch>
            <a:fillRect/>
          </a:stretch>
        </p:blipFill>
        <p:spPr bwMode="auto">
          <a:xfrm>
            <a:off x="1981200" y="1066800"/>
            <a:ext cx="2241550" cy="36576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7696200" y="1635126"/>
            <a:ext cx="2768600" cy="2644775"/>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4495800" y="1514476"/>
            <a:ext cx="3124200" cy="275272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7F7F-CFA7-C142-AC5D-D1936FFF0E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74B24EF-8C0F-F946-80FF-68B085FCB247}"/>
              </a:ext>
            </a:extLst>
          </p:cNvPr>
          <p:cNvSpPr>
            <a:spLocks noGrp="1"/>
          </p:cNvSpPr>
          <p:nvPr>
            <p:ph idx="1"/>
          </p:nvPr>
        </p:nvSpPr>
        <p:spPr/>
        <p:txBody>
          <a:bodyPr/>
          <a:lstStyle/>
          <a:p>
            <a:r>
              <a:rPr lang="en-US" dirty="0">
                <a:solidFill>
                  <a:schemeClr val="bg1">
                    <a:lumMod val="50000"/>
                  </a:schemeClr>
                </a:solidFill>
              </a:rPr>
              <a:t>Physical origin of color</a:t>
            </a:r>
          </a:p>
          <a:p>
            <a:r>
              <a:rPr lang="en-US" dirty="0">
                <a:solidFill>
                  <a:schemeClr val="bg1">
                    <a:lumMod val="50000"/>
                  </a:schemeClr>
                </a:solidFill>
              </a:rPr>
              <a:t>Spectra of sources and surfaces</a:t>
            </a:r>
          </a:p>
          <a:p>
            <a:r>
              <a:rPr lang="en-US" dirty="0">
                <a:solidFill>
                  <a:schemeClr val="bg1">
                    <a:lumMod val="50000"/>
                  </a:schemeClr>
                </a:solidFill>
              </a:rPr>
              <a:t>Physiology of color vision</a:t>
            </a:r>
          </a:p>
          <a:p>
            <a:r>
              <a:rPr lang="en-US" dirty="0">
                <a:solidFill>
                  <a:schemeClr val="bg1">
                    <a:lumMod val="50000"/>
                  </a:schemeClr>
                </a:solidFill>
              </a:rPr>
              <a:t>Quantifying color perception</a:t>
            </a:r>
          </a:p>
          <a:p>
            <a:r>
              <a:rPr lang="en-US" dirty="0">
                <a:solidFill>
                  <a:schemeClr val="bg1">
                    <a:lumMod val="50000"/>
                  </a:schemeClr>
                </a:solidFill>
              </a:rPr>
              <a:t>Color spaces</a:t>
            </a:r>
          </a:p>
          <a:p>
            <a:r>
              <a:rPr lang="en-US" dirty="0"/>
              <a:t>Color constancy, white balance</a:t>
            </a:r>
          </a:p>
          <a:p>
            <a:endParaRPr lang="en-US" dirty="0"/>
          </a:p>
          <a:p>
            <a:endParaRPr lang="en-US" dirty="0"/>
          </a:p>
          <a:p>
            <a:endParaRPr lang="en-US" dirty="0"/>
          </a:p>
        </p:txBody>
      </p:sp>
    </p:spTree>
    <p:extLst>
      <p:ext uri="{BB962C8B-B14F-4D97-AF65-F5344CB8AC3E}">
        <p14:creationId xmlns:p14="http://schemas.microsoft.com/office/powerpoint/2010/main" val="5703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Color perception</a:t>
            </a:r>
          </a:p>
        </p:txBody>
      </p:sp>
      <p:sp>
        <p:nvSpPr>
          <p:cNvPr id="833539" name="Rectangle 3"/>
          <p:cNvSpPr>
            <a:spLocks noGrp="1" noChangeArrowheads="1"/>
          </p:cNvSpPr>
          <p:nvPr>
            <p:ph idx="1"/>
          </p:nvPr>
        </p:nvSpPr>
        <p:spPr/>
        <p:txBody>
          <a:bodyPr/>
          <a:lstStyle/>
          <a:p>
            <a:r>
              <a:rPr lang="en-US" dirty="0"/>
              <a:t>Color/lightness constancy</a:t>
            </a:r>
          </a:p>
          <a:p>
            <a:pPr lvl="1"/>
            <a:r>
              <a:rPr lang="en-US" dirty="0"/>
              <a:t>The ability of the human visual system to perceive the intrinsic reflectance properties of the surfaces despite changes in illumination conditions</a:t>
            </a:r>
          </a:p>
        </p:txBody>
      </p:sp>
      <p:pic>
        <p:nvPicPr>
          <p:cNvPr id="4" name="Picture 4"/>
          <p:cNvPicPr>
            <a:picLocks noChangeAspect="1" noChangeArrowheads="1"/>
          </p:cNvPicPr>
          <p:nvPr/>
        </p:nvPicPr>
        <p:blipFill>
          <a:blip r:embed="rId3" cstate="print"/>
          <a:srcRect/>
          <a:stretch>
            <a:fillRect/>
          </a:stretch>
        </p:blipFill>
        <p:spPr bwMode="auto">
          <a:xfrm>
            <a:off x="4185126" y="2514600"/>
            <a:ext cx="3892075" cy="3886200"/>
          </a:xfrm>
          <a:prstGeom prst="rect">
            <a:avLst/>
          </a:prstGeom>
          <a:noFill/>
          <a:ln w="9525">
            <a:noFill/>
            <a:miter lim="800000"/>
            <a:headEnd/>
            <a:tailEnd/>
          </a:ln>
        </p:spPr>
      </p:pic>
      <p:sp>
        <p:nvSpPr>
          <p:cNvPr id="5" name="Rectangle 5"/>
          <p:cNvSpPr>
            <a:spLocks noChangeArrowheads="1"/>
          </p:cNvSpPr>
          <p:nvPr/>
        </p:nvSpPr>
        <p:spPr bwMode="auto">
          <a:xfrm>
            <a:off x="4185126" y="6414701"/>
            <a:ext cx="3881640" cy="276999"/>
          </a:xfrm>
          <a:prstGeom prst="rect">
            <a:avLst/>
          </a:prstGeom>
          <a:noFill/>
          <a:ln w="9525">
            <a:noFill/>
            <a:miter lim="800000"/>
            <a:headEnd/>
            <a:tailEnd/>
          </a:ln>
        </p:spPr>
        <p:txBody>
          <a:bodyPr wrap="none" anchor="ctr">
            <a:spAutoFit/>
          </a:bodyPr>
          <a:lstStyle/>
          <a:p>
            <a:pPr eaLnBrk="1" hangingPunct="1"/>
            <a:r>
              <a:rPr lang="en-US" sz="1200" dirty="0"/>
              <a:t>J. S. </a:t>
            </a:r>
            <a:r>
              <a:rPr lang="en-US" sz="1200" dirty="0" err="1"/>
              <a:t>Sargent</a:t>
            </a:r>
            <a:r>
              <a:rPr lang="en-US" sz="1200" dirty="0"/>
              <a:t>, The Daughters of Edward D. </a:t>
            </a:r>
            <a:r>
              <a:rPr lang="en-US" sz="1200" dirty="0" err="1"/>
              <a:t>Boit</a:t>
            </a:r>
            <a:r>
              <a:rPr lang="en-US" sz="1200" dirty="0"/>
              <a:t>, 1882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t>Chromatic adaptation</a:t>
            </a:r>
          </a:p>
        </p:txBody>
      </p:sp>
      <p:sp>
        <p:nvSpPr>
          <p:cNvPr id="50179" name="Rectangle 3"/>
          <p:cNvSpPr>
            <a:spLocks noGrp="1" noChangeArrowheads="1"/>
          </p:cNvSpPr>
          <p:nvPr>
            <p:ph idx="1"/>
          </p:nvPr>
        </p:nvSpPr>
        <p:spPr/>
        <p:txBody>
          <a:bodyPr/>
          <a:lstStyle/>
          <a:p>
            <a:r>
              <a:rPr lang="en-US" sz="2400" dirty="0"/>
              <a:t>The visual system changes its sensitivity depending on the </a:t>
            </a:r>
            <a:r>
              <a:rPr lang="en-US" sz="2400" dirty="0" err="1"/>
              <a:t>luminances</a:t>
            </a:r>
            <a:r>
              <a:rPr lang="en-US" sz="2400" dirty="0"/>
              <a:t> prevailing in the visual field</a:t>
            </a:r>
          </a:p>
          <a:p>
            <a:pPr lvl="1"/>
            <a:r>
              <a:rPr lang="en-US" dirty="0"/>
              <a:t>The exact mechanism is still not fully understood</a:t>
            </a:r>
          </a:p>
          <a:p>
            <a:r>
              <a:rPr lang="en-US" sz="2400" dirty="0"/>
              <a:t>Adapting to different brightness levels</a:t>
            </a:r>
          </a:p>
          <a:p>
            <a:pPr lvl="1"/>
            <a:r>
              <a:rPr lang="en-US" dirty="0"/>
              <a:t>Changing the size of the iris opening (i.e., the aperture) changes the amount of light that can enter the eye </a:t>
            </a:r>
          </a:p>
          <a:p>
            <a:pPr lvl="1"/>
            <a:r>
              <a:rPr lang="en-US" dirty="0"/>
              <a:t>Think of walking into a building from full sunshine</a:t>
            </a:r>
          </a:p>
          <a:p>
            <a:r>
              <a:rPr lang="en-US" sz="2400" dirty="0"/>
              <a:t>Adapting to different color temperature</a:t>
            </a:r>
          </a:p>
          <a:p>
            <a:pPr lvl="1"/>
            <a:r>
              <a:rPr lang="en-US" dirty="0"/>
              <a:t>The receptive cells on the retina change their sensitivity </a:t>
            </a:r>
          </a:p>
          <a:p>
            <a:pPr lvl="1"/>
            <a:r>
              <a:rPr lang="en-US" dirty="0"/>
              <a:t>For example: if there is an increased amount of red light, the cells receptive to red decrease their sensitivity until the scene looks white again </a:t>
            </a:r>
          </a:p>
          <a:p>
            <a:pPr lvl="1"/>
            <a:r>
              <a:rPr lang="en-US" dirty="0"/>
              <a:t>We actually adapt better in brighter scenes: this is why candlelit scenes still look yellow</a:t>
            </a:r>
          </a:p>
        </p:txBody>
      </p:sp>
      <p:sp>
        <p:nvSpPr>
          <p:cNvPr id="49156" name="Rectangle 7"/>
          <p:cNvSpPr>
            <a:spLocks noChangeArrowheads="1"/>
          </p:cNvSpPr>
          <p:nvPr/>
        </p:nvSpPr>
        <p:spPr bwMode="auto">
          <a:xfrm>
            <a:off x="3124200" y="6415088"/>
            <a:ext cx="5937250" cy="366712"/>
          </a:xfrm>
          <a:prstGeom prst="rect">
            <a:avLst/>
          </a:prstGeom>
          <a:noFill/>
          <a:ln w="9525">
            <a:noFill/>
            <a:miter lim="800000"/>
            <a:headEnd/>
            <a:tailEnd/>
          </a:ln>
        </p:spPr>
        <p:txBody>
          <a:bodyPr wrap="none">
            <a:spAutoFit/>
          </a:bodyPr>
          <a:lstStyle/>
          <a:p>
            <a:r>
              <a:rPr lang="en-US" sz="1800">
                <a:hlinkClick r:id="rId3"/>
              </a:rPr>
              <a:t>http://www.schorsch.com/kbase/glossary/adaptation.html</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1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17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17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17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1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a:t>Checker shadow illusion</a:t>
            </a:r>
          </a:p>
        </p:txBody>
      </p:sp>
      <p:sp>
        <p:nvSpPr>
          <p:cNvPr id="46083" name="Rectangle 3"/>
          <p:cNvSpPr>
            <a:spLocks noGrp="1" noChangeArrowheads="1"/>
          </p:cNvSpPr>
          <p:nvPr>
            <p:ph type="body" idx="1"/>
          </p:nvPr>
        </p:nvSpPr>
        <p:spPr/>
        <p:txBody>
          <a:bodyPr/>
          <a:lstStyle/>
          <a:p>
            <a:pPr>
              <a:buFontTx/>
              <a:buNone/>
            </a:pPr>
            <a:endParaRPr lang="en-US"/>
          </a:p>
        </p:txBody>
      </p:sp>
      <p:pic>
        <p:nvPicPr>
          <p:cNvPr id="46084" name="Picture 6"/>
          <p:cNvPicPr>
            <a:picLocks noChangeAspect="1" noChangeArrowheads="1"/>
          </p:cNvPicPr>
          <p:nvPr/>
        </p:nvPicPr>
        <p:blipFill>
          <a:blip r:embed="rId3" cstate="print"/>
          <a:srcRect/>
          <a:stretch>
            <a:fillRect/>
          </a:stretch>
        </p:blipFill>
        <p:spPr bwMode="auto">
          <a:xfrm>
            <a:off x="3524250" y="990600"/>
            <a:ext cx="5143500" cy="4000500"/>
          </a:xfrm>
          <a:prstGeom prst="rect">
            <a:avLst/>
          </a:prstGeom>
          <a:noFill/>
          <a:ln w="9525">
            <a:noFill/>
            <a:miter lim="800000"/>
            <a:headEnd/>
            <a:tailEnd/>
          </a:ln>
        </p:spPr>
      </p:pic>
      <p:sp>
        <p:nvSpPr>
          <p:cNvPr id="6" name="Rectangle 7"/>
          <p:cNvSpPr>
            <a:spLocks noChangeArrowheads="1"/>
          </p:cNvSpPr>
          <p:nvPr/>
        </p:nvSpPr>
        <p:spPr bwMode="auto">
          <a:xfrm>
            <a:off x="3315422" y="6338888"/>
            <a:ext cx="5676178" cy="369332"/>
          </a:xfrm>
          <a:prstGeom prst="rect">
            <a:avLst/>
          </a:prstGeom>
          <a:noFill/>
          <a:ln w="9525">
            <a:noFill/>
            <a:miter lim="800000"/>
            <a:headEnd/>
            <a:tailEnd/>
          </a:ln>
        </p:spPr>
        <p:txBody>
          <a:bodyPr wrap="none">
            <a:spAutoFit/>
          </a:bodyPr>
          <a:lstStyle/>
          <a:p>
            <a:r>
              <a:rPr lang="en-US" sz="1800" dirty="0">
                <a:hlinkClick r:id="rId4"/>
              </a:rPr>
              <a:t>https://en.wikipedia.org/wiki/Checker_shadow_illusion</a:t>
            </a:r>
            <a:endParaRPr lang="en-US" sz="1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a:t>Checker shadow illusion</a:t>
            </a:r>
          </a:p>
        </p:txBody>
      </p:sp>
      <p:sp>
        <p:nvSpPr>
          <p:cNvPr id="591877" name="Rectangle 5"/>
          <p:cNvSpPr>
            <a:spLocks noGrp="1" noChangeArrowheads="1"/>
          </p:cNvSpPr>
          <p:nvPr>
            <p:ph idx="1"/>
          </p:nvPr>
        </p:nvSpPr>
        <p:spPr>
          <a:xfrm>
            <a:off x="914400" y="5067300"/>
            <a:ext cx="10363200" cy="1104900"/>
          </a:xfrm>
        </p:spPr>
        <p:txBody>
          <a:bodyPr/>
          <a:lstStyle/>
          <a:p>
            <a:r>
              <a:rPr lang="en-US" dirty="0"/>
              <a:t>Possible explanations: simultaneous contrast, reflectance vs. illumination edges</a:t>
            </a:r>
          </a:p>
        </p:txBody>
      </p:sp>
      <p:pic>
        <p:nvPicPr>
          <p:cNvPr id="47108" name="Picture 6"/>
          <p:cNvPicPr>
            <a:picLocks noChangeAspect="1" noChangeArrowheads="1"/>
          </p:cNvPicPr>
          <p:nvPr/>
        </p:nvPicPr>
        <p:blipFill>
          <a:blip r:embed="rId3" cstate="print"/>
          <a:srcRect/>
          <a:stretch>
            <a:fillRect/>
          </a:stretch>
        </p:blipFill>
        <p:spPr bwMode="auto">
          <a:xfrm>
            <a:off x="3524250" y="990600"/>
            <a:ext cx="5143500" cy="4000500"/>
          </a:xfrm>
          <a:prstGeom prst="rect">
            <a:avLst/>
          </a:prstGeom>
          <a:noFill/>
          <a:ln w="9525">
            <a:noFill/>
            <a:miter lim="800000"/>
            <a:headEnd/>
            <a:tailEnd/>
          </a:ln>
        </p:spPr>
      </p:pic>
      <p:sp>
        <p:nvSpPr>
          <p:cNvPr id="47109" name="Rectangle 7"/>
          <p:cNvSpPr>
            <a:spLocks noChangeArrowheads="1"/>
          </p:cNvSpPr>
          <p:nvPr/>
        </p:nvSpPr>
        <p:spPr bwMode="auto">
          <a:xfrm>
            <a:off x="3315422" y="6338888"/>
            <a:ext cx="5676178" cy="369332"/>
          </a:xfrm>
          <a:prstGeom prst="rect">
            <a:avLst/>
          </a:prstGeom>
          <a:noFill/>
          <a:ln w="9525">
            <a:noFill/>
            <a:miter lim="800000"/>
            <a:headEnd/>
            <a:tailEnd/>
          </a:ln>
        </p:spPr>
        <p:txBody>
          <a:bodyPr wrap="none">
            <a:spAutoFit/>
          </a:bodyPr>
          <a:lstStyle/>
          <a:p>
            <a:r>
              <a:rPr lang="en-US" sz="1800" dirty="0">
                <a:hlinkClick r:id="rId4"/>
              </a:rPr>
              <a:t>https://en.wikipedia.org/wiki/Checker_shadow_illusion</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187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strawberry cake has no red pixels!</a:t>
            </a:r>
          </a:p>
        </p:txBody>
      </p:sp>
      <p:pic>
        <p:nvPicPr>
          <p:cNvPr id="4" name="Picture 3"/>
          <p:cNvPicPr>
            <a:picLocks noChangeAspect="1"/>
          </p:cNvPicPr>
          <p:nvPr/>
        </p:nvPicPr>
        <p:blipFill rotWithShape="1">
          <a:blip r:embed="rId3"/>
          <a:srcRect l="1581" t="1791" r="-1581" b="1851"/>
          <a:stretch/>
        </p:blipFill>
        <p:spPr>
          <a:xfrm>
            <a:off x="3675888" y="1447800"/>
            <a:ext cx="5315712" cy="4374516"/>
          </a:xfrm>
          <a:prstGeom prst="rect">
            <a:avLst/>
          </a:prstGeom>
        </p:spPr>
      </p:pic>
      <p:sp>
        <p:nvSpPr>
          <p:cNvPr id="6" name="TextBox 5"/>
          <p:cNvSpPr txBox="1"/>
          <p:nvPr/>
        </p:nvSpPr>
        <p:spPr>
          <a:xfrm>
            <a:off x="2812162" y="6412468"/>
            <a:ext cx="6789038" cy="369332"/>
          </a:xfrm>
          <a:prstGeom prst="rect">
            <a:avLst/>
          </a:prstGeom>
          <a:noFill/>
        </p:spPr>
        <p:txBody>
          <a:bodyPr wrap="none" rtlCol="0">
            <a:spAutoFit/>
          </a:bodyPr>
          <a:lstStyle/>
          <a:p>
            <a:r>
              <a:rPr lang="en-US" sz="1800" dirty="0">
                <a:hlinkClick r:id="rId4"/>
              </a:rPr>
              <a:t>https://</a:t>
            </a:r>
            <a:r>
              <a:rPr lang="en-US" sz="1800" dirty="0" err="1">
                <a:hlinkClick r:id="rId4"/>
              </a:rPr>
              <a:t>www.digitaltrends.com</a:t>
            </a:r>
            <a:r>
              <a:rPr lang="en-US" sz="1800" dirty="0">
                <a:hlinkClick r:id="rId4"/>
              </a:rPr>
              <a:t>/photography/non-red-strawberries/</a:t>
            </a:r>
            <a:endParaRPr lang="en-US" sz="1800" dirty="0"/>
          </a:p>
        </p:txBody>
      </p:sp>
      <p:sp>
        <p:nvSpPr>
          <p:cNvPr id="7" name="Rectangle 6"/>
          <p:cNvSpPr/>
          <p:nvPr/>
        </p:nvSpPr>
        <p:spPr bwMode="auto">
          <a:xfrm>
            <a:off x="8153400" y="1295400"/>
            <a:ext cx="1066800" cy="472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44615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Lightness Constancy"/>
          <p:cNvSpPr txBox="1">
            <a:spLocks noGrp="1"/>
          </p:cNvSpPr>
          <p:nvPr>
            <p:ph type="title"/>
          </p:nvPr>
        </p:nvSpPr>
        <p:spPr>
          <a:xfrm>
            <a:off x="762000" y="-228600"/>
            <a:ext cx="9810750" cy="1714500"/>
          </a:xfrm>
          <a:prstGeom prst="rect">
            <a:avLst/>
          </a:prstGeom>
        </p:spPr>
        <p:txBody>
          <a:bodyPr/>
          <a:lstStyle/>
          <a:p>
            <a:r>
              <a:rPr dirty="0"/>
              <a:t>Lightness Constancy</a:t>
            </a:r>
          </a:p>
        </p:txBody>
      </p:sp>
      <p:sp>
        <p:nvSpPr>
          <p:cNvPr id="323" name="Lightness constancy…"/>
          <p:cNvSpPr txBox="1">
            <a:spLocks noGrp="1"/>
          </p:cNvSpPr>
          <p:nvPr>
            <p:ph type="body" idx="1"/>
          </p:nvPr>
        </p:nvSpPr>
        <p:spPr>
          <a:xfrm>
            <a:off x="990600" y="1419820"/>
            <a:ext cx="9810750" cy="4018359"/>
          </a:xfrm>
          <a:prstGeom prst="rect">
            <a:avLst/>
          </a:prstGeom>
        </p:spPr>
        <p:txBody>
          <a:bodyPr/>
          <a:lstStyle/>
          <a:p>
            <a:r>
              <a:rPr dirty="0"/>
              <a:t>Lightness constancy</a:t>
            </a:r>
          </a:p>
          <a:p>
            <a:pPr lvl="1"/>
            <a:r>
              <a:rPr dirty="0"/>
              <a:t>how light is the surface, independent of the brightness of the illuminant</a:t>
            </a:r>
          </a:p>
          <a:p>
            <a:pPr lvl="1"/>
            <a:r>
              <a:rPr dirty="0"/>
              <a:t>issues</a:t>
            </a:r>
          </a:p>
          <a:p>
            <a:pPr lvl="2"/>
            <a:r>
              <a:rPr dirty="0"/>
              <a:t>spatial variation in illumination</a:t>
            </a:r>
          </a:p>
          <a:p>
            <a:pPr lvl="2"/>
            <a:r>
              <a:rPr dirty="0"/>
              <a:t>absolute standard</a:t>
            </a:r>
          </a:p>
          <a:p>
            <a:pPr lvl="1"/>
            <a:r>
              <a:rPr dirty="0"/>
              <a:t>Human lightness constancy is very good </a:t>
            </a:r>
          </a:p>
          <a:p>
            <a:r>
              <a:rPr dirty="0"/>
              <a:t>Assume</a:t>
            </a:r>
          </a:p>
          <a:p>
            <a:pPr lvl="1"/>
            <a:r>
              <a:rPr dirty="0"/>
              <a:t>frontal 1D “Surface”</a:t>
            </a:r>
          </a:p>
          <a:p>
            <a:pPr lvl="1"/>
            <a:r>
              <a:rPr dirty="0"/>
              <a:t>slowly varying illumination</a:t>
            </a:r>
          </a:p>
          <a:p>
            <a:pPr lvl="1"/>
            <a:r>
              <a:rPr dirty="0"/>
              <a:t>quickly varying surface reflectance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lightness.png" descr="lightness.png"/>
          <p:cNvPicPr>
            <a:picLocks noChangeAspect="1"/>
          </p:cNvPicPr>
          <p:nvPr/>
        </p:nvPicPr>
        <p:blipFill>
          <a:blip r:embed="rId2"/>
          <a:stretch>
            <a:fillRect/>
          </a:stretch>
        </p:blipFill>
        <p:spPr>
          <a:xfrm>
            <a:off x="445007" y="500742"/>
            <a:ext cx="11061193" cy="5976258"/>
          </a:xfrm>
          <a:prstGeom prst="rect">
            <a:avLst/>
          </a:prstGeom>
          <a:ln w="12700">
            <a:miter lim="400000"/>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ahlerscollage.png" descr="ahlerscollage.png"/>
          <p:cNvPicPr>
            <a:picLocks noChangeAspect="1"/>
          </p:cNvPicPr>
          <p:nvPr/>
        </p:nvPicPr>
        <p:blipFill>
          <a:blip r:embed="rId2"/>
          <a:stretch>
            <a:fillRect/>
          </a:stretch>
        </p:blipFill>
        <p:spPr>
          <a:xfrm>
            <a:off x="2229445" y="419695"/>
            <a:ext cx="7724332" cy="6010204"/>
          </a:xfrm>
          <a:prstGeom prst="rect">
            <a:avLst/>
          </a:prstGeom>
          <a:ln w="12700">
            <a:miter lim="400000"/>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Lightness2.png" descr="Lightness2.png"/>
          <p:cNvPicPr>
            <a:picLocks noChangeAspect="1"/>
          </p:cNvPicPr>
          <p:nvPr/>
        </p:nvPicPr>
        <p:blipFill>
          <a:blip r:embed="rId2"/>
          <a:stretch>
            <a:fillRect/>
          </a:stretch>
        </p:blipFill>
        <p:spPr>
          <a:xfrm>
            <a:off x="914400" y="329550"/>
            <a:ext cx="10287000" cy="6340153"/>
          </a:xfrm>
          <a:prstGeom prst="rect">
            <a:avLst/>
          </a:prstGeom>
          <a:ln w="12700">
            <a:miter lim="400000"/>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droppedImage.tiff" descr="droppedImage.tiff"/>
          <p:cNvPicPr>
            <a:picLocks noChangeAspect="1"/>
          </p:cNvPicPr>
          <p:nvPr/>
        </p:nvPicPr>
        <p:blipFill>
          <a:blip r:embed="rId2"/>
          <a:stretch>
            <a:fillRect/>
          </a:stretch>
        </p:blipFill>
        <p:spPr>
          <a:xfrm>
            <a:off x="4131469" y="571500"/>
            <a:ext cx="3931081" cy="5902524"/>
          </a:xfrm>
          <a:prstGeom prst="rect">
            <a:avLst/>
          </a:prstGeom>
          <a:ln w="12700">
            <a:miter lim="400000"/>
          </a:ln>
        </p:spPr>
      </p:pic>
      <p:sp>
        <p:nvSpPr>
          <p:cNvPr id="330" name="Arrow"/>
          <p:cNvSpPr/>
          <p:nvPr/>
        </p:nvSpPr>
        <p:spPr>
          <a:xfrm flipH="1">
            <a:off x="6774656" y="3884414"/>
            <a:ext cx="892969" cy="892969"/>
          </a:xfrm>
          <a:prstGeom prst="rightArrow">
            <a:avLst>
              <a:gd name="adj1" fmla="val 32000"/>
              <a:gd name="adj2" fmla="val 44000"/>
            </a:avLst>
          </a:prstGeom>
          <a:solidFill>
            <a:srgbClr val="FFFFFF"/>
          </a:solidFill>
          <a:ln w="25400">
            <a:solidFill>
              <a:srgbClr val="000000"/>
            </a:solidFill>
            <a:miter lim="400000"/>
          </a:ln>
        </p:spPr>
        <p:txBody>
          <a:bodyPr lIns="26789" tIns="26789" rIns="26789" bIns="26789" anchor="ctr"/>
          <a:lstStyle/>
          <a:p>
            <a:pPr algn="ctr">
              <a:lnSpc>
                <a:spcPts val="1969"/>
              </a:lnSpc>
              <a:tabLst>
                <a:tab pos="750067" algn="l"/>
              </a:tabLst>
              <a:defRPr sz="2400">
                <a:solidFill>
                  <a:srgbClr val="FFFFFF"/>
                </a:solidFill>
                <a:effectLst>
                  <a:outerShdw blurRad="38100" dist="12700" dir="5400000" rotWithShape="0">
                    <a:srgbClr val="000000">
                      <a:alpha val="50000"/>
                    </a:srgbClr>
                  </a:outerShdw>
                </a:effectLst>
                <a:latin typeface="+mn-lt"/>
                <a:ea typeface="+mn-ea"/>
                <a:cs typeface="+mn-cs"/>
                <a:sym typeface="Times Roman"/>
              </a:defRPr>
            </a:pPr>
            <a:endParaRPr sz="1687"/>
          </a:p>
        </p:txBody>
      </p:sp>
      <p:sp>
        <p:nvSpPr>
          <p:cNvPr id="331" name="Arrow"/>
          <p:cNvSpPr/>
          <p:nvPr/>
        </p:nvSpPr>
        <p:spPr>
          <a:xfrm flipH="1">
            <a:off x="7944445" y="3241476"/>
            <a:ext cx="892969" cy="892969"/>
          </a:xfrm>
          <a:prstGeom prst="rightArrow">
            <a:avLst>
              <a:gd name="adj1" fmla="val 32000"/>
              <a:gd name="adj2" fmla="val 44000"/>
            </a:avLst>
          </a:prstGeom>
          <a:solidFill>
            <a:srgbClr val="FFFFFF"/>
          </a:solidFill>
          <a:ln w="25400">
            <a:solidFill>
              <a:srgbClr val="000000"/>
            </a:solidFill>
            <a:miter lim="400000"/>
          </a:ln>
        </p:spPr>
        <p:txBody>
          <a:bodyPr lIns="26789" tIns="26789" rIns="26789" bIns="26789" anchor="ctr"/>
          <a:lstStyle/>
          <a:p>
            <a:pPr algn="ctr">
              <a:lnSpc>
                <a:spcPts val="1969"/>
              </a:lnSpc>
              <a:tabLst>
                <a:tab pos="750067" algn="l"/>
              </a:tabLst>
              <a:defRPr sz="2400">
                <a:solidFill>
                  <a:srgbClr val="FFFFFF"/>
                </a:solidFill>
                <a:effectLst>
                  <a:outerShdw blurRad="38100" dist="12700" dir="5400000" rotWithShape="0">
                    <a:srgbClr val="000000">
                      <a:alpha val="50000"/>
                    </a:srgbClr>
                  </a:outerShdw>
                </a:effectLst>
                <a:latin typeface="+mn-lt"/>
                <a:ea typeface="+mn-ea"/>
                <a:cs typeface="+mn-cs"/>
                <a:sym typeface="Times Roman"/>
              </a:defRPr>
            </a:pPr>
            <a:endParaRPr sz="1687"/>
          </a:p>
        </p:txBody>
      </p:sp>
      <p:sp>
        <p:nvSpPr>
          <p:cNvPr id="332" name="Arrow"/>
          <p:cNvSpPr/>
          <p:nvPr/>
        </p:nvSpPr>
        <p:spPr>
          <a:xfrm flipH="1">
            <a:off x="8060531" y="1169789"/>
            <a:ext cx="892969" cy="892969"/>
          </a:xfrm>
          <a:prstGeom prst="rightArrow">
            <a:avLst>
              <a:gd name="adj1" fmla="val 32000"/>
              <a:gd name="adj2" fmla="val 44000"/>
            </a:avLst>
          </a:prstGeom>
          <a:solidFill>
            <a:srgbClr val="FFFFFF"/>
          </a:solidFill>
          <a:ln w="25400">
            <a:solidFill>
              <a:srgbClr val="000000"/>
            </a:solidFill>
            <a:miter lim="400000"/>
          </a:ln>
        </p:spPr>
        <p:txBody>
          <a:bodyPr lIns="26789" tIns="26789" rIns="26789" bIns="26789" anchor="ctr"/>
          <a:lstStyle/>
          <a:p>
            <a:pPr algn="ctr">
              <a:lnSpc>
                <a:spcPts val="1969"/>
              </a:lnSpc>
              <a:tabLst>
                <a:tab pos="750067" algn="l"/>
              </a:tabLst>
              <a:defRPr sz="2400">
                <a:solidFill>
                  <a:srgbClr val="FFFFFF"/>
                </a:solidFill>
                <a:effectLst>
                  <a:outerShdw blurRad="38100" dist="12700" dir="5400000" rotWithShape="0">
                    <a:srgbClr val="000000">
                      <a:alpha val="50000"/>
                    </a:srgbClr>
                  </a:outerShdw>
                </a:effectLst>
                <a:latin typeface="+mn-lt"/>
                <a:ea typeface="+mn-ea"/>
                <a:cs typeface="+mn-cs"/>
                <a:sym typeface="Times Roman"/>
              </a:defRPr>
            </a:pPr>
            <a:endParaRPr sz="1687"/>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droppedImage.tiff" descr="droppedImage.tiff"/>
          <p:cNvPicPr>
            <a:picLocks noChangeAspect="1"/>
          </p:cNvPicPr>
          <p:nvPr/>
        </p:nvPicPr>
        <p:blipFill>
          <a:blip r:embed="rId2"/>
          <a:stretch>
            <a:fillRect/>
          </a:stretch>
        </p:blipFill>
        <p:spPr>
          <a:xfrm>
            <a:off x="1649016" y="767953"/>
            <a:ext cx="8885039" cy="2071688"/>
          </a:xfrm>
          <a:prstGeom prst="rect">
            <a:avLst/>
          </a:prstGeom>
          <a:ln w="12700">
            <a:miter lim="400000"/>
          </a:ln>
        </p:spPr>
      </p:pic>
      <p:pic>
        <p:nvPicPr>
          <p:cNvPr id="335" name="droppedImage.tiff" descr="droppedImage.tiff"/>
          <p:cNvPicPr>
            <a:picLocks noChangeAspect="1"/>
          </p:cNvPicPr>
          <p:nvPr/>
        </p:nvPicPr>
        <p:blipFill>
          <a:blip r:embed="rId3"/>
          <a:stretch>
            <a:fillRect/>
          </a:stretch>
        </p:blipFill>
        <p:spPr>
          <a:xfrm>
            <a:off x="2467098" y="2964657"/>
            <a:ext cx="7317295" cy="3295055"/>
          </a:xfrm>
          <a:prstGeom prst="rect">
            <a:avLst/>
          </a:prstGeom>
          <a:ln w="12700">
            <a:miter lim="400000"/>
          </a:ln>
        </p:spPr>
      </p:pic>
      <p:sp>
        <p:nvSpPr>
          <p:cNvPr id="336" name="Karsch et al in review 10"/>
          <p:cNvSpPr/>
          <p:nvPr/>
        </p:nvSpPr>
        <p:spPr>
          <a:xfrm>
            <a:off x="4882628" y="6384727"/>
            <a:ext cx="2420535" cy="390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lvl1pPr algn="ctr">
              <a:lnSpc>
                <a:spcPts val="2800"/>
              </a:lnSpc>
              <a:tabLst>
                <a:tab pos="1066800" algn="l"/>
              </a:tabLst>
              <a:defRPr sz="2400">
                <a:solidFill>
                  <a:srgbClr val="FFFFFF"/>
                </a:solidFill>
                <a:latin typeface="+mn-lt"/>
                <a:ea typeface="+mn-ea"/>
                <a:cs typeface="+mn-cs"/>
                <a:sym typeface="Times Roman"/>
              </a:defRPr>
            </a:lvl1pPr>
          </a:lstStyle>
          <a:p>
            <a:r>
              <a:rPr sz="1687"/>
              <a:t>Karsch et al in review 10</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tage lighting"/>
          <p:cNvSpPr txBox="1">
            <a:spLocks noGrp="1"/>
          </p:cNvSpPr>
          <p:nvPr>
            <p:ph type="title"/>
          </p:nvPr>
        </p:nvSpPr>
        <p:spPr>
          <a:prstGeom prst="rect">
            <a:avLst/>
          </a:prstGeom>
        </p:spPr>
        <p:txBody>
          <a:bodyPr/>
          <a:lstStyle/>
          <a:p>
            <a:r>
              <a:t>Stage lighting</a:t>
            </a:r>
          </a:p>
        </p:txBody>
      </p:sp>
      <p:pic>
        <p:nvPicPr>
          <p:cNvPr id="342" name="droppedImage.tiff" descr="droppedImage.tiff"/>
          <p:cNvPicPr>
            <a:picLocks noChangeAspect="1"/>
          </p:cNvPicPr>
          <p:nvPr/>
        </p:nvPicPr>
        <p:blipFill>
          <a:blip r:embed="rId2"/>
          <a:stretch>
            <a:fillRect/>
          </a:stretch>
        </p:blipFill>
        <p:spPr>
          <a:xfrm>
            <a:off x="6389722" y="1651992"/>
            <a:ext cx="3733711" cy="4973836"/>
          </a:xfrm>
          <a:prstGeom prst="rect">
            <a:avLst/>
          </a:prstGeom>
          <a:ln w="12700">
            <a:miter lim="400000"/>
          </a:ln>
        </p:spPr>
      </p:pic>
      <p:sp>
        <p:nvSpPr>
          <p:cNvPr id="343" name="From Koenderink slides on image texture and the flow of light"/>
          <p:cNvSpPr/>
          <p:nvPr/>
        </p:nvSpPr>
        <p:spPr>
          <a:xfrm>
            <a:off x="2123649" y="5268516"/>
            <a:ext cx="3045024" cy="1108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lvl1pPr algn="ctr">
              <a:lnSpc>
                <a:spcPts val="2800"/>
              </a:lnSpc>
              <a:tabLst>
                <a:tab pos="1066800" algn="l"/>
              </a:tabLst>
              <a:defRPr sz="2400">
                <a:solidFill>
                  <a:srgbClr val="FFFFFF"/>
                </a:solidFill>
                <a:latin typeface="+mn-lt"/>
                <a:ea typeface="+mn-ea"/>
                <a:cs typeface="+mn-cs"/>
                <a:sym typeface="Times Roman"/>
              </a:defRPr>
            </a:lvl1pPr>
          </a:lstStyle>
          <a:p>
            <a:r>
              <a:rPr sz="1687"/>
              <a:t>From Koenderink slides on image texture and the flow of light</a:t>
            </a:r>
          </a:p>
        </p:txBody>
      </p:sp>
      <p:pic>
        <p:nvPicPr>
          <p:cNvPr id="344" name="droppedImage.tiff" descr="droppedImage.tiff"/>
          <p:cNvPicPr>
            <a:picLocks noChangeAspect="1"/>
          </p:cNvPicPr>
          <p:nvPr/>
        </p:nvPicPr>
        <p:blipFill>
          <a:blip r:embed="rId3"/>
          <a:stretch>
            <a:fillRect/>
          </a:stretch>
        </p:blipFill>
        <p:spPr>
          <a:xfrm>
            <a:off x="1640086" y="1785938"/>
            <a:ext cx="4393406" cy="3277195"/>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color is the dress?</a:t>
            </a:r>
          </a:p>
        </p:txBody>
      </p:sp>
      <p:pic>
        <p:nvPicPr>
          <p:cNvPr id="4" name="Picture 3"/>
          <p:cNvPicPr>
            <a:picLocks noChangeAspect="1"/>
          </p:cNvPicPr>
          <p:nvPr/>
        </p:nvPicPr>
        <p:blipFill>
          <a:blip r:embed="rId2"/>
          <a:stretch>
            <a:fillRect/>
          </a:stretch>
        </p:blipFill>
        <p:spPr>
          <a:xfrm>
            <a:off x="1524000" y="1233098"/>
            <a:ext cx="9144000" cy="4634302"/>
          </a:xfrm>
          <a:prstGeom prst="rect">
            <a:avLst/>
          </a:prstGeom>
        </p:spPr>
      </p:pic>
      <p:sp>
        <p:nvSpPr>
          <p:cNvPr id="5" name="Rectangle 4"/>
          <p:cNvSpPr/>
          <p:nvPr/>
        </p:nvSpPr>
        <p:spPr bwMode="auto">
          <a:xfrm>
            <a:off x="1524000" y="990600"/>
            <a:ext cx="3048000" cy="495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7620000" y="990600"/>
            <a:ext cx="3048000" cy="495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6">
            <a:hlinkClick r:id="rId3"/>
          </p:cNvPr>
          <p:cNvSpPr/>
          <p:nvPr/>
        </p:nvSpPr>
        <p:spPr>
          <a:xfrm>
            <a:off x="2895600" y="6260068"/>
            <a:ext cx="6858000" cy="369332"/>
          </a:xfrm>
          <a:prstGeom prst="rect">
            <a:avLst/>
          </a:prstGeom>
        </p:spPr>
        <p:txBody>
          <a:bodyPr wrap="square">
            <a:spAutoFit/>
          </a:bodyPr>
          <a:lstStyle/>
          <a:p>
            <a:pPr algn="ctr"/>
            <a:r>
              <a:rPr lang="en-US" sz="1800" dirty="0">
                <a:hlinkClick r:id="rId4"/>
              </a:rPr>
              <a:t>https://www.wired.com/2015/02/science-one-agrees-color-dress/</a:t>
            </a:r>
            <a:endParaRPr lang="en-US" sz="1800" dirty="0"/>
          </a:p>
        </p:txBody>
      </p:sp>
    </p:spTree>
    <p:extLst>
      <p:ext uri="{BB962C8B-B14F-4D97-AF65-F5344CB8AC3E}">
        <p14:creationId xmlns:p14="http://schemas.microsoft.com/office/powerpoint/2010/main" val="134040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White balance</a:t>
            </a:r>
          </a:p>
        </p:txBody>
      </p:sp>
      <p:sp>
        <p:nvSpPr>
          <p:cNvPr id="52227" name="Rectangle 3"/>
          <p:cNvSpPr>
            <a:spLocks noGrp="1" noChangeArrowheads="1"/>
          </p:cNvSpPr>
          <p:nvPr>
            <p:ph idx="1"/>
          </p:nvPr>
        </p:nvSpPr>
        <p:spPr/>
        <p:txBody>
          <a:bodyPr/>
          <a:lstStyle/>
          <a:p>
            <a:r>
              <a:rPr lang="en-US" sz="2400" dirty="0"/>
              <a:t>Analogous to color constancy mechanisms in human vision, cameras have mechanisms to adapt to the illumination in the environment so that neutral (white or gray) objects look neutral </a:t>
            </a:r>
          </a:p>
        </p:txBody>
      </p:sp>
      <p:sp>
        <p:nvSpPr>
          <p:cNvPr id="52228" name="Rectangle 6"/>
          <p:cNvSpPr>
            <a:spLocks noChangeArrowheads="1"/>
          </p:cNvSpPr>
          <p:nvPr/>
        </p:nvSpPr>
        <p:spPr bwMode="auto">
          <a:xfrm>
            <a:off x="2762250" y="6400801"/>
            <a:ext cx="6457950" cy="366713"/>
          </a:xfrm>
          <a:prstGeom prst="rect">
            <a:avLst/>
          </a:prstGeom>
          <a:noFill/>
          <a:ln w="9525">
            <a:noFill/>
            <a:miter lim="800000"/>
            <a:headEnd/>
            <a:tailEnd/>
          </a:ln>
        </p:spPr>
        <p:txBody>
          <a:bodyPr wrap="none">
            <a:spAutoFit/>
          </a:bodyPr>
          <a:lstStyle/>
          <a:p>
            <a:r>
              <a:rPr lang="en-US" sz="1800" dirty="0">
                <a:hlinkClick r:id="rId3"/>
              </a:rPr>
              <a:t>http://www.cambridgeincolour.com/tutorials/white-balance.htm</a:t>
            </a:r>
            <a:endParaRPr lang="en-US" sz="1800" dirty="0"/>
          </a:p>
        </p:txBody>
      </p:sp>
      <p:pic>
        <p:nvPicPr>
          <p:cNvPr id="52229" name="Picture 4"/>
          <p:cNvPicPr>
            <a:picLocks noChangeAspect="1" noChangeArrowheads="1"/>
          </p:cNvPicPr>
          <p:nvPr/>
        </p:nvPicPr>
        <p:blipFill>
          <a:blip r:embed="rId4" cstate="print"/>
          <a:srcRect/>
          <a:stretch>
            <a:fillRect/>
          </a:stretch>
        </p:blipFill>
        <p:spPr bwMode="auto">
          <a:xfrm>
            <a:off x="2990851" y="3200400"/>
            <a:ext cx="2970213" cy="2971800"/>
          </a:xfrm>
          <a:prstGeom prst="rect">
            <a:avLst/>
          </a:prstGeom>
          <a:noFill/>
          <a:ln w="9525">
            <a:noFill/>
            <a:miter lim="800000"/>
            <a:headEnd/>
            <a:tailEnd/>
          </a:ln>
        </p:spPr>
      </p:pic>
      <p:pic>
        <p:nvPicPr>
          <p:cNvPr id="52230" name="Picture 5"/>
          <p:cNvPicPr>
            <a:picLocks noChangeAspect="1" noChangeArrowheads="1"/>
          </p:cNvPicPr>
          <p:nvPr/>
        </p:nvPicPr>
        <p:blipFill>
          <a:blip r:embed="rId5" cstate="print"/>
          <a:srcRect/>
          <a:stretch>
            <a:fillRect/>
          </a:stretch>
        </p:blipFill>
        <p:spPr bwMode="auto">
          <a:xfrm>
            <a:off x="6127751" y="3200400"/>
            <a:ext cx="2970213" cy="2971800"/>
          </a:xfrm>
          <a:prstGeom prst="rect">
            <a:avLst/>
          </a:prstGeom>
          <a:noFill/>
          <a:ln w="9525">
            <a:noFill/>
            <a:miter lim="800000"/>
            <a:headEnd/>
            <a:tailEnd/>
          </a:ln>
        </p:spPr>
      </p:pic>
      <p:sp>
        <p:nvSpPr>
          <p:cNvPr id="52231" name="Text Box 7"/>
          <p:cNvSpPr txBox="1">
            <a:spLocks noChangeArrowheads="1"/>
          </p:cNvSpPr>
          <p:nvPr/>
        </p:nvSpPr>
        <p:spPr bwMode="auto">
          <a:xfrm>
            <a:off x="3219450" y="2757488"/>
            <a:ext cx="2590800" cy="366712"/>
          </a:xfrm>
          <a:prstGeom prst="rect">
            <a:avLst/>
          </a:prstGeom>
          <a:noFill/>
          <a:ln w="9525">
            <a:noFill/>
            <a:miter lim="800000"/>
            <a:headEnd/>
            <a:tailEnd/>
          </a:ln>
        </p:spPr>
        <p:txBody>
          <a:bodyPr>
            <a:spAutoFit/>
          </a:bodyPr>
          <a:lstStyle/>
          <a:p>
            <a:pPr algn="r"/>
            <a:r>
              <a:rPr lang="en-US" sz="1800" dirty="0"/>
              <a:t>Incorrect white balance</a:t>
            </a:r>
          </a:p>
        </p:txBody>
      </p:sp>
      <p:sp>
        <p:nvSpPr>
          <p:cNvPr id="52232" name="Text Box 8"/>
          <p:cNvSpPr txBox="1">
            <a:spLocks noChangeArrowheads="1"/>
          </p:cNvSpPr>
          <p:nvPr/>
        </p:nvSpPr>
        <p:spPr bwMode="auto">
          <a:xfrm>
            <a:off x="6191250" y="2743201"/>
            <a:ext cx="2819400" cy="366713"/>
          </a:xfrm>
          <a:prstGeom prst="rect">
            <a:avLst/>
          </a:prstGeom>
          <a:noFill/>
          <a:ln w="9525">
            <a:noFill/>
            <a:miter lim="800000"/>
            <a:headEnd/>
            <a:tailEnd/>
          </a:ln>
        </p:spPr>
        <p:txBody>
          <a:bodyPr>
            <a:spAutoFit/>
          </a:bodyPr>
          <a:lstStyle/>
          <a:p>
            <a:pPr algn="ctr"/>
            <a:r>
              <a:rPr lang="en-US" sz="1800" dirty="0"/>
              <a:t>Correct white balance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White balance</a:t>
            </a:r>
          </a:p>
        </p:txBody>
      </p:sp>
      <p:sp>
        <p:nvSpPr>
          <p:cNvPr id="9220" name="Rectangle 3"/>
          <p:cNvSpPr>
            <a:spLocks noGrp="1" noChangeArrowheads="1"/>
          </p:cNvSpPr>
          <p:nvPr>
            <p:ph type="body" idx="1"/>
          </p:nvPr>
        </p:nvSpPr>
        <p:spPr/>
        <p:txBody>
          <a:bodyPr/>
          <a:lstStyle/>
          <a:p>
            <a:r>
              <a:rPr lang="en-US" dirty="0"/>
              <a:t>Film cameras: </a:t>
            </a:r>
          </a:p>
          <a:p>
            <a:pPr lvl="1"/>
            <a:r>
              <a:rPr lang="en-US" sz="2400" dirty="0"/>
              <a:t>Different types of film or different filters for different illumination conditions</a:t>
            </a:r>
            <a:br>
              <a:rPr lang="en-US" dirty="0"/>
            </a:br>
            <a:endParaRPr lang="en-US" dirty="0"/>
          </a:p>
          <a:p>
            <a:r>
              <a:rPr lang="en-US" dirty="0"/>
              <a:t>Digital cameras: </a:t>
            </a:r>
          </a:p>
          <a:p>
            <a:pPr lvl="1"/>
            <a:r>
              <a:rPr lang="en-US" sz="2400" dirty="0"/>
              <a:t>Automatic white balance</a:t>
            </a:r>
          </a:p>
          <a:p>
            <a:pPr lvl="1"/>
            <a:r>
              <a:rPr lang="en-US" sz="2400" dirty="0"/>
              <a:t>White balance settings corresponding to </a:t>
            </a:r>
            <a:br>
              <a:rPr lang="en-US" sz="2400" dirty="0"/>
            </a:br>
            <a:r>
              <a:rPr lang="en-US" sz="2400" dirty="0"/>
              <a:t>several common illuminants</a:t>
            </a:r>
          </a:p>
          <a:p>
            <a:pPr lvl="1"/>
            <a:r>
              <a:rPr lang="en-US" sz="2400" dirty="0"/>
              <a:t>Custom white balance using a reference </a:t>
            </a:r>
            <a:br>
              <a:rPr lang="en-US" sz="2400" dirty="0"/>
            </a:br>
            <a:r>
              <a:rPr lang="en-US" sz="2400" dirty="0"/>
              <a:t>object</a:t>
            </a:r>
          </a:p>
        </p:txBody>
      </p:sp>
      <p:sp>
        <p:nvSpPr>
          <p:cNvPr id="9221" name="Rectangle 6"/>
          <p:cNvSpPr>
            <a:spLocks noChangeArrowheads="1"/>
          </p:cNvSpPr>
          <p:nvPr/>
        </p:nvSpPr>
        <p:spPr bwMode="auto">
          <a:xfrm>
            <a:off x="2667000" y="6400801"/>
            <a:ext cx="6457950" cy="366713"/>
          </a:xfrm>
          <a:prstGeom prst="rect">
            <a:avLst/>
          </a:prstGeom>
          <a:noFill/>
          <a:ln w="9525">
            <a:noFill/>
            <a:miter lim="800000"/>
            <a:headEnd/>
            <a:tailEnd/>
          </a:ln>
        </p:spPr>
        <p:txBody>
          <a:bodyPr wrap="none">
            <a:spAutoFit/>
          </a:bodyPr>
          <a:lstStyle/>
          <a:p>
            <a:r>
              <a:rPr lang="en-US" sz="1800">
                <a:hlinkClick r:id="rId3"/>
              </a:rPr>
              <a:t>http://www.cambridgeincolour.com/tutorials/white-balance.htm</a:t>
            </a:r>
            <a:endParaRPr lang="en-US" sz="1800"/>
          </a:p>
        </p:txBody>
      </p:sp>
      <p:graphicFrame>
        <p:nvGraphicFramePr>
          <p:cNvPr id="9218" name="Object 10"/>
          <p:cNvGraphicFramePr>
            <a:graphicFrameLocks noGrp="1" noChangeAspect="1"/>
          </p:cNvGraphicFramePr>
          <p:nvPr>
            <p:ph sz="half" idx="4294967295"/>
          </p:nvPr>
        </p:nvGraphicFramePr>
        <p:xfrm>
          <a:off x="8382001" y="2590800"/>
          <a:ext cx="1527175" cy="2590800"/>
        </p:xfrm>
        <a:graphic>
          <a:graphicData uri="http://schemas.openxmlformats.org/presentationml/2006/ole">
            <mc:AlternateContent xmlns:mc="http://schemas.openxmlformats.org/markup-compatibility/2006">
              <mc:Choice xmlns:v="urn:schemas-microsoft-com:vml" Requires="v">
                <p:oleObj name="Image" r:id="rId4" imgW="2209524" imgH="3746032" progId="Photoshop.Image.10">
                  <p:embed/>
                </p:oleObj>
              </mc:Choice>
              <mc:Fallback>
                <p:oleObj name="Image" r:id="rId4" imgW="2209524" imgH="3746032" progId="Photoshop.Image.10">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1" y="2590800"/>
                        <a:ext cx="1527175" cy="2590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White balance</a:t>
            </a:r>
          </a:p>
        </p:txBody>
      </p:sp>
      <mc:AlternateContent xmlns:mc="http://schemas.openxmlformats.org/markup-compatibility/2006" xmlns:a14="http://schemas.microsoft.com/office/drawing/2010/main">
        <mc:Choice Requires="a14">
          <p:sp>
            <p:nvSpPr>
              <p:cNvPr id="54275" name="Rectangle 3"/>
              <p:cNvSpPr>
                <a:spLocks noGrp="1" noChangeArrowheads="1"/>
              </p:cNvSpPr>
              <p:nvPr>
                <p:ph idx="1"/>
              </p:nvPr>
            </p:nvSpPr>
            <p:spPr/>
            <p:txBody>
              <a:bodyPr/>
              <a:lstStyle/>
              <a:p>
                <a:pPr marL="533400" indent="-533400"/>
                <a:r>
                  <a:rPr lang="en-US" dirty="0">
                    <a:hlinkClick r:id="rId3"/>
                  </a:rPr>
                  <a:t>Von Kries adaptation</a:t>
                </a:r>
                <a:r>
                  <a:rPr lang="en-US" dirty="0"/>
                  <a:t>: Multiply each channel by a </a:t>
                </a:r>
                <a:r>
                  <a:rPr lang="en-US" i="1" dirty="0"/>
                  <a:t>gain factor</a:t>
                </a:r>
                <a:br>
                  <a:rPr lang="en-US" dirty="0"/>
                </a:br>
                <a:endParaRPr lang="en-US" dirty="0"/>
              </a:p>
              <a:p>
                <a:pPr marL="533400" indent="-533400"/>
                <a:r>
                  <a:rPr lang="en-US" dirty="0"/>
                  <a:t>Best way: gray card</a:t>
                </a:r>
              </a:p>
              <a:p>
                <a:pPr marL="838200" lvl="1" indent="-381000"/>
                <a:r>
                  <a:rPr lang="en-US" dirty="0"/>
                  <a:t>Take a picture of a neutral object  (white or gray)</a:t>
                </a:r>
              </a:p>
              <a:p>
                <a:pPr marL="838200" lvl="1" indent="-381000"/>
                <a:r>
                  <a:rPr lang="en-US" dirty="0"/>
                  <a:t>If the object is recorded as </a:t>
                </a:r>
                <a14:m>
                  <m:oMath xmlns:m="http://schemas.openxmlformats.org/officeDocument/2006/math">
                    <m:r>
                      <a:rPr lang="en-US" i="1" dirty="0" smtClean="0">
                        <a:solidFill>
                          <a:srgbClr val="0000FF"/>
                        </a:solidFill>
                        <a:latin typeface="Cambria Math" panose="02040503050406030204" pitchFamily="18" charset="0"/>
                      </a:rPr>
                      <m:t>𝑟</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m:t>
                    </m:r>
                    <m:r>
                      <a:rPr lang="en-US" i="1" dirty="0" err="1">
                        <a:solidFill>
                          <a:srgbClr val="0000FF"/>
                        </a:solidFill>
                        <a:latin typeface="Cambria Math" panose="02040503050406030204" pitchFamily="18" charset="0"/>
                      </a:rPr>
                      <m:t>𝑔</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m:t>
                    </m:r>
                    <m:r>
                      <a:rPr lang="en-US" i="1" dirty="0" err="1">
                        <a:solidFill>
                          <a:srgbClr val="0000FF"/>
                        </a:solidFill>
                        <a:latin typeface="Cambria Math" panose="02040503050406030204" pitchFamily="18" charset="0"/>
                      </a:rPr>
                      <m:t>𝑏</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m:t>
                    </m:r>
                  </m:oMath>
                </a14:m>
                <a:r>
                  <a:rPr lang="en-US" dirty="0"/>
                  <a:t>use weights </a:t>
                </a:r>
                <a14:m>
                  <m:oMath xmlns:m="http://schemas.openxmlformats.org/officeDocument/2006/math">
                    <m:r>
                      <a:rPr lang="en-US" i="1" dirty="0" smtClean="0">
                        <a:solidFill>
                          <a:srgbClr val="0000FF"/>
                        </a:solidFill>
                        <a:latin typeface="Cambria Math" panose="02040503050406030204" pitchFamily="18" charset="0"/>
                      </a:rPr>
                      <m:t>1/</m:t>
                    </m:r>
                    <m:r>
                      <a:rPr lang="en-US" i="1" dirty="0" err="1">
                        <a:solidFill>
                          <a:srgbClr val="0000FF"/>
                        </a:solidFill>
                        <a:latin typeface="Cambria Math" panose="02040503050406030204" pitchFamily="18" charset="0"/>
                      </a:rPr>
                      <m:t>𝑟</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1/</m:t>
                    </m:r>
                    <m:r>
                      <a:rPr lang="en-US" i="1" dirty="0" err="1">
                        <a:solidFill>
                          <a:srgbClr val="0000FF"/>
                        </a:solidFill>
                        <a:latin typeface="Cambria Math" panose="02040503050406030204" pitchFamily="18" charset="0"/>
                      </a:rPr>
                      <m:t>𝑔</m:t>
                    </m:r>
                    <m:r>
                      <a:rPr lang="en-US" i="1" baseline="-25000" dirty="0" err="1">
                        <a:solidFill>
                          <a:srgbClr val="0000FF"/>
                        </a:solidFill>
                        <a:latin typeface="Cambria Math" panose="02040503050406030204" pitchFamily="18" charset="0"/>
                      </a:rPr>
                      <m:t>𝑤</m:t>
                    </m:r>
                    <m:r>
                      <a:rPr lang="en-US" i="1" dirty="0">
                        <a:solidFill>
                          <a:srgbClr val="0000FF"/>
                        </a:solidFill>
                        <a:latin typeface="Cambria Math" panose="02040503050406030204" pitchFamily="18" charset="0"/>
                      </a:rPr>
                      <m:t>, 1/</m:t>
                    </m:r>
                    <m:r>
                      <a:rPr lang="en-US" i="1" dirty="0" err="1">
                        <a:solidFill>
                          <a:srgbClr val="0000FF"/>
                        </a:solidFill>
                        <a:latin typeface="Cambria Math" panose="02040503050406030204" pitchFamily="18" charset="0"/>
                      </a:rPr>
                      <m:t>𝑏</m:t>
                    </m:r>
                    <m:r>
                      <a:rPr lang="en-US" i="1" baseline="-25000" dirty="0" err="1">
                        <a:solidFill>
                          <a:srgbClr val="0000FF"/>
                        </a:solidFill>
                        <a:latin typeface="Cambria Math" panose="02040503050406030204" pitchFamily="18" charset="0"/>
                      </a:rPr>
                      <m:t>𝑤</m:t>
                    </m:r>
                  </m:oMath>
                </a14:m>
                <a:endParaRPr lang="en-US" baseline="-25000" dirty="0"/>
              </a:p>
            </p:txBody>
          </p:sp>
        </mc:Choice>
        <mc:Fallback xmlns="">
          <p:sp>
            <p:nvSpPr>
              <p:cNvPr id="54275" name="Rectangle 3"/>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pic>
        <p:nvPicPr>
          <p:cNvPr id="54276" name="Picture 4"/>
          <p:cNvPicPr>
            <a:picLocks noChangeAspect="1" noChangeArrowheads="1"/>
          </p:cNvPicPr>
          <p:nvPr/>
        </p:nvPicPr>
        <p:blipFill>
          <a:blip r:embed="rId5" cstate="print"/>
          <a:srcRect/>
          <a:stretch>
            <a:fillRect/>
          </a:stretch>
        </p:blipFill>
        <p:spPr bwMode="auto">
          <a:xfrm>
            <a:off x="4114800" y="3429000"/>
            <a:ext cx="4457700" cy="29718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White balance</a:t>
            </a:r>
          </a:p>
        </p:txBody>
      </p:sp>
      <mc:AlternateContent xmlns:mc="http://schemas.openxmlformats.org/markup-compatibility/2006" xmlns:a14="http://schemas.microsoft.com/office/drawing/2010/main">
        <mc:Choice Requires="a14">
          <p:sp>
            <p:nvSpPr>
              <p:cNvPr id="634883" name="Rectangle 3"/>
              <p:cNvSpPr>
                <a:spLocks noGrp="1" noChangeArrowheads="1"/>
              </p:cNvSpPr>
              <p:nvPr>
                <p:ph idx="1"/>
              </p:nvPr>
            </p:nvSpPr>
            <p:spPr/>
            <p:txBody>
              <a:bodyPr/>
              <a:lstStyle/>
              <a:p>
                <a:pPr>
                  <a:lnSpc>
                    <a:spcPct val="90000"/>
                  </a:lnSpc>
                </a:pPr>
                <a:r>
                  <a:rPr lang="en-US" dirty="0"/>
                  <a:t>Without gray cards: we need to “guess” which pixels correspond to white objects</a:t>
                </a:r>
              </a:p>
              <a:p>
                <a:pPr>
                  <a:lnSpc>
                    <a:spcPct val="90000"/>
                  </a:lnSpc>
                </a:pPr>
                <a:r>
                  <a:rPr lang="en-US" dirty="0"/>
                  <a:t>Gray world assumption</a:t>
                </a:r>
              </a:p>
              <a:p>
                <a:pPr lvl="1">
                  <a:lnSpc>
                    <a:spcPct val="90000"/>
                  </a:lnSpc>
                </a:pPr>
                <a:r>
                  <a:rPr lang="en-US" dirty="0"/>
                  <a:t>The image average </a:t>
                </a:r>
                <a14:m>
                  <m:oMath xmlns:m="http://schemas.openxmlformats.org/officeDocument/2006/math">
                    <m:acc>
                      <m:accPr>
                        <m:chr m:val="̅"/>
                        <m:ctrlPr>
                          <a:rPr lang="en-US"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𝑟</m:t>
                        </m:r>
                      </m:e>
                    </m:acc>
                    <m:r>
                      <a:rPr lang="en-US" b="0" i="1" dirty="0" smtClean="0">
                        <a:solidFill>
                          <a:srgbClr val="0000FF"/>
                        </a:solidFill>
                        <a:latin typeface="Cambria Math" panose="02040503050406030204" pitchFamily="18" charset="0"/>
                      </a:rPr>
                      <m:t>, </m:t>
                    </m:r>
                    <m:acc>
                      <m:accPr>
                        <m:chr m:val="̅"/>
                        <m:ctrlPr>
                          <a:rPr lang="en-US" b="0"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𝑔</m:t>
                        </m:r>
                      </m:e>
                    </m:acc>
                    <m:r>
                      <a:rPr lang="en-US" b="0" i="1" dirty="0" smtClean="0">
                        <a:solidFill>
                          <a:srgbClr val="0000FF"/>
                        </a:solidFill>
                        <a:latin typeface="Cambria Math" panose="02040503050406030204" pitchFamily="18" charset="0"/>
                      </a:rPr>
                      <m:t>, </m:t>
                    </m:r>
                    <m:acc>
                      <m:accPr>
                        <m:chr m:val="̅"/>
                        <m:ctrlPr>
                          <a:rPr lang="en-US" b="0" i="1" dirty="0" smtClean="0">
                            <a:solidFill>
                              <a:srgbClr val="0000FF"/>
                            </a:solidFill>
                            <a:latin typeface="Cambria Math" panose="02040503050406030204" pitchFamily="18" charset="0"/>
                          </a:rPr>
                        </m:ctrlPr>
                      </m:accPr>
                      <m:e>
                        <m:r>
                          <a:rPr lang="en-US" b="0" i="1" dirty="0" smtClean="0">
                            <a:solidFill>
                              <a:srgbClr val="0000FF"/>
                            </a:solidFill>
                            <a:latin typeface="Cambria Math" panose="02040503050406030204" pitchFamily="18" charset="0"/>
                          </a:rPr>
                          <m:t>𝑏</m:t>
                        </m:r>
                      </m:e>
                    </m:acc>
                  </m:oMath>
                </a14:m>
                <a:r>
                  <a:rPr lang="en-US" dirty="0"/>
                  <a:t> is gray</a:t>
                </a:r>
              </a:p>
              <a:p>
                <a:pPr lvl="1">
                  <a:lnSpc>
                    <a:spcPct val="90000"/>
                  </a:lnSpc>
                </a:pPr>
                <a:r>
                  <a:rPr lang="en-US" dirty="0"/>
                  <a:t>Use weights </a:t>
                </a:r>
                <a14:m>
                  <m:oMath xmlns:m="http://schemas.openxmlformats.org/officeDocument/2006/math">
                    <m:r>
                      <a:rPr lang="en-US" i="1" dirty="0" smtClean="0">
                        <a:solidFill>
                          <a:srgbClr val="0000FF"/>
                        </a:solidFill>
                        <a:latin typeface="Cambria Math" panose="02040503050406030204" pitchFamily="18" charset="0"/>
                      </a:rPr>
                      <m:t>1/</m:t>
                    </m:r>
                    <m:acc>
                      <m:accPr>
                        <m:chr m:val="̅"/>
                        <m:ctrlPr>
                          <a:rPr lang="en-US" i="1" dirty="0">
                            <a:solidFill>
                              <a:srgbClr val="0000FF"/>
                            </a:solidFill>
                            <a:latin typeface="Cambria Math" panose="02040503050406030204" pitchFamily="18" charset="0"/>
                          </a:rPr>
                        </m:ctrlPr>
                      </m:accPr>
                      <m:e>
                        <m:r>
                          <a:rPr lang="en-US" i="1" dirty="0">
                            <a:solidFill>
                              <a:srgbClr val="0000FF"/>
                            </a:solidFill>
                            <a:latin typeface="Cambria Math" panose="02040503050406030204" pitchFamily="18" charset="0"/>
                          </a:rPr>
                          <m:t>𝑟</m:t>
                        </m:r>
                      </m:e>
                    </m:acc>
                    <m:r>
                      <a:rPr lang="en-US" i="1" dirty="0">
                        <a:solidFill>
                          <a:srgbClr val="0000FF"/>
                        </a:solidFill>
                        <a:latin typeface="Cambria Math" panose="02040503050406030204" pitchFamily="18" charset="0"/>
                      </a:rPr>
                      <m:t>, 1/</m:t>
                    </m:r>
                    <m:acc>
                      <m:accPr>
                        <m:chr m:val="̅"/>
                        <m:ctrlPr>
                          <a:rPr lang="en-US" i="1" dirty="0">
                            <a:solidFill>
                              <a:srgbClr val="0000FF"/>
                            </a:solidFill>
                            <a:latin typeface="Cambria Math" panose="02040503050406030204" pitchFamily="18" charset="0"/>
                          </a:rPr>
                        </m:ctrlPr>
                      </m:accPr>
                      <m:e>
                        <m:r>
                          <a:rPr lang="en-US" i="1" dirty="0">
                            <a:solidFill>
                              <a:srgbClr val="0000FF"/>
                            </a:solidFill>
                            <a:latin typeface="Cambria Math" panose="02040503050406030204" pitchFamily="18" charset="0"/>
                          </a:rPr>
                          <m:t>𝑔</m:t>
                        </m:r>
                      </m:e>
                    </m:acc>
                    <m:r>
                      <a:rPr lang="en-US" i="1" dirty="0">
                        <a:solidFill>
                          <a:srgbClr val="0000FF"/>
                        </a:solidFill>
                        <a:latin typeface="Cambria Math" panose="02040503050406030204" pitchFamily="18" charset="0"/>
                      </a:rPr>
                      <m:t>, 1/</m:t>
                    </m:r>
                    <m:acc>
                      <m:accPr>
                        <m:chr m:val="̅"/>
                        <m:ctrlPr>
                          <a:rPr lang="en-US" i="1" dirty="0">
                            <a:solidFill>
                              <a:srgbClr val="0000FF"/>
                            </a:solidFill>
                            <a:latin typeface="Cambria Math" panose="02040503050406030204" pitchFamily="18" charset="0"/>
                          </a:rPr>
                        </m:ctrlPr>
                      </m:accPr>
                      <m:e>
                        <m:r>
                          <a:rPr lang="en-US" i="1" dirty="0">
                            <a:solidFill>
                              <a:srgbClr val="0000FF"/>
                            </a:solidFill>
                            <a:latin typeface="Cambria Math" panose="02040503050406030204" pitchFamily="18" charset="0"/>
                          </a:rPr>
                          <m:t>𝑏</m:t>
                        </m:r>
                      </m:e>
                    </m:acc>
                  </m:oMath>
                </a14:m>
                <a:endParaRPr lang="en-US" dirty="0"/>
              </a:p>
              <a:p>
                <a:pPr>
                  <a:lnSpc>
                    <a:spcPct val="90000"/>
                  </a:lnSpc>
                </a:pPr>
                <a:r>
                  <a:rPr lang="en-US" dirty="0"/>
                  <a:t>Brightest pixel assumption</a:t>
                </a:r>
              </a:p>
              <a:p>
                <a:pPr lvl="1">
                  <a:lnSpc>
                    <a:spcPct val="90000"/>
                  </a:lnSpc>
                </a:pPr>
                <a:r>
                  <a:rPr lang="en-US" dirty="0"/>
                  <a:t>Highlights usually have the color of the light source </a:t>
                </a:r>
              </a:p>
              <a:p>
                <a:pPr lvl="1">
                  <a:lnSpc>
                    <a:spcPct val="90000"/>
                  </a:lnSpc>
                </a:pPr>
                <a:r>
                  <a:rPr lang="en-US" dirty="0"/>
                  <a:t>Use weights inversely proportional to the values of the brightest pixels</a:t>
                </a:r>
              </a:p>
              <a:p>
                <a:pPr>
                  <a:lnSpc>
                    <a:spcPct val="90000"/>
                  </a:lnSpc>
                </a:pPr>
                <a:r>
                  <a:rPr lang="en-US" dirty="0"/>
                  <a:t>Gamut mapping</a:t>
                </a:r>
              </a:p>
              <a:p>
                <a:pPr lvl="1">
                  <a:lnSpc>
                    <a:spcPct val="90000"/>
                  </a:lnSpc>
                </a:pPr>
                <a:r>
                  <a:rPr lang="en-US" dirty="0"/>
                  <a:t>Gamut: convex hull of all pixel colors in an image</a:t>
                </a:r>
              </a:p>
              <a:p>
                <a:pPr lvl="1">
                  <a:lnSpc>
                    <a:spcPct val="90000"/>
                  </a:lnSpc>
                </a:pPr>
                <a:r>
                  <a:rPr lang="en-US" dirty="0"/>
                  <a:t>Find the transformation that matches the gamut of the image to the gamut of a “typical” image under white light</a:t>
                </a:r>
              </a:p>
              <a:p>
                <a:pPr>
                  <a:lnSpc>
                    <a:spcPct val="90000"/>
                  </a:lnSpc>
                </a:pPr>
                <a:r>
                  <a:rPr lang="en-US" dirty="0"/>
                  <a:t>Use image statistics, learning techniques</a:t>
                </a:r>
              </a:p>
            </p:txBody>
          </p:sp>
        </mc:Choice>
        <mc:Fallback xmlns="">
          <p:sp>
            <p:nvSpPr>
              <p:cNvPr id="634883" name="Rectangle 3"/>
              <p:cNvSpPr>
                <a:spLocks noGrp="1" noRot="1" noChangeAspect="1" noMove="1" noResize="1" noEditPoints="1" noAdjustHandles="1" noChangeArrowheads="1" noChangeShapeType="1" noTextEdit="1"/>
              </p:cNvSpPr>
              <p:nvPr>
                <p:ph idx="1"/>
              </p:nvPr>
            </p:nvSpPr>
            <p:spPr>
              <a:blipFill>
                <a:blip r:embed="rId3"/>
                <a:stretch>
                  <a:fillRect l="-1103" t="-2174"/>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48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8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8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88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488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88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88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488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488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488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348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BD60-DD77-BB48-BB50-88F90BE0B6E6}"/>
              </a:ext>
            </a:extLst>
          </p:cNvPr>
          <p:cNvSpPr>
            <a:spLocks noGrp="1"/>
          </p:cNvSpPr>
          <p:nvPr>
            <p:ph type="title"/>
          </p:nvPr>
        </p:nvSpPr>
        <p:spPr/>
        <p:txBody>
          <a:bodyPr/>
          <a:lstStyle/>
          <a:p>
            <a:r>
              <a:rPr lang="en-US" dirty="0"/>
              <a:t>Is white balance solved?</a:t>
            </a:r>
          </a:p>
        </p:txBody>
      </p:sp>
      <p:pic>
        <p:nvPicPr>
          <p:cNvPr id="5" name="Content Placeholder 4">
            <a:extLst>
              <a:ext uri="{FF2B5EF4-FFF2-40B4-BE49-F238E27FC236}">
                <a16:creationId xmlns:a16="http://schemas.microsoft.com/office/drawing/2014/main" id="{CE5CCBBD-AE09-AD48-8756-4D6C936543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106" y="1371600"/>
            <a:ext cx="5080000" cy="3810000"/>
          </a:xfrm>
        </p:spPr>
      </p:pic>
      <p:pic>
        <p:nvPicPr>
          <p:cNvPr id="7" name="Picture 6">
            <a:extLst>
              <a:ext uri="{FF2B5EF4-FFF2-40B4-BE49-F238E27FC236}">
                <a16:creationId xmlns:a16="http://schemas.microsoft.com/office/drawing/2014/main" id="{2C91B9C3-375B-2A47-BF71-0E49F6C3A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706" y="1371600"/>
            <a:ext cx="5080000" cy="3810000"/>
          </a:xfrm>
          <a:prstGeom prst="rect">
            <a:avLst/>
          </a:prstGeom>
        </p:spPr>
      </p:pic>
      <p:sp>
        <p:nvSpPr>
          <p:cNvPr id="8" name="TextBox 7">
            <a:extLst>
              <a:ext uri="{FF2B5EF4-FFF2-40B4-BE49-F238E27FC236}">
                <a16:creationId xmlns:a16="http://schemas.microsoft.com/office/drawing/2014/main" id="{4A726C71-2D2D-9A4E-A380-B29911793CB9}"/>
              </a:ext>
            </a:extLst>
          </p:cNvPr>
          <p:cNvSpPr txBox="1"/>
          <p:nvPr/>
        </p:nvSpPr>
        <p:spPr>
          <a:xfrm>
            <a:off x="3355818" y="5334000"/>
            <a:ext cx="5474576" cy="461665"/>
          </a:xfrm>
          <a:prstGeom prst="rect">
            <a:avLst/>
          </a:prstGeom>
          <a:noFill/>
        </p:spPr>
        <p:txBody>
          <a:bodyPr wrap="none" rtlCol="0">
            <a:spAutoFit/>
          </a:bodyPr>
          <a:lstStyle/>
          <a:p>
            <a:r>
              <a:rPr lang="en-US" dirty="0"/>
              <a:t>New College, Oxford, September 2022</a:t>
            </a:r>
          </a:p>
        </p:txBody>
      </p:sp>
    </p:spTree>
    <p:extLst>
      <p:ext uri="{BB962C8B-B14F-4D97-AF65-F5344CB8AC3E}">
        <p14:creationId xmlns:p14="http://schemas.microsoft.com/office/powerpoint/2010/main" val="371194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78C0-D0B1-031F-6746-A14F98F92AD3}"/>
              </a:ext>
            </a:extLst>
          </p:cNvPr>
          <p:cNvSpPr>
            <a:spLocks noGrp="1"/>
          </p:cNvSpPr>
          <p:nvPr>
            <p:ph type="title"/>
          </p:nvPr>
        </p:nvSpPr>
        <p:spPr/>
        <p:txBody>
          <a:bodyPr/>
          <a:lstStyle/>
          <a:p>
            <a:r>
              <a:rPr lang="en-US" dirty="0"/>
              <a:t>Your perception of color is relative to other colors</a:t>
            </a:r>
          </a:p>
        </p:txBody>
      </p:sp>
      <p:sp>
        <p:nvSpPr>
          <p:cNvPr id="3" name="Content Placeholder 2">
            <a:extLst>
              <a:ext uri="{FF2B5EF4-FFF2-40B4-BE49-F238E27FC236}">
                <a16:creationId xmlns:a16="http://schemas.microsoft.com/office/drawing/2014/main" id="{1C27823D-4B7A-C979-AFD3-F5B916B040C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8251503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E413-2EFB-4742-B9E2-46E89C0FF639}"/>
              </a:ext>
            </a:extLst>
          </p:cNvPr>
          <p:cNvSpPr>
            <a:spLocks noGrp="1"/>
          </p:cNvSpPr>
          <p:nvPr>
            <p:ph type="title"/>
          </p:nvPr>
        </p:nvSpPr>
        <p:spPr/>
        <p:txBody>
          <a:bodyPr/>
          <a:lstStyle/>
          <a:p>
            <a:r>
              <a:rPr lang="en-US" dirty="0"/>
              <a:t>Is white balance solved?</a:t>
            </a:r>
          </a:p>
        </p:txBody>
      </p:sp>
      <p:pic>
        <p:nvPicPr>
          <p:cNvPr id="5" name="Content Placeholder 4">
            <a:extLst>
              <a:ext uri="{FF2B5EF4-FFF2-40B4-BE49-F238E27FC236}">
                <a16:creationId xmlns:a16="http://schemas.microsoft.com/office/drawing/2014/main" id="{4CD37E70-3306-AB4C-BAA2-A552FBDC8B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314" y="1066800"/>
            <a:ext cx="7735371" cy="5257800"/>
          </a:xfrm>
        </p:spPr>
      </p:pic>
      <p:sp>
        <p:nvSpPr>
          <p:cNvPr id="6" name="Rectangle 5">
            <a:extLst>
              <a:ext uri="{FF2B5EF4-FFF2-40B4-BE49-F238E27FC236}">
                <a16:creationId xmlns:a16="http://schemas.microsoft.com/office/drawing/2014/main" id="{5F60BD38-50A0-944E-A300-463F4415D360}"/>
              </a:ext>
            </a:extLst>
          </p:cNvPr>
          <p:cNvSpPr/>
          <p:nvPr/>
        </p:nvSpPr>
        <p:spPr>
          <a:xfrm>
            <a:off x="1040757" y="6324600"/>
            <a:ext cx="10210800" cy="338554"/>
          </a:xfrm>
          <a:prstGeom prst="rect">
            <a:avLst/>
          </a:prstGeom>
        </p:spPr>
        <p:txBody>
          <a:bodyPr wrap="square">
            <a:spAutoFit/>
          </a:bodyPr>
          <a:lstStyle/>
          <a:p>
            <a:pPr algn="ctr"/>
            <a:r>
              <a:rPr lang="en-US" sz="1600" dirty="0">
                <a:hlinkClick r:id="rId3"/>
              </a:rPr>
              <a:t>https://</a:t>
            </a:r>
            <a:r>
              <a:rPr lang="en-US" sz="1600" dirty="0" err="1">
                <a:hlinkClick r:id="rId3"/>
              </a:rPr>
              <a:t>petapixel.com</a:t>
            </a:r>
            <a:r>
              <a:rPr lang="en-US" sz="1600" dirty="0">
                <a:hlinkClick r:id="rId3"/>
              </a:rPr>
              <a:t>/2020/09/10/smartphones-are-ruining-wildfire-sky-photos-with-auto-white-balance/</a:t>
            </a:r>
            <a:endParaRPr lang="en-US" sz="1600" dirty="0"/>
          </a:p>
        </p:txBody>
      </p:sp>
    </p:spTree>
    <p:extLst>
      <p:ext uri="{BB962C8B-B14F-4D97-AF65-F5344CB8AC3E}">
        <p14:creationId xmlns:p14="http://schemas.microsoft.com/office/powerpoint/2010/main" val="1405326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dirty="0"/>
              <a:t>Is white balance solved?</a:t>
            </a:r>
          </a:p>
        </p:txBody>
      </p:sp>
      <p:sp>
        <p:nvSpPr>
          <p:cNvPr id="11268" name="Rectangle 3"/>
          <p:cNvSpPr>
            <a:spLocks noGrp="1" noChangeArrowheads="1"/>
          </p:cNvSpPr>
          <p:nvPr>
            <p:ph idx="1"/>
          </p:nvPr>
        </p:nvSpPr>
        <p:spPr/>
        <p:txBody>
          <a:bodyPr/>
          <a:lstStyle/>
          <a:p>
            <a:r>
              <a:rPr lang="en-US"/>
              <a:t>When there are several types of illuminants in the scene, different reference points will yield different results</a:t>
            </a:r>
          </a:p>
        </p:txBody>
      </p:sp>
      <p:pic>
        <p:nvPicPr>
          <p:cNvPr id="11269" name="Picture 4"/>
          <p:cNvPicPr>
            <a:picLocks noChangeAspect="1" noChangeArrowheads="1"/>
          </p:cNvPicPr>
          <p:nvPr/>
        </p:nvPicPr>
        <p:blipFill>
          <a:blip r:embed="rId3" cstate="print"/>
          <a:srcRect/>
          <a:stretch>
            <a:fillRect/>
          </a:stretch>
        </p:blipFill>
        <p:spPr bwMode="auto">
          <a:xfrm>
            <a:off x="3352800" y="2138363"/>
            <a:ext cx="2501900" cy="3771900"/>
          </a:xfrm>
          <a:prstGeom prst="rect">
            <a:avLst/>
          </a:prstGeom>
          <a:noFill/>
          <a:ln w="9525">
            <a:noFill/>
            <a:miter lim="800000"/>
            <a:headEnd/>
            <a:tailEnd/>
          </a:ln>
        </p:spPr>
      </p:pic>
      <p:graphicFrame>
        <p:nvGraphicFramePr>
          <p:cNvPr id="11266" name="Object 5"/>
          <p:cNvGraphicFramePr>
            <a:graphicFrameLocks noChangeAspect="1"/>
          </p:cNvGraphicFramePr>
          <p:nvPr/>
        </p:nvGraphicFramePr>
        <p:xfrm>
          <a:off x="6450013" y="2133601"/>
          <a:ext cx="2476500" cy="3738563"/>
        </p:xfrm>
        <a:graphic>
          <a:graphicData uri="http://schemas.openxmlformats.org/presentationml/2006/ole">
            <mc:AlternateContent xmlns:mc="http://schemas.openxmlformats.org/markup-compatibility/2006">
              <mc:Choice xmlns:v="urn:schemas-microsoft-com:vml" Requires="v">
                <p:oleObj name="Image" r:id="rId4" imgW="2514286" imgH="3796825" progId="Photoshop.Image.10">
                  <p:embed/>
                </p:oleObj>
              </mc:Choice>
              <mc:Fallback>
                <p:oleObj name="Image" r:id="rId4" imgW="2514286" imgH="3796825" progId="Photoshop.Image.10">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013" y="2133601"/>
                        <a:ext cx="2476500" cy="3738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0" name="Rectangle 6"/>
          <p:cNvSpPr>
            <a:spLocks noChangeArrowheads="1"/>
          </p:cNvSpPr>
          <p:nvPr/>
        </p:nvSpPr>
        <p:spPr bwMode="auto">
          <a:xfrm>
            <a:off x="2667000" y="6400801"/>
            <a:ext cx="6457950" cy="366713"/>
          </a:xfrm>
          <a:prstGeom prst="rect">
            <a:avLst/>
          </a:prstGeom>
          <a:noFill/>
          <a:ln w="9525">
            <a:noFill/>
            <a:miter lim="800000"/>
            <a:headEnd/>
            <a:tailEnd/>
          </a:ln>
        </p:spPr>
        <p:txBody>
          <a:bodyPr wrap="none">
            <a:spAutoFit/>
          </a:bodyPr>
          <a:lstStyle/>
          <a:p>
            <a:r>
              <a:rPr lang="en-US" sz="1800">
                <a:hlinkClick r:id="rId6"/>
              </a:rPr>
              <a:t>http://www.cambridgeincolour.com/tutorials/white-balance.htm</a:t>
            </a:r>
            <a:endParaRPr lang="en-US" sz="1800"/>
          </a:p>
        </p:txBody>
      </p:sp>
      <p:sp>
        <p:nvSpPr>
          <p:cNvPr id="11271" name="Text Box 7"/>
          <p:cNvSpPr txBox="1">
            <a:spLocks noChangeArrowheads="1"/>
          </p:cNvSpPr>
          <p:nvPr/>
        </p:nvSpPr>
        <p:spPr bwMode="auto">
          <a:xfrm>
            <a:off x="3371850" y="5943601"/>
            <a:ext cx="2590800" cy="366713"/>
          </a:xfrm>
          <a:prstGeom prst="rect">
            <a:avLst/>
          </a:prstGeom>
          <a:noFill/>
          <a:ln w="9525">
            <a:noFill/>
            <a:miter lim="800000"/>
            <a:headEnd/>
            <a:tailEnd/>
          </a:ln>
        </p:spPr>
        <p:txBody>
          <a:bodyPr>
            <a:spAutoFit/>
          </a:bodyPr>
          <a:lstStyle/>
          <a:p>
            <a:pPr algn="ctr"/>
            <a:r>
              <a:rPr lang="en-US" sz="1800"/>
              <a:t>Reference: moon</a:t>
            </a:r>
          </a:p>
        </p:txBody>
      </p:sp>
      <p:sp>
        <p:nvSpPr>
          <p:cNvPr id="11272" name="Text Box 8"/>
          <p:cNvSpPr txBox="1">
            <a:spLocks noChangeArrowheads="1"/>
          </p:cNvSpPr>
          <p:nvPr/>
        </p:nvSpPr>
        <p:spPr bwMode="auto">
          <a:xfrm>
            <a:off x="6400800" y="5943601"/>
            <a:ext cx="2590800" cy="366713"/>
          </a:xfrm>
          <a:prstGeom prst="rect">
            <a:avLst/>
          </a:prstGeom>
          <a:noFill/>
          <a:ln w="9525">
            <a:noFill/>
            <a:miter lim="800000"/>
            <a:headEnd/>
            <a:tailEnd/>
          </a:ln>
        </p:spPr>
        <p:txBody>
          <a:bodyPr>
            <a:spAutoFit/>
          </a:bodyPr>
          <a:lstStyle/>
          <a:p>
            <a:pPr algn="ctr"/>
            <a:r>
              <a:rPr lang="en-US" sz="1800"/>
              <a:t>Reference: stone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dirty="0"/>
              <a:t>Is white balance solved?</a:t>
            </a:r>
          </a:p>
        </p:txBody>
      </p:sp>
      <p:sp>
        <p:nvSpPr>
          <p:cNvPr id="11268" name="Rectangle 3"/>
          <p:cNvSpPr>
            <a:spLocks noGrp="1" noChangeArrowheads="1"/>
          </p:cNvSpPr>
          <p:nvPr>
            <p:ph idx="1"/>
          </p:nvPr>
        </p:nvSpPr>
        <p:spPr/>
        <p:txBody>
          <a:bodyPr/>
          <a:lstStyle/>
          <a:p>
            <a:r>
              <a:rPr lang="en-US" dirty="0"/>
              <a:t>When there are several types of illuminants in the scene, different reference points will yield different results</a:t>
            </a:r>
          </a:p>
          <a:p>
            <a:r>
              <a:rPr lang="en-US" dirty="0"/>
              <a:t>Possible solution: spatially varying white balance</a:t>
            </a:r>
          </a:p>
        </p:txBody>
      </p:sp>
      <p:sp>
        <p:nvSpPr>
          <p:cNvPr id="9" name="Content Placeholder 2">
            <a:extLst>
              <a:ext uri="{FF2B5EF4-FFF2-40B4-BE49-F238E27FC236}">
                <a16:creationId xmlns:a16="http://schemas.microsoft.com/office/drawing/2014/main" id="{4420ECA9-F213-F04C-9BF3-BCA1A340114F}"/>
              </a:ext>
            </a:extLst>
          </p:cNvPr>
          <p:cNvSpPr txBox="1">
            <a:spLocks/>
          </p:cNvSpPr>
          <p:nvPr/>
        </p:nvSpPr>
        <p:spPr bwMode="auto">
          <a:xfrm>
            <a:off x="2209800" y="6096000"/>
            <a:ext cx="7772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algn="ctr">
              <a:buFontTx/>
              <a:buNone/>
            </a:pPr>
            <a:r>
              <a:rPr lang="en-US" sz="1800" kern="0" dirty="0"/>
              <a:t>E. Hsu, T. Mertens, S. Paris, S. </a:t>
            </a:r>
            <a:r>
              <a:rPr lang="en-US" sz="1800" kern="0" dirty="0" err="1"/>
              <a:t>Avidan</a:t>
            </a:r>
            <a:r>
              <a:rPr lang="en-US" sz="1800" kern="0" dirty="0"/>
              <a:t>, and F. Durand, </a:t>
            </a:r>
            <a:r>
              <a:rPr lang="en-US" sz="1800" kern="0" dirty="0">
                <a:hlinkClick r:id="rId3"/>
              </a:rPr>
              <a:t>Light Mixture Estimation for Spatially Varying White Balance</a:t>
            </a:r>
            <a:r>
              <a:rPr lang="en-US" sz="1800" kern="0" dirty="0"/>
              <a:t>, SIGGRAPH 2008</a:t>
            </a:r>
          </a:p>
        </p:txBody>
      </p:sp>
      <p:pic>
        <p:nvPicPr>
          <p:cNvPr id="10" name="Picture 2" descr="C:\Courses\CompPhotography\LME\lme-sig2008.key\conc_in.png">
            <a:extLst>
              <a:ext uri="{FF2B5EF4-FFF2-40B4-BE49-F238E27FC236}">
                <a16:creationId xmlns:a16="http://schemas.microsoft.com/office/drawing/2014/main" id="{7372CEE9-7E3F-1B44-9A0A-9ECCEEFE06F0}"/>
              </a:ext>
            </a:extLst>
          </p:cNvPr>
          <p:cNvPicPr>
            <a:picLocks noChangeAspect="1" noChangeArrowheads="1"/>
          </p:cNvPicPr>
          <p:nvPr/>
        </p:nvPicPr>
        <p:blipFill>
          <a:blip r:embed="rId4" cstate="print"/>
          <a:srcRect/>
          <a:stretch>
            <a:fillRect/>
          </a:stretch>
        </p:blipFill>
        <p:spPr bwMode="auto">
          <a:xfrm>
            <a:off x="2346325" y="2817284"/>
            <a:ext cx="2119923" cy="2648480"/>
          </a:xfrm>
          <a:prstGeom prst="rect">
            <a:avLst/>
          </a:prstGeom>
          <a:noFill/>
          <a:ln w="9525">
            <a:noFill/>
            <a:miter lim="800000"/>
            <a:headEnd/>
            <a:tailEnd/>
          </a:ln>
        </p:spPr>
      </p:pic>
      <p:pic>
        <p:nvPicPr>
          <p:cNvPr id="11" name="Picture 3" descr="C:\Courses\CompPhotography\LME\lme-sig2008.key\conc_alpha.png">
            <a:extLst>
              <a:ext uri="{FF2B5EF4-FFF2-40B4-BE49-F238E27FC236}">
                <a16:creationId xmlns:a16="http://schemas.microsoft.com/office/drawing/2014/main" id="{3171E1B0-0D41-6848-B2C5-50B3B9C915F6}"/>
              </a:ext>
            </a:extLst>
          </p:cNvPr>
          <p:cNvPicPr>
            <a:picLocks noChangeAspect="1" noChangeArrowheads="1"/>
          </p:cNvPicPr>
          <p:nvPr/>
        </p:nvPicPr>
        <p:blipFill>
          <a:blip r:embed="rId5" cstate="print"/>
          <a:srcRect/>
          <a:stretch>
            <a:fillRect/>
          </a:stretch>
        </p:blipFill>
        <p:spPr bwMode="auto">
          <a:xfrm>
            <a:off x="5013327" y="2819400"/>
            <a:ext cx="2134170" cy="2667000"/>
          </a:xfrm>
          <a:prstGeom prst="rect">
            <a:avLst/>
          </a:prstGeom>
          <a:noFill/>
          <a:ln w="9525">
            <a:noFill/>
            <a:miter lim="800000"/>
            <a:headEnd/>
            <a:tailEnd/>
          </a:ln>
        </p:spPr>
      </p:pic>
      <p:pic>
        <p:nvPicPr>
          <p:cNvPr id="12" name="Picture 4" descr="C:\Courses\CompPhotography\LME\lme-sig2008.key\conc_out.png">
            <a:extLst>
              <a:ext uri="{FF2B5EF4-FFF2-40B4-BE49-F238E27FC236}">
                <a16:creationId xmlns:a16="http://schemas.microsoft.com/office/drawing/2014/main" id="{2DFAAF64-23CC-B444-8082-5057583A0BDE}"/>
              </a:ext>
            </a:extLst>
          </p:cNvPr>
          <p:cNvPicPr>
            <a:picLocks noChangeAspect="1" noChangeArrowheads="1"/>
          </p:cNvPicPr>
          <p:nvPr/>
        </p:nvPicPr>
        <p:blipFill>
          <a:blip r:embed="rId6" cstate="print"/>
          <a:srcRect/>
          <a:stretch>
            <a:fillRect/>
          </a:stretch>
        </p:blipFill>
        <p:spPr bwMode="auto">
          <a:xfrm>
            <a:off x="7604127" y="2819400"/>
            <a:ext cx="2134170" cy="2667000"/>
          </a:xfrm>
          <a:prstGeom prst="rect">
            <a:avLst/>
          </a:prstGeom>
          <a:noFill/>
          <a:ln w="9525">
            <a:noFill/>
            <a:miter lim="800000"/>
            <a:headEnd/>
            <a:tailEnd/>
          </a:ln>
        </p:spPr>
      </p:pic>
      <p:sp>
        <p:nvSpPr>
          <p:cNvPr id="13" name="Text Box 7">
            <a:extLst>
              <a:ext uri="{FF2B5EF4-FFF2-40B4-BE49-F238E27FC236}">
                <a16:creationId xmlns:a16="http://schemas.microsoft.com/office/drawing/2014/main" id="{745FD33E-DC23-1547-BCE7-BD2681639328}"/>
              </a:ext>
            </a:extLst>
          </p:cNvPr>
          <p:cNvSpPr txBox="1">
            <a:spLocks noChangeArrowheads="1"/>
          </p:cNvSpPr>
          <p:nvPr/>
        </p:nvSpPr>
        <p:spPr bwMode="auto">
          <a:xfrm>
            <a:off x="3108327" y="5533292"/>
            <a:ext cx="773602" cy="369332"/>
          </a:xfrm>
          <a:prstGeom prst="rect">
            <a:avLst/>
          </a:prstGeom>
          <a:noFill/>
          <a:ln w="9525">
            <a:noFill/>
            <a:miter lim="800000"/>
            <a:headEnd/>
            <a:tailEnd/>
          </a:ln>
        </p:spPr>
        <p:txBody>
          <a:bodyPr wrap="square">
            <a:spAutoFit/>
          </a:bodyPr>
          <a:lstStyle/>
          <a:p>
            <a:r>
              <a:rPr lang="en-US" sz="1800"/>
              <a:t>Input</a:t>
            </a:r>
          </a:p>
        </p:txBody>
      </p:sp>
      <p:sp>
        <p:nvSpPr>
          <p:cNvPr id="14" name="Text Box 8">
            <a:extLst>
              <a:ext uri="{FF2B5EF4-FFF2-40B4-BE49-F238E27FC236}">
                <a16:creationId xmlns:a16="http://schemas.microsoft.com/office/drawing/2014/main" id="{F0D6B23D-961E-244E-9E32-89FCE5B28F1F}"/>
              </a:ext>
            </a:extLst>
          </p:cNvPr>
          <p:cNvSpPr txBox="1">
            <a:spLocks noChangeArrowheads="1"/>
          </p:cNvSpPr>
          <p:nvPr/>
        </p:nvSpPr>
        <p:spPr bwMode="auto">
          <a:xfrm>
            <a:off x="5394326" y="5533292"/>
            <a:ext cx="1474545" cy="369332"/>
          </a:xfrm>
          <a:prstGeom prst="rect">
            <a:avLst/>
          </a:prstGeom>
          <a:noFill/>
          <a:ln w="9525">
            <a:noFill/>
            <a:miter lim="800000"/>
            <a:headEnd/>
            <a:tailEnd/>
          </a:ln>
        </p:spPr>
        <p:txBody>
          <a:bodyPr wrap="square">
            <a:spAutoFit/>
          </a:bodyPr>
          <a:lstStyle/>
          <a:p>
            <a:r>
              <a:rPr lang="en-US" sz="1800"/>
              <a:t>Alpha map</a:t>
            </a:r>
          </a:p>
        </p:txBody>
      </p:sp>
      <p:sp>
        <p:nvSpPr>
          <p:cNvPr id="15" name="Text Box 9">
            <a:extLst>
              <a:ext uri="{FF2B5EF4-FFF2-40B4-BE49-F238E27FC236}">
                <a16:creationId xmlns:a16="http://schemas.microsoft.com/office/drawing/2014/main" id="{333794D9-3177-5948-98CC-5A3C4AF00F0B}"/>
              </a:ext>
            </a:extLst>
          </p:cNvPr>
          <p:cNvSpPr txBox="1">
            <a:spLocks noChangeArrowheads="1"/>
          </p:cNvSpPr>
          <p:nvPr/>
        </p:nvSpPr>
        <p:spPr bwMode="auto">
          <a:xfrm>
            <a:off x="8258175" y="5533292"/>
            <a:ext cx="985879" cy="369332"/>
          </a:xfrm>
          <a:prstGeom prst="rect">
            <a:avLst/>
          </a:prstGeom>
          <a:noFill/>
          <a:ln w="9525">
            <a:noFill/>
            <a:miter lim="800000"/>
            <a:headEnd/>
            <a:tailEnd/>
          </a:ln>
        </p:spPr>
        <p:txBody>
          <a:bodyPr wrap="square">
            <a:spAutoFit/>
          </a:bodyPr>
          <a:lstStyle/>
          <a:p>
            <a:r>
              <a:rPr lang="en-US" sz="1800"/>
              <a:t>Output</a:t>
            </a:r>
          </a:p>
        </p:txBody>
      </p:sp>
    </p:spTree>
    <p:extLst>
      <p:ext uri="{BB962C8B-B14F-4D97-AF65-F5344CB8AC3E}">
        <p14:creationId xmlns:p14="http://schemas.microsoft.com/office/powerpoint/2010/main" val="41091430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dirty="0"/>
              <a:t>Uses of color in computer vision</a:t>
            </a:r>
          </a:p>
        </p:txBody>
      </p:sp>
      <p:pic>
        <p:nvPicPr>
          <p:cNvPr id="4" name="Picture 3"/>
          <p:cNvPicPr>
            <a:picLocks noChangeAspect="1"/>
          </p:cNvPicPr>
          <p:nvPr/>
        </p:nvPicPr>
        <p:blipFill>
          <a:blip r:embed="rId3"/>
          <a:stretch>
            <a:fillRect/>
          </a:stretch>
        </p:blipFill>
        <p:spPr>
          <a:xfrm>
            <a:off x="2438400" y="3997036"/>
            <a:ext cx="3653802" cy="2438400"/>
          </a:xfrm>
          <a:prstGeom prst="rect">
            <a:avLst/>
          </a:prstGeom>
        </p:spPr>
      </p:pic>
      <p:pic>
        <p:nvPicPr>
          <p:cNvPr id="5" name="Picture 4" descr="Screen Shot 2018-01-31 at 10.58.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253836"/>
            <a:ext cx="4762056" cy="3962400"/>
          </a:xfrm>
          <a:prstGeom prst="rect">
            <a:avLst/>
          </a:prstGeom>
        </p:spPr>
      </p:pic>
      <p:pic>
        <p:nvPicPr>
          <p:cNvPr id="2" name="Picture 1">
            <a:extLst>
              <a:ext uri="{FF2B5EF4-FFF2-40B4-BE49-F238E27FC236}">
                <a16:creationId xmlns:a16="http://schemas.microsoft.com/office/drawing/2014/main" id="{42E9CCFF-7E49-C549-BAF7-D464BC779BDE}"/>
              </a:ext>
            </a:extLst>
          </p:cNvPr>
          <p:cNvPicPr>
            <a:picLocks noChangeAspect="1"/>
          </p:cNvPicPr>
          <p:nvPr/>
        </p:nvPicPr>
        <p:blipFill>
          <a:blip r:embed="rId5"/>
          <a:stretch>
            <a:fillRect/>
          </a:stretch>
        </p:blipFill>
        <p:spPr>
          <a:xfrm>
            <a:off x="1105917" y="1048562"/>
            <a:ext cx="3907716" cy="26852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3E2A-42EF-AA9E-E912-7603FCA371B5}"/>
              </a:ext>
            </a:extLst>
          </p:cNvPr>
          <p:cNvSpPr>
            <a:spLocks noGrp="1"/>
          </p:cNvSpPr>
          <p:nvPr>
            <p:ph type="title"/>
          </p:nvPr>
        </p:nvSpPr>
        <p:spPr/>
        <p:txBody>
          <a:bodyPr/>
          <a:lstStyle/>
          <a:p>
            <a:r>
              <a:rPr lang="en-US" dirty="0"/>
              <a:t>Different amounts of energy at different wavelengths</a:t>
            </a:r>
          </a:p>
        </p:txBody>
      </p:sp>
      <p:sp>
        <p:nvSpPr>
          <p:cNvPr id="3" name="Content Placeholder 2">
            <a:extLst>
              <a:ext uri="{FF2B5EF4-FFF2-40B4-BE49-F238E27FC236}">
                <a16:creationId xmlns:a16="http://schemas.microsoft.com/office/drawing/2014/main" id="{21C8F812-089A-5883-682F-ABA513417FAE}"/>
              </a:ext>
            </a:extLst>
          </p:cNvPr>
          <p:cNvSpPr>
            <a:spLocks noGrp="1"/>
          </p:cNvSpPr>
          <p:nvPr>
            <p:ph idx="1"/>
          </p:nvPr>
        </p:nvSpPr>
        <p:spPr/>
        <p:txBody>
          <a:bodyPr/>
          <a:lstStyle/>
          <a:p>
            <a:pPr marL="223235" indent="0">
              <a:buNone/>
            </a:pPr>
            <a:endParaRPr lang="en-US" dirty="0"/>
          </a:p>
          <a:p>
            <a:pPr marL="223235" indent="0">
              <a:buNone/>
            </a:pPr>
            <a:r>
              <a:rPr lang="en-US" dirty="0"/>
              <a:t>Light could be </a:t>
            </a:r>
          </a:p>
          <a:p>
            <a:pPr marL="544692" lvl="1" indent="0">
              <a:buNone/>
            </a:pPr>
            <a:r>
              <a:rPr lang="en-US" dirty="0"/>
              <a:t>emitted with wavelengths absent  (</a:t>
            </a:r>
            <a:r>
              <a:rPr lang="en-US" dirty="0" err="1"/>
              <a:t>flourescent</a:t>
            </a:r>
            <a:r>
              <a:rPr lang="en-US" dirty="0"/>
              <a:t> light vs. incandescent light)</a:t>
            </a:r>
          </a:p>
          <a:p>
            <a:pPr marL="544692" lvl="1" indent="0">
              <a:buNone/>
            </a:pPr>
            <a:r>
              <a:rPr lang="en-US" dirty="0"/>
              <a:t>differentially reflected - e.g. paint on a surface</a:t>
            </a:r>
          </a:p>
          <a:p>
            <a:pPr marL="544692" lvl="1" indent="0">
              <a:buNone/>
            </a:pPr>
            <a:r>
              <a:rPr lang="en-US" dirty="0"/>
              <a:t>differentially refracted - e.g. Newton’s prism </a:t>
            </a:r>
          </a:p>
          <a:p>
            <a:pPr marL="544692" lvl="1" indent="0">
              <a:buNone/>
            </a:pPr>
            <a:r>
              <a:rPr lang="en-US" dirty="0"/>
              <a:t>subject to wavelength dependent specular reflection (most metals).</a:t>
            </a:r>
          </a:p>
          <a:p>
            <a:pPr marL="544692" lvl="1" indent="0">
              <a:buNone/>
            </a:pPr>
            <a:r>
              <a:rPr lang="en-US" dirty="0" err="1"/>
              <a:t>Flourescence</a:t>
            </a:r>
            <a:r>
              <a:rPr lang="en-US" dirty="0"/>
              <a:t> -</a:t>
            </a:r>
          </a:p>
          <a:p>
            <a:pPr marL="857220" lvl="2" indent="0">
              <a:buNone/>
            </a:pPr>
            <a:r>
              <a:rPr lang="en-US" dirty="0"/>
              <a:t> invisible wavelengths absorbed and reemitted at visible wavelengths. </a:t>
            </a:r>
          </a:p>
          <a:p>
            <a:pPr marL="544692" lvl="1" indent="0">
              <a:buNone/>
            </a:pPr>
            <a:r>
              <a:rPr lang="en-US" dirty="0"/>
              <a:t>Phosphorescence (ditto, energy, longer timescale)</a:t>
            </a:r>
          </a:p>
          <a:p>
            <a:endParaRPr lang="en-US" dirty="0"/>
          </a:p>
          <a:p>
            <a:endParaRPr lang="en-US" dirty="0"/>
          </a:p>
        </p:txBody>
      </p:sp>
    </p:spTree>
    <p:extLst>
      <p:ext uri="{BB962C8B-B14F-4D97-AF65-F5344CB8AC3E}">
        <p14:creationId xmlns:p14="http://schemas.microsoft.com/office/powerpoint/2010/main" val="2190096"/>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36222</TotalTime>
  <Words>3563</Words>
  <Application>Microsoft Macintosh PowerPoint</Application>
  <PresentationFormat>Widescreen</PresentationFormat>
  <Paragraphs>479</Paragraphs>
  <Slides>83</Slides>
  <Notes>45</Notes>
  <HiddenSlides>6</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83</vt:i4>
      </vt:variant>
    </vt:vector>
  </HeadingPairs>
  <TitlesOfParts>
    <vt:vector size="93" baseType="lpstr">
      <vt:lpstr>Arial</vt:lpstr>
      <vt:lpstr>Cambria Math</vt:lpstr>
      <vt:lpstr>EngraversGothic BT Regular</vt:lpstr>
      <vt:lpstr>Helvetica</vt:lpstr>
      <vt:lpstr>Times</vt:lpstr>
      <vt:lpstr>Times New Roman</vt:lpstr>
      <vt:lpstr>Blank Presentation</vt:lpstr>
      <vt:lpstr>1_Blank Presentation</vt:lpstr>
      <vt:lpstr>Default Design</vt:lpstr>
      <vt:lpstr>Image</vt:lpstr>
      <vt:lpstr>Color</vt:lpstr>
      <vt:lpstr>Outline</vt:lpstr>
      <vt:lpstr>What is color?</vt:lpstr>
      <vt:lpstr>Causes of color</vt:lpstr>
      <vt:lpstr>PowerPoint Presentation</vt:lpstr>
      <vt:lpstr>Stroop effect</vt:lpstr>
      <vt:lpstr>PowerPoint Presentation</vt:lpstr>
      <vt:lpstr>Your perception of color is relative to other colors</vt:lpstr>
      <vt:lpstr>Different amounts of energy at different wavelengths</vt:lpstr>
      <vt:lpstr>Electromagnetic spectrum</vt:lpstr>
      <vt:lpstr>PowerPoint Presentation</vt:lpstr>
      <vt:lpstr>PowerPoint Presentation</vt:lpstr>
      <vt:lpstr>Spectra of light sources</vt:lpstr>
      <vt:lpstr>Spectra of light sources</vt:lpstr>
      <vt:lpstr>PowerPoint Presentation</vt:lpstr>
      <vt:lpstr>Interaction of light and surfaces</vt:lpstr>
      <vt:lpstr>Interaction of light and surfaces</vt:lpstr>
      <vt:lpstr>Outline</vt:lpstr>
      <vt:lpstr>The Eye</vt:lpstr>
      <vt:lpstr>Rods and cones, fovea</vt:lpstr>
      <vt:lpstr>Rod / cone sensitivity</vt:lpstr>
      <vt:lpstr>PowerPoint Presentation</vt:lpstr>
      <vt:lpstr>Physiology of color vision: Fun facts</vt:lpstr>
      <vt:lpstr>Color perception</vt:lpstr>
      <vt:lpstr>Color perception</vt:lpstr>
      <vt:lpstr>Color perception</vt:lpstr>
      <vt:lpstr>Color perception</vt:lpstr>
      <vt:lpstr>Color perception</vt:lpstr>
      <vt:lpstr>Metamers: Spectra that appear indistinguishable</vt:lpstr>
      <vt:lpstr>Metamers: Spectra that appear indistinguishable</vt:lpstr>
      <vt:lpstr>Color: Outline</vt:lpstr>
      <vt:lpstr>Quantifying color perception</vt:lpstr>
      <vt:lpstr>Color matching experiments</vt:lpstr>
      <vt:lpstr>Color matching experiment 1</vt:lpstr>
      <vt:lpstr>Color matching experiment 1</vt:lpstr>
      <vt:lpstr>Color matching experiment 1</vt:lpstr>
      <vt:lpstr>Color matching experiment 1</vt:lpstr>
      <vt:lpstr>Color matching experiment 2</vt:lpstr>
      <vt:lpstr>Color matching experiment 2</vt:lpstr>
      <vt:lpstr>Color matching experiment 2</vt:lpstr>
      <vt:lpstr>Color matching experiment 2</vt:lpstr>
      <vt:lpstr>Empirical properties of color matching</vt:lpstr>
      <vt:lpstr>Color matching is linear</vt:lpstr>
      <vt:lpstr>If’s, and’s and but’s</vt:lpstr>
      <vt:lpstr>If’s, and’s and but’s</vt:lpstr>
      <vt:lpstr>Color matching is linear</vt:lpstr>
      <vt:lpstr>Outline</vt:lpstr>
      <vt:lpstr>Why specify color numerically?</vt:lpstr>
      <vt:lpstr>Linear color spaces</vt:lpstr>
      <vt:lpstr>Linear color spaces</vt:lpstr>
      <vt:lpstr>Linear color spaces</vt:lpstr>
      <vt:lpstr>Linear color spaces</vt:lpstr>
      <vt:lpstr>Linear color spaces</vt:lpstr>
      <vt:lpstr>Finding coordinates in a linear space</vt:lpstr>
      <vt:lpstr>Finding coordinates in a linear space</vt:lpstr>
      <vt:lpstr>RGB color space</vt:lpstr>
      <vt:lpstr>Comparison of RGB matching functions with best 3x3 linear transformation of cone responses</vt:lpstr>
      <vt:lpstr>Linear color spaces: CIE XYZ</vt:lpstr>
      <vt:lpstr>Linear color spaces: CIE XYZ</vt:lpstr>
      <vt:lpstr>Uniform color spaces</vt:lpstr>
      <vt:lpstr>Nonlinear color spaces: HSV</vt:lpstr>
      <vt:lpstr>Outline</vt:lpstr>
      <vt:lpstr>Color perception</vt:lpstr>
      <vt:lpstr>Chromatic adaptation</vt:lpstr>
      <vt:lpstr>Checker shadow illusion</vt:lpstr>
      <vt:lpstr>Checker shadow illusion</vt:lpstr>
      <vt:lpstr>This strawberry cake has no red pixels!</vt:lpstr>
      <vt:lpstr>Lightness Constancy</vt:lpstr>
      <vt:lpstr>PowerPoint Presentation</vt:lpstr>
      <vt:lpstr>PowerPoint Presentation</vt:lpstr>
      <vt:lpstr>PowerPoint Presentation</vt:lpstr>
      <vt:lpstr>PowerPoint Presentation</vt:lpstr>
      <vt:lpstr>Stage lighting</vt:lpstr>
      <vt:lpstr>What color is the dress?</vt:lpstr>
      <vt:lpstr>White balance</vt:lpstr>
      <vt:lpstr>White balance</vt:lpstr>
      <vt:lpstr>White balance</vt:lpstr>
      <vt:lpstr>White balance</vt:lpstr>
      <vt:lpstr>Is white balance solved?</vt:lpstr>
      <vt:lpstr>Is white balance solved?</vt:lpstr>
      <vt:lpstr>Is white balance solved?</vt:lpstr>
      <vt:lpstr>Is white balance solved?</vt:lpstr>
      <vt:lpstr>Uses of color in computer vision</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Forsyth, David Alexander</cp:lastModifiedBy>
  <cp:revision>979</cp:revision>
  <cp:lastPrinted>2022-10-14T20:33:08Z</cp:lastPrinted>
  <dcterms:created xsi:type="dcterms:W3CDTF">2004-08-29T23:15:23Z</dcterms:created>
  <dcterms:modified xsi:type="dcterms:W3CDTF">2023-10-11T14:21:41Z</dcterms:modified>
</cp:coreProperties>
</file>