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1" r:id="rId3"/>
  </p:sldMasterIdLst>
  <p:notesMasterIdLst>
    <p:notesMasterId r:id="rId72"/>
  </p:notesMasterIdLst>
  <p:handoutMasterIdLst>
    <p:handoutMasterId r:id="rId73"/>
  </p:handoutMasterIdLst>
  <p:sldIdLst>
    <p:sldId id="612" r:id="rId4"/>
    <p:sldId id="674" r:id="rId5"/>
    <p:sldId id="617" r:id="rId6"/>
    <p:sldId id="616" r:id="rId7"/>
    <p:sldId id="526" r:id="rId8"/>
    <p:sldId id="527" r:id="rId9"/>
    <p:sldId id="670" r:id="rId10"/>
    <p:sldId id="671" r:id="rId11"/>
    <p:sldId id="528" r:id="rId12"/>
    <p:sldId id="615" r:id="rId13"/>
    <p:sldId id="661" r:id="rId14"/>
    <p:sldId id="689" r:id="rId15"/>
    <p:sldId id="493" r:id="rId16"/>
    <p:sldId id="541" r:id="rId17"/>
    <p:sldId id="498" r:id="rId18"/>
    <p:sldId id="533" r:id="rId19"/>
    <p:sldId id="666" r:id="rId20"/>
    <p:sldId id="702" r:id="rId21"/>
    <p:sldId id="706" r:id="rId22"/>
    <p:sldId id="707" r:id="rId23"/>
    <p:sldId id="708" r:id="rId24"/>
    <p:sldId id="709" r:id="rId25"/>
    <p:sldId id="647" r:id="rId26"/>
    <p:sldId id="524" r:id="rId27"/>
    <p:sldId id="690" r:id="rId28"/>
    <p:sldId id="675" r:id="rId29"/>
    <p:sldId id="655" r:id="rId30"/>
    <p:sldId id="625" r:id="rId31"/>
    <p:sldId id="626" r:id="rId32"/>
    <p:sldId id="627" r:id="rId33"/>
    <p:sldId id="628" r:id="rId34"/>
    <p:sldId id="629" r:id="rId35"/>
    <p:sldId id="630" r:id="rId36"/>
    <p:sldId id="631" r:id="rId37"/>
    <p:sldId id="632" r:id="rId38"/>
    <p:sldId id="696" r:id="rId39"/>
    <p:sldId id="678" r:id="rId40"/>
    <p:sldId id="693" r:id="rId41"/>
    <p:sldId id="691" r:id="rId42"/>
    <p:sldId id="695" r:id="rId43"/>
    <p:sldId id="686" r:id="rId44"/>
    <p:sldId id="697" r:id="rId45"/>
    <p:sldId id="698" r:id="rId46"/>
    <p:sldId id="699" r:id="rId47"/>
    <p:sldId id="682" r:id="rId48"/>
    <p:sldId id="684" r:id="rId49"/>
    <p:sldId id="590" r:id="rId50"/>
    <p:sldId id="662" r:id="rId51"/>
    <p:sldId id="575" r:id="rId52"/>
    <p:sldId id="676" r:id="rId53"/>
    <p:sldId id="576" r:id="rId54"/>
    <p:sldId id="535" r:id="rId55"/>
    <p:sldId id="692" r:id="rId56"/>
    <p:sldId id="656" r:id="rId57"/>
    <p:sldId id="582" r:id="rId58"/>
    <p:sldId id="581" r:id="rId59"/>
    <p:sldId id="584" r:id="rId60"/>
    <p:sldId id="672" r:id="rId61"/>
    <p:sldId id="673" r:id="rId62"/>
    <p:sldId id="593" r:id="rId63"/>
    <p:sldId id="604" r:id="rId64"/>
    <p:sldId id="659" r:id="rId65"/>
    <p:sldId id="598" r:id="rId66"/>
    <p:sldId id="701" r:id="rId67"/>
    <p:sldId id="687" r:id="rId68"/>
    <p:sldId id="605" r:id="rId69"/>
    <p:sldId id="700" r:id="rId70"/>
    <p:sldId id="618" r:id="rId71"/>
  </p:sldIdLst>
  <p:sldSz cx="12192000" cy="6858000"/>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0000FF"/>
    <a:srgbClr val="9900CC"/>
    <a:srgbClr val="33CC33"/>
    <a:srgbClr val="00FF00"/>
    <a:srgbClr val="CC66FF"/>
    <a:srgbClr val="FF0000"/>
    <a:srgbClr val="FF9900"/>
    <a:srgbClr val="FF33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77" autoAdjust="0"/>
    <p:restoredTop sz="86179" autoAdjust="0"/>
  </p:normalViewPr>
  <p:slideViewPr>
    <p:cSldViewPr>
      <p:cViewPr varScale="1">
        <p:scale>
          <a:sx n="101" d="100"/>
          <a:sy n="101" d="100"/>
        </p:scale>
        <p:origin x="200" y="38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image" Target="../media/image6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F16C0045-E70A-4EB9-BE69-E0E8D0D4FC5B}" type="slidenum">
              <a:rPr lang="en-US"/>
              <a:pPr>
                <a:defRPr/>
              </a:pPr>
              <a:t>‹#›</a:t>
            </a:fld>
            <a:endParaRPr lang="en-US"/>
          </a:p>
        </p:txBody>
      </p:sp>
    </p:spTree>
    <p:extLst>
      <p:ext uri="{BB962C8B-B14F-4D97-AF65-F5344CB8AC3E}">
        <p14:creationId xmlns:p14="http://schemas.microsoft.com/office/powerpoint/2010/main" val="47724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pPr>
              <a:defRPr/>
            </a:pPr>
            <a:endParaRPr lang="en-US"/>
          </a:p>
        </p:txBody>
      </p:sp>
      <p:sp>
        <p:nvSpPr>
          <p:cNvPr id="63492"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368C6905-33AE-4F88-A7E2-D4161F30B709}" type="slidenum">
              <a:rPr lang="en-US"/>
              <a:pPr>
                <a:defRPr/>
              </a:pPr>
              <a:t>‹#›</a:t>
            </a:fld>
            <a:endParaRPr lang="en-US"/>
          </a:p>
        </p:txBody>
      </p:sp>
    </p:spTree>
    <p:extLst>
      <p:ext uri="{BB962C8B-B14F-4D97-AF65-F5344CB8AC3E}">
        <p14:creationId xmlns:p14="http://schemas.microsoft.com/office/powerpoint/2010/main" val="12260284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motherboard.vice.com/en_us/article/this-picture-has-no-red-pixelsso-why-do-the-strawberries-still-look-red?utm_source=mbfb"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63B85492-4AA6-4BBF-BE5C-7ACC7F0C76E1}" type="slidenum">
              <a:rPr lang="en-US" smtClean="0"/>
              <a:pPr/>
              <a:t>1</a:t>
            </a:fld>
            <a:endParaRPr lang="en-US"/>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B5C8B37-9730-4AA7-A9BA-2D759C34704A}" type="slidenum">
              <a:rPr lang="en-US" smtClean="0"/>
              <a:pPr/>
              <a:t>13</a:t>
            </a:fld>
            <a:endParaRPr lang="en-US"/>
          </a:p>
        </p:txBody>
      </p:sp>
      <p:sp>
        <p:nvSpPr>
          <p:cNvPr id="72707" name="Rectangle 2"/>
          <p:cNvSpPr>
            <a:spLocks noGrp="1" noRot="1" noChangeAspect="1" noChangeArrowheads="1" noTextEdit="1"/>
          </p:cNvSpPr>
          <p:nvPr>
            <p:ph type="sldImg"/>
          </p:nvPr>
        </p:nvSpPr>
        <p:spPr>
          <a:xfrm>
            <a:off x="457200" y="720725"/>
            <a:ext cx="6400800" cy="3600450"/>
          </a:xfrm>
          <a:ln/>
        </p:spPr>
      </p:sp>
      <p:sp>
        <p:nvSpPr>
          <p:cNvPr id="727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41810002-A5B0-42D3-B6FE-87B093E6E2DB}" type="slidenum">
              <a:rPr lang="en-US" smtClean="0"/>
              <a:pPr/>
              <a:t>14</a:t>
            </a:fld>
            <a:endParaRPr lang="en-US"/>
          </a:p>
        </p:txBody>
      </p:sp>
      <p:sp>
        <p:nvSpPr>
          <p:cNvPr id="73731" name="Rectangle 2"/>
          <p:cNvSpPr>
            <a:spLocks noGrp="1" noRot="1" noChangeAspect="1" noChangeArrowheads="1" noTextEdit="1"/>
          </p:cNvSpPr>
          <p:nvPr>
            <p:ph type="sldImg"/>
          </p:nvPr>
        </p:nvSpPr>
        <p:spPr>
          <a:xfrm>
            <a:off x="457200" y="717550"/>
            <a:ext cx="6369050" cy="3582988"/>
          </a:xfrm>
          <a:ln/>
        </p:spPr>
      </p:sp>
      <p:sp>
        <p:nvSpPr>
          <p:cNvPr id="73732"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4B069723-A931-4F68-B116-B19BFAC932E8}" type="slidenum">
              <a:rPr lang="en-US" smtClean="0"/>
              <a:pPr/>
              <a:t>15</a:t>
            </a:fld>
            <a:endParaRPr lang="en-US"/>
          </a:p>
        </p:txBody>
      </p:sp>
      <p:sp>
        <p:nvSpPr>
          <p:cNvPr id="74755" name="Rectangle 2"/>
          <p:cNvSpPr>
            <a:spLocks noGrp="1" noRot="1" noChangeAspect="1" noChangeArrowheads="1" noTextEdit="1"/>
          </p:cNvSpPr>
          <p:nvPr>
            <p:ph type="sldImg"/>
          </p:nvPr>
        </p:nvSpPr>
        <p:spPr>
          <a:xfrm>
            <a:off x="457200" y="720725"/>
            <a:ext cx="6400800" cy="3600450"/>
          </a:xfrm>
          <a:ln/>
        </p:spPr>
      </p:sp>
      <p:sp>
        <p:nvSpPr>
          <p:cNvPr id="747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7F04FE26-C8BE-47AA-867B-62D1FBF1033D}" type="slidenum">
              <a:rPr lang="en-US" smtClean="0"/>
              <a:pPr/>
              <a:t>16</a:t>
            </a:fld>
            <a:endParaRPr lang="en-US"/>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2267809-32BB-4529-851B-530809343158}" type="slidenum">
              <a:rPr lang="en-US" smtClean="0"/>
              <a:pPr/>
              <a:t>23</a:t>
            </a:fld>
            <a:endParaRPr lang="en-US"/>
          </a:p>
        </p:txBody>
      </p:sp>
      <p:sp>
        <p:nvSpPr>
          <p:cNvPr id="78851" name="Rectangle 2"/>
          <p:cNvSpPr>
            <a:spLocks noGrp="1" noRot="1" noChangeAspect="1" noChangeArrowheads="1" noTextEdit="1"/>
          </p:cNvSpPr>
          <p:nvPr>
            <p:ph type="sldImg"/>
          </p:nvPr>
        </p:nvSpPr>
        <p:spPr>
          <a:xfrm>
            <a:off x="457200" y="720725"/>
            <a:ext cx="6400800" cy="3600450"/>
          </a:xfrm>
          <a:ln/>
        </p:spPr>
      </p:sp>
      <p:sp>
        <p:nvSpPr>
          <p:cNvPr id="788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8AEF18BD-D559-4595-8C1F-8BE6F2D5D760}" type="slidenum">
              <a:rPr lang="en-US" smtClean="0"/>
              <a:pPr/>
              <a:t>24</a:t>
            </a:fld>
            <a:endParaRPr lang="en-US"/>
          </a:p>
        </p:txBody>
      </p:sp>
      <p:sp>
        <p:nvSpPr>
          <p:cNvPr id="79875" name="Rectangle 2"/>
          <p:cNvSpPr>
            <a:spLocks noGrp="1" noRot="1" noChangeAspect="1" noChangeArrowheads="1" noTextEdit="1"/>
          </p:cNvSpPr>
          <p:nvPr>
            <p:ph type="sldImg"/>
          </p:nvPr>
        </p:nvSpPr>
        <p:spPr>
          <a:xfrm>
            <a:off x="457200" y="720725"/>
            <a:ext cx="6400800" cy="3600450"/>
          </a:xfrm>
          <a:ln/>
        </p:spPr>
      </p:sp>
      <p:sp>
        <p:nvSpPr>
          <p:cNvPr id="798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80CF8FCF-39B2-4B4D-9088-1D6E853B27DE}" type="slidenum">
              <a:rPr lang="en-US" smtClean="0"/>
              <a:pPr/>
              <a:t>27</a:t>
            </a:fld>
            <a:endParaRPr lang="en-US"/>
          </a:p>
        </p:txBody>
      </p:sp>
      <p:sp>
        <p:nvSpPr>
          <p:cNvPr id="80899" name="Rectangle 2"/>
          <p:cNvSpPr>
            <a:spLocks noGrp="1" noRot="1" noChangeAspect="1" noChangeArrowheads="1" noTextEdit="1"/>
          </p:cNvSpPr>
          <p:nvPr>
            <p:ph type="sldImg"/>
          </p:nvPr>
        </p:nvSpPr>
        <p:spPr>
          <a:xfrm>
            <a:off x="457200" y="720725"/>
            <a:ext cx="6400800" cy="3600450"/>
          </a:xfrm>
          <a:ln/>
        </p:spPr>
      </p:sp>
      <p:sp>
        <p:nvSpPr>
          <p:cNvPr id="809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1FDDCE6C-F54B-4D51-879A-47139CB28DFF}" type="slidenum">
              <a:rPr lang="en-US" smtClean="0"/>
              <a:pPr/>
              <a:t>28</a:t>
            </a:fld>
            <a:endParaRPr lang="en-US"/>
          </a:p>
        </p:txBody>
      </p:sp>
      <p:sp>
        <p:nvSpPr>
          <p:cNvPr id="81923" name="Rectangle 2"/>
          <p:cNvSpPr>
            <a:spLocks noGrp="1" noRot="1" noChangeAspect="1" noChangeArrowheads="1" noTextEdit="1"/>
          </p:cNvSpPr>
          <p:nvPr>
            <p:ph type="sldImg"/>
          </p:nvPr>
        </p:nvSpPr>
        <p:spPr>
          <a:xfrm>
            <a:off x="457200" y="720725"/>
            <a:ext cx="6400800" cy="3600450"/>
          </a:xfrm>
          <a:ln/>
        </p:spPr>
      </p:sp>
      <p:sp>
        <p:nvSpPr>
          <p:cNvPr id="8192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FC76090B-F3B1-4B68-8973-B88DEBB73778}" type="slidenum">
              <a:rPr lang="en-US" smtClean="0"/>
              <a:pPr/>
              <a:t>29</a:t>
            </a:fld>
            <a:endParaRPr lang="en-US"/>
          </a:p>
        </p:txBody>
      </p:sp>
      <p:sp>
        <p:nvSpPr>
          <p:cNvPr id="82947" name="Rectangle 2"/>
          <p:cNvSpPr>
            <a:spLocks noGrp="1" noRot="1" noChangeAspect="1" noChangeArrowheads="1" noTextEdit="1"/>
          </p:cNvSpPr>
          <p:nvPr>
            <p:ph type="sldImg"/>
          </p:nvPr>
        </p:nvSpPr>
        <p:spPr>
          <a:xfrm>
            <a:off x="457200" y="720725"/>
            <a:ext cx="6400800" cy="3600450"/>
          </a:xfrm>
          <a:ln/>
        </p:spPr>
      </p:sp>
      <p:sp>
        <p:nvSpPr>
          <p:cNvPr id="82948"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1BC26DA-8480-4C44-BB5C-771DDB52144D}" type="slidenum">
              <a:rPr lang="en-US" smtClean="0"/>
              <a:pPr/>
              <a:t>30</a:t>
            </a:fld>
            <a:endParaRPr lang="en-US"/>
          </a:p>
        </p:txBody>
      </p:sp>
      <p:sp>
        <p:nvSpPr>
          <p:cNvPr id="83971" name="Rectangle 2"/>
          <p:cNvSpPr>
            <a:spLocks noGrp="1" noRot="1" noChangeAspect="1" noChangeArrowheads="1" noTextEdit="1"/>
          </p:cNvSpPr>
          <p:nvPr>
            <p:ph type="sldImg"/>
          </p:nvPr>
        </p:nvSpPr>
        <p:spPr>
          <a:xfrm>
            <a:off x="457200" y="720725"/>
            <a:ext cx="6400800" cy="3600450"/>
          </a:xfrm>
          <a:ln/>
        </p:spPr>
      </p:sp>
      <p:sp>
        <p:nvSpPr>
          <p:cNvPr id="8397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E24BE02-5862-4BAC-A701-210B87A3DDA4}" type="slidenum">
              <a:rPr lang="en-US" smtClean="0"/>
              <a:pPr/>
              <a:t>3</a:t>
            </a:fld>
            <a:endParaRPr lang="en-US"/>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A7FADAA-B044-4834-A29C-D587AA457533}" type="slidenum">
              <a:rPr lang="en-US" smtClean="0"/>
              <a:pPr/>
              <a:t>31</a:t>
            </a:fld>
            <a:endParaRPr lang="en-US"/>
          </a:p>
        </p:txBody>
      </p:sp>
      <p:sp>
        <p:nvSpPr>
          <p:cNvPr id="84995" name="Rectangle 2"/>
          <p:cNvSpPr>
            <a:spLocks noGrp="1" noRot="1" noChangeAspect="1" noChangeArrowheads="1" noTextEdit="1"/>
          </p:cNvSpPr>
          <p:nvPr>
            <p:ph type="sldImg"/>
          </p:nvPr>
        </p:nvSpPr>
        <p:spPr>
          <a:xfrm>
            <a:off x="457200" y="720725"/>
            <a:ext cx="6400800" cy="3600450"/>
          </a:xfrm>
          <a:ln/>
        </p:spPr>
      </p:sp>
      <p:sp>
        <p:nvSpPr>
          <p:cNvPr id="8499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E619D47-C76C-4153-8C64-61F8DE98B59F}" type="slidenum">
              <a:rPr lang="en-US" smtClean="0"/>
              <a:pPr/>
              <a:t>32</a:t>
            </a:fld>
            <a:endParaRPr lang="en-US"/>
          </a:p>
        </p:txBody>
      </p:sp>
      <p:sp>
        <p:nvSpPr>
          <p:cNvPr id="86019" name="Rectangle 2"/>
          <p:cNvSpPr>
            <a:spLocks noGrp="1" noRot="1" noChangeAspect="1" noChangeArrowheads="1" noTextEdit="1"/>
          </p:cNvSpPr>
          <p:nvPr>
            <p:ph type="sldImg"/>
          </p:nvPr>
        </p:nvSpPr>
        <p:spPr>
          <a:xfrm>
            <a:off x="457200" y="720725"/>
            <a:ext cx="6400800" cy="3600450"/>
          </a:xfrm>
          <a:ln/>
        </p:spPr>
      </p:sp>
      <p:sp>
        <p:nvSpPr>
          <p:cNvPr id="86020"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5E1E3058-D3E8-4104-B7F2-2E609E503A5F}" type="slidenum">
              <a:rPr lang="en-US" smtClean="0"/>
              <a:pPr/>
              <a:t>33</a:t>
            </a:fld>
            <a:endParaRPr lang="en-US"/>
          </a:p>
        </p:txBody>
      </p:sp>
      <p:sp>
        <p:nvSpPr>
          <p:cNvPr id="87043" name="Rectangle 2"/>
          <p:cNvSpPr>
            <a:spLocks noGrp="1" noRot="1" noChangeAspect="1" noChangeArrowheads="1" noTextEdit="1"/>
          </p:cNvSpPr>
          <p:nvPr>
            <p:ph type="sldImg"/>
          </p:nvPr>
        </p:nvSpPr>
        <p:spPr>
          <a:xfrm>
            <a:off x="457200" y="720725"/>
            <a:ext cx="6400800" cy="3600450"/>
          </a:xfrm>
          <a:ln/>
        </p:spPr>
      </p:sp>
      <p:sp>
        <p:nvSpPr>
          <p:cNvPr id="8704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FE99C3F-A1E9-41FB-951E-8F624EB876D2}" type="slidenum">
              <a:rPr lang="en-US" smtClean="0"/>
              <a:pPr/>
              <a:t>34</a:t>
            </a:fld>
            <a:endParaRPr lang="en-US"/>
          </a:p>
        </p:txBody>
      </p:sp>
      <p:sp>
        <p:nvSpPr>
          <p:cNvPr id="88067" name="Rectangle 2"/>
          <p:cNvSpPr>
            <a:spLocks noGrp="1" noRot="1" noChangeAspect="1" noChangeArrowheads="1" noTextEdit="1"/>
          </p:cNvSpPr>
          <p:nvPr>
            <p:ph type="sldImg"/>
          </p:nvPr>
        </p:nvSpPr>
        <p:spPr>
          <a:xfrm>
            <a:off x="457200" y="720725"/>
            <a:ext cx="6400800" cy="3600450"/>
          </a:xfrm>
          <a:ln/>
        </p:spPr>
      </p:sp>
      <p:sp>
        <p:nvSpPr>
          <p:cNvPr id="88068"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0CD5109D-B5B3-4052-8B7C-5D85A12C23A0}" type="slidenum">
              <a:rPr lang="en-US" smtClean="0"/>
              <a:pPr/>
              <a:t>35</a:t>
            </a:fld>
            <a:endParaRPr lang="en-US"/>
          </a:p>
        </p:txBody>
      </p:sp>
      <p:sp>
        <p:nvSpPr>
          <p:cNvPr id="89091" name="Rectangle 2"/>
          <p:cNvSpPr>
            <a:spLocks noGrp="1" noRot="1" noChangeAspect="1" noChangeArrowheads="1" noTextEdit="1"/>
          </p:cNvSpPr>
          <p:nvPr>
            <p:ph type="sldImg"/>
          </p:nvPr>
        </p:nvSpPr>
        <p:spPr>
          <a:xfrm>
            <a:off x="457200" y="720725"/>
            <a:ext cx="6400800" cy="3600450"/>
          </a:xfrm>
          <a:ln/>
        </p:spPr>
      </p:sp>
      <p:sp>
        <p:nvSpPr>
          <p:cNvPr id="8909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C466734E-87D6-4509-8BF7-76D22A377E48}" type="slidenum">
              <a:rPr lang="en-US" smtClean="0"/>
              <a:pPr/>
              <a:t>37</a:t>
            </a:fld>
            <a:endParaRPr lang="en-US"/>
          </a:p>
        </p:txBody>
      </p:sp>
      <p:sp>
        <p:nvSpPr>
          <p:cNvPr id="91139" name="Rectangle 2"/>
          <p:cNvSpPr>
            <a:spLocks noGrp="1" noRot="1" noChangeAspect="1" noChangeArrowheads="1" noTextEdit="1"/>
          </p:cNvSpPr>
          <p:nvPr>
            <p:ph type="sldImg"/>
          </p:nvPr>
        </p:nvSpPr>
        <p:spPr>
          <a:xfrm>
            <a:off x="457200" y="720725"/>
            <a:ext cx="6400800" cy="3600450"/>
          </a:xfrm>
          <a:ln/>
        </p:spPr>
      </p:sp>
      <p:sp>
        <p:nvSpPr>
          <p:cNvPr id="911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16873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C466734E-87D6-4509-8BF7-76D22A377E48}" type="slidenum">
              <a:rPr lang="en-US" smtClean="0"/>
              <a:pPr/>
              <a:t>38</a:t>
            </a:fld>
            <a:endParaRPr lang="en-US"/>
          </a:p>
        </p:txBody>
      </p:sp>
      <p:sp>
        <p:nvSpPr>
          <p:cNvPr id="91139" name="Rectangle 2"/>
          <p:cNvSpPr>
            <a:spLocks noGrp="1" noRot="1" noChangeAspect="1" noChangeArrowheads="1" noTextEdit="1"/>
          </p:cNvSpPr>
          <p:nvPr>
            <p:ph type="sldImg"/>
          </p:nvPr>
        </p:nvSpPr>
        <p:spPr>
          <a:xfrm>
            <a:off x="457200" y="720725"/>
            <a:ext cx="6400800" cy="3600450"/>
          </a:xfrm>
          <a:ln/>
        </p:spPr>
      </p:sp>
      <p:sp>
        <p:nvSpPr>
          <p:cNvPr id="911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20031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C67C78F-6EAB-4AC3-9E30-1FF78142B781}" type="slidenum">
              <a:rPr lang="en-US" smtClean="0"/>
              <a:pPr/>
              <a:t>40</a:t>
            </a:fld>
            <a:endParaRPr lang="en-US"/>
          </a:p>
        </p:txBody>
      </p:sp>
      <p:sp>
        <p:nvSpPr>
          <p:cNvPr id="92163" name="Rectangle 2"/>
          <p:cNvSpPr>
            <a:spLocks noGrp="1" noRot="1" noChangeAspect="1" noChangeArrowheads="1" noTextEdit="1"/>
          </p:cNvSpPr>
          <p:nvPr>
            <p:ph type="sldImg"/>
          </p:nvPr>
        </p:nvSpPr>
        <p:spPr>
          <a:xfrm>
            <a:off x="457200" y="720725"/>
            <a:ext cx="6400800" cy="3600450"/>
          </a:xfrm>
          <a:ln/>
        </p:spPr>
      </p:sp>
      <p:sp>
        <p:nvSpPr>
          <p:cNvPr id="921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46884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C67C78F-6EAB-4AC3-9E30-1FF78142B781}" type="slidenum">
              <a:rPr lang="en-US" smtClean="0"/>
              <a:pPr/>
              <a:t>47</a:t>
            </a:fld>
            <a:endParaRPr lang="en-US"/>
          </a:p>
        </p:txBody>
      </p:sp>
      <p:sp>
        <p:nvSpPr>
          <p:cNvPr id="92163" name="Rectangle 2"/>
          <p:cNvSpPr>
            <a:spLocks noGrp="1" noRot="1" noChangeAspect="1" noChangeArrowheads="1" noTextEdit="1"/>
          </p:cNvSpPr>
          <p:nvPr>
            <p:ph type="sldImg"/>
          </p:nvPr>
        </p:nvSpPr>
        <p:spPr>
          <a:xfrm>
            <a:off x="457200" y="720725"/>
            <a:ext cx="6400800" cy="3600450"/>
          </a:xfrm>
          <a:ln/>
        </p:spPr>
      </p:sp>
      <p:sp>
        <p:nvSpPr>
          <p:cNvPr id="921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58822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97458466-AFA8-44B2-9152-8AAC5E2F7386}" type="slidenum">
              <a:rPr lang="en-US" smtClean="0"/>
              <a:pPr/>
              <a:t>48</a:t>
            </a:fld>
            <a:endParaRPr lang="en-US"/>
          </a:p>
        </p:txBody>
      </p:sp>
      <p:sp>
        <p:nvSpPr>
          <p:cNvPr id="96259" name="Rectangle 2"/>
          <p:cNvSpPr>
            <a:spLocks noGrp="1" noRot="1" noChangeAspect="1" noChangeArrowheads="1" noTextEdit="1"/>
          </p:cNvSpPr>
          <p:nvPr>
            <p:ph type="sldImg"/>
          </p:nvPr>
        </p:nvSpPr>
        <p:spPr>
          <a:xfrm>
            <a:off x="457200" y="720725"/>
            <a:ext cx="6400800" cy="3600450"/>
          </a:xfrm>
          <a:ln/>
        </p:spPr>
      </p:sp>
      <p:sp>
        <p:nvSpPr>
          <p:cNvPr id="96260"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1C73A367-45BE-4432-A6B3-17712D032B7B}" type="slidenum">
              <a:rPr lang="en-US" smtClean="0"/>
              <a:pPr/>
              <a:t>4</a:t>
            </a:fld>
            <a:endParaRPr lang="en-US"/>
          </a:p>
        </p:txBody>
      </p:sp>
      <p:sp>
        <p:nvSpPr>
          <p:cNvPr id="66563" name="Rectangle 2"/>
          <p:cNvSpPr>
            <a:spLocks noGrp="1" noRot="1" noChangeAspect="1" noChangeArrowheads="1" noTextEdit="1"/>
          </p:cNvSpPr>
          <p:nvPr>
            <p:ph type="sldImg"/>
          </p:nvPr>
        </p:nvSpPr>
        <p:spPr>
          <a:xfrm>
            <a:off x="457200" y="720725"/>
            <a:ext cx="6400800" cy="3600450"/>
          </a:xfrm>
          <a:ln/>
        </p:spPr>
      </p:sp>
      <p:sp>
        <p:nvSpPr>
          <p:cNvPr id="66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C0334B78-603D-4E7C-B640-771774D8E189}" type="slidenum">
              <a:rPr lang="en-US" smtClean="0"/>
              <a:pPr/>
              <a:t>49</a:t>
            </a:fld>
            <a:endParaRPr lang="en-US"/>
          </a:p>
        </p:txBody>
      </p:sp>
      <p:sp>
        <p:nvSpPr>
          <p:cNvPr id="97283" name="Rectangle 2"/>
          <p:cNvSpPr>
            <a:spLocks noGrp="1" noRot="1" noChangeAspect="1" noChangeArrowheads="1" noTextEdit="1"/>
          </p:cNvSpPr>
          <p:nvPr>
            <p:ph type="sldImg"/>
          </p:nvPr>
        </p:nvSpPr>
        <p:spPr>
          <a:xfrm>
            <a:off x="457200" y="720725"/>
            <a:ext cx="6400800" cy="3600450"/>
          </a:xfrm>
          <a:ln/>
        </p:spPr>
      </p:sp>
      <p:sp>
        <p:nvSpPr>
          <p:cNvPr id="972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C0334B78-603D-4E7C-B640-771774D8E189}" type="slidenum">
              <a:rPr lang="en-US" smtClean="0"/>
              <a:pPr/>
              <a:t>50</a:t>
            </a:fld>
            <a:endParaRPr lang="en-US"/>
          </a:p>
        </p:txBody>
      </p:sp>
      <p:sp>
        <p:nvSpPr>
          <p:cNvPr id="97283" name="Rectangle 2"/>
          <p:cNvSpPr>
            <a:spLocks noGrp="1" noRot="1" noChangeAspect="1" noChangeArrowheads="1" noTextEdit="1"/>
          </p:cNvSpPr>
          <p:nvPr>
            <p:ph type="sldImg"/>
          </p:nvPr>
        </p:nvSpPr>
        <p:spPr>
          <a:xfrm>
            <a:off x="457200" y="720725"/>
            <a:ext cx="6400800" cy="3600450"/>
          </a:xfrm>
          <a:ln/>
        </p:spPr>
      </p:sp>
      <p:sp>
        <p:nvSpPr>
          <p:cNvPr id="972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52546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6EF7679-BE5D-46E4-9D7A-9006880D0275}" type="slidenum">
              <a:rPr lang="en-US" smtClean="0"/>
              <a:pPr/>
              <a:t>51</a:t>
            </a:fld>
            <a:endParaRPr lang="en-US"/>
          </a:p>
        </p:txBody>
      </p:sp>
      <p:sp>
        <p:nvSpPr>
          <p:cNvPr id="98307" name="Rectangle 2"/>
          <p:cNvSpPr>
            <a:spLocks noGrp="1" noRot="1" noChangeAspect="1" noChangeArrowheads="1" noTextEdit="1"/>
          </p:cNvSpPr>
          <p:nvPr>
            <p:ph type="sldImg"/>
          </p:nvPr>
        </p:nvSpPr>
        <p:spPr>
          <a:xfrm>
            <a:off x="457200" y="720725"/>
            <a:ext cx="6400800" cy="3600450"/>
          </a:xfrm>
          <a:ln/>
        </p:spPr>
      </p:sp>
      <p:sp>
        <p:nvSpPr>
          <p:cNvPr id="983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918FAC29-FE89-477F-9159-5CF07A8DA126}" type="slidenum">
              <a:rPr lang="en-US" smtClean="0"/>
              <a:pPr/>
              <a:t>52</a:t>
            </a:fld>
            <a:endParaRPr lang="en-US"/>
          </a:p>
        </p:txBody>
      </p:sp>
      <p:sp>
        <p:nvSpPr>
          <p:cNvPr id="99331" name="Rectangle 2"/>
          <p:cNvSpPr>
            <a:spLocks noGrp="1" noRot="1" noChangeAspect="1" noChangeArrowheads="1" noTextEdit="1"/>
          </p:cNvSpPr>
          <p:nvPr>
            <p:ph type="sldImg"/>
          </p:nvPr>
        </p:nvSpPr>
        <p:spPr>
          <a:xfrm>
            <a:off x="457200" y="720725"/>
            <a:ext cx="6400800" cy="3600450"/>
          </a:xfrm>
          <a:ln/>
        </p:spPr>
      </p:sp>
      <p:sp>
        <p:nvSpPr>
          <p:cNvPr id="993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C5231991-7F5D-423F-821E-3A89F003F410}" type="slidenum">
              <a:rPr lang="en-US" smtClean="0"/>
              <a:pPr/>
              <a:t>54</a:t>
            </a:fld>
            <a:endParaRPr lang="en-US"/>
          </a:p>
        </p:txBody>
      </p:sp>
      <p:sp>
        <p:nvSpPr>
          <p:cNvPr id="100355" name="Rectangle 2"/>
          <p:cNvSpPr>
            <a:spLocks noGrp="1" noRot="1" noChangeAspect="1" noChangeArrowheads="1" noTextEdit="1"/>
          </p:cNvSpPr>
          <p:nvPr>
            <p:ph type="sldImg"/>
          </p:nvPr>
        </p:nvSpPr>
        <p:spPr>
          <a:xfrm>
            <a:off x="457200" y="720725"/>
            <a:ext cx="6400800" cy="3600450"/>
          </a:xfrm>
          <a:ln/>
        </p:spPr>
      </p:sp>
      <p:sp>
        <p:nvSpPr>
          <p:cNvPr id="1003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9B86FEEA-98C8-4B5B-B593-11D6C83A26D4}" type="slidenum">
              <a:rPr lang="en-US" smtClean="0"/>
              <a:pPr/>
              <a:t>55</a:t>
            </a:fld>
            <a:endParaRPr lang="en-US"/>
          </a:p>
        </p:txBody>
      </p:sp>
      <p:sp>
        <p:nvSpPr>
          <p:cNvPr id="106499" name="Rectangle 2"/>
          <p:cNvSpPr>
            <a:spLocks noGrp="1" noRot="1" noChangeAspect="1" noChangeArrowheads="1" noTextEdit="1"/>
          </p:cNvSpPr>
          <p:nvPr>
            <p:ph type="sldImg"/>
          </p:nvPr>
        </p:nvSpPr>
        <p:spPr>
          <a:xfrm>
            <a:off x="457200" y="720725"/>
            <a:ext cx="6400800" cy="3600450"/>
          </a:xfrm>
          <a:ln/>
        </p:spPr>
      </p:sp>
      <p:sp>
        <p:nvSpPr>
          <p:cNvPr id="1065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B45B8599-7E64-48C3-94CB-BD4D34DD75C4}" type="slidenum">
              <a:rPr lang="en-US" smtClean="0"/>
              <a:pPr/>
              <a:t>56</a:t>
            </a:fld>
            <a:endParaRPr lang="en-US"/>
          </a:p>
        </p:txBody>
      </p:sp>
      <p:sp>
        <p:nvSpPr>
          <p:cNvPr id="103427" name="Rectangle 2"/>
          <p:cNvSpPr>
            <a:spLocks noGrp="1" noRot="1" noChangeAspect="1" noChangeArrowheads="1" noTextEdit="1"/>
          </p:cNvSpPr>
          <p:nvPr>
            <p:ph type="sldImg"/>
          </p:nvPr>
        </p:nvSpPr>
        <p:spPr>
          <a:xfrm>
            <a:off x="457200" y="720725"/>
            <a:ext cx="6400800" cy="3600450"/>
          </a:xfrm>
          <a:ln/>
        </p:spPr>
      </p:sp>
      <p:sp>
        <p:nvSpPr>
          <p:cNvPr id="1034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BC4C53B8-AC4F-4731-92DD-5C1E0B4C1D28}" type="slidenum">
              <a:rPr lang="en-US" smtClean="0"/>
              <a:pPr/>
              <a:t>57</a:t>
            </a:fld>
            <a:endParaRPr lang="en-US"/>
          </a:p>
        </p:txBody>
      </p:sp>
      <p:sp>
        <p:nvSpPr>
          <p:cNvPr id="104451" name="Rectangle 2"/>
          <p:cNvSpPr>
            <a:spLocks noGrp="1" noRot="1" noChangeAspect="1" noChangeArrowheads="1" noTextEdit="1"/>
          </p:cNvSpPr>
          <p:nvPr>
            <p:ph type="sldImg"/>
          </p:nvPr>
        </p:nvSpPr>
        <p:spPr>
          <a:xfrm>
            <a:off x="457200" y="720725"/>
            <a:ext cx="6400800" cy="3600450"/>
          </a:xfrm>
          <a:ln/>
        </p:spPr>
      </p:sp>
      <p:sp>
        <p:nvSpPr>
          <p:cNvPr id="1044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the website: </a:t>
            </a:r>
            <a:r>
              <a:rPr lang="en-US" sz="1200" b="0" i="0" kern="1200" dirty="0">
                <a:solidFill>
                  <a:schemeClr val="tx1"/>
                </a:solidFill>
                <a:effectLst/>
                <a:latin typeface="Arial" charset="0"/>
                <a:ea typeface="+mn-ea"/>
                <a:cs typeface="Arial" charset="0"/>
              </a:rPr>
              <a:t>When the brain sees the blueish tint to the photograph, it assumes the blue is not from the objects but from the light source and subtracts that blue as an automatic color correction. “Your brain says, ‘the light source that I am viewing these strawberries under has some blue component to it, so I’m going to subtract that automatically from every pixel.’ And when you take gray pixels and subtract out the blue bias, you end up with red,” the National Eye Institute’s </a:t>
            </a:r>
            <a:r>
              <a:rPr lang="en-US" sz="1200" b="0" i="0" kern="1200" dirty="0" err="1">
                <a:solidFill>
                  <a:schemeClr val="tx1"/>
                </a:solidFill>
                <a:effectLst/>
                <a:latin typeface="Arial" charset="0"/>
                <a:ea typeface="+mn-ea"/>
                <a:cs typeface="Arial" charset="0"/>
              </a:rPr>
              <a:t>Bevil</a:t>
            </a:r>
            <a:r>
              <a:rPr lang="en-US" sz="1200" b="0" i="0" kern="1200" dirty="0">
                <a:solidFill>
                  <a:schemeClr val="tx1"/>
                </a:solidFill>
                <a:effectLst/>
                <a:latin typeface="Arial" charset="0"/>
                <a:ea typeface="+mn-ea"/>
                <a:cs typeface="Arial" charset="0"/>
              </a:rPr>
              <a:t> Conway </a:t>
            </a:r>
            <a:r>
              <a:rPr lang="en-US" sz="1200" b="0" i="0" u="none" strike="noStrike" kern="1200" dirty="0">
                <a:solidFill>
                  <a:schemeClr val="tx1"/>
                </a:solidFill>
                <a:effectLst/>
                <a:latin typeface="Arial" charset="0"/>
                <a:ea typeface="+mn-ea"/>
                <a:cs typeface="Arial" charset="0"/>
                <a:hlinkClick r:id="rId3"/>
              </a:rPr>
              <a:t>told Motherboard</a:t>
            </a:r>
            <a:r>
              <a:rPr lang="en-US" sz="1200" b="0" i="0" kern="1200" dirty="0">
                <a:solidFill>
                  <a:schemeClr val="tx1"/>
                </a:solidFill>
                <a:effectLst/>
                <a:latin typeface="Arial" charset="0"/>
                <a:ea typeface="+mn-ea"/>
                <a:cs typeface="Arial" charset="0"/>
              </a:rPr>
              <a:t>.</a:t>
            </a:r>
            <a:endParaRPr lang="en-US" dirty="0"/>
          </a:p>
        </p:txBody>
      </p:sp>
      <p:sp>
        <p:nvSpPr>
          <p:cNvPr id="4" name="Slide Number Placeholder 3"/>
          <p:cNvSpPr>
            <a:spLocks noGrp="1"/>
          </p:cNvSpPr>
          <p:nvPr>
            <p:ph type="sldNum" sz="quarter" idx="5"/>
          </p:nvPr>
        </p:nvSpPr>
        <p:spPr/>
        <p:txBody>
          <a:bodyPr/>
          <a:lstStyle/>
          <a:p>
            <a:pPr>
              <a:defRPr/>
            </a:pPr>
            <a:fld id="{368C6905-33AE-4F88-A7E2-D4161F30B709}" type="slidenum">
              <a:rPr lang="en-US" smtClean="0"/>
              <a:pPr>
                <a:defRPr/>
              </a:pPr>
              <a:t>59</a:t>
            </a:fld>
            <a:endParaRPr lang="en-US"/>
          </a:p>
        </p:txBody>
      </p:sp>
    </p:spTree>
    <p:extLst>
      <p:ext uri="{BB962C8B-B14F-4D97-AF65-F5344CB8AC3E}">
        <p14:creationId xmlns:p14="http://schemas.microsoft.com/office/powerpoint/2010/main" val="3534106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AB39E52C-7C1F-46F8-B65E-2F63F1AD602D}" type="slidenum">
              <a:rPr lang="en-US" smtClean="0"/>
              <a:pPr/>
              <a:t>60</a:t>
            </a:fld>
            <a:endParaRPr lang="en-US"/>
          </a:p>
        </p:txBody>
      </p:sp>
      <p:sp>
        <p:nvSpPr>
          <p:cNvPr id="109571" name="Rectangle 2"/>
          <p:cNvSpPr>
            <a:spLocks noGrp="1" noRot="1" noChangeAspect="1" noChangeArrowheads="1" noTextEdit="1"/>
          </p:cNvSpPr>
          <p:nvPr>
            <p:ph type="sldImg"/>
          </p:nvPr>
        </p:nvSpPr>
        <p:spPr>
          <a:xfrm>
            <a:off x="457200" y="720725"/>
            <a:ext cx="6400800" cy="3600450"/>
          </a:xfrm>
          <a:ln/>
        </p:spPr>
      </p:sp>
      <p:sp>
        <p:nvSpPr>
          <p:cNvPr id="10957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7035DDDA-AA08-4D9E-9EAD-B9DD26D3CDF1}" type="slidenum">
              <a:rPr lang="en-US" smtClean="0"/>
              <a:pPr/>
              <a:t>5</a:t>
            </a:fld>
            <a:endParaRPr lang="en-US"/>
          </a:p>
        </p:txBody>
      </p:sp>
      <p:sp>
        <p:nvSpPr>
          <p:cNvPr id="67587" name="Rectangle 2"/>
          <p:cNvSpPr>
            <a:spLocks noGrp="1" noRot="1" noChangeAspect="1" noChangeArrowheads="1" noTextEdit="1"/>
          </p:cNvSpPr>
          <p:nvPr>
            <p:ph type="sldImg"/>
          </p:nvPr>
        </p:nvSpPr>
        <p:spPr>
          <a:xfrm>
            <a:off x="457200" y="720725"/>
            <a:ext cx="6400800" cy="3600450"/>
          </a:xfrm>
          <a:ln/>
        </p:spPr>
      </p:sp>
      <p:sp>
        <p:nvSpPr>
          <p:cNvPr id="675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6E9ABD9-F106-453B-AFAC-F61F042BE3EA}" type="slidenum">
              <a:rPr lang="en-US" smtClean="0"/>
              <a:pPr/>
              <a:t>61</a:t>
            </a:fld>
            <a:endParaRPr lang="en-US"/>
          </a:p>
        </p:txBody>
      </p:sp>
      <p:sp>
        <p:nvSpPr>
          <p:cNvPr id="110595" name="Rectangle 2"/>
          <p:cNvSpPr>
            <a:spLocks noGrp="1" noRot="1" noChangeAspect="1" noChangeArrowheads="1" noTextEdit="1"/>
          </p:cNvSpPr>
          <p:nvPr>
            <p:ph type="sldImg"/>
          </p:nvPr>
        </p:nvSpPr>
        <p:spPr>
          <a:xfrm>
            <a:off x="457200" y="720725"/>
            <a:ext cx="6400800" cy="3600450"/>
          </a:xfrm>
          <a:ln/>
        </p:spPr>
      </p:sp>
      <p:sp>
        <p:nvSpPr>
          <p:cNvPr id="11059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0F5F20A7-D359-4D29-A073-577DA96E165A}" type="slidenum">
              <a:rPr lang="en-US" smtClean="0"/>
              <a:pPr/>
              <a:t>62</a:t>
            </a:fld>
            <a:endParaRPr lang="en-US"/>
          </a:p>
        </p:txBody>
      </p:sp>
      <p:sp>
        <p:nvSpPr>
          <p:cNvPr id="112643" name="Rectangle 2"/>
          <p:cNvSpPr>
            <a:spLocks noGrp="1" noRot="1" noChangeAspect="1" noChangeArrowheads="1" noTextEdit="1"/>
          </p:cNvSpPr>
          <p:nvPr>
            <p:ph type="sldImg"/>
          </p:nvPr>
        </p:nvSpPr>
        <p:spPr>
          <a:xfrm>
            <a:off x="457200" y="720725"/>
            <a:ext cx="6400800" cy="3600450"/>
          </a:xfrm>
          <a:ln/>
        </p:spPr>
      </p:sp>
      <p:sp>
        <p:nvSpPr>
          <p:cNvPr id="11264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B99D891E-B07E-4925-9646-B73EB1AAB462}" type="slidenum">
              <a:rPr lang="en-US" smtClean="0"/>
              <a:pPr/>
              <a:t>63</a:t>
            </a:fld>
            <a:endParaRPr lang="en-US"/>
          </a:p>
        </p:txBody>
      </p:sp>
      <p:sp>
        <p:nvSpPr>
          <p:cNvPr id="113667" name="Rectangle 2"/>
          <p:cNvSpPr>
            <a:spLocks noGrp="1" noRot="1" noChangeAspect="1" noChangeArrowheads="1" noTextEdit="1"/>
          </p:cNvSpPr>
          <p:nvPr>
            <p:ph type="sldImg"/>
          </p:nvPr>
        </p:nvSpPr>
        <p:spPr>
          <a:xfrm>
            <a:off x="457200" y="720725"/>
            <a:ext cx="6400800" cy="3600450"/>
          </a:xfrm>
          <a:ln/>
        </p:spPr>
      </p:sp>
      <p:sp>
        <p:nvSpPr>
          <p:cNvPr id="113668"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6F74C29C-1472-46B5-AA6E-A970B86864E6}" type="slidenum">
              <a:rPr lang="en-US" smtClean="0"/>
              <a:pPr/>
              <a:t>66</a:t>
            </a:fld>
            <a:endParaRPr lang="en-US"/>
          </a:p>
        </p:txBody>
      </p:sp>
      <p:sp>
        <p:nvSpPr>
          <p:cNvPr id="115715" name="Rectangle 2"/>
          <p:cNvSpPr>
            <a:spLocks noGrp="1" noRot="1" noChangeAspect="1" noChangeArrowheads="1" noTextEdit="1"/>
          </p:cNvSpPr>
          <p:nvPr>
            <p:ph type="sldImg"/>
          </p:nvPr>
        </p:nvSpPr>
        <p:spPr>
          <a:xfrm>
            <a:off x="457200" y="720725"/>
            <a:ext cx="6400800" cy="3600450"/>
          </a:xfrm>
          <a:ln/>
        </p:spPr>
      </p:sp>
      <p:sp>
        <p:nvSpPr>
          <p:cNvPr id="1157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6F74C29C-1472-46B5-AA6E-A970B86864E6}" type="slidenum">
              <a:rPr lang="en-US" smtClean="0"/>
              <a:pPr/>
              <a:t>67</a:t>
            </a:fld>
            <a:endParaRPr lang="en-US"/>
          </a:p>
        </p:txBody>
      </p:sp>
      <p:sp>
        <p:nvSpPr>
          <p:cNvPr id="115715" name="Rectangle 2"/>
          <p:cNvSpPr>
            <a:spLocks noGrp="1" noRot="1" noChangeAspect="1" noChangeArrowheads="1" noTextEdit="1"/>
          </p:cNvSpPr>
          <p:nvPr>
            <p:ph type="sldImg"/>
          </p:nvPr>
        </p:nvSpPr>
        <p:spPr>
          <a:xfrm>
            <a:off x="457200" y="720725"/>
            <a:ext cx="6400800" cy="3600450"/>
          </a:xfrm>
          <a:ln/>
        </p:spPr>
      </p:sp>
      <p:sp>
        <p:nvSpPr>
          <p:cNvPr id="1157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296512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6909C00C-D08C-406F-AE07-739AE8EA775C}" type="slidenum">
              <a:rPr lang="en-US" smtClean="0"/>
              <a:pPr/>
              <a:t>68</a:t>
            </a:fld>
            <a:endParaRPr lang="en-US"/>
          </a:p>
        </p:txBody>
      </p:sp>
      <p:sp>
        <p:nvSpPr>
          <p:cNvPr id="117763" name="Rectangle 2"/>
          <p:cNvSpPr>
            <a:spLocks noGrp="1" noRot="1" noChangeAspect="1" noChangeArrowheads="1" noTextEdit="1"/>
          </p:cNvSpPr>
          <p:nvPr>
            <p:ph type="sldImg"/>
          </p:nvPr>
        </p:nvSpPr>
        <p:spPr>
          <a:xfrm>
            <a:off x="457200" y="720725"/>
            <a:ext cx="6400800" cy="3600450"/>
          </a:xfrm>
          <a:ln/>
        </p:spPr>
      </p:sp>
      <p:sp>
        <p:nvSpPr>
          <p:cNvPr id="1177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07361E1B-79F4-4F10-AC22-4FDC34DFD6D1}" type="slidenum">
              <a:rPr lang="en-US" smtClean="0"/>
              <a:pPr/>
              <a:t>6</a:t>
            </a:fld>
            <a:endParaRPr lang="en-US"/>
          </a:p>
        </p:txBody>
      </p:sp>
      <p:sp>
        <p:nvSpPr>
          <p:cNvPr id="68611" name="Rectangle 2"/>
          <p:cNvSpPr>
            <a:spLocks noGrp="1" noRot="1" noChangeAspect="1" noChangeArrowheads="1" noTextEdit="1"/>
          </p:cNvSpPr>
          <p:nvPr>
            <p:ph type="sldImg"/>
          </p:nvPr>
        </p:nvSpPr>
        <p:spPr>
          <a:xfrm>
            <a:off x="457200" y="720725"/>
            <a:ext cx="6400800" cy="3600450"/>
          </a:xfrm>
          <a:ln/>
        </p:spPr>
      </p:sp>
      <p:sp>
        <p:nvSpPr>
          <p:cNvPr id="686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Explain XKCD: The spike toward the left hand side of the spectrum is likely the 4.3 µm resonance wavelength of hot CO2 characteristic of burning hydrocarbons</a:t>
            </a:r>
          </a:p>
        </p:txBody>
      </p:sp>
      <p:sp>
        <p:nvSpPr>
          <p:cNvPr id="4" name="Slide Number Placeholder 3"/>
          <p:cNvSpPr>
            <a:spLocks noGrp="1"/>
          </p:cNvSpPr>
          <p:nvPr>
            <p:ph type="sldNum" sz="quarter" idx="10"/>
          </p:nvPr>
        </p:nvSpPr>
        <p:spPr/>
        <p:txBody>
          <a:bodyPr/>
          <a:lstStyle/>
          <a:p>
            <a:pPr>
              <a:defRPr/>
            </a:pPr>
            <a:fld id="{368C6905-33AE-4F88-A7E2-D4161F30B709}" type="slidenum">
              <a:rPr lang="en-US" smtClean="0"/>
              <a:pPr>
                <a:defRPr/>
              </a:pPr>
              <a:t>8</a:t>
            </a:fld>
            <a:endParaRPr lang="en-US"/>
          </a:p>
        </p:txBody>
      </p:sp>
    </p:spTree>
    <p:extLst>
      <p:ext uri="{BB962C8B-B14F-4D97-AF65-F5344CB8AC3E}">
        <p14:creationId xmlns:p14="http://schemas.microsoft.com/office/powerpoint/2010/main" val="792559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E4D8633F-F28A-486B-ABB0-F8621DB47C07}" type="slidenum">
              <a:rPr lang="en-US" smtClean="0"/>
              <a:pPr/>
              <a:t>9</a:t>
            </a:fld>
            <a:endParaRPr lang="en-US"/>
          </a:p>
        </p:txBody>
      </p:sp>
      <p:sp>
        <p:nvSpPr>
          <p:cNvPr id="69635" name="Rectangle 2"/>
          <p:cNvSpPr>
            <a:spLocks noGrp="1" noRot="1" noChangeAspect="1" noChangeArrowheads="1" noTextEdit="1"/>
          </p:cNvSpPr>
          <p:nvPr>
            <p:ph type="sldImg"/>
          </p:nvPr>
        </p:nvSpPr>
        <p:spPr>
          <a:xfrm>
            <a:off x="457200" y="720725"/>
            <a:ext cx="6400800" cy="3600450"/>
          </a:xfrm>
          <a:ln/>
        </p:spPr>
      </p:sp>
      <p:sp>
        <p:nvSpPr>
          <p:cNvPr id="696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CD7E0793-645C-4303-A759-C2608070AFCE}" type="slidenum">
              <a:rPr lang="en-US" smtClean="0"/>
              <a:pPr/>
              <a:t>10</a:t>
            </a:fld>
            <a:endParaRPr lang="en-US"/>
          </a:p>
        </p:txBody>
      </p:sp>
      <p:sp>
        <p:nvSpPr>
          <p:cNvPr id="70659" name="Rectangle 2"/>
          <p:cNvSpPr>
            <a:spLocks noGrp="1" noRot="1" noChangeAspect="1" noChangeArrowheads="1" noTextEdit="1"/>
          </p:cNvSpPr>
          <p:nvPr>
            <p:ph type="sldImg"/>
          </p:nvPr>
        </p:nvSpPr>
        <p:spPr>
          <a:xfrm>
            <a:off x="457200" y="720725"/>
            <a:ext cx="6400800" cy="3600450"/>
          </a:xfrm>
          <a:ln/>
        </p:spPr>
      </p:sp>
      <p:sp>
        <p:nvSpPr>
          <p:cNvPr id="70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457200" y="720725"/>
            <a:ext cx="6400800" cy="3600450"/>
          </a:xfrm>
          <a:ln/>
        </p:spPr>
      </p:sp>
      <p:sp>
        <p:nvSpPr>
          <p:cNvPr id="71683" name="Notes Placeholder 2"/>
          <p:cNvSpPr>
            <a:spLocks noGrp="1"/>
          </p:cNvSpPr>
          <p:nvPr>
            <p:ph type="body" idx="1"/>
          </p:nvPr>
        </p:nvSpPr>
        <p:spPr>
          <a:noFill/>
          <a:ln/>
        </p:spPr>
        <p:txBody>
          <a:bodyPr/>
          <a:lstStyle/>
          <a:p>
            <a:endParaRPr lang="en-US"/>
          </a:p>
        </p:txBody>
      </p:sp>
      <p:sp>
        <p:nvSpPr>
          <p:cNvPr id="71684" name="Slide Number Placeholder 3"/>
          <p:cNvSpPr>
            <a:spLocks noGrp="1"/>
          </p:cNvSpPr>
          <p:nvPr>
            <p:ph type="sldNum" sz="quarter" idx="5"/>
          </p:nvPr>
        </p:nvSpPr>
        <p:spPr>
          <a:noFill/>
        </p:spPr>
        <p:txBody>
          <a:bodyPr/>
          <a:lstStyle/>
          <a:p>
            <a:fld id="{52AD109B-45D2-4870-AB5A-E80B1AD5D72B}"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00FA70-7763-4EA8-BC03-5F1ECF0F6DF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8383EF-C0A8-403A-BECD-0E75399025D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9547B0-A9DB-4CB5-B668-D154176E205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98B3411-722F-43B6-BBCB-A9F6D8441035}"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9C324B1-CA34-4A87-9741-853AEFB61492}"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EA70754-04E8-473A-925D-22903F5CC480}"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1E18D0E-F35A-4665-BF11-9554DCAE0020}"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A2A44214-D346-42E8-BCFC-C44DFD333AD2}"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37C0050-11F6-4DC8-A1D0-7B13F3107E5E}"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450F50B9-043C-4D3C-9833-42F04C847882}" type="slidenum">
              <a:rPr lang="en-US" altLang="en-US"/>
              <a:pPr>
                <a:defRPr/>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AFA7E4E-8D47-4BFE-92C2-983FA788059D}"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C0BA5-5391-4EB7-94E3-A11D13FE766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C095E6-2728-4DDC-A143-0D0AD9EAC699}" type="slidenum">
              <a:rPr lang="en-US" altLang="en-US"/>
              <a:pPr>
                <a:defRPr/>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0DA8D5D-D5FD-4C72-9D58-D7E6B016C2D3}" type="slidenum">
              <a:rPr lang="en-US" altLang="en-US"/>
              <a:pPr>
                <a:defRPr/>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BDD43CD-C4C7-4F52-8336-8E67E0703AC0}" type="slidenum">
              <a:rPr lang="en-US" altLang="en-US"/>
              <a:pPr>
                <a:defRPr/>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79DAF-7936-458E-9CA6-411A168DEF5C}"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44ED13-7E90-42CD-ACF1-E4F55F3B2EA5}"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74E56C-5572-4C73-93E4-AB5F9F7B8012}"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EDB4DA-3D94-4F70-8C19-C27862D58C71}"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8C20E90-C9B1-4043-A9D1-DBEA0E2426C6}"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28AC686-EBA4-4C09-9F11-92D4476C75B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865ABB-478A-4965-849D-E9B698C85FB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209043-76F4-4C47-AD19-5B4274F338AE}"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01CD91-DBFE-4392-8E6D-5BE321DA10FA}"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F17A3C-1C5D-4D7F-9820-6A81C83DB618}"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BED084-E794-4281-8847-656B437DF764}"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150038-3F59-445B-AC94-F68F675CA0E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48986E-C918-4C07-BB51-3E1D151F3E5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1CDA0AD-6A65-4D9E-958B-6BEB24D50F1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407182-1E7B-4FAC-9A2D-315A079AB23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39CC04-B1A8-4A3F-ABEF-7FA7CE63646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2B9A30-E36F-46F8-A673-054BE27F248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AD904C-51A5-4C9C-A42E-D9510BDFDC1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4861595E-C93F-4D16-AF85-BE7DBAD2A8D3}"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653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en-US"/>
          </a:p>
        </p:txBody>
      </p:sp>
      <p:sp>
        <p:nvSpPr>
          <p:cNvPr id="4065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en-US"/>
          </a:p>
        </p:txBody>
      </p:sp>
      <p:sp>
        <p:nvSpPr>
          <p:cNvPr id="4065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B50AE6AB-4936-4CBA-872F-1FF021CE1D1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cs typeface="Arial" charset="0"/>
        </a:defRPr>
      </a:lvl2pPr>
      <a:lvl3pPr algn="ctr" rtl="0" eaLnBrk="0" fontAlgn="base" hangingPunct="0">
        <a:spcBef>
          <a:spcPct val="0"/>
        </a:spcBef>
        <a:spcAft>
          <a:spcPct val="0"/>
        </a:spcAft>
        <a:defRPr sz="4400">
          <a:solidFill>
            <a:schemeClr val="tx2"/>
          </a:solidFill>
          <a:latin typeface="Times" pitchFamily="18" charset="0"/>
          <a:cs typeface="Arial" charset="0"/>
        </a:defRPr>
      </a:lvl3pPr>
      <a:lvl4pPr algn="ctr" rtl="0" eaLnBrk="0" fontAlgn="base" hangingPunct="0">
        <a:spcBef>
          <a:spcPct val="0"/>
        </a:spcBef>
        <a:spcAft>
          <a:spcPct val="0"/>
        </a:spcAft>
        <a:defRPr sz="4400">
          <a:solidFill>
            <a:schemeClr val="tx2"/>
          </a:solidFill>
          <a:latin typeface="Times" pitchFamily="18" charset="0"/>
          <a:cs typeface="Arial" charset="0"/>
        </a:defRPr>
      </a:lvl4pPr>
      <a:lvl5pPr algn="ctr" rtl="0" eaLnBrk="0" fontAlgn="base" hangingPunct="0">
        <a:spcBef>
          <a:spcPct val="0"/>
        </a:spcBef>
        <a:spcAft>
          <a:spcPct val="0"/>
        </a:spcAft>
        <a:defRPr sz="4400">
          <a:solidFill>
            <a:schemeClr val="tx2"/>
          </a:solidFill>
          <a:latin typeface="Times" pitchFamily="18" charset="0"/>
          <a:cs typeface="Arial" charset="0"/>
        </a:defRPr>
      </a:lvl5pPr>
      <a:lvl6pPr marL="457200" algn="ctr" rtl="0" fontAlgn="base">
        <a:spcBef>
          <a:spcPct val="0"/>
        </a:spcBef>
        <a:spcAft>
          <a:spcPct val="0"/>
        </a:spcAft>
        <a:defRPr sz="4400">
          <a:solidFill>
            <a:schemeClr val="tx2"/>
          </a:solidFill>
          <a:latin typeface="Times" pitchFamily="18" charset="0"/>
          <a:cs typeface="Arial" charset="0"/>
        </a:defRPr>
      </a:lvl6pPr>
      <a:lvl7pPr marL="914400" algn="ctr" rtl="0" fontAlgn="base">
        <a:spcBef>
          <a:spcPct val="0"/>
        </a:spcBef>
        <a:spcAft>
          <a:spcPct val="0"/>
        </a:spcAft>
        <a:defRPr sz="4400">
          <a:solidFill>
            <a:schemeClr val="tx2"/>
          </a:solidFill>
          <a:latin typeface="Times" pitchFamily="18" charset="0"/>
          <a:cs typeface="Arial" charset="0"/>
        </a:defRPr>
      </a:lvl7pPr>
      <a:lvl8pPr marL="1371600" algn="ctr" rtl="0" fontAlgn="base">
        <a:spcBef>
          <a:spcPct val="0"/>
        </a:spcBef>
        <a:spcAft>
          <a:spcPct val="0"/>
        </a:spcAft>
        <a:defRPr sz="4400">
          <a:solidFill>
            <a:schemeClr val="tx2"/>
          </a:solidFill>
          <a:latin typeface="Times" pitchFamily="18" charset="0"/>
          <a:cs typeface="Arial" charset="0"/>
        </a:defRPr>
      </a:lvl8pPr>
      <a:lvl9pPr marL="1828800" algn="ctr" rtl="0" fontAlgn="base">
        <a:spcBef>
          <a:spcPct val="0"/>
        </a:spcBef>
        <a:spcAft>
          <a:spcPct val="0"/>
        </a:spcAft>
        <a:defRPr sz="4400">
          <a:solidFill>
            <a:schemeClr val="tx2"/>
          </a:solidFill>
          <a:latin typeface="Times"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541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8541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78541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C39526FF-30D4-4896-A62D-D25B6AA6AD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olafureliasson.net/archive/artwork/WEK101676/room-for-one-colour"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wm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wmf"/></Relationships>
</file>

<file path=ppt/slides/_rels/slide17.xml.rels><?xml version="1.0" encoding="UTF-8" standalone="yes"?>
<Relationships xmlns="http://schemas.openxmlformats.org/package/2006/relationships"><Relationship Id="rId2" Type="http://schemas.openxmlformats.org/officeDocument/2006/relationships/hyperlink" Target="http://en.wikipedia.org/wiki/Color_vision"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7.pn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31.png"/><Relationship Id="rId1" Type="http://schemas.openxmlformats.org/officeDocument/2006/relationships/slideLayout" Target="../slideLayouts/slideLayout2.xml"/><Relationship Id="rId10" Type="http://schemas.openxmlformats.org/officeDocument/2006/relationships/image" Target="../media/image35.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eecs.yorku.ca/~mbrown/Brown_Tutorial.pdf"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tiff"/></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01.png"/><Relationship Id="rId5" Type="http://schemas.openxmlformats.org/officeDocument/2006/relationships/image" Target="../media/image39.png"/><Relationship Id="rId4" Type="http://schemas.openxmlformats.org/officeDocument/2006/relationships/image" Target="../media/image381.png"/></Relationships>
</file>

<file path=ppt/slides/_rels/slide36.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hyperlink" Target="https://en.wikipedia.org/wiki/Young%E2%80%93Helmholtz_theory"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3.png"/><Relationship Id="rId5" Type="http://schemas.openxmlformats.org/officeDocument/2006/relationships/oleObject" Target="../embeddings/oleObject2.bin"/><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0.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1.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380.png"/><Relationship Id="rId1" Type="http://schemas.openxmlformats.org/officeDocument/2006/relationships/slideLayout" Target="../slideLayouts/slideLayout2.xml"/><Relationship Id="rId5" Type="http://schemas.openxmlformats.org/officeDocument/2006/relationships/image" Target="../media/image410.png"/><Relationship Id="rId4" Type="http://schemas.openxmlformats.org/officeDocument/2006/relationships/image" Target="../media/image400.png"/></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7.png"/><Relationship Id="rId5" Type="http://schemas.openxmlformats.org/officeDocument/2006/relationships/oleObject" Target="../embeddings/oleObject3.bin"/><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4.xml"/><Relationship Id="rId1" Type="http://schemas.openxmlformats.org/officeDocument/2006/relationships/vmlDrawing" Target="../drawings/vmlDrawing4.vml"/><Relationship Id="rId5" Type="http://schemas.openxmlformats.org/officeDocument/2006/relationships/image" Target="../media/image60.png"/><Relationship Id="rId4" Type="http://schemas.openxmlformats.org/officeDocument/2006/relationships/oleObject" Target="../embeddings/oleObject4.bin"/></Relationships>
</file>

<file path=ppt/slides/_rels/slide4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0.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1.png"/><Relationship Id="rId5" Type="http://schemas.openxmlformats.org/officeDocument/2006/relationships/oleObject" Target="../embeddings/oleObject5.bin"/><Relationship Id="rId10"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hyperlink" Target="http://en.wikipedia.org/wiki/CIE_1931_color_spac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8.wmf"/></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eecs.yorku.ca/~mbrown/Brown_Tutorial.pdf" TargetMode="Externa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66.png"/><Relationship Id="rId5" Type="http://schemas.openxmlformats.org/officeDocument/2006/relationships/oleObject" Target="../embeddings/oleObject7.bin"/><Relationship Id="rId4" Type="http://schemas.openxmlformats.org/officeDocument/2006/relationships/image" Target="../media/image580.pn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schorsch.com/kbase/glossary/adaptation.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en.wikipedia.org/wiki/Checker_shadow_illusion"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en.wikipedia.org/wiki/Checker_shadow_illusion"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wired.com/2015/02/science-one-agrees-color-dress/" TargetMode="External"/><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hyperlink" Target="https://www.wired.com/2015/02/science-one-agrees-color-dress/"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digitaltrends.com/photography/non-red-strawberri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9.wmf"/></Relationships>
</file>

<file path=ppt/slides/_rels/slide60.xml.rels><?xml version="1.0" encoding="UTF-8" standalone="yes"?>
<Relationships xmlns="http://schemas.openxmlformats.org/package/2006/relationships"><Relationship Id="rId3" Type="http://schemas.openxmlformats.org/officeDocument/2006/relationships/hyperlink" Target="http://www.cambridgeincolour.com/tutorials/white-balance.ht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78.png"/><Relationship Id="rId5" Type="http://schemas.openxmlformats.org/officeDocument/2006/relationships/oleObject" Target="../embeddings/oleObject8.bin"/><Relationship Id="rId4" Type="http://schemas.openxmlformats.org/officeDocument/2006/relationships/hyperlink" Target="http://www.cambridgeincolour.com/tutorials/white-balance.htm"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en.wikipedia.org/wiki/Chromatic_adaptation"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20.png"/></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petapixel.com/2020/09/10/smartphones-are-ruining-wildfire-sky-photos-with-auto-white-balance/"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hyperlink" Target="http://www.cambridgeincolour.com/tutorials/white-balance.htm" TargetMode="Externa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83.png"/><Relationship Id="rId5" Type="http://schemas.openxmlformats.org/officeDocument/2006/relationships/oleObject" Target="../embeddings/oleObject9.bin"/><Relationship Id="rId4" Type="http://schemas.openxmlformats.org/officeDocument/2006/relationships/image" Target="../media/image84.jpeg"/></Relationships>
</file>

<file path=ppt/slides/_rels/slide67.xml.rels><?xml version="1.0" encoding="UTF-8" standalone="yes"?>
<Relationships xmlns="http://schemas.openxmlformats.org/package/2006/relationships"><Relationship Id="rId3" Type="http://schemas.openxmlformats.org/officeDocument/2006/relationships/hyperlink" Target="http://people.csail.mit.edu/ehsu/work/sig08lme/"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0.tiff"/><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3" Type="http://schemas.openxmlformats.org/officeDocument/2006/relationships/hyperlink" Target="http://www.popularmechanics.com/technology/gadgets/tests/incandescent-vs-compact-fluorescent-vs-led-ultimate-light-bulb-test#slide-1"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xkcd.com/1308/"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wmf"/><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Color</a:t>
            </a:r>
          </a:p>
        </p:txBody>
      </p:sp>
      <p:pic>
        <p:nvPicPr>
          <p:cNvPr id="15363" name="Picture 6"/>
          <p:cNvPicPr>
            <a:picLocks noChangeAspect="1" noChangeArrowheads="1"/>
          </p:cNvPicPr>
          <p:nvPr/>
        </p:nvPicPr>
        <p:blipFill>
          <a:blip r:embed="rId3" cstate="print"/>
          <a:srcRect/>
          <a:stretch>
            <a:fillRect/>
          </a:stretch>
        </p:blipFill>
        <p:spPr bwMode="auto">
          <a:xfrm>
            <a:off x="6400800" y="1143000"/>
            <a:ext cx="3644900" cy="4724400"/>
          </a:xfrm>
          <a:prstGeom prst="rect">
            <a:avLst/>
          </a:prstGeom>
          <a:noFill/>
          <a:ln w="9525">
            <a:noFill/>
            <a:miter lim="800000"/>
            <a:headEnd/>
            <a:tailEnd/>
          </a:ln>
        </p:spPr>
      </p:pic>
      <p:pic>
        <p:nvPicPr>
          <p:cNvPr id="15364" name="Picture 7"/>
          <p:cNvPicPr>
            <a:picLocks noChangeAspect="1" noChangeArrowheads="1"/>
          </p:cNvPicPr>
          <p:nvPr/>
        </p:nvPicPr>
        <p:blipFill>
          <a:blip r:embed="rId4" cstate="print"/>
          <a:srcRect/>
          <a:stretch>
            <a:fillRect/>
          </a:stretch>
        </p:blipFill>
        <p:spPr bwMode="auto">
          <a:xfrm>
            <a:off x="2133601" y="1144588"/>
            <a:ext cx="4054475" cy="4722812"/>
          </a:xfrm>
          <a:prstGeom prst="rect">
            <a:avLst/>
          </a:prstGeom>
          <a:noFill/>
          <a:ln w="9525">
            <a:noFill/>
            <a:miter lim="800000"/>
            <a:headEnd/>
            <a:tailEnd/>
          </a:ln>
        </p:spPr>
      </p:pic>
      <p:sp>
        <p:nvSpPr>
          <p:cNvPr id="15365" name="Rectangle 8"/>
          <p:cNvSpPr>
            <a:spLocks noChangeArrowheads="1"/>
          </p:cNvSpPr>
          <p:nvPr/>
        </p:nvSpPr>
        <p:spPr bwMode="auto">
          <a:xfrm>
            <a:off x="4387850" y="5943601"/>
            <a:ext cx="3333750" cy="366713"/>
          </a:xfrm>
          <a:prstGeom prst="rect">
            <a:avLst/>
          </a:prstGeom>
          <a:noFill/>
          <a:ln w="9525">
            <a:noFill/>
            <a:miter lim="800000"/>
            <a:headEnd/>
            <a:tailEnd/>
          </a:ln>
        </p:spPr>
        <p:txBody>
          <a:bodyPr wrap="none">
            <a:spAutoFit/>
          </a:bodyPr>
          <a:lstStyle/>
          <a:p>
            <a:r>
              <a:rPr lang="en-US" sz="1800"/>
              <a:t>Phillip Otto Runge (1777-1810)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a:t>Interaction of light and surfaces</a:t>
            </a:r>
          </a:p>
        </p:txBody>
      </p:sp>
      <p:sp>
        <p:nvSpPr>
          <p:cNvPr id="1028" name="Rectangle 3"/>
          <p:cNvSpPr>
            <a:spLocks noGrp="1" noChangeArrowheads="1"/>
          </p:cNvSpPr>
          <p:nvPr>
            <p:ph type="body" idx="1"/>
          </p:nvPr>
        </p:nvSpPr>
        <p:spPr>
          <a:xfrm>
            <a:off x="6096000" y="1828800"/>
            <a:ext cx="4267200" cy="2476500"/>
          </a:xfrm>
        </p:spPr>
        <p:txBody>
          <a:bodyPr/>
          <a:lstStyle/>
          <a:p>
            <a:r>
              <a:rPr lang="en-US" sz="2400" dirty="0"/>
              <a:t>Reflected color is the result of interaction of light source spectrum with surface reflectance</a:t>
            </a:r>
            <a:endParaRPr lang="en-US" sz="1800" dirty="0"/>
          </a:p>
        </p:txBody>
      </p:sp>
      <p:graphicFrame>
        <p:nvGraphicFramePr>
          <p:cNvPr id="1026" name="Object 5"/>
          <p:cNvGraphicFramePr>
            <a:graphicFrameLocks noGrp="1" noChangeAspect="1"/>
          </p:cNvGraphicFramePr>
          <p:nvPr>
            <p:ph sz="half" idx="4294967295"/>
          </p:nvPr>
        </p:nvGraphicFramePr>
        <p:xfrm>
          <a:off x="1905000" y="4495801"/>
          <a:ext cx="8305800" cy="2117725"/>
        </p:xfrm>
        <a:graphic>
          <a:graphicData uri="http://schemas.openxmlformats.org/presentationml/2006/ole">
            <mc:AlternateContent xmlns:mc="http://schemas.openxmlformats.org/markup-compatibility/2006">
              <mc:Choice xmlns:v="urn:schemas-microsoft-com:vml" Requires="v">
                <p:oleObj spid="_x0000_s1248" name="Image" r:id="rId4" imgW="15784127" imgH="4025397" progId="Photoshop.Image.10">
                  <p:embed/>
                </p:oleObj>
              </mc:Choice>
              <mc:Fallback>
                <p:oleObj name="Image" r:id="rId4" imgW="15784127" imgH="4025397" progId="Photoshop.Image.10">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4495801"/>
                        <a:ext cx="8305800" cy="211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1029" name="Picture 7" descr="strawberry"/>
          <p:cNvPicPr>
            <a:picLocks noChangeAspect="1" noChangeArrowheads="1"/>
          </p:cNvPicPr>
          <p:nvPr/>
        </p:nvPicPr>
        <p:blipFill>
          <a:blip r:embed="rId6" cstate="print"/>
          <a:srcRect/>
          <a:stretch>
            <a:fillRect/>
          </a:stretch>
        </p:blipFill>
        <p:spPr bwMode="auto">
          <a:xfrm>
            <a:off x="1981200" y="1219200"/>
            <a:ext cx="4038600" cy="3028950"/>
          </a:xfrm>
          <a:prstGeom prst="rect">
            <a:avLst/>
          </a:prstGeom>
          <a:noFill/>
          <a:ln w="9525">
            <a:noFill/>
            <a:miter lim="800000"/>
            <a:headEnd/>
            <a:tailEnd/>
          </a:ln>
        </p:spPr>
      </p:pic>
      <p:sp>
        <p:nvSpPr>
          <p:cNvPr id="1030" name="Rectangle 5"/>
          <p:cNvSpPr>
            <a:spLocks noChangeArrowheads="1"/>
          </p:cNvSpPr>
          <p:nvPr/>
        </p:nvSpPr>
        <p:spPr bwMode="auto">
          <a:xfrm>
            <a:off x="4876800" y="4800600"/>
            <a:ext cx="304800" cy="1371600"/>
          </a:xfrm>
          <a:prstGeom prst="rect">
            <a:avLst/>
          </a:prstGeom>
          <a:solidFill>
            <a:schemeClr val="bg1"/>
          </a:solidFill>
          <a:ln w="9525" algn="ctr">
            <a:noFill/>
            <a:round/>
            <a:headEnd/>
            <a:tailEnd/>
          </a:ln>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t>Interaction of light and surfaces</a:t>
            </a:r>
          </a:p>
        </p:txBody>
      </p:sp>
      <p:sp>
        <p:nvSpPr>
          <p:cNvPr id="21507" name="Content Placeholder 2"/>
          <p:cNvSpPr>
            <a:spLocks noGrp="1"/>
          </p:cNvSpPr>
          <p:nvPr>
            <p:ph idx="1"/>
          </p:nvPr>
        </p:nvSpPr>
        <p:spPr/>
        <p:txBody>
          <a:bodyPr/>
          <a:lstStyle/>
          <a:p>
            <a:r>
              <a:rPr lang="en-US"/>
              <a:t>What is the observed color of any surface under monochromatic light?</a:t>
            </a:r>
          </a:p>
        </p:txBody>
      </p:sp>
      <p:pic>
        <p:nvPicPr>
          <p:cNvPr id="160770" name="Picture 2"/>
          <p:cNvPicPr>
            <a:picLocks noChangeAspect="1" noChangeArrowheads="1"/>
          </p:cNvPicPr>
          <p:nvPr/>
        </p:nvPicPr>
        <p:blipFill>
          <a:blip r:embed="rId3" cstate="print"/>
          <a:srcRect/>
          <a:stretch>
            <a:fillRect/>
          </a:stretch>
        </p:blipFill>
        <p:spPr bwMode="auto">
          <a:xfrm>
            <a:off x="1981200" y="1981200"/>
            <a:ext cx="6165850" cy="4114800"/>
          </a:xfrm>
          <a:prstGeom prst="rect">
            <a:avLst/>
          </a:prstGeom>
          <a:noFill/>
          <a:ln w="9525">
            <a:noFill/>
            <a:miter lim="800000"/>
            <a:headEnd/>
            <a:tailEnd/>
          </a:ln>
        </p:spPr>
      </p:pic>
      <p:sp>
        <p:nvSpPr>
          <p:cNvPr id="5" name="TextBox 4"/>
          <p:cNvSpPr txBox="1">
            <a:spLocks noChangeArrowheads="1"/>
          </p:cNvSpPr>
          <p:nvPr/>
        </p:nvSpPr>
        <p:spPr bwMode="auto">
          <a:xfrm>
            <a:off x="3657600" y="6172201"/>
            <a:ext cx="5119794" cy="461665"/>
          </a:xfrm>
          <a:prstGeom prst="rect">
            <a:avLst/>
          </a:prstGeom>
          <a:noFill/>
          <a:ln w="9525">
            <a:noFill/>
            <a:miter lim="800000"/>
            <a:headEnd/>
            <a:tailEnd/>
          </a:ln>
        </p:spPr>
        <p:txBody>
          <a:bodyPr wrap="none">
            <a:spAutoFit/>
          </a:bodyPr>
          <a:lstStyle/>
          <a:p>
            <a:r>
              <a:rPr lang="en-US" dirty="0">
                <a:hlinkClick r:id="rId4"/>
              </a:rPr>
              <a:t>Olafur Eliasson, </a:t>
            </a:r>
            <a:r>
              <a:rPr lang="en-US" i="1" dirty="0">
                <a:hlinkClick r:id="rId4"/>
              </a:rPr>
              <a:t>Room for one color</a:t>
            </a:r>
            <a:endParaRPr lang="en-US" i="1" dirty="0"/>
          </a:p>
        </p:txBody>
      </p:sp>
      <p:pic>
        <p:nvPicPr>
          <p:cNvPr id="160772" name="Picture 4"/>
          <p:cNvPicPr>
            <a:picLocks noChangeAspect="1" noChangeArrowheads="1"/>
          </p:cNvPicPr>
          <p:nvPr/>
        </p:nvPicPr>
        <p:blipFill>
          <a:blip r:embed="rId5" cstate="print"/>
          <a:srcRect/>
          <a:stretch>
            <a:fillRect/>
          </a:stretch>
        </p:blipFill>
        <p:spPr bwMode="auto">
          <a:xfrm>
            <a:off x="7172325" y="1981200"/>
            <a:ext cx="3086100" cy="411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7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07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7F7F-CFA7-C142-AC5D-D1936FFF0ED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74B24EF-8C0F-F946-80FF-68B085FCB247}"/>
              </a:ext>
            </a:extLst>
          </p:cNvPr>
          <p:cNvSpPr>
            <a:spLocks noGrp="1"/>
          </p:cNvSpPr>
          <p:nvPr>
            <p:ph idx="1"/>
          </p:nvPr>
        </p:nvSpPr>
        <p:spPr/>
        <p:txBody>
          <a:bodyPr/>
          <a:lstStyle/>
          <a:p>
            <a:r>
              <a:rPr lang="en-US" dirty="0">
                <a:solidFill>
                  <a:schemeClr val="bg1">
                    <a:lumMod val="50000"/>
                  </a:schemeClr>
                </a:solidFill>
              </a:rPr>
              <a:t>Physical origin of color</a:t>
            </a:r>
          </a:p>
          <a:p>
            <a:r>
              <a:rPr lang="en-US" dirty="0">
                <a:solidFill>
                  <a:schemeClr val="bg1">
                    <a:lumMod val="50000"/>
                  </a:schemeClr>
                </a:solidFill>
              </a:rPr>
              <a:t>Spectra of sources and surfaces</a:t>
            </a:r>
          </a:p>
          <a:p>
            <a:r>
              <a:rPr lang="en-US" dirty="0"/>
              <a:t>Physiology of color vision</a:t>
            </a:r>
          </a:p>
          <a:p>
            <a:endParaRPr lang="en-US" dirty="0"/>
          </a:p>
          <a:p>
            <a:endParaRPr lang="en-US" dirty="0"/>
          </a:p>
          <a:p>
            <a:endParaRPr lang="en-US" dirty="0"/>
          </a:p>
        </p:txBody>
      </p:sp>
    </p:spTree>
    <p:extLst>
      <p:ext uri="{BB962C8B-B14F-4D97-AF65-F5344CB8AC3E}">
        <p14:creationId xmlns:p14="http://schemas.microsoft.com/office/powerpoint/2010/main" val="28705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The Eye</a:t>
            </a:r>
          </a:p>
        </p:txBody>
      </p:sp>
      <p:sp>
        <p:nvSpPr>
          <p:cNvPr id="22531" name="Rectangle 3"/>
          <p:cNvSpPr>
            <a:spLocks noGrp="1" noChangeArrowheads="1"/>
          </p:cNvSpPr>
          <p:nvPr>
            <p:ph type="body" idx="1"/>
          </p:nvPr>
        </p:nvSpPr>
        <p:spPr>
          <a:xfrm>
            <a:off x="2209800" y="4267200"/>
            <a:ext cx="7772400" cy="1981200"/>
          </a:xfrm>
        </p:spPr>
        <p:txBody>
          <a:bodyPr/>
          <a:lstStyle/>
          <a:p>
            <a:pPr>
              <a:buFontTx/>
              <a:buNone/>
            </a:pPr>
            <a:r>
              <a:rPr lang="en-US" dirty="0"/>
              <a:t>The human eye is a camera (sort of)</a:t>
            </a:r>
          </a:p>
          <a:p>
            <a:pPr lvl="1"/>
            <a:r>
              <a:rPr lang="en-US" sz="1800" b="1" dirty="0"/>
              <a:t>Lens </a:t>
            </a:r>
            <a:r>
              <a:rPr lang="en-US" sz="1800" dirty="0"/>
              <a:t>- changes shape by using </a:t>
            </a:r>
            <a:r>
              <a:rPr lang="en-US" sz="1800" dirty="0" err="1"/>
              <a:t>ciliary</a:t>
            </a:r>
            <a:r>
              <a:rPr lang="en-US" sz="1800" dirty="0"/>
              <a:t> muscles (to focus on objects at different distances)</a:t>
            </a:r>
          </a:p>
          <a:p>
            <a:pPr lvl="1"/>
            <a:r>
              <a:rPr lang="en-US" b="1" dirty="0"/>
              <a:t>Pupil</a:t>
            </a:r>
            <a:r>
              <a:rPr lang="en-US" dirty="0"/>
              <a:t> - </a:t>
            </a:r>
            <a:r>
              <a:rPr lang="en-US" sz="1800" dirty="0"/>
              <a:t>the hole (aperture) whose size is controlled by the iris</a:t>
            </a:r>
          </a:p>
          <a:p>
            <a:pPr lvl="1"/>
            <a:r>
              <a:rPr lang="en-US" b="1" dirty="0"/>
              <a:t>Iris</a:t>
            </a:r>
            <a:r>
              <a:rPr lang="en-US" dirty="0"/>
              <a:t> - </a:t>
            </a:r>
            <a:r>
              <a:rPr lang="en-US" sz="1800" dirty="0"/>
              <a:t>colored annulus with radial muscles</a:t>
            </a:r>
          </a:p>
          <a:p>
            <a:pPr lvl="1"/>
            <a:r>
              <a:rPr lang="en-US" sz="1800" b="1" dirty="0"/>
              <a:t>Retina</a:t>
            </a:r>
            <a:r>
              <a:rPr lang="en-US" sz="1800" dirty="0"/>
              <a:t> - photoreceptor cells</a:t>
            </a:r>
          </a:p>
        </p:txBody>
      </p:sp>
      <p:pic>
        <p:nvPicPr>
          <p:cNvPr id="22532" name="Picture 4" descr="humaneye"/>
          <p:cNvPicPr>
            <a:picLocks noChangeAspect="1" noChangeArrowheads="1"/>
          </p:cNvPicPr>
          <p:nvPr/>
        </p:nvPicPr>
        <p:blipFill>
          <a:blip r:embed="rId3" cstate="print"/>
          <a:srcRect/>
          <a:stretch>
            <a:fillRect/>
          </a:stretch>
        </p:blipFill>
        <p:spPr bwMode="auto">
          <a:xfrm>
            <a:off x="3430588" y="914400"/>
            <a:ext cx="5484812" cy="3278188"/>
          </a:xfrm>
          <a:prstGeom prst="rect">
            <a:avLst/>
          </a:prstGeom>
          <a:noFill/>
          <a:ln w="9525">
            <a:noFill/>
            <a:miter lim="800000"/>
            <a:headEnd/>
            <a:tailEnd/>
          </a:ln>
        </p:spPr>
      </p:pic>
      <p:sp>
        <p:nvSpPr>
          <p:cNvPr id="22533" name="Text Box 6"/>
          <p:cNvSpPr txBox="1">
            <a:spLocks noChangeArrowheads="1"/>
          </p:cNvSpPr>
          <p:nvPr/>
        </p:nvSpPr>
        <p:spPr bwMode="auto">
          <a:xfrm>
            <a:off x="9067800" y="6583364"/>
            <a:ext cx="1536700" cy="274637"/>
          </a:xfrm>
          <a:prstGeom prst="rect">
            <a:avLst/>
          </a:prstGeom>
          <a:noFill/>
          <a:ln w="9525">
            <a:noFill/>
            <a:miter lim="800000"/>
            <a:headEnd/>
            <a:tailEnd/>
          </a:ln>
        </p:spPr>
        <p:txBody>
          <a:bodyPr wrap="none">
            <a:spAutoFit/>
          </a:bodyPr>
          <a:lstStyle/>
          <a:p>
            <a:r>
              <a:rPr lang="en-US" sz="1200"/>
              <a:t>Slide by Steve Seitz</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a:t>Rods and cones, fovea</a:t>
            </a:r>
          </a:p>
        </p:txBody>
      </p:sp>
      <p:sp>
        <p:nvSpPr>
          <p:cNvPr id="23555" name="Rectangle 3"/>
          <p:cNvSpPr>
            <a:spLocks noGrp="1" noChangeArrowheads="1"/>
          </p:cNvSpPr>
          <p:nvPr>
            <p:ph type="body" idx="1"/>
          </p:nvPr>
        </p:nvSpPr>
        <p:spPr>
          <a:xfrm>
            <a:off x="1981200" y="5181600"/>
            <a:ext cx="8686800" cy="1447800"/>
          </a:xfrm>
        </p:spPr>
        <p:txBody>
          <a:bodyPr/>
          <a:lstStyle/>
          <a:p>
            <a:pPr>
              <a:lnSpc>
                <a:spcPct val="90000"/>
              </a:lnSpc>
              <a:buFontTx/>
              <a:buNone/>
            </a:pPr>
            <a:r>
              <a:rPr lang="en-US" sz="2400" dirty="0"/>
              <a:t>Rods are responsible for intensity, cones for color perception</a:t>
            </a:r>
          </a:p>
          <a:p>
            <a:pPr>
              <a:lnSpc>
                <a:spcPct val="90000"/>
              </a:lnSpc>
              <a:buFontTx/>
              <a:buNone/>
            </a:pPr>
            <a:r>
              <a:rPr lang="en-US" sz="2400" dirty="0"/>
              <a:t>Rods and cones are </a:t>
            </a:r>
            <a:r>
              <a:rPr lang="en-US" sz="2400" i="1" dirty="0"/>
              <a:t>non-uniformly</a:t>
            </a:r>
            <a:r>
              <a:rPr lang="en-US" sz="2400" dirty="0"/>
              <a:t> distributed on the retina</a:t>
            </a:r>
            <a:endParaRPr lang="en-US" sz="1600" dirty="0"/>
          </a:p>
          <a:p>
            <a:pPr lvl="1"/>
            <a:r>
              <a:rPr lang="en-US" sz="1600" b="1" dirty="0"/>
              <a:t>Fovea</a:t>
            </a:r>
            <a:r>
              <a:rPr lang="en-US" sz="1600" dirty="0"/>
              <a:t> - Small region (1 or 2°) at the center of the visual field containing the highest density of cones – </a:t>
            </a:r>
            <a:r>
              <a:rPr lang="en-US" sz="1600" i="1" dirty="0"/>
              <a:t>and no rods</a:t>
            </a:r>
            <a:endParaRPr lang="en-US" sz="1400" i="1" dirty="0"/>
          </a:p>
        </p:txBody>
      </p:sp>
      <p:pic>
        <p:nvPicPr>
          <p:cNvPr id="23556" name="Picture 4" descr="receptordensity"/>
          <p:cNvPicPr>
            <a:picLocks noChangeAspect="1" noChangeArrowheads="1"/>
          </p:cNvPicPr>
          <p:nvPr/>
        </p:nvPicPr>
        <p:blipFill>
          <a:blip r:embed="rId3" cstate="print"/>
          <a:srcRect/>
          <a:stretch>
            <a:fillRect/>
          </a:stretch>
        </p:blipFill>
        <p:spPr bwMode="auto">
          <a:xfrm>
            <a:off x="5335588" y="990601"/>
            <a:ext cx="4418012" cy="4206875"/>
          </a:xfrm>
          <a:prstGeom prst="rect">
            <a:avLst/>
          </a:prstGeom>
          <a:noFill/>
          <a:ln w="9525">
            <a:noFill/>
            <a:miter lim="800000"/>
            <a:headEnd/>
            <a:tailEnd/>
          </a:ln>
        </p:spPr>
      </p:pic>
      <p:sp>
        <p:nvSpPr>
          <p:cNvPr id="23557" name="Text Box 5"/>
          <p:cNvSpPr txBox="1">
            <a:spLocks noChangeArrowheads="1"/>
          </p:cNvSpPr>
          <p:nvPr/>
        </p:nvSpPr>
        <p:spPr bwMode="auto">
          <a:xfrm>
            <a:off x="9067800" y="6583364"/>
            <a:ext cx="1536700" cy="274637"/>
          </a:xfrm>
          <a:prstGeom prst="rect">
            <a:avLst/>
          </a:prstGeom>
          <a:noFill/>
          <a:ln w="9525">
            <a:noFill/>
            <a:miter lim="800000"/>
            <a:headEnd/>
            <a:tailEnd/>
          </a:ln>
        </p:spPr>
        <p:txBody>
          <a:bodyPr wrap="none">
            <a:spAutoFit/>
          </a:bodyPr>
          <a:lstStyle/>
          <a:p>
            <a:r>
              <a:rPr lang="en-US" sz="1200" dirty="0"/>
              <a:t>Slide by Steve Seitz</a:t>
            </a:r>
          </a:p>
        </p:txBody>
      </p:sp>
      <p:pic>
        <p:nvPicPr>
          <p:cNvPr id="23558" name="Picture 6"/>
          <p:cNvPicPr>
            <a:picLocks noChangeAspect="1" noChangeArrowheads="1"/>
          </p:cNvPicPr>
          <p:nvPr/>
        </p:nvPicPr>
        <p:blipFill>
          <a:blip r:embed="rId4" cstate="print"/>
          <a:srcRect/>
          <a:stretch>
            <a:fillRect/>
          </a:stretch>
        </p:blipFill>
        <p:spPr bwMode="auto">
          <a:xfrm>
            <a:off x="2362200" y="1066800"/>
            <a:ext cx="1282700" cy="3892550"/>
          </a:xfrm>
          <a:prstGeom prst="rect">
            <a:avLst/>
          </a:prstGeom>
          <a:noFill/>
          <a:ln w="9525">
            <a:noFill/>
            <a:miter lim="800000"/>
            <a:headEnd/>
            <a:tailEnd/>
          </a:ln>
        </p:spPr>
      </p:pic>
      <p:sp>
        <p:nvSpPr>
          <p:cNvPr id="23559" name="Line 7"/>
          <p:cNvSpPr>
            <a:spLocks noChangeShapeType="1"/>
          </p:cNvSpPr>
          <p:nvPr/>
        </p:nvSpPr>
        <p:spPr bwMode="auto">
          <a:xfrm flipH="1">
            <a:off x="3276600" y="3962400"/>
            <a:ext cx="762000" cy="0"/>
          </a:xfrm>
          <a:prstGeom prst="line">
            <a:avLst/>
          </a:prstGeom>
          <a:noFill/>
          <a:ln w="9525">
            <a:solidFill>
              <a:schemeClr val="tx1"/>
            </a:solidFill>
            <a:round/>
            <a:headEnd/>
            <a:tailEnd type="triangle" w="med" len="med"/>
          </a:ln>
        </p:spPr>
        <p:txBody>
          <a:bodyPr/>
          <a:lstStyle/>
          <a:p>
            <a:endParaRPr lang="en-US"/>
          </a:p>
        </p:txBody>
      </p:sp>
      <p:sp>
        <p:nvSpPr>
          <p:cNvPr id="23560" name="Text Box 8"/>
          <p:cNvSpPr txBox="1">
            <a:spLocks noChangeArrowheads="1"/>
          </p:cNvSpPr>
          <p:nvPr/>
        </p:nvSpPr>
        <p:spPr bwMode="auto">
          <a:xfrm>
            <a:off x="3886200" y="3625850"/>
            <a:ext cx="1212850" cy="641350"/>
          </a:xfrm>
          <a:prstGeom prst="rect">
            <a:avLst/>
          </a:prstGeom>
          <a:noFill/>
          <a:ln w="9525">
            <a:noFill/>
            <a:miter lim="800000"/>
            <a:headEnd/>
            <a:tailEnd/>
          </a:ln>
        </p:spPr>
        <p:txBody>
          <a:bodyPr wrap="none">
            <a:spAutoFit/>
          </a:bodyPr>
          <a:lstStyle/>
          <a:p>
            <a:pPr algn="ctr"/>
            <a:r>
              <a:rPr lang="en-US" sz="1800"/>
              <a:t>pigment</a:t>
            </a:r>
            <a:br>
              <a:rPr lang="en-US" sz="1800"/>
            </a:br>
            <a:r>
              <a:rPr lang="en-US" sz="1800"/>
              <a:t>molecules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a:t>Rod / cone sensitivity</a:t>
            </a:r>
          </a:p>
        </p:txBody>
      </p:sp>
      <p:pic>
        <p:nvPicPr>
          <p:cNvPr id="24579" name="Picture 3"/>
          <p:cNvPicPr>
            <a:picLocks noChangeAspect="1" noChangeArrowheads="1"/>
          </p:cNvPicPr>
          <p:nvPr/>
        </p:nvPicPr>
        <p:blipFill>
          <a:blip r:embed="rId3" cstate="print"/>
          <a:srcRect/>
          <a:stretch>
            <a:fillRect/>
          </a:stretch>
        </p:blipFill>
        <p:spPr bwMode="auto">
          <a:xfrm>
            <a:off x="2819400" y="1136650"/>
            <a:ext cx="6400800" cy="4806950"/>
          </a:xfrm>
          <a:prstGeom prst="rect">
            <a:avLst/>
          </a:prstGeom>
          <a:noFill/>
          <a:ln w="9525">
            <a:noFill/>
            <a:miter lim="800000"/>
            <a:headEnd/>
            <a:tailEnd/>
          </a:ln>
        </p:spPr>
      </p:pic>
      <p:sp>
        <p:nvSpPr>
          <p:cNvPr id="362500" name="Text Box 4"/>
          <p:cNvSpPr txBox="1">
            <a:spLocks noChangeArrowheads="1"/>
          </p:cNvSpPr>
          <p:nvPr/>
        </p:nvSpPr>
        <p:spPr bwMode="auto">
          <a:xfrm>
            <a:off x="3783014" y="6211888"/>
            <a:ext cx="4370387" cy="457200"/>
          </a:xfrm>
          <a:prstGeom prst="rect">
            <a:avLst/>
          </a:prstGeom>
          <a:noFill/>
          <a:ln w="9525">
            <a:noFill/>
            <a:miter lim="800000"/>
            <a:headEnd/>
            <a:tailEnd/>
          </a:ln>
        </p:spPr>
        <p:txBody>
          <a:bodyPr wrap="none">
            <a:spAutoFit/>
          </a:bodyPr>
          <a:lstStyle/>
          <a:p>
            <a:r>
              <a:rPr lang="en-US"/>
              <a:t>Why can’t we read in the dark?</a:t>
            </a:r>
          </a:p>
        </p:txBody>
      </p:sp>
      <p:sp>
        <p:nvSpPr>
          <p:cNvPr id="24581" name="Text Box 5"/>
          <p:cNvSpPr txBox="1">
            <a:spLocks noChangeArrowheads="1"/>
          </p:cNvSpPr>
          <p:nvPr/>
        </p:nvSpPr>
        <p:spPr bwMode="auto">
          <a:xfrm>
            <a:off x="9067800" y="6583364"/>
            <a:ext cx="1309688" cy="274637"/>
          </a:xfrm>
          <a:prstGeom prst="rect">
            <a:avLst/>
          </a:prstGeom>
          <a:noFill/>
          <a:ln w="9525">
            <a:noFill/>
            <a:miter lim="800000"/>
            <a:headEnd/>
            <a:tailEnd/>
          </a:ln>
        </p:spPr>
        <p:txBody>
          <a:bodyPr wrap="none">
            <a:spAutoFit/>
          </a:bodyPr>
          <a:lstStyle/>
          <a:p>
            <a:r>
              <a:rPr lang="en-US" sz="1200"/>
              <a:t>Slide by A. Efros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2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1524000" y="0"/>
            <a:ext cx="9182100" cy="6896100"/>
          </a:xfrm>
          <a:prstGeom prst="rect">
            <a:avLst/>
          </a:prstGeom>
          <a:noFill/>
          <a:ln w="9525">
            <a:noFill/>
            <a:miter lim="800000"/>
            <a:headEnd/>
            <a:tailEnd/>
          </a:ln>
        </p:spPr>
      </p:pic>
      <p:sp>
        <p:nvSpPr>
          <p:cNvPr id="25603" name="Rectangle 3"/>
          <p:cNvSpPr>
            <a:spLocks noChangeArrowheads="1"/>
          </p:cNvSpPr>
          <p:nvPr/>
        </p:nvSpPr>
        <p:spPr bwMode="auto">
          <a:xfrm>
            <a:off x="8855075" y="6613526"/>
            <a:ext cx="1670650" cy="246221"/>
          </a:xfrm>
          <a:prstGeom prst="rect">
            <a:avLst/>
          </a:prstGeom>
          <a:noFill/>
          <a:ln w="9525">
            <a:noFill/>
            <a:miter lim="800000"/>
            <a:headEnd/>
            <a:tailEnd/>
          </a:ln>
        </p:spPr>
        <p:txBody>
          <a:bodyPr wrap="none">
            <a:spAutoFit/>
          </a:bodyPr>
          <a:lstStyle/>
          <a:p>
            <a:r>
              <a:rPr lang="en-US" sz="1000">
                <a:solidFill>
                  <a:schemeClr val="bg1"/>
                </a:solidFill>
                <a:latin typeface="EngraversGothic BT Regular" charset="0"/>
              </a:rPr>
              <a:t>© Stephen E. Palmer, 2002</a:t>
            </a:r>
          </a:p>
        </p:txBody>
      </p:sp>
      <p:pic>
        <p:nvPicPr>
          <p:cNvPr id="25604" name="Picture 4"/>
          <p:cNvPicPr>
            <a:picLocks noChangeAspect="1" noChangeArrowheads="1"/>
          </p:cNvPicPr>
          <p:nvPr/>
        </p:nvPicPr>
        <p:blipFill>
          <a:blip r:embed="rId4" cstate="print"/>
          <a:srcRect r="13429"/>
          <a:stretch>
            <a:fillRect/>
          </a:stretch>
        </p:blipFill>
        <p:spPr bwMode="auto">
          <a:xfrm>
            <a:off x="2514600" y="1443038"/>
            <a:ext cx="4953000" cy="4500562"/>
          </a:xfrm>
          <a:prstGeom prst="rect">
            <a:avLst/>
          </a:prstGeom>
          <a:noFill/>
          <a:ln w="9525">
            <a:noFill/>
            <a:miter lim="800000"/>
            <a:headEnd/>
            <a:tailEnd/>
          </a:ln>
        </p:spPr>
      </p:pic>
      <p:sp>
        <p:nvSpPr>
          <p:cNvPr id="25605" name="Text Box 5"/>
          <p:cNvSpPr txBox="1">
            <a:spLocks noChangeArrowheads="1"/>
          </p:cNvSpPr>
          <p:nvPr/>
        </p:nvSpPr>
        <p:spPr bwMode="auto">
          <a:xfrm>
            <a:off x="3124200" y="1219201"/>
            <a:ext cx="3589338" cy="519113"/>
          </a:xfrm>
          <a:prstGeom prst="rect">
            <a:avLst/>
          </a:prstGeom>
          <a:noFill/>
          <a:ln w="9525">
            <a:noFill/>
            <a:miter lim="800000"/>
            <a:headEnd/>
            <a:tailEnd/>
          </a:ln>
        </p:spPr>
        <p:txBody>
          <a:bodyPr wrap="none">
            <a:spAutoFit/>
          </a:bodyPr>
          <a:lstStyle/>
          <a:p>
            <a:r>
              <a:rPr lang="en-US" sz="2800">
                <a:solidFill>
                  <a:srgbClr val="FFFF00"/>
                </a:solidFill>
                <a:latin typeface="Helvetica" pitchFamily="34" charset="0"/>
              </a:rPr>
              <a:t>Three kinds of cones:</a:t>
            </a:r>
          </a:p>
        </p:txBody>
      </p:sp>
      <p:sp>
        <p:nvSpPr>
          <p:cNvPr id="25606" name="Text Box 7"/>
          <p:cNvSpPr txBox="1">
            <a:spLocks noChangeArrowheads="1"/>
          </p:cNvSpPr>
          <p:nvPr/>
        </p:nvSpPr>
        <p:spPr bwMode="auto">
          <a:xfrm>
            <a:off x="3687763" y="228600"/>
            <a:ext cx="5346700" cy="579438"/>
          </a:xfrm>
          <a:prstGeom prst="rect">
            <a:avLst/>
          </a:prstGeom>
          <a:noFill/>
          <a:ln w="9525">
            <a:noFill/>
            <a:miter lim="800000"/>
            <a:headEnd/>
            <a:tailEnd/>
          </a:ln>
        </p:spPr>
        <p:txBody>
          <a:bodyPr wrap="none">
            <a:spAutoFit/>
          </a:bodyPr>
          <a:lstStyle/>
          <a:p>
            <a:pPr algn="ctr"/>
            <a:r>
              <a:rPr lang="en-US" sz="3200" b="1">
                <a:solidFill>
                  <a:srgbClr val="00FF99"/>
                </a:solidFill>
                <a:latin typeface="Helvetica" pitchFamily="34" charset="0"/>
              </a:rPr>
              <a:t>Physiology of Color Vision</a:t>
            </a:r>
            <a:endParaRPr lang="en-US">
              <a:solidFill>
                <a:srgbClr val="00FF99"/>
              </a:solidFill>
              <a:latin typeface="Times" pitchFamily="18" charset="0"/>
            </a:endParaRPr>
          </a:p>
        </p:txBody>
      </p:sp>
      <p:pic>
        <p:nvPicPr>
          <p:cNvPr id="25607" name="Picture 9"/>
          <p:cNvPicPr>
            <a:picLocks noChangeAspect="1" noChangeArrowheads="1"/>
          </p:cNvPicPr>
          <p:nvPr/>
        </p:nvPicPr>
        <p:blipFill>
          <a:blip r:embed="rId5" cstate="print"/>
          <a:srcRect/>
          <a:stretch>
            <a:fillRect/>
          </a:stretch>
        </p:blipFill>
        <p:spPr bwMode="auto">
          <a:xfrm>
            <a:off x="7315201" y="1828800"/>
            <a:ext cx="3260725" cy="3505200"/>
          </a:xfrm>
          <a:prstGeom prst="rect">
            <a:avLst/>
          </a:prstGeom>
          <a:noFill/>
          <a:ln w="9525">
            <a:noFill/>
            <a:miter lim="800000"/>
            <a:headEnd/>
            <a:tailEnd/>
          </a:ln>
        </p:spPr>
      </p:pic>
      <p:sp>
        <p:nvSpPr>
          <p:cNvPr id="25608" name="Text Box 11"/>
          <p:cNvSpPr txBox="1">
            <a:spLocks noChangeArrowheads="1"/>
          </p:cNvSpPr>
          <p:nvPr/>
        </p:nvSpPr>
        <p:spPr bwMode="auto">
          <a:xfrm>
            <a:off x="2574926" y="5807076"/>
            <a:ext cx="6568465" cy="830997"/>
          </a:xfrm>
          <a:prstGeom prst="rect">
            <a:avLst/>
          </a:prstGeom>
          <a:noFill/>
          <a:ln w="9525">
            <a:noFill/>
            <a:miter lim="800000"/>
            <a:headEnd/>
            <a:tailEnd/>
          </a:ln>
        </p:spPr>
        <p:txBody>
          <a:bodyPr wrap="none">
            <a:spAutoFit/>
          </a:bodyPr>
          <a:lstStyle/>
          <a:p>
            <a:pPr>
              <a:buFontTx/>
              <a:buChar char="•"/>
            </a:pPr>
            <a:r>
              <a:rPr lang="en-US">
                <a:solidFill>
                  <a:schemeClr val="bg1"/>
                </a:solidFill>
              </a:rPr>
              <a:t>   Ratio of L to M to S cones: approx. 10:5:1</a:t>
            </a:r>
          </a:p>
          <a:p>
            <a:pPr>
              <a:buFontTx/>
              <a:buChar char="•"/>
            </a:pPr>
            <a:r>
              <a:rPr lang="en-US">
                <a:solidFill>
                  <a:schemeClr val="bg1"/>
                </a:solidFill>
              </a:rPr>
              <a:t>   Almost no S cones in the center of the fovea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Physiology of color vision: Fun facts</a:t>
            </a:r>
          </a:p>
        </p:txBody>
      </p:sp>
      <p:sp>
        <p:nvSpPr>
          <p:cNvPr id="3" name="Content Placeholder 2"/>
          <p:cNvSpPr>
            <a:spLocks noGrp="1"/>
          </p:cNvSpPr>
          <p:nvPr>
            <p:ph idx="1"/>
          </p:nvPr>
        </p:nvSpPr>
        <p:spPr/>
        <p:txBody>
          <a:bodyPr>
            <a:noAutofit/>
          </a:bodyPr>
          <a:lstStyle/>
          <a:p>
            <a:r>
              <a:rPr lang="en-US" dirty="0"/>
              <a:t>“M” and “L” pigments are encoded on the X-chromosome</a:t>
            </a:r>
          </a:p>
          <a:p>
            <a:pPr lvl="1"/>
            <a:r>
              <a:rPr lang="en-US" sz="2400" dirty="0"/>
              <a:t>That’s why men are more likely to be color blind </a:t>
            </a:r>
          </a:p>
          <a:p>
            <a:pPr lvl="1"/>
            <a:r>
              <a:rPr lang="en-US" sz="2400" dirty="0"/>
              <a:t>“L” gene has high variation, so some women may be </a:t>
            </a:r>
            <a:r>
              <a:rPr lang="en-US" sz="2400" i="1" dirty="0" err="1"/>
              <a:t>tetrachromatic</a:t>
            </a:r>
            <a:endParaRPr lang="en-US" sz="2400" i="1" dirty="0"/>
          </a:p>
          <a:p>
            <a:r>
              <a:rPr lang="en-US" dirty="0"/>
              <a:t>Some animals have one (night animals), two (e.g., dogs), four (fish, birds), five (pigeons, some reptiles/amphibians), or even 12 (mantis shrimp) types of cones</a:t>
            </a:r>
          </a:p>
        </p:txBody>
      </p:sp>
      <p:sp>
        <p:nvSpPr>
          <p:cNvPr id="4" name="TextBox 3"/>
          <p:cNvSpPr txBox="1"/>
          <p:nvPr/>
        </p:nvSpPr>
        <p:spPr>
          <a:xfrm>
            <a:off x="3962400" y="6324600"/>
            <a:ext cx="4661854" cy="400110"/>
          </a:xfrm>
          <a:prstGeom prst="rect">
            <a:avLst/>
          </a:prstGeom>
          <a:noFill/>
        </p:spPr>
        <p:txBody>
          <a:bodyPr wrap="none" rtlCol="0">
            <a:spAutoFit/>
          </a:bodyPr>
          <a:lstStyle/>
          <a:p>
            <a:r>
              <a:rPr lang="en-US" sz="2000" dirty="0">
                <a:hlinkClick r:id="rId2"/>
              </a:rPr>
              <a:t>http://en.wikipedia.org/wiki/Color_vision</a:t>
            </a:r>
            <a:endParaRPr lang="en-US" sz="2000" dirty="0"/>
          </a:p>
        </p:txBody>
      </p:sp>
      <p:sp>
        <p:nvSpPr>
          <p:cNvPr id="6" name="Text Box 5"/>
          <p:cNvSpPr txBox="1">
            <a:spLocks noChangeArrowheads="1"/>
          </p:cNvSpPr>
          <p:nvPr/>
        </p:nvSpPr>
        <p:spPr bwMode="auto">
          <a:xfrm>
            <a:off x="9255434" y="6583364"/>
            <a:ext cx="1789272" cy="276999"/>
          </a:xfrm>
          <a:prstGeom prst="rect">
            <a:avLst/>
          </a:prstGeom>
          <a:noFill/>
          <a:ln w="9525">
            <a:noFill/>
            <a:miter lim="800000"/>
            <a:headEnd/>
            <a:tailEnd/>
          </a:ln>
        </p:spPr>
        <p:txBody>
          <a:bodyPr wrap="none">
            <a:spAutoFit/>
          </a:bodyPr>
          <a:lstStyle/>
          <a:p>
            <a:r>
              <a:rPr lang="en-US" sz="1200" dirty="0"/>
              <a:t>Adapted from D. </a:t>
            </a:r>
            <a:r>
              <a:rPr lang="en-US" sz="1200" dirty="0" err="1"/>
              <a:t>Hoiem</a:t>
            </a:r>
            <a:endParaRPr lang="en-US" sz="1200" dirty="0"/>
          </a:p>
        </p:txBody>
      </p:sp>
    </p:spTree>
    <p:extLst>
      <p:ext uri="{BB962C8B-B14F-4D97-AF65-F5344CB8AC3E}">
        <p14:creationId xmlns:p14="http://schemas.microsoft.com/office/powerpoint/2010/main" val="265520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perception</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Color receptors act as filters on the spectrum</a:t>
                </a:r>
              </a:p>
              <a:p>
                <a:pPr lvl="1"/>
                <a:r>
                  <a:rPr lang="en-US" sz="2400" dirty="0"/>
                  <a:t>Let </a:t>
                </a:r>
                <a14:m>
                  <m:oMath xmlns:m="http://schemas.openxmlformats.org/officeDocument/2006/math">
                    <m:r>
                      <a:rPr lang="en-US" sz="2400" i="1" dirty="0" smtClean="0">
                        <a:solidFill>
                          <a:srgbClr val="7030A0"/>
                        </a:solidFill>
                        <a:latin typeface="Cambria Math" panose="02040503050406030204" pitchFamily="18" charset="0"/>
                        <a:cs typeface="Times New Roman" panose="02020603050405020304" pitchFamily="18" charset="0"/>
                      </a:rPr>
                      <m:t>𝑡</m:t>
                    </m:r>
                    <m:r>
                      <a:rPr lang="en-US" sz="2400" i="1" dirty="0" smtClean="0">
                        <a:solidFill>
                          <a:srgbClr val="7030A0"/>
                        </a:solidFill>
                        <a:latin typeface="Cambria Math" panose="02040503050406030204" pitchFamily="18" charset="0"/>
                        <a:cs typeface="Times New Roman" panose="02020603050405020304" pitchFamily="18" charset="0"/>
                      </a:rPr>
                      <m:t>(</m:t>
                    </m:r>
                    <m:r>
                      <a:rPr lang="el-GR" sz="2400" i="1" dirty="0">
                        <a:solidFill>
                          <a:srgbClr val="7030A0"/>
                        </a:solidFill>
                        <a:latin typeface="Cambria Math" panose="02040503050406030204" pitchFamily="18" charset="0"/>
                        <a:cs typeface="Times New Roman" panose="02020603050405020304" pitchFamily="18" charset="0"/>
                      </a:rPr>
                      <m:t>𝜆</m:t>
                    </m:r>
                    <m:r>
                      <a:rPr lang="en-US" sz="2400" i="1" dirty="0">
                        <a:solidFill>
                          <a:srgbClr val="7030A0"/>
                        </a:solidFill>
                        <a:latin typeface="Cambria Math" panose="02040503050406030204" pitchFamily="18" charset="0"/>
                        <a:cs typeface="Times New Roman" panose="02020603050405020304" pitchFamily="18" charset="0"/>
                      </a:rPr>
                      <m:t>)</m:t>
                    </m:r>
                  </m:oMath>
                </a14:m>
                <a:r>
                  <a:rPr lang="en-US" sz="2400" dirty="0"/>
                  <a:t> be the target spectrum and </a:t>
                </a:r>
                <a14:m>
                  <m:oMath xmlns:m="http://schemas.openxmlformats.org/officeDocument/2006/math">
                    <m:sSub>
                      <m:sSubPr>
                        <m:ctrlPr>
                          <a:rPr lang="en-US" sz="2400" i="1" dirty="0" smtClean="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cs typeface="Times New Roman" panose="02020603050405020304" pitchFamily="18" charset="0"/>
                          </a:rPr>
                          <m:t>𝑐</m:t>
                        </m:r>
                      </m:e>
                      <m:sub>
                        <m:r>
                          <a:rPr lang="en-US" sz="2400" i="1" dirty="0">
                            <a:solidFill>
                              <a:srgbClr val="0000FF"/>
                            </a:solidFill>
                            <a:latin typeface="Cambria Math" panose="02040503050406030204" pitchFamily="18" charset="0"/>
                            <a:cs typeface="Times New Roman" panose="02020603050405020304" pitchFamily="18" charset="0"/>
                          </a:rPr>
                          <m:t>1</m:t>
                        </m:r>
                      </m:sub>
                    </m:sSub>
                    <m:r>
                      <a:rPr lang="en-US" sz="2400" i="1" dirty="0">
                        <a:solidFill>
                          <a:srgbClr val="0000FF"/>
                        </a:solidFill>
                        <a:latin typeface="Cambria Math" panose="02040503050406030204" pitchFamily="18" charset="0"/>
                        <a:cs typeface="Times New Roman" panose="02020603050405020304" pitchFamily="18" charset="0"/>
                      </a:rPr>
                      <m:t>(</m:t>
                    </m:r>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0000FF"/>
                        </a:solidFill>
                        <a:latin typeface="Cambria Math" panose="02040503050406030204" pitchFamily="18" charset="0"/>
                        <a:cs typeface="Times New Roman" panose="02020603050405020304" pitchFamily="18" charset="0"/>
                      </a:rPr>
                      <m:t>)</m:t>
                    </m:r>
                  </m:oMath>
                </a14:m>
                <a:r>
                  <a:rPr lang="en-US" sz="2400" dirty="0"/>
                  <a:t>,</a:t>
                </a:r>
                <a:r>
                  <a:rPr lang="en-US" sz="2400" dirty="0">
                    <a:solidFill>
                      <a:srgbClr val="C00000"/>
                    </a:solidFill>
                  </a:rPr>
                  <a:t> </a:t>
                </a:r>
                <a14:m>
                  <m:oMath xmlns:m="http://schemas.openxmlformats.org/officeDocument/2006/math">
                    <m:sSub>
                      <m:sSubPr>
                        <m:ctrlPr>
                          <a:rPr lang="en-US" sz="2400" i="1" dirty="0" smtClean="0">
                            <a:solidFill>
                              <a:srgbClr val="33CC33"/>
                            </a:solidFill>
                            <a:latin typeface="Cambria Math" panose="02040503050406030204" pitchFamily="18" charset="0"/>
                            <a:cs typeface="Times New Roman" panose="02020603050405020304" pitchFamily="18" charset="0"/>
                          </a:rPr>
                        </m:ctrlPr>
                      </m:sSubPr>
                      <m:e>
                        <m:r>
                          <a:rPr lang="en-US" sz="2400" i="1" dirty="0">
                            <a:solidFill>
                              <a:srgbClr val="33CC33"/>
                            </a:solidFill>
                            <a:latin typeface="Cambria Math" panose="02040503050406030204" pitchFamily="18" charset="0"/>
                            <a:cs typeface="Times New Roman" panose="02020603050405020304" pitchFamily="18" charset="0"/>
                          </a:rPr>
                          <m:t>𝑐</m:t>
                        </m:r>
                      </m:e>
                      <m:sub>
                        <m:r>
                          <a:rPr lang="en-US" sz="2400" i="1" dirty="0">
                            <a:solidFill>
                              <a:srgbClr val="33CC33"/>
                            </a:solidFill>
                            <a:latin typeface="Cambria Math" panose="02040503050406030204" pitchFamily="18" charset="0"/>
                            <a:cs typeface="Times New Roman" panose="02020603050405020304" pitchFamily="18" charset="0"/>
                          </a:rPr>
                          <m:t>2</m:t>
                        </m:r>
                      </m:sub>
                    </m:sSub>
                    <m:r>
                      <a:rPr lang="en-US" sz="2400" i="1" dirty="0">
                        <a:solidFill>
                          <a:srgbClr val="33CC33"/>
                        </a:solidFill>
                        <a:latin typeface="Cambria Math" panose="02040503050406030204" pitchFamily="18" charset="0"/>
                        <a:cs typeface="Times New Roman" panose="02020603050405020304" pitchFamily="18" charset="0"/>
                      </a:rPr>
                      <m:t>(</m:t>
                    </m:r>
                    <m:r>
                      <a:rPr lang="en-US" sz="2400"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33CC33"/>
                        </a:solidFill>
                        <a:latin typeface="Cambria Math" panose="02040503050406030204" pitchFamily="18" charset="0"/>
                        <a:cs typeface="Times New Roman" panose="02020603050405020304" pitchFamily="18" charset="0"/>
                      </a:rPr>
                      <m:t>)</m:t>
                    </m:r>
                  </m:oMath>
                </a14:m>
                <a:r>
                  <a:rPr lang="en-US" sz="2400" dirty="0"/>
                  <a:t>, and</a:t>
                </a:r>
                <a:r>
                  <a:rPr lang="en-US" sz="2400" dirty="0">
                    <a:solidFill>
                      <a:srgbClr val="C00000"/>
                    </a:solidFill>
                  </a:rPr>
                  <a:t> </a:t>
                </a:r>
                <a14:m>
                  <m:oMath xmlns:m="http://schemas.openxmlformats.org/officeDocument/2006/math">
                    <m:sSub>
                      <m:sSubPr>
                        <m:ctrlPr>
                          <a:rPr lang="en-US" sz="2400" i="1" dirty="0" smtClean="0">
                            <a:solidFill>
                              <a:srgbClr val="FF0000"/>
                            </a:solidFill>
                            <a:latin typeface="Cambria Math" panose="02040503050406030204" pitchFamily="18" charset="0"/>
                            <a:cs typeface="Times New Roman" panose="02020603050405020304" pitchFamily="18" charset="0"/>
                          </a:rPr>
                        </m:ctrlPr>
                      </m:sSubPr>
                      <m:e>
                        <m:r>
                          <a:rPr lang="en-US" sz="2400" i="1" dirty="0">
                            <a:solidFill>
                              <a:srgbClr val="FF0000"/>
                            </a:solidFill>
                            <a:latin typeface="Cambria Math" panose="02040503050406030204" pitchFamily="18" charset="0"/>
                            <a:cs typeface="Times New Roman" panose="02020603050405020304" pitchFamily="18" charset="0"/>
                          </a:rPr>
                          <m:t>𝑐</m:t>
                        </m:r>
                      </m:e>
                      <m:sub>
                        <m:r>
                          <a:rPr lang="en-US" sz="2400" i="1" dirty="0">
                            <a:solidFill>
                              <a:srgbClr val="FF0000"/>
                            </a:solidFill>
                            <a:latin typeface="Cambria Math" panose="02040503050406030204" pitchFamily="18" charset="0"/>
                            <a:cs typeface="Times New Roman" panose="02020603050405020304" pitchFamily="18" charset="0"/>
                          </a:rPr>
                          <m:t>3</m:t>
                        </m:r>
                      </m:sub>
                    </m:sSub>
                    <m:r>
                      <a:rPr lang="en-US" sz="2400" i="1" dirty="0">
                        <a:solidFill>
                          <a:srgbClr val="FF0000"/>
                        </a:solidFill>
                        <a:latin typeface="Cambria Math" panose="02040503050406030204" pitchFamily="18" charset="0"/>
                        <a:cs typeface="Times New Roman" panose="02020603050405020304" pitchFamily="18" charset="0"/>
                      </a:rPr>
                      <m:t>(</m:t>
                    </m:r>
                    <m:r>
                      <a:rPr lang="en-US" sz="24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FF0000"/>
                        </a:solidFill>
                        <a:latin typeface="Cambria Math" panose="02040503050406030204" pitchFamily="18" charset="0"/>
                        <a:cs typeface="Times New Roman" panose="02020603050405020304" pitchFamily="18" charset="0"/>
                      </a:rPr>
                      <m:t>)</m:t>
                    </m:r>
                  </m:oMath>
                </a14:m>
                <a:r>
                  <a:rPr lang="en-US" sz="2400" dirty="0">
                    <a:solidFill>
                      <a:srgbClr val="C00000"/>
                    </a:solidFill>
                  </a:rPr>
                  <a:t> </a:t>
                </a:r>
                <a:r>
                  <a:rPr lang="en-US" sz="2400" dirty="0"/>
                  <a:t>be</a:t>
                </a:r>
                <a:r>
                  <a:rPr lang="en-US" sz="2400" dirty="0">
                    <a:solidFill>
                      <a:srgbClr val="C00000"/>
                    </a:solidFill>
                  </a:rPr>
                  <a:t> </a:t>
                </a:r>
                <a:r>
                  <a:rPr lang="en-US" sz="2400" dirty="0"/>
                  <a:t>the response curves of the three types of cones</a:t>
                </a:r>
              </a:p>
              <a:p>
                <a:pPr lvl="1"/>
                <a:r>
                  <a:rPr lang="en-US" sz="2400" dirty="0"/>
                  <a:t>Then the total response of each type of cone is:</a:t>
                </a:r>
              </a:p>
              <a:p>
                <a:pPr marL="0" indent="0" algn="ctr">
                  <a:buNone/>
                </a:pPr>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6" name="Freeform 8">
            <a:extLst>
              <a:ext uri="{FF2B5EF4-FFF2-40B4-BE49-F238E27FC236}">
                <a16:creationId xmlns:a16="http://schemas.microsoft.com/office/drawing/2014/main" id="{6B9CFB4B-1F85-DC4D-A818-5005CDD1249E}"/>
              </a:ext>
            </a:extLst>
          </p:cNvPr>
          <p:cNvSpPr>
            <a:spLocks/>
          </p:cNvSpPr>
          <p:nvPr/>
        </p:nvSpPr>
        <p:spPr bwMode="auto">
          <a:xfrm>
            <a:off x="2247901" y="4968874"/>
            <a:ext cx="2595563" cy="1276350"/>
          </a:xfrm>
          <a:custGeom>
            <a:avLst/>
            <a:gdLst>
              <a:gd name="T0" fmla="*/ 2147483647 w 1635"/>
              <a:gd name="T1" fmla="*/ 2147483647 h 502"/>
              <a:gd name="T2" fmla="*/ 2147483647 w 1635"/>
              <a:gd name="T3" fmla="*/ 2147483647 h 502"/>
              <a:gd name="T4" fmla="*/ 2147483647 w 1635"/>
              <a:gd name="T5" fmla="*/ 2147483647 h 502"/>
              <a:gd name="T6" fmla="*/ 2147483647 w 1635"/>
              <a:gd name="T7" fmla="*/ 2147483647 h 502"/>
              <a:gd name="T8" fmla="*/ 2147483647 w 1635"/>
              <a:gd name="T9" fmla="*/ 2147483647 h 502"/>
              <a:gd name="T10" fmla="*/ 2147483647 w 1635"/>
              <a:gd name="T11" fmla="*/ 2147483647 h 502"/>
              <a:gd name="T12" fmla="*/ 2147483647 w 1635"/>
              <a:gd name="T13" fmla="*/ 2147483647 h 502"/>
              <a:gd name="T14" fmla="*/ 2147483647 w 1635"/>
              <a:gd name="T15" fmla="*/ 2147483647 h 502"/>
              <a:gd name="T16" fmla="*/ 2147483647 w 1635"/>
              <a:gd name="T17" fmla="*/ 2147483647 h 502"/>
              <a:gd name="T18" fmla="*/ 2147483647 w 1635"/>
              <a:gd name="T19" fmla="*/ 2147483647 h 502"/>
              <a:gd name="T20" fmla="*/ 2147483647 w 1635"/>
              <a:gd name="T21" fmla="*/ 2147483647 h 502"/>
              <a:gd name="T22" fmla="*/ 2147483647 w 1635"/>
              <a:gd name="T23" fmla="*/ 2147483647 h 502"/>
              <a:gd name="T24" fmla="*/ 2147483647 w 1635"/>
              <a:gd name="T25" fmla="*/ 2147483647 h 502"/>
              <a:gd name="T26" fmla="*/ 2147483647 w 1635"/>
              <a:gd name="T27" fmla="*/ 2147483647 h 502"/>
              <a:gd name="T28" fmla="*/ 2147483647 w 1635"/>
              <a:gd name="T29" fmla="*/ 2147483647 h 502"/>
              <a:gd name="T30" fmla="*/ 2147483647 w 1635"/>
              <a:gd name="T31" fmla="*/ 2147483647 h 502"/>
              <a:gd name="T32" fmla="*/ 2147483647 w 1635"/>
              <a:gd name="T33" fmla="*/ 2147483647 h 502"/>
              <a:gd name="T34" fmla="*/ 2147483647 w 1635"/>
              <a:gd name="T35" fmla="*/ 0 h 502"/>
              <a:gd name="T36" fmla="*/ 2147483647 w 1635"/>
              <a:gd name="T37" fmla="*/ 2147483647 h 502"/>
              <a:gd name="T38" fmla="*/ 2147483647 w 1635"/>
              <a:gd name="T39" fmla="*/ 2147483647 h 502"/>
              <a:gd name="T40" fmla="*/ 2147483647 w 1635"/>
              <a:gd name="T41" fmla="*/ 2147483647 h 502"/>
              <a:gd name="T42" fmla="*/ 2147483647 w 1635"/>
              <a:gd name="T43" fmla="*/ 2147483647 h 502"/>
              <a:gd name="T44" fmla="*/ 2147483647 w 1635"/>
              <a:gd name="T45" fmla="*/ 2147483647 h 502"/>
              <a:gd name="T46" fmla="*/ 2147483647 w 1635"/>
              <a:gd name="T47" fmla="*/ 2147483647 h 502"/>
              <a:gd name="T48" fmla="*/ 2147483647 w 1635"/>
              <a:gd name="T49" fmla="*/ 2147483647 h 502"/>
              <a:gd name="T50" fmla="*/ 2147483647 w 1635"/>
              <a:gd name="T51" fmla="*/ 2147483647 h 502"/>
              <a:gd name="T52" fmla="*/ 2147483647 w 1635"/>
              <a:gd name="T53" fmla="*/ 2147483647 h 502"/>
              <a:gd name="T54" fmla="*/ 2147483647 w 1635"/>
              <a:gd name="T55" fmla="*/ 2147483647 h 502"/>
              <a:gd name="T56" fmla="*/ 2147483647 w 1635"/>
              <a:gd name="T57" fmla="*/ 2147483647 h 502"/>
              <a:gd name="T58" fmla="*/ 2147483647 w 1635"/>
              <a:gd name="T59" fmla="*/ 2147483647 h 502"/>
              <a:gd name="T60" fmla="*/ 2147483647 w 1635"/>
              <a:gd name="T61" fmla="*/ 2147483647 h 502"/>
              <a:gd name="T62" fmla="*/ 2147483647 w 1635"/>
              <a:gd name="T63" fmla="*/ 2147483647 h 502"/>
              <a:gd name="T64" fmla="*/ 2147483647 w 1635"/>
              <a:gd name="T65" fmla="*/ 2147483647 h 502"/>
              <a:gd name="T66" fmla="*/ 2147483647 w 1635"/>
              <a:gd name="T67" fmla="*/ 2147483647 h 502"/>
              <a:gd name="T68" fmla="*/ 2147483647 w 1635"/>
              <a:gd name="T69" fmla="*/ 2147483647 h 502"/>
              <a:gd name="T70" fmla="*/ 2147483647 w 1635"/>
              <a:gd name="T71" fmla="*/ 2147483647 h 502"/>
              <a:gd name="T72" fmla="*/ 2147483647 w 1635"/>
              <a:gd name="T73" fmla="*/ 2147483647 h 502"/>
              <a:gd name="T74" fmla="*/ 2147483647 w 1635"/>
              <a:gd name="T75" fmla="*/ 2147483647 h 502"/>
              <a:gd name="T76" fmla="*/ 2147483647 w 1635"/>
              <a:gd name="T77" fmla="*/ 2147483647 h 502"/>
              <a:gd name="T78" fmla="*/ 2147483647 w 1635"/>
              <a:gd name="T79" fmla="*/ 2147483647 h 502"/>
              <a:gd name="T80" fmla="*/ 2147483647 w 1635"/>
              <a:gd name="T81" fmla="*/ 2147483647 h 502"/>
              <a:gd name="T82" fmla="*/ 2147483647 w 1635"/>
              <a:gd name="T83" fmla="*/ 2147483647 h 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5"/>
              <a:gd name="T127" fmla="*/ 0 h 502"/>
              <a:gd name="T128" fmla="*/ 1635 w 1635"/>
              <a:gd name="T129" fmla="*/ 502 h 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round/>
            <a:headEnd/>
            <a:tailEnd/>
          </a:ln>
        </p:spPr>
        <p:txBody>
          <a:bodyPr/>
          <a:lstStyle/>
          <a:p>
            <a:endParaRPr lang="en-US"/>
          </a:p>
        </p:txBody>
      </p:sp>
      <p:sp>
        <p:nvSpPr>
          <p:cNvPr id="7" name="Freeform 11">
            <a:extLst>
              <a:ext uri="{FF2B5EF4-FFF2-40B4-BE49-F238E27FC236}">
                <a16:creationId xmlns:a16="http://schemas.microsoft.com/office/drawing/2014/main" id="{465591B0-50B7-FD4D-ACFD-691E4C92E495}"/>
              </a:ext>
            </a:extLst>
          </p:cNvPr>
          <p:cNvSpPr>
            <a:spLocks/>
          </p:cNvSpPr>
          <p:nvPr/>
        </p:nvSpPr>
        <p:spPr bwMode="auto">
          <a:xfrm>
            <a:off x="2311400" y="4664074"/>
            <a:ext cx="3206750" cy="1574800"/>
          </a:xfrm>
          <a:custGeom>
            <a:avLst/>
            <a:gdLst>
              <a:gd name="T0" fmla="*/ 2147483647 w 2192"/>
              <a:gd name="T1" fmla="*/ 2147483647 h 1138"/>
              <a:gd name="T2" fmla="*/ 2147483647 w 2192"/>
              <a:gd name="T3" fmla="*/ 2147483647 h 1138"/>
              <a:gd name="T4" fmla="*/ 2147483647 w 2192"/>
              <a:gd name="T5" fmla="*/ 2147483647 h 1138"/>
              <a:gd name="T6" fmla="*/ 2147483647 w 2192"/>
              <a:gd name="T7" fmla="*/ 2147483647 h 1138"/>
              <a:gd name="T8" fmla="*/ 2147483647 w 2192"/>
              <a:gd name="T9" fmla="*/ 2147483647 h 1138"/>
              <a:gd name="T10" fmla="*/ 2147483647 w 2192"/>
              <a:gd name="T11" fmla="*/ 2147483647 h 1138"/>
              <a:gd name="T12" fmla="*/ 2147483647 w 2192"/>
              <a:gd name="T13" fmla="*/ 2147483647 h 1138"/>
              <a:gd name="T14" fmla="*/ 2147483647 w 2192"/>
              <a:gd name="T15" fmla="*/ 2147483647 h 1138"/>
              <a:gd name="T16" fmla="*/ 2147483647 w 2192"/>
              <a:gd name="T17" fmla="*/ 2147483647 h 1138"/>
              <a:gd name="T18" fmla="*/ 2147483647 w 2192"/>
              <a:gd name="T19" fmla="*/ 2147483647 h 1138"/>
              <a:gd name="T20" fmla="*/ 2147483647 w 2192"/>
              <a:gd name="T21" fmla="*/ 2147483647 h 1138"/>
              <a:gd name="T22" fmla="*/ 2147483647 w 2192"/>
              <a:gd name="T23" fmla="*/ 2147483647 h 1138"/>
              <a:gd name="T24" fmla="*/ 2147483647 w 2192"/>
              <a:gd name="T25" fmla="*/ 2147483647 h 1138"/>
              <a:gd name="T26" fmla="*/ 2147483647 w 2192"/>
              <a:gd name="T27" fmla="*/ 2147483647 h 1138"/>
              <a:gd name="T28" fmla="*/ 2147483647 w 2192"/>
              <a:gd name="T29" fmla="*/ 2147483647 h 1138"/>
              <a:gd name="T30" fmla="*/ 2147483647 w 2192"/>
              <a:gd name="T31" fmla="*/ 2147483647 h 1138"/>
              <a:gd name="T32" fmla="*/ 2147483647 w 2192"/>
              <a:gd name="T33" fmla="*/ 2147483647 h 1138"/>
              <a:gd name="T34" fmla="*/ 2147483647 w 2192"/>
              <a:gd name="T35" fmla="*/ 2147483647 h 1138"/>
              <a:gd name="T36" fmla="*/ 2147483647 w 2192"/>
              <a:gd name="T37" fmla="*/ 2147483647 h 1138"/>
              <a:gd name="T38" fmla="*/ 2147483647 w 2192"/>
              <a:gd name="T39" fmla="*/ 2147483647 h 1138"/>
              <a:gd name="T40" fmla="*/ 2147483647 w 2192"/>
              <a:gd name="T41" fmla="*/ 2147483647 h 1138"/>
              <a:gd name="T42" fmla="*/ 2147483647 w 2192"/>
              <a:gd name="T43" fmla="*/ 2147483647 h 1138"/>
              <a:gd name="T44" fmla="*/ 2147483647 w 2192"/>
              <a:gd name="T45" fmla="*/ 2147483647 h 1138"/>
              <a:gd name="T46" fmla="*/ 2147483647 w 2192"/>
              <a:gd name="T47" fmla="*/ 2147483647 h 1138"/>
              <a:gd name="T48" fmla="*/ 2147483647 w 2192"/>
              <a:gd name="T49" fmla="*/ 2147483647 h 1138"/>
              <a:gd name="T50" fmla="*/ 2147483647 w 2192"/>
              <a:gd name="T51" fmla="*/ 2147483647 h 1138"/>
              <a:gd name="T52" fmla="*/ 2147483647 w 2192"/>
              <a:gd name="T53" fmla="*/ 2147483647 h 1138"/>
              <a:gd name="T54" fmla="*/ 2147483647 w 2192"/>
              <a:gd name="T55" fmla="*/ 2147483647 h 1138"/>
              <a:gd name="T56" fmla="*/ 2147483647 w 2192"/>
              <a:gd name="T57" fmla="*/ 0 h 1138"/>
              <a:gd name="T58" fmla="*/ 2147483647 w 2192"/>
              <a:gd name="T59" fmla="*/ 2147483647 h 1138"/>
              <a:gd name="T60" fmla="*/ 2147483647 w 2192"/>
              <a:gd name="T61" fmla="*/ 2147483647 h 1138"/>
              <a:gd name="T62" fmla="*/ 2147483647 w 2192"/>
              <a:gd name="T63" fmla="*/ 2147483647 h 1138"/>
              <a:gd name="T64" fmla="*/ 2147483647 w 2192"/>
              <a:gd name="T65" fmla="*/ 2147483647 h 1138"/>
              <a:gd name="T66" fmla="*/ 2147483647 w 2192"/>
              <a:gd name="T67" fmla="*/ 2147483647 h 1138"/>
              <a:gd name="T68" fmla="*/ 2147483647 w 2192"/>
              <a:gd name="T69" fmla="*/ 2147483647 h 1138"/>
              <a:gd name="T70" fmla="*/ 2147483647 w 2192"/>
              <a:gd name="T71" fmla="*/ 2147483647 h 1138"/>
              <a:gd name="T72" fmla="*/ 2147483647 w 2192"/>
              <a:gd name="T73" fmla="*/ 2147483647 h 1138"/>
              <a:gd name="T74" fmla="*/ 2147483647 w 2192"/>
              <a:gd name="T75" fmla="*/ 2147483647 h 1138"/>
              <a:gd name="T76" fmla="*/ 2147483647 w 2192"/>
              <a:gd name="T77" fmla="*/ 2147483647 h 1138"/>
              <a:gd name="T78" fmla="*/ 2147483647 w 2192"/>
              <a:gd name="T79" fmla="*/ 2147483647 h 1138"/>
              <a:gd name="T80" fmla="*/ 2147483647 w 2192"/>
              <a:gd name="T81" fmla="*/ 2147483647 h 1138"/>
              <a:gd name="T82" fmla="*/ 2147483647 w 2192"/>
              <a:gd name="T83" fmla="*/ 2147483647 h 1138"/>
              <a:gd name="T84" fmla="*/ 2147483647 w 2192"/>
              <a:gd name="T85" fmla="*/ 2147483647 h 1138"/>
              <a:gd name="T86" fmla="*/ 2147483647 w 2192"/>
              <a:gd name="T87" fmla="*/ 2147483647 h 1138"/>
              <a:gd name="T88" fmla="*/ 2147483647 w 2192"/>
              <a:gd name="T89" fmla="*/ 2147483647 h 1138"/>
              <a:gd name="T90" fmla="*/ 2147483647 w 2192"/>
              <a:gd name="T91" fmla="*/ 2147483647 h 1138"/>
              <a:gd name="T92" fmla="*/ 2147483647 w 2192"/>
              <a:gd name="T93" fmla="*/ 2147483647 h 1138"/>
              <a:gd name="T94" fmla="*/ 2147483647 w 2192"/>
              <a:gd name="T95" fmla="*/ 2147483647 h 1138"/>
              <a:gd name="T96" fmla="*/ 2147483647 w 2192"/>
              <a:gd name="T97" fmla="*/ 2147483647 h 1138"/>
              <a:gd name="T98" fmla="*/ 2147483647 w 2192"/>
              <a:gd name="T99" fmla="*/ 2147483647 h 1138"/>
              <a:gd name="T100" fmla="*/ 2147483647 w 2192"/>
              <a:gd name="T101" fmla="*/ 2147483647 h 1138"/>
              <a:gd name="T102" fmla="*/ 2147483647 w 2192"/>
              <a:gd name="T103" fmla="*/ 2147483647 h 1138"/>
              <a:gd name="T104" fmla="*/ 2147483647 w 2192"/>
              <a:gd name="T105" fmla="*/ 2147483647 h 1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2"/>
              <a:gd name="T160" fmla="*/ 0 h 1138"/>
              <a:gd name="T161" fmla="*/ 2192 w 2192"/>
              <a:gd name="T162" fmla="*/ 1138 h 1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2" h="1138">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93" y="1126"/>
                </a:lnTo>
                <a:lnTo>
                  <a:pt x="2192" y="1138"/>
                </a:lnTo>
              </a:path>
            </a:pathLst>
          </a:custGeom>
          <a:noFill/>
          <a:ln w="50800">
            <a:solidFill>
              <a:srgbClr val="00CC00"/>
            </a:solidFill>
            <a:round/>
            <a:headEnd/>
            <a:tailEnd/>
          </a:ln>
        </p:spPr>
        <p:txBody>
          <a:bodyPr/>
          <a:lstStyle/>
          <a:p>
            <a:endParaRPr lang="en-US"/>
          </a:p>
        </p:txBody>
      </p:sp>
      <p:sp>
        <p:nvSpPr>
          <p:cNvPr id="8" name="Freeform 14">
            <a:extLst>
              <a:ext uri="{FF2B5EF4-FFF2-40B4-BE49-F238E27FC236}">
                <a16:creationId xmlns:a16="http://schemas.microsoft.com/office/drawing/2014/main" id="{5954DB1E-4F37-5648-9D0F-8995EFD1FFBB}"/>
              </a:ext>
            </a:extLst>
          </p:cNvPr>
          <p:cNvSpPr>
            <a:spLocks/>
          </p:cNvSpPr>
          <p:nvPr/>
        </p:nvSpPr>
        <p:spPr bwMode="auto">
          <a:xfrm>
            <a:off x="2590800" y="4532312"/>
            <a:ext cx="3951288" cy="1714500"/>
          </a:xfrm>
          <a:custGeom>
            <a:avLst/>
            <a:gdLst>
              <a:gd name="T0" fmla="*/ 2147483647 w 2489"/>
              <a:gd name="T1" fmla="*/ 2147483647 h 1080"/>
              <a:gd name="T2" fmla="*/ 2147483647 w 2489"/>
              <a:gd name="T3" fmla="*/ 2147483647 h 1080"/>
              <a:gd name="T4" fmla="*/ 2147483647 w 2489"/>
              <a:gd name="T5" fmla="*/ 2147483647 h 1080"/>
              <a:gd name="T6" fmla="*/ 2147483647 w 2489"/>
              <a:gd name="T7" fmla="*/ 2147483647 h 1080"/>
              <a:gd name="T8" fmla="*/ 2147483647 w 2489"/>
              <a:gd name="T9" fmla="*/ 2147483647 h 1080"/>
              <a:gd name="T10" fmla="*/ 2147483647 w 2489"/>
              <a:gd name="T11" fmla="*/ 2147483647 h 1080"/>
              <a:gd name="T12" fmla="*/ 2147483647 w 2489"/>
              <a:gd name="T13" fmla="*/ 2147483647 h 1080"/>
              <a:gd name="T14" fmla="*/ 2147483647 w 2489"/>
              <a:gd name="T15" fmla="*/ 2147483647 h 1080"/>
              <a:gd name="T16" fmla="*/ 2147483647 w 2489"/>
              <a:gd name="T17" fmla="*/ 2147483647 h 1080"/>
              <a:gd name="T18" fmla="*/ 2147483647 w 2489"/>
              <a:gd name="T19" fmla="*/ 2147483647 h 1080"/>
              <a:gd name="T20" fmla="*/ 2147483647 w 2489"/>
              <a:gd name="T21" fmla="*/ 2147483647 h 1080"/>
              <a:gd name="T22" fmla="*/ 2147483647 w 2489"/>
              <a:gd name="T23" fmla="*/ 2147483647 h 1080"/>
              <a:gd name="T24" fmla="*/ 2147483647 w 2489"/>
              <a:gd name="T25" fmla="*/ 2147483647 h 1080"/>
              <a:gd name="T26" fmla="*/ 2147483647 w 2489"/>
              <a:gd name="T27" fmla="*/ 2147483647 h 1080"/>
              <a:gd name="T28" fmla="*/ 2147483647 w 2489"/>
              <a:gd name="T29" fmla="*/ 2147483647 h 1080"/>
              <a:gd name="T30" fmla="*/ 2147483647 w 2489"/>
              <a:gd name="T31" fmla="*/ 2147483647 h 1080"/>
              <a:gd name="T32" fmla="*/ 2147483647 w 2489"/>
              <a:gd name="T33" fmla="*/ 2147483647 h 1080"/>
              <a:gd name="T34" fmla="*/ 2147483647 w 2489"/>
              <a:gd name="T35" fmla="*/ 2147483647 h 1080"/>
              <a:gd name="T36" fmla="*/ 2147483647 w 2489"/>
              <a:gd name="T37" fmla="*/ 2147483647 h 1080"/>
              <a:gd name="T38" fmla="*/ 2147483647 w 2489"/>
              <a:gd name="T39" fmla="*/ 2147483647 h 1080"/>
              <a:gd name="T40" fmla="*/ 2147483647 w 2489"/>
              <a:gd name="T41" fmla="*/ 2147483647 h 1080"/>
              <a:gd name="T42" fmla="*/ 2147483647 w 2489"/>
              <a:gd name="T43" fmla="*/ 2147483647 h 1080"/>
              <a:gd name="T44" fmla="*/ 2147483647 w 2489"/>
              <a:gd name="T45" fmla="*/ 2147483647 h 1080"/>
              <a:gd name="T46" fmla="*/ 2147483647 w 2489"/>
              <a:gd name="T47" fmla="*/ 2147483647 h 1080"/>
              <a:gd name="T48" fmla="*/ 2147483647 w 2489"/>
              <a:gd name="T49" fmla="*/ 2147483647 h 1080"/>
              <a:gd name="T50" fmla="*/ 2147483647 w 2489"/>
              <a:gd name="T51" fmla="*/ 2147483647 h 1080"/>
              <a:gd name="T52" fmla="*/ 2147483647 w 2489"/>
              <a:gd name="T53" fmla="*/ 2147483647 h 1080"/>
              <a:gd name="T54" fmla="*/ 2147483647 w 2489"/>
              <a:gd name="T55" fmla="*/ 2147483647 h 1080"/>
              <a:gd name="T56" fmla="*/ 2147483647 w 2489"/>
              <a:gd name="T57" fmla="*/ 2147483647 h 1080"/>
              <a:gd name="T58" fmla="*/ 2147483647 w 2489"/>
              <a:gd name="T59" fmla="*/ 2147483647 h 1080"/>
              <a:gd name="T60" fmla="*/ 2147483647 w 2489"/>
              <a:gd name="T61" fmla="*/ 2147483647 h 1080"/>
              <a:gd name="T62" fmla="*/ 2147483647 w 2489"/>
              <a:gd name="T63" fmla="*/ 2147483647 h 1080"/>
              <a:gd name="T64" fmla="*/ 2147483647 w 2489"/>
              <a:gd name="T65" fmla="*/ 2147483647 h 1080"/>
              <a:gd name="T66" fmla="*/ 2147483647 w 2489"/>
              <a:gd name="T67" fmla="*/ 2147483647 h 1080"/>
              <a:gd name="T68" fmla="*/ 2147483647 w 2489"/>
              <a:gd name="T69" fmla="*/ 0 h 1080"/>
              <a:gd name="T70" fmla="*/ 2147483647 w 2489"/>
              <a:gd name="T71" fmla="*/ 2147483647 h 1080"/>
              <a:gd name="T72" fmla="*/ 2147483647 w 2489"/>
              <a:gd name="T73" fmla="*/ 2147483647 h 1080"/>
              <a:gd name="T74" fmla="*/ 2147483647 w 2489"/>
              <a:gd name="T75" fmla="*/ 2147483647 h 1080"/>
              <a:gd name="T76" fmla="*/ 2147483647 w 2489"/>
              <a:gd name="T77" fmla="*/ 2147483647 h 1080"/>
              <a:gd name="T78" fmla="*/ 2147483647 w 2489"/>
              <a:gd name="T79" fmla="*/ 2147483647 h 1080"/>
              <a:gd name="T80" fmla="*/ 2147483647 w 2489"/>
              <a:gd name="T81" fmla="*/ 2147483647 h 1080"/>
              <a:gd name="T82" fmla="*/ 2147483647 w 2489"/>
              <a:gd name="T83" fmla="*/ 2147483647 h 1080"/>
              <a:gd name="T84" fmla="*/ 2147483647 w 2489"/>
              <a:gd name="T85" fmla="*/ 2147483647 h 1080"/>
              <a:gd name="T86" fmla="*/ 2147483647 w 2489"/>
              <a:gd name="T87" fmla="*/ 2147483647 h 1080"/>
              <a:gd name="T88" fmla="*/ 2147483647 w 2489"/>
              <a:gd name="T89" fmla="*/ 2147483647 h 1080"/>
              <a:gd name="T90" fmla="*/ 2147483647 w 2489"/>
              <a:gd name="T91" fmla="*/ 2147483647 h 1080"/>
              <a:gd name="T92" fmla="*/ 2147483647 w 2489"/>
              <a:gd name="T93" fmla="*/ 2147483647 h 1080"/>
              <a:gd name="T94" fmla="*/ 2147483647 w 2489"/>
              <a:gd name="T95" fmla="*/ 2147483647 h 1080"/>
              <a:gd name="T96" fmla="*/ 2147483647 w 2489"/>
              <a:gd name="T97" fmla="*/ 2147483647 h 1080"/>
              <a:gd name="T98" fmla="*/ 2147483647 w 2489"/>
              <a:gd name="T99" fmla="*/ 2147483647 h 1080"/>
              <a:gd name="T100" fmla="*/ 2147483647 w 2489"/>
              <a:gd name="T101" fmla="*/ 2147483647 h 1080"/>
              <a:gd name="T102" fmla="*/ 2147483647 w 2489"/>
              <a:gd name="T103" fmla="*/ 2147483647 h 1080"/>
              <a:gd name="T104" fmla="*/ 2147483647 w 2489"/>
              <a:gd name="T105" fmla="*/ 2147483647 h 1080"/>
              <a:gd name="T106" fmla="*/ 2147483647 w 2489"/>
              <a:gd name="T107" fmla="*/ 2147483647 h 1080"/>
              <a:gd name="T108" fmla="*/ 2147483647 w 2489"/>
              <a:gd name="T109" fmla="*/ 2147483647 h 1080"/>
              <a:gd name="T110" fmla="*/ 2147483647 w 2489"/>
              <a:gd name="T111" fmla="*/ 2147483647 h 10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9"/>
              <a:gd name="T169" fmla="*/ 0 h 1080"/>
              <a:gd name="T170" fmla="*/ 2489 w 2489"/>
              <a:gd name="T171" fmla="*/ 1080 h 10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9" h="1080">
                <a:moveTo>
                  <a:pt x="0" y="1080"/>
                </a:moveTo>
                <a:lnTo>
                  <a:pt x="24" y="1080"/>
                </a:lnTo>
                <a:lnTo>
                  <a:pt x="48" y="1080"/>
                </a:lnTo>
                <a:lnTo>
                  <a:pt x="72" y="1080"/>
                </a:lnTo>
                <a:lnTo>
                  <a:pt x="88" y="1080"/>
                </a:lnTo>
                <a:lnTo>
                  <a:pt x="112" y="1080"/>
                </a:lnTo>
                <a:lnTo>
                  <a:pt x="136" y="1080"/>
                </a:lnTo>
                <a:lnTo>
                  <a:pt x="160" y="1080"/>
                </a:lnTo>
                <a:lnTo>
                  <a:pt x="176" y="1080"/>
                </a:lnTo>
                <a:lnTo>
                  <a:pt x="200" y="1080"/>
                </a:lnTo>
                <a:lnTo>
                  <a:pt x="224" y="1080"/>
                </a:lnTo>
                <a:lnTo>
                  <a:pt x="240" y="1075"/>
                </a:lnTo>
                <a:lnTo>
                  <a:pt x="263" y="1075"/>
                </a:lnTo>
                <a:lnTo>
                  <a:pt x="287" y="1075"/>
                </a:lnTo>
                <a:lnTo>
                  <a:pt x="303" y="1068"/>
                </a:lnTo>
                <a:lnTo>
                  <a:pt x="327" y="1068"/>
                </a:lnTo>
                <a:lnTo>
                  <a:pt x="351" y="1062"/>
                </a:lnTo>
                <a:lnTo>
                  <a:pt x="367" y="1062"/>
                </a:lnTo>
                <a:lnTo>
                  <a:pt x="391" y="1056"/>
                </a:lnTo>
                <a:lnTo>
                  <a:pt x="407" y="1050"/>
                </a:lnTo>
                <a:lnTo>
                  <a:pt x="431" y="1050"/>
                </a:lnTo>
                <a:lnTo>
                  <a:pt x="447" y="1044"/>
                </a:lnTo>
                <a:lnTo>
                  <a:pt x="471" y="1038"/>
                </a:lnTo>
                <a:lnTo>
                  <a:pt x="487" y="1031"/>
                </a:lnTo>
                <a:lnTo>
                  <a:pt x="511" y="1026"/>
                </a:lnTo>
                <a:lnTo>
                  <a:pt x="527" y="1019"/>
                </a:lnTo>
                <a:lnTo>
                  <a:pt x="551" y="1019"/>
                </a:lnTo>
                <a:lnTo>
                  <a:pt x="567" y="1013"/>
                </a:lnTo>
                <a:lnTo>
                  <a:pt x="591" y="1007"/>
                </a:lnTo>
                <a:lnTo>
                  <a:pt x="607" y="995"/>
                </a:lnTo>
                <a:lnTo>
                  <a:pt x="623" y="988"/>
                </a:lnTo>
                <a:lnTo>
                  <a:pt x="646" y="983"/>
                </a:lnTo>
                <a:lnTo>
                  <a:pt x="662" y="976"/>
                </a:lnTo>
                <a:lnTo>
                  <a:pt x="686" y="970"/>
                </a:lnTo>
                <a:lnTo>
                  <a:pt x="702" y="964"/>
                </a:lnTo>
                <a:lnTo>
                  <a:pt x="718" y="952"/>
                </a:lnTo>
                <a:lnTo>
                  <a:pt x="742" y="946"/>
                </a:lnTo>
                <a:lnTo>
                  <a:pt x="758" y="939"/>
                </a:lnTo>
                <a:lnTo>
                  <a:pt x="774" y="927"/>
                </a:lnTo>
                <a:lnTo>
                  <a:pt x="798" y="921"/>
                </a:lnTo>
                <a:lnTo>
                  <a:pt x="814" y="908"/>
                </a:lnTo>
                <a:lnTo>
                  <a:pt x="830" y="903"/>
                </a:lnTo>
                <a:lnTo>
                  <a:pt x="846" y="891"/>
                </a:lnTo>
                <a:lnTo>
                  <a:pt x="870" y="884"/>
                </a:lnTo>
                <a:lnTo>
                  <a:pt x="886" y="872"/>
                </a:lnTo>
                <a:lnTo>
                  <a:pt x="902" y="860"/>
                </a:lnTo>
                <a:lnTo>
                  <a:pt x="918" y="854"/>
                </a:lnTo>
                <a:lnTo>
                  <a:pt x="942" y="841"/>
                </a:lnTo>
                <a:lnTo>
                  <a:pt x="958" y="828"/>
                </a:lnTo>
                <a:lnTo>
                  <a:pt x="974" y="816"/>
                </a:lnTo>
                <a:lnTo>
                  <a:pt x="997" y="804"/>
                </a:lnTo>
                <a:lnTo>
                  <a:pt x="1013" y="786"/>
                </a:lnTo>
                <a:lnTo>
                  <a:pt x="1029" y="767"/>
                </a:lnTo>
                <a:lnTo>
                  <a:pt x="1045" y="749"/>
                </a:lnTo>
                <a:lnTo>
                  <a:pt x="1069" y="731"/>
                </a:lnTo>
                <a:lnTo>
                  <a:pt x="1085" y="706"/>
                </a:lnTo>
                <a:lnTo>
                  <a:pt x="1101" y="688"/>
                </a:lnTo>
                <a:lnTo>
                  <a:pt x="1117" y="663"/>
                </a:lnTo>
                <a:lnTo>
                  <a:pt x="1125" y="651"/>
                </a:lnTo>
                <a:lnTo>
                  <a:pt x="1133" y="639"/>
                </a:lnTo>
                <a:lnTo>
                  <a:pt x="1141" y="627"/>
                </a:lnTo>
                <a:lnTo>
                  <a:pt x="1149" y="614"/>
                </a:lnTo>
                <a:lnTo>
                  <a:pt x="1157" y="602"/>
                </a:lnTo>
                <a:lnTo>
                  <a:pt x="1165" y="589"/>
                </a:lnTo>
                <a:lnTo>
                  <a:pt x="1173" y="577"/>
                </a:lnTo>
                <a:lnTo>
                  <a:pt x="1181" y="565"/>
                </a:lnTo>
                <a:lnTo>
                  <a:pt x="1189" y="547"/>
                </a:lnTo>
                <a:lnTo>
                  <a:pt x="1189" y="535"/>
                </a:lnTo>
                <a:lnTo>
                  <a:pt x="1197" y="522"/>
                </a:lnTo>
                <a:lnTo>
                  <a:pt x="1205" y="510"/>
                </a:lnTo>
                <a:lnTo>
                  <a:pt x="1213" y="497"/>
                </a:lnTo>
                <a:lnTo>
                  <a:pt x="1221" y="479"/>
                </a:lnTo>
                <a:lnTo>
                  <a:pt x="1229" y="467"/>
                </a:lnTo>
                <a:lnTo>
                  <a:pt x="1237" y="455"/>
                </a:lnTo>
                <a:lnTo>
                  <a:pt x="1245" y="443"/>
                </a:lnTo>
                <a:lnTo>
                  <a:pt x="1245" y="430"/>
                </a:lnTo>
                <a:lnTo>
                  <a:pt x="1253" y="412"/>
                </a:lnTo>
                <a:lnTo>
                  <a:pt x="1261" y="399"/>
                </a:lnTo>
                <a:lnTo>
                  <a:pt x="1269" y="387"/>
                </a:lnTo>
                <a:lnTo>
                  <a:pt x="1277" y="375"/>
                </a:lnTo>
                <a:lnTo>
                  <a:pt x="1285" y="356"/>
                </a:lnTo>
                <a:lnTo>
                  <a:pt x="1285" y="344"/>
                </a:lnTo>
                <a:lnTo>
                  <a:pt x="1293" y="332"/>
                </a:lnTo>
                <a:lnTo>
                  <a:pt x="1301" y="320"/>
                </a:lnTo>
                <a:lnTo>
                  <a:pt x="1309" y="307"/>
                </a:lnTo>
                <a:lnTo>
                  <a:pt x="1309" y="295"/>
                </a:lnTo>
                <a:lnTo>
                  <a:pt x="1317" y="276"/>
                </a:lnTo>
                <a:lnTo>
                  <a:pt x="1325" y="264"/>
                </a:lnTo>
                <a:lnTo>
                  <a:pt x="1333" y="252"/>
                </a:lnTo>
                <a:lnTo>
                  <a:pt x="1333" y="240"/>
                </a:lnTo>
                <a:lnTo>
                  <a:pt x="1341" y="227"/>
                </a:lnTo>
                <a:lnTo>
                  <a:pt x="1349" y="215"/>
                </a:lnTo>
                <a:lnTo>
                  <a:pt x="1356" y="203"/>
                </a:lnTo>
                <a:lnTo>
                  <a:pt x="1356" y="191"/>
                </a:lnTo>
                <a:lnTo>
                  <a:pt x="1372" y="172"/>
                </a:lnTo>
                <a:lnTo>
                  <a:pt x="1380" y="148"/>
                </a:lnTo>
                <a:lnTo>
                  <a:pt x="1396" y="129"/>
                </a:lnTo>
                <a:lnTo>
                  <a:pt x="1404" y="104"/>
                </a:lnTo>
                <a:lnTo>
                  <a:pt x="1412" y="92"/>
                </a:lnTo>
                <a:lnTo>
                  <a:pt x="1428" y="73"/>
                </a:lnTo>
                <a:lnTo>
                  <a:pt x="1436" y="56"/>
                </a:lnTo>
                <a:lnTo>
                  <a:pt x="1444" y="43"/>
                </a:lnTo>
                <a:lnTo>
                  <a:pt x="1460" y="31"/>
                </a:lnTo>
                <a:lnTo>
                  <a:pt x="1476" y="12"/>
                </a:lnTo>
                <a:lnTo>
                  <a:pt x="1500" y="0"/>
                </a:lnTo>
                <a:lnTo>
                  <a:pt x="1516" y="7"/>
                </a:lnTo>
                <a:lnTo>
                  <a:pt x="1524" y="7"/>
                </a:lnTo>
                <a:lnTo>
                  <a:pt x="1532" y="12"/>
                </a:lnTo>
                <a:lnTo>
                  <a:pt x="1540" y="19"/>
                </a:lnTo>
                <a:lnTo>
                  <a:pt x="1556" y="31"/>
                </a:lnTo>
                <a:lnTo>
                  <a:pt x="1564" y="43"/>
                </a:lnTo>
                <a:lnTo>
                  <a:pt x="1572" y="61"/>
                </a:lnTo>
                <a:lnTo>
                  <a:pt x="1580" y="80"/>
                </a:lnTo>
                <a:lnTo>
                  <a:pt x="1596" y="104"/>
                </a:lnTo>
                <a:lnTo>
                  <a:pt x="1604" y="129"/>
                </a:lnTo>
                <a:lnTo>
                  <a:pt x="1612" y="148"/>
                </a:lnTo>
                <a:lnTo>
                  <a:pt x="1620" y="172"/>
                </a:lnTo>
                <a:lnTo>
                  <a:pt x="1628" y="196"/>
                </a:lnTo>
                <a:lnTo>
                  <a:pt x="1636" y="221"/>
                </a:lnTo>
                <a:lnTo>
                  <a:pt x="1652" y="240"/>
                </a:lnTo>
                <a:lnTo>
                  <a:pt x="1660" y="264"/>
                </a:lnTo>
                <a:lnTo>
                  <a:pt x="1668" y="289"/>
                </a:lnTo>
                <a:lnTo>
                  <a:pt x="1676" y="313"/>
                </a:lnTo>
                <a:lnTo>
                  <a:pt x="1684" y="338"/>
                </a:lnTo>
                <a:lnTo>
                  <a:pt x="1692" y="363"/>
                </a:lnTo>
                <a:lnTo>
                  <a:pt x="1700" y="387"/>
                </a:lnTo>
                <a:lnTo>
                  <a:pt x="1708" y="412"/>
                </a:lnTo>
                <a:lnTo>
                  <a:pt x="1715" y="436"/>
                </a:lnTo>
                <a:lnTo>
                  <a:pt x="1723" y="460"/>
                </a:lnTo>
                <a:lnTo>
                  <a:pt x="1731" y="485"/>
                </a:lnTo>
                <a:lnTo>
                  <a:pt x="1739" y="510"/>
                </a:lnTo>
                <a:lnTo>
                  <a:pt x="1747" y="535"/>
                </a:lnTo>
                <a:lnTo>
                  <a:pt x="1755" y="559"/>
                </a:lnTo>
                <a:lnTo>
                  <a:pt x="1763" y="583"/>
                </a:lnTo>
                <a:lnTo>
                  <a:pt x="1771" y="608"/>
                </a:lnTo>
                <a:lnTo>
                  <a:pt x="1779" y="627"/>
                </a:lnTo>
                <a:lnTo>
                  <a:pt x="1795" y="651"/>
                </a:lnTo>
                <a:lnTo>
                  <a:pt x="1803" y="675"/>
                </a:lnTo>
                <a:lnTo>
                  <a:pt x="1811" y="700"/>
                </a:lnTo>
                <a:lnTo>
                  <a:pt x="1827" y="719"/>
                </a:lnTo>
                <a:lnTo>
                  <a:pt x="1835" y="743"/>
                </a:lnTo>
                <a:lnTo>
                  <a:pt x="1851" y="761"/>
                </a:lnTo>
                <a:lnTo>
                  <a:pt x="1859" y="786"/>
                </a:lnTo>
                <a:lnTo>
                  <a:pt x="1875" y="804"/>
                </a:lnTo>
                <a:lnTo>
                  <a:pt x="1891" y="828"/>
                </a:lnTo>
                <a:lnTo>
                  <a:pt x="1899" y="847"/>
                </a:lnTo>
                <a:lnTo>
                  <a:pt x="1915" y="866"/>
                </a:lnTo>
                <a:lnTo>
                  <a:pt x="1931" y="884"/>
                </a:lnTo>
                <a:lnTo>
                  <a:pt x="1947" y="903"/>
                </a:lnTo>
                <a:lnTo>
                  <a:pt x="1963" y="921"/>
                </a:lnTo>
                <a:lnTo>
                  <a:pt x="1987" y="939"/>
                </a:lnTo>
                <a:lnTo>
                  <a:pt x="2003" y="958"/>
                </a:lnTo>
                <a:lnTo>
                  <a:pt x="2019" y="970"/>
                </a:lnTo>
                <a:lnTo>
                  <a:pt x="2043" y="988"/>
                </a:lnTo>
                <a:lnTo>
                  <a:pt x="2067" y="1000"/>
                </a:lnTo>
                <a:lnTo>
                  <a:pt x="2090" y="1013"/>
                </a:lnTo>
                <a:lnTo>
                  <a:pt x="2106" y="1026"/>
                </a:lnTo>
                <a:lnTo>
                  <a:pt x="2130" y="1044"/>
                </a:lnTo>
                <a:lnTo>
                  <a:pt x="2162" y="1050"/>
                </a:lnTo>
                <a:lnTo>
                  <a:pt x="2186" y="1062"/>
                </a:lnTo>
                <a:lnTo>
                  <a:pt x="2218" y="1075"/>
                </a:lnTo>
                <a:lnTo>
                  <a:pt x="2242" y="1080"/>
                </a:lnTo>
                <a:lnTo>
                  <a:pt x="2274" y="1080"/>
                </a:lnTo>
                <a:lnTo>
                  <a:pt x="2306" y="1080"/>
                </a:lnTo>
                <a:lnTo>
                  <a:pt x="2338" y="1080"/>
                </a:lnTo>
                <a:lnTo>
                  <a:pt x="2370" y="1080"/>
                </a:lnTo>
                <a:lnTo>
                  <a:pt x="2394" y="1080"/>
                </a:lnTo>
                <a:lnTo>
                  <a:pt x="2426" y="1080"/>
                </a:lnTo>
                <a:lnTo>
                  <a:pt x="2457" y="1080"/>
                </a:lnTo>
                <a:lnTo>
                  <a:pt x="2489" y="1080"/>
                </a:lnTo>
              </a:path>
            </a:pathLst>
          </a:custGeom>
          <a:noFill/>
          <a:ln w="50800">
            <a:solidFill>
              <a:srgbClr val="FF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7">
                <a:extLst>
                  <a:ext uri="{FF2B5EF4-FFF2-40B4-BE49-F238E27FC236}">
                    <a16:creationId xmlns:a16="http://schemas.microsoft.com/office/drawing/2014/main" id="{577A4C3A-3875-D54D-87AF-A524EE6D91E8}"/>
                  </a:ext>
                </a:extLst>
              </p:cNvPr>
              <p:cNvSpPr>
                <a:spLocks noChangeArrowheads="1"/>
              </p:cNvSpPr>
              <p:nvPr/>
            </p:nvSpPr>
            <p:spPr bwMode="auto">
              <a:xfrm>
                <a:off x="5237077" y="3886200"/>
                <a:ext cx="2260299"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spectrum </a:t>
                </a:r>
                <a14:m>
                  <m:oMath xmlns:m="http://schemas.openxmlformats.org/officeDocument/2006/math">
                    <m:r>
                      <a:rPr lang="en-US" sz="1800" i="1" dirty="0" smtClean="0">
                        <a:solidFill>
                          <a:srgbClr val="7030A0"/>
                        </a:solidFill>
                        <a:latin typeface="Cambria Math" panose="02040503050406030204" pitchFamily="18" charset="0"/>
                      </a:rPr>
                      <m:t>𝑡</m:t>
                    </m:r>
                    <m:r>
                      <a:rPr lang="en-US" sz="1800" i="1" dirty="0" smtClean="0">
                        <a:solidFill>
                          <a:srgbClr val="7030A0"/>
                        </a:solidFill>
                        <a:latin typeface="Cambria Math" panose="02040503050406030204" pitchFamily="18" charset="0"/>
                      </a:rPr>
                      <m:t>(</m:t>
                    </m:r>
                    <m:r>
                      <a:rPr lang="el-GR" sz="1800" i="1" dirty="0">
                        <a:solidFill>
                          <a:srgbClr val="7030A0"/>
                        </a:solidFill>
                        <a:latin typeface="Cambria Math" panose="02040503050406030204" pitchFamily="18" charset="0"/>
                      </a:rPr>
                      <m:t>𝜆</m:t>
                    </m:r>
                    <m:r>
                      <a:rPr lang="en-US" sz="1800" i="1" dirty="0">
                        <a:solidFill>
                          <a:srgbClr val="7030A0"/>
                        </a:solidFill>
                        <a:latin typeface="Cambria Math" panose="02040503050406030204" pitchFamily="18" charset="0"/>
                      </a:rPr>
                      <m:t>)</m:t>
                    </m:r>
                  </m:oMath>
                </a14:m>
                <a:endParaRPr lang="en-US" sz="1800" dirty="0">
                  <a:solidFill>
                    <a:srgbClr val="7030A0"/>
                  </a:solidFill>
                </a:endParaRPr>
              </a:p>
            </p:txBody>
          </p:sp>
        </mc:Choice>
        <mc:Fallback>
          <p:sp>
            <p:nvSpPr>
              <p:cNvPr id="14" name="Rectangle 17">
                <a:extLst>
                  <a:ext uri="{FF2B5EF4-FFF2-40B4-BE49-F238E27FC236}">
                    <a16:creationId xmlns:a16="http://schemas.microsoft.com/office/drawing/2014/main" id="{577A4C3A-3875-D54D-87AF-A524EE6D91E8}"/>
                  </a:ext>
                </a:extLst>
              </p:cNvPr>
              <p:cNvSpPr>
                <a:spLocks noRot="1" noChangeAspect="1" noMove="1" noResize="1" noEditPoints="1" noAdjustHandles="1" noChangeArrowheads="1" noChangeShapeType="1" noTextEdit="1"/>
              </p:cNvSpPr>
              <p:nvPr/>
            </p:nvSpPr>
            <p:spPr bwMode="auto">
              <a:xfrm>
                <a:off x="5237077" y="3886200"/>
                <a:ext cx="2260299" cy="286745"/>
              </a:xfrm>
              <a:prstGeom prst="rect">
                <a:avLst/>
              </a:prstGeom>
              <a:blipFill>
                <a:blip r:embed="rId4"/>
                <a:stretch>
                  <a:fillRect l="-2235" t="-29167" r="-1676" b="-33333"/>
                </a:stretch>
              </a:blipFill>
              <a:ln w="12700">
                <a:noFill/>
                <a:miter lim="800000"/>
                <a:headEnd/>
                <a:tailEnd/>
              </a:ln>
            </p:spPr>
            <p:txBody>
              <a:bodyPr/>
              <a:lstStyle/>
              <a:p>
                <a:r>
                  <a:rPr lang="en-US">
                    <a:noFill/>
                  </a:rPr>
                  <a:t> </a:t>
                </a:r>
              </a:p>
            </p:txBody>
          </p:sp>
        </mc:Fallback>
      </mc:AlternateContent>
      <p:cxnSp>
        <p:nvCxnSpPr>
          <p:cNvPr id="15" name="Straight Arrow Connector 55">
            <a:extLst>
              <a:ext uri="{FF2B5EF4-FFF2-40B4-BE49-F238E27FC236}">
                <a16:creationId xmlns:a16="http://schemas.microsoft.com/office/drawing/2014/main" id="{80928B85-5518-8A4C-9E94-830493004F2F}"/>
              </a:ext>
            </a:extLst>
          </p:cNvPr>
          <p:cNvCxnSpPr>
            <a:cxnSpLocks noChangeShapeType="1"/>
          </p:cNvCxnSpPr>
          <p:nvPr/>
        </p:nvCxnSpPr>
        <p:spPr bwMode="auto">
          <a:xfrm flipH="1">
            <a:off x="6019800" y="4267199"/>
            <a:ext cx="276778" cy="1066800"/>
          </a:xfrm>
          <a:prstGeom prst="straightConnector1">
            <a:avLst/>
          </a:prstGeom>
          <a:noFill/>
          <a:ln w="9525" algn="ctr">
            <a:solidFill>
              <a:schemeClr val="tx1"/>
            </a:solidFill>
            <a:round/>
            <a:headEnd/>
            <a:tailEnd type="arrow" w="med" len="med"/>
          </a:ln>
        </p:spPr>
      </p:cxnSp>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3BC0464-BFC9-0745-9B13-B8FE0FE00098}"/>
                  </a:ext>
                </a:extLst>
              </p:cNvPr>
              <p:cNvSpPr/>
              <p:nvPr/>
            </p:nvSpPr>
            <p:spPr>
              <a:xfrm>
                <a:off x="2468045" y="4558784"/>
                <a:ext cx="7675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00FF"/>
                              </a:solidFill>
                              <a:latin typeface="Cambria Math" panose="02040503050406030204" pitchFamily="18" charset="0"/>
                              <a:cs typeface="Times New Roman" panose="02020603050405020304" pitchFamily="18" charset="0"/>
                            </a:rPr>
                          </m:ctrlPr>
                        </m:sSubPr>
                        <m:e>
                          <m:r>
                            <a:rPr lang="en-US" sz="1800" i="1" dirty="0">
                              <a:solidFill>
                                <a:srgbClr val="0000FF"/>
                              </a:solidFill>
                              <a:latin typeface="Cambria Math" panose="02040503050406030204" pitchFamily="18" charset="0"/>
                              <a:cs typeface="Times New Roman" panose="02020603050405020304" pitchFamily="18" charset="0"/>
                            </a:rPr>
                            <m:t>𝑐</m:t>
                          </m:r>
                        </m:e>
                        <m:sub>
                          <m:r>
                            <a:rPr lang="en-US" sz="1800" i="1" dirty="0">
                              <a:solidFill>
                                <a:srgbClr val="0000FF"/>
                              </a:solidFill>
                              <a:latin typeface="Cambria Math" panose="02040503050406030204" pitchFamily="18" charset="0"/>
                              <a:cs typeface="Times New Roman" panose="02020603050405020304" pitchFamily="18" charset="0"/>
                            </a:rPr>
                            <m:t>1</m:t>
                          </m:r>
                        </m:sub>
                      </m:sSub>
                      <m:r>
                        <a:rPr lang="en-US" sz="1800" i="1" dirty="0">
                          <a:solidFill>
                            <a:srgbClr val="0000FF"/>
                          </a:solidFill>
                          <a:latin typeface="Cambria Math" panose="02040503050406030204" pitchFamily="18" charset="0"/>
                          <a:cs typeface="Times New Roman" panose="02020603050405020304" pitchFamily="18" charset="0"/>
                        </a:rPr>
                        <m:t>(</m:t>
                      </m:r>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00FF"/>
                          </a:solidFill>
                          <a:latin typeface="Cambria Math" panose="02040503050406030204" pitchFamily="18" charset="0"/>
                          <a:cs typeface="Times New Roman" panose="02020603050405020304" pitchFamily="18" charset="0"/>
                        </a:rPr>
                        <m:t>)</m:t>
                      </m:r>
                    </m:oMath>
                  </m:oMathPara>
                </a14:m>
                <a:endParaRPr lang="en-US" sz="1800" dirty="0">
                  <a:solidFill>
                    <a:srgbClr val="0000FF"/>
                  </a:solidFill>
                </a:endParaRPr>
              </a:p>
            </p:txBody>
          </p:sp>
        </mc:Choice>
        <mc:Fallback xmlns="">
          <p:sp>
            <p:nvSpPr>
              <p:cNvPr id="17" name="Rectangle 16">
                <a:extLst>
                  <a:ext uri="{FF2B5EF4-FFF2-40B4-BE49-F238E27FC236}">
                    <a16:creationId xmlns:a16="http://schemas.microsoft.com/office/drawing/2014/main" id="{83BC0464-BFC9-0745-9B13-B8FE0FE00098}"/>
                  </a:ext>
                </a:extLst>
              </p:cNvPr>
              <p:cNvSpPr>
                <a:spLocks noRot="1" noChangeAspect="1" noMove="1" noResize="1" noEditPoints="1" noAdjustHandles="1" noChangeArrowheads="1" noChangeShapeType="1" noTextEdit="1"/>
              </p:cNvSpPr>
              <p:nvPr/>
            </p:nvSpPr>
            <p:spPr>
              <a:xfrm>
                <a:off x="2468045" y="4558784"/>
                <a:ext cx="767518"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BC3A4232-23FF-4349-A488-A433DCFEA2CB}"/>
                  </a:ext>
                </a:extLst>
              </p:cNvPr>
              <p:cNvSpPr/>
              <p:nvPr/>
            </p:nvSpPr>
            <p:spPr>
              <a:xfrm>
                <a:off x="3537783" y="4362915"/>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B050"/>
                              </a:solidFill>
                              <a:latin typeface="Cambria Math" panose="02040503050406030204" pitchFamily="18" charset="0"/>
                              <a:cs typeface="Times New Roman" panose="02020603050405020304" pitchFamily="18" charset="0"/>
                            </a:rPr>
                          </m:ctrlPr>
                        </m:sSubPr>
                        <m:e>
                          <m:r>
                            <a:rPr lang="en-US" sz="1800" i="1" dirty="0">
                              <a:solidFill>
                                <a:srgbClr val="00B050"/>
                              </a:solidFill>
                              <a:latin typeface="Cambria Math" panose="02040503050406030204" pitchFamily="18" charset="0"/>
                              <a:cs typeface="Times New Roman" panose="02020603050405020304" pitchFamily="18" charset="0"/>
                            </a:rPr>
                            <m:t>𝑐</m:t>
                          </m:r>
                        </m:e>
                        <m:sub>
                          <m:r>
                            <a:rPr lang="en-US" sz="1800" i="1" dirty="0">
                              <a:solidFill>
                                <a:srgbClr val="00B050"/>
                              </a:solidFill>
                              <a:latin typeface="Cambria Math" panose="02040503050406030204" pitchFamily="18" charset="0"/>
                              <a:cs typeface="Times New Roman" panose="02020603050405020304" pitchFamily="18" charset="0"/>
                            </a:rPr>
                            <m:t>2</m:t>
                          </m:r>
                        </m:sub>
                      </m:sSub>
                      <m:r>
                        <a:rPr lang="en-US" sz="1800" i="1" dirty="0">
                          <a:solidFill>
                            <a:srgbClr val="00B050"/>
                          </a:solidFill>
                          <a:latin typeface="Cambria Math" panose="02040503050406030204" pitchFamily="18" charset="0"/>
                          <a:cs typeface="Times New Roman" panose="02020603050405020304" pitchFamily="18" charset="0"/>
                        </a:rPr>
                        <m:t>(</m:t>
                      </m:r>
                      <m:r>
                        <a:rPr lang="en-US" sz="1800" i="1" dirty="0">
                          <a:solidFill>
                            <a:srgbClr val="00B05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B050"/>
                          </a:solidFill>
                          <a:latin typeface="Cambria Math" panose="02040503050406030204" pitchFamily="18" charset="0"/>
                          <a:cs typeface="Times New Roman" panose="02020603050405020304" pitchFamily="18" charset="0"/>
                        </a:rPr>
                        <m:t>)</m:t>
                      </m:r>
                    </m:oMath>
                  </m:oMathPara>
                </a14:m>
                <a:endParaRPr lang="en-US" sz="1800" dirty="0">
                  <a:solidFill>
                    <a:srgbClr val="00B050"/>
                  </a:solidFill>
                </a:endParaRPr>
              </a:p>
            </p:txBody>
          </p:sp>
        </mc:Choice>
        <mc:Fallback xmlns="">
          <p:sp>
            <p:nvSpPr>
              <p:cNvPr id="20" name="Rectangle 19">
                <a:extLst>
                  <a:ext uri="{FF2B5EF4-FFF2-40B4-BE49-F238E27FC236}">
                    <a16:creationId xmlns:a16="http://schemas.microsoft.com/office/drawing/2014/main" id="{BC3A4232-23FF-4349-A488-A433DCFEA2CB}"/>
                  </a:ext>
                </a:extLst>
              </p:cNvPr>
              <p:cNvSpPr>
                <a:spLocks noRot="1" noChangeAspect="1" noMove="1" noResize="1" noEditPoints="1" noAdjustHandles="1" noChangeArrowheads="1" noChangeShapeType="1" noTextEdit="1"/>
              </p:cNvSpPr>
              <p:nvPr/>
            </p:nvSpPr>
            <p:spPr>
              <a:xfrm>
                <a:off x="3537783" y="4362915"/>
                <a:ext cx="772839" cy="369332"/>
              </a:xfrm>
              <a:prstGeom prst="rect">
                <a:avLst/>
              </a:prstGeom>
              <a:blipFill>
                <a:blip r:embed="rId6"/>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3D0391D-9F53-9F4A-91D1-D580D685BD80}"/>
                  </a:ext>
                </a:extLst>
              </p:cNvPr>
              <p:cNvSpPr/>
              <p:nvPr/>
            </p:nvSpPr>
            <p:spPr>
              <a:xfrm>
                <a:off x="4642683" y="4121140"/>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FF0000"/>
                              </a:solidFill>
                              <a:latin typeface="Cambria Math" panose="02040503050406030204" pitchFamily="18" charset="0"/>
                              <a:cs typeface="Times New Roman" panose="02020603050405020304" pitchFamily="18" charset="0"/>
                            </a:rPr>
                          </m:ctrlPr>
                        </m:sSubPr>
                        <m:e>
                          <m:r>
                            <a:rPr lang="en-US" sz="1800" i="1" dirty="0">
                              <a:solidFill>
                                <a:srgbClr val="FF0000"/>
                              </a:solidFill>
                              <a:latin typeface="Cambria Math" panose="02040503050406030204" pitchFamily="18" charset="0"/>
                              <a:cs typeface="Times New Roman" panose="02020603050405020304" pitchFamily="18" charset="0"/>
                            </a:rPr>
                            <m:t>𝑐</m:t>
                          </m:r>
                        </m:e>
                        <m:sub>
                          <m:r>
                            <a:rPr lang="en-US" sz="1800" i="1" dirty="0">
                              <a:solidFill>
                                <a:srgbClr val="FF0000"/>
                              </a:solidFill>
                              <a:latin typeface="Cambria Math" panose="02040503050406030204" pitchFamily="18" charset="0"/>
                              <a:cs typeface="Times New Roman" panose="02020603050405020304" pitchFamily="18" charset="0"/>
                            </a:rPr>
                            <m:t>3</m:t>
                          </m:r>
                        </m:sub>
                      </m:sSub>
                      <m:r>
                        <a:rPr lang="en-US" sz="1800" i="1" dirty="0">
                          <a:solidFill>
                            <a:srgbClr val="FF0000"/>
                          </a:solidFill>
                          <a:latin typeface="Cambria Math" panose="02040503050406030204" pitchFamily="18" charset="0"/>
                          <a:cs typeface="Times New Roman" panose="02020603050405020304" pitchFamily="18" charset="0"/>
                        </a:rPr>
                        <m:t>(</m:t>
                      </m:r>
                      <m:r>
                        <a:rPr lang="en-US" sz="18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FF0000"/>
                          </a:solidFill>
                          <a:latin typeface="Cambria Math" panose="02040503050406030204" pitchFamily="18" charset="0"/>
                          <a:cs typeface="Times New Roman" panose="02020603050405020304" pitchFamily="18" charset="0"/>
                        </a:rPr>
                        <m:t>)</m:t>
                      </m:r>
                    </m:oMath>
                  </m:oMathPara>
                </a14:m>
                <a:endParaRPr lang="en-US" sz="1800" dirty="0">
                  <a:solidFill>
                    <a:srgbClr val="FF0000"/>
                  </a:solidFill>
                </a:endParaRPr>
              </a:p>
            </p:txBody>
          </p:sp>
        </mc:Choice>
        <mc:Fallback xmlns="">
          <p:sp>
            <p:nvSpPr>
              <p:cNvPr id="21" name="Rectangle 20">
                <a:extLst>
                  <a:ext uri="{FF2B5EF4-FFF2-40B4-BE49-F238E27FC236}">
                    <a16:creationId xmlns:a16="http://schemas.microsoft.com/office/drawing/2014/main" id="{23D0391D-9F53-9F4A-91D1-D580D685BD80}"/>
                  </a:ext>
                </a:extLst>
              </p:cNvPr>
              <p:cNvSpPr>
                <a:spLocks noRot="1" noChangeAspect="1" noMove="1" noResize="1" noEditPoints="1" noAdjustHandles="1" noChangeArrowheads="1" noChangeShapeType="1" noTextEdit="1"/>
              </p:cNvSpPr>
              <p:nvPr/>
            </p:nvSpPr>
            <p:spPr>
              <a:xfrm>
                <a:off x="4642683" y="4121140"/>
                <a:ext cx="772839" cy="369332"/>
              </a:xfrm>
              <a:prstGeom prst="rect">
                <a:avLst/>
              </a:prstGeom>
              <a:blipFill>
                <a:blip r:embed="rId7"/>
                <a:stretch>
                  <a:fillRect b="-16667"/>
                </a:stretch>
              </a:blipFill>
            </p:spPr>
            <p:txBody>
              <a:bodyPr/>
              <a:lstStyle/>
              <a:p>
                <a:r>
                  <a:rPr lang="en-US">
                    <a:noFill/>
                  </a:rPr>
                  <a:t> </a:t>
                </a:r>
              </a:p>
            </p:txBody>
          </p:sp>
        </mc:Fallback>
      </mc:AlternateContent>
    </p:spTree>
    <p:extLst>
      <p:ext uri="{BB962C8B-B14F-4D97-AF65-F5344CB8AC3E}">
        <p14:creationId xmlns:p14="http://schemas.microsoft.com/office/powerpoint/2010/main" val="176586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7"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perception</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Color receptors act as filters on the spectrum</a:t>
                </a:r>
              </a:p>
              <a:p>
                <a:pPr lvl="1"/>
                <a:r>
                  <a:rPr lang="en-US" sz="2400" dirty="0"/>
                  <a:t>Let </a:t>
                </a:r>
                <a14:m>
                  <m:oMath xmlns:m="http://schemas.openxmlformats.org/officeDocument/2006/math">
                    <m:r>
                      <a:rPr lang="en-US" sz="2400" i="1" dirty="0" smtClean="0">
                        <a:solidFill>
                          <a:srgbClr val="7030A0"/>
                        </a:solidFill>
                        <a:latin typeface="Cambria Math" panose="02040503050406030204" pitchFamily="18" charset="0"/>
                        <a:cs typeface="Times New Roman" panose="02020603050405020304" pitchFamily="18" charset="0"/>
                      </a:rPr>
                      <m:t>𝑡</m:t>
                    </m:r>
                    <m:r>
                      <a:rPr lang="en-US" sz="2400" i="1" dirty="0" smtClean="0">
                        <a:solidFill>
                          <a:srgbClr val="7030A0"/>
                        </a:solidFill>
                        <a:latin typeface="Cambria Math" panose="02040503050406030204" pitchFamily="18" charset="0"/>
                        <a:cs typeface="Times New Roman" panose="02020603050405020304" pitchFamily="18" charset="0"/>
                      </a:rPr>
                      <m:t>(</m:t>
                    </m:r>
                    <m:r>
                      <a:rPr lang="el-GR" sz="2400" i="1" dirty="0">
                        <a:solidFill>
                          <a:srgbClr val="7030A0"/>
                        </a:solidFill>
                        <a:latin typeface="Cambria Math" panose="02040503050406030204" pitchFamily="18" charset="0"/>
                        <a:cs typeface="Times New Roman" panose="02020603050405020304" pitchFamily="18" charset="0"/>
                      </a:rPr>
                      <m:t>𝜆</m:t>
                    </m:r>
                    <m:r>
                      <a:rPr lang="en-US" sz="2400" i="1" dirty="0">
                        <a:solidFill>
                          <a:srgbClr val="7030A0"/>
                        </a:solidFill>
                        <a:latin typeface="Cambria Math" panose="02040503050406030204" pitchFamily="18" charset="0"/>
                        <a:cs typeface="Times New Roman" panose="02020603050405020304" pitchFamily="18" charset="0"/>
                      </a:rPr>
                      <m:t>)</m:t>
                    </m:r>
                  </m:oMath>
                </a14:m>
                <a:r>
                  <a:rPr lang="en-US" sz="2400" dirty="0"/>
                  <a:t> be the target spectrum and </a:t>
                </a:r>
                <a14:m>
                  <m:oMath xmlns:m="http://schemas.openxmlformats.org/officeDocument/2006/math">
                    <m:sSub>
                      <m:sSubPr>
                        <m:ctrlPr>
                          <a:rPr lang="en-US" sz="2400" i="1" dirty="0" smtClean="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cs typeface="Times New Roman" panose="02020603050405020304" pitchFamily="18" charset="0"/>
                          </a:rPr>
                          <m:t>𝑐</m:t>
                        </m:r>
                      </m:e>
                      <m:sub>
                        <m:r>
                          <a:rPr lang="en-US" sz="2400" i="1" dirty="0">
                            <a:solidFill>
                              <a:srgbClr val="0000FF"/>
                            </a:solidFill>
                            <a:latin typeface="Cambria Math" panose="02040503050406030204" pitchFamily="18" charset="0"/>
                            <a:cs typeface="Times New Roman" panose="02020603050405020304" pitchFamily="18" charset="0"/>
                          </a:rPr>
                          <m:t>1</m:t>
                        </m:r>
                      </m:sub>
                    </m:sSub>
                    <m:r>
                      <a:rPr lang="en-US" sz="2400" i="1" dirty="0">
                        <a:solidFill>
                          <a:srgbClr val="0000FF"/>
                        </a:solidFill>
                        <a:latin typeface="Cambria Math" panose="02040503050406030204" pitchFamily="18" charset="0"/>
                        <a:cs typeface="Times New Roman" panose="02020603050405020304" pitchFamily="18" charset="0"/>
                      </a:rPr>
                      <m:t>(</m:t>
                    </m:r>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0000FF"/>
                        </a:solidFill>
                        <a:latin typeface="Cambria Math" panose="02040503050406030204" pitchFamily="18" charset="0"/>
                        <a:cs typeface="Times New Roman" panose="02020603050405020304" pitchFamily="18" charset="0"/>
                      </a:rPr>
                      <m:t>)</m:t>
                    </m:r>
                  </m:oMath>
                </a14:m>
                <a:r>
                  <a:rPr lang="en-US" sz="2400" dirty="0"/>
                  <a:t>,</a:t>
                </a:r>
                <a:r>
                  <a:rPr lang="en-US" sz="2400" dirty="0">
                    <a:solidFill>
                      <a:srgbClr val="C00000"/>
                    </a:solidFill>
                  </a:rPr>
                  <a:t> </a:t>
                </a:r>
                <a14:m>
                  <m:oMath xmlns:m="http://schemas.openxmlformats.org/officeDocument/2006/math">
                    <m:sSub>
                      <m:sSubPr>
                        <m:ctrlPr>
                          <a:rPr lang="en-US" sz="2400" i="1" dirty="0" smtClean="0">
                            <a:solidFill>
                              <a:srgbClr val="33CC33"/>
                            </a:solidFill>
                            <a:latin typeface="Cambria Math" panose="02040503050406030204" pitchFamily="18" charset="0"/>
                            <a:cs typeface="Times New Roman" panose="02020603050405020304" pitchFamily="18" charset="0"/>
                          </a:rPr>
                        </m:ctrlPr>
                      </m:sSubPr>
                      <m:e>
                        <m:r>
                          <a:rPr lang="en-US" sz="2400" i="1" dirty="0">
                            <a:solidFill>
                              <a:srgbClr val="33CC33"/>
                            </a:solidFill>
                            <a:latin typeface="Cambria Math" panose="02040503050406030204" pitchFamily="18" charset="0"/>
                            <a:cs typeface="Times New Roman" panose="02020603050405020304" pitchFamily="18" charset="0"/>
                          </a:rPr>
                          <m:t>𝑐</m:t>
                        </m:r>
                      </m:e>
                      <m:sub>
                        <m:r>
                          <a:rPr lang="en-US" sz="2400" i="1" dirty="0">
                            <a:solidFill>
                              <a:srgbClr val="33CC33"/>
                            </a:solidFill>
                            <a:latin typeface="Cambria Math" panose="02040503050406030204" pitchFamily="18" charset="0"/>
                            <a:cs typeface="Times New Roman" panose="02020603050405020304" pitchFamily="18" charset="0"/>
                          </a:rPr>
                          <m:t>2</m:t>
                        </m:r>
                      </m:sub>
                    </m:sSub>
                    <m:r>
                      <a:rPr lang="en-US" sz="2400" i="1" dirty="0">
                        <a:solidFill>
                          <a:srgbClr val="33CC33"/>
                        </a:solidFill>
                        <a:latin typeface="Cambria Math" panose="02040503050406030204" pitchFamily="18" charset="0"/>
                        <a:cs typeface="Times New Roman" panose="02020603050405020304" pitchFamily="18" charset="0"/>
                      </a:rPr>
                      <m:t>(</m:t>
                    </m:r>
                    <m:r>
                      <a:rPr lang="en-US" sz="2400"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33CC33"/>
                        </a:solidFill>
                        <a:latin typeface="Cambria Math" panose="02040503050406030204" pitchFamily="18" charset="0"/>
                        <a:cs typeface="Times New Roman" panose="02020603050405020304" pitchFamily="18" charset="0"/>
                      </a:rPr>
                      <m:t>)</m:t>
                    </m:r>
                  </m:oMath>
                </a14:m>
                <a:r>
                  <a:rPr lang="en-US" sz="2400" dirty="0"/>
                  <a:t>, and</a:t>
                </a:r>
                <a:r>
                  <a:rPr lang="en-US" sz="2400" dirty="0">
                    <a:solidFill>
                      <a:srgbClr val="C00000"/>
                    </a:solidFill>
                  </a:rPr>
                  <a:t> </a:t>
                </a:r>
                <a14:m>
                  <m:oMath xmlns:m="http://schemas.openxmlformats.org/officeDocument/2006/math">
                    <m:sSub>
                      <m:sSubPr>
                        <m:ctrlPr>
                          <a:rPr lang="en-US" sz="2400" i="1" dirty="0" smtClean="0">
                            <a:solidFill>
                              <a:srgbClr val="FF0000"/>
                            </a:solidFill>
                            <a:latin typeface="Cambria Math" panose="02040503050406030204" pitchFamily="18" charset="0"/>
                            <a:cs typeface="Times New Roman" panose="02020603050405020304" pitchFamily="18" charset="0"/>
                          </a:rPr>
                        </m:ctrlPr>
                      </m:sSubPr>
                      <m:e>
                        <m:r>
                          <a:rPr lang="en-US" sz="2400" i="1" dirty="0">
                            <a:solidFill>
                              <a:srgbClr val="FF0000"/>
                            </a:solidFill>
                            <a:latin typeface="Cambria Math" panose="02040503050406030204" pitchFamily="18" charset="0"/>
                            <a:cs typeface="Times New Roman" panose="02020603050405020304" pitchFamily="18" charset="0"/>
                          </a:rPr>
                          <m:t>𝑐</m:t>
                        </m:r>
                      </m:e>
                      <m:sub>
                        <m:r>
                          <a:rPr lang="en-US" sz="2400" i="1" dirty="0">
                            <a:solidFill>
                              <a:srgbClr val="FF0000"/>
                            </a:solidFill>
                            <a:latin typeface="Cambria Math" panose="02040503050406030204" pitchFamily="18" charset="0"/>
                            <a:cs typeface="Times New Roman" panose="02020603050405020304" pitchFamily="18" charset="0"/>
                          </a:rPr>
                          <m:t>3</m:t>
                        </m:r>
                      </m:sub>
                    </m:sSub>
                    <m:r>
                      <a:rPr lang="en-US" sz="2400" i="1" dirty="0">
                        <a:solidFill>
                          <a:srgbClr val="FF0000"/>
                        </a:solidFill>
                        <a:latin typeface="Cambria Math" panose="02040503050406030204" pitchFamily="18" charset="0"/>
                        <a:cs typeface="Times New Roman" panose="02020603050405020304" pitchFamily="18" charset="0"/>
                      </a:rPr>
                      <m:t>(</m:t>
                    </m:r>
                    <m:r>
                      <a:rPr lang="en-US" sz="24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FF0000"/>
                        </a:solidFill>
                        <a:latin typeface="Cambria Math" panose="02040503050406030204" pitchFamily="18" charset="0"/>
                        <a:cs typeface="Times New Roman" panose="02020603050405020304" pitchFamily="18" charset="0"/>
                      </a:rPr>
                      <m:t>)</m:t>
                    </m:r>
                  </m:oMath>
                </a14:m>
                <a:r>
                  <a:rPr lang="en-US" sz="2400" dirty="0">
                    <a:solidFill>
                      <a:srgbClr val="C00000"/>
                    </a:solidFill>
                  </a:rPr>
                  <a:t> </a:t>
                </a:r>
                <a:r>
                  <a:rPr lang="en-US" sz="2400" dirty="0"/>
                  <a:t>be</a:t>
                </a:r>
                <a:r>
                  <a:rPr lang="en-US" sz="2400" dirty="0">
                    <a:solidFill>
                      <a:srgbClr val="C00000"/>
                    </a:solidFill>
                  </a:rPr>
                  <a:t> </a:t>
                </a:r>
                <a:r>
                  <a:rPr lang="en-US" sz="2400" dirty="0"/>
                  <a:t>the response curves of the three types of cones</a:t>
                </a:r>
              </a:p>
              <a:p>
                <a:pPr lvl="1"/>
                <a:r>
                  <a:rPr lang="en-US" sz="2400" dirty="0"/>
                  <a:t>Then the total response of each type of cone is:</a:t>
                </a:r>
              </a:p>
              <a:p>
                <a:pPr marL="0" indent="0" algn="ctr">
                  <a:buNone/>
                </a:pPr>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6" name="Freeform 8">
            <a:extLst>
              <a:ext uri="{FF2B5EF4-FFF2-40B4-BE49-F238E27FC236}">
                <a16:creationId xmlns:a16="http://schemas.microsoft.com/office/drawing/2014/main" id="{6B9CFB4B-1F85-DC4D-A818-5005CDD1249E}"/>
              </a:ext>
            </a:extLst>
          </p:cNvPr>
          <p:cNvSpPr>
            <a:spLocks/>
          </p:cNvSpPr>
          <p:nvPr/>
        </p:nvSpPr>
        <p:spPr bwMode="auto">
          <a:xfrm>
            <a:off x="2247901" y="4968874"/>
            <a:ext cx="2595563" cy="1276350"/>
          </a:xfrm>
          <a:custGeom>
            <a:avLst/>
            <a:gdLst>
              <a:gd name="T0" fmla="*/ 2147483647 w 1635"/>
              <a:gd name="T1" fmla="*/ 2147483647 h 502"/>
              <a:gd name="T2" fmla="*/ 2147483647 w 1635"/>
              <a:gd name="T3" fmla="*/ 2147483647 h 502"/>
              <a:gd name="T4" fmla="*/ 2147483647 w 1635"/>
              <a:gd name="T5" fmla="*/ 2147483647 h 502"/>
              <a:gd name="T6" fmla="*/ 2147483647 w 1635"/>
              <a:gd name="T7" fmla="*/ 2147483647 h 502"/>
              <a:gd name="T8" fmla="*/ 2147483647 w 1635"/>
              <a:gd name="T9" fmla="*/ 2147483647 h 502"/>
              <a:gd name="T10" fmla="*/ 2147483647 w 1635"/>
              <a:gd name="T11" fmla="*/ 2147483647 h 502"/>
              <a:gd name="T12" fmla="*/ 2147483647 w 1635"/>
              <a:gd name="T13" fmla="*/ 2147483647 h 502"/>
              <a:gd name="T14" fmla="*/ 2147483647 w 1635"/>
              <a:gd name="T15" fmla="*/ 2147483647 h 502"/>
              <a:gd name="T16" fmla="*/ 2147483647 w 1635"/>
              <a:gd name="T17" fmla="*/ 2147483647 h 502"/>
              <a:gd name="T18" fmla="*/ 2147483647 w 1635"/>
              <a:gd name="T19" fmla="*/ 2147483647 h 502"/>
              <a:gd name="T20" fmla="*/ 2147483647 w 1635"/>
              <a:gd name="T21" fmla="*/ 2147483647 h 502"/>
              <a:gd name="T22" fmla="*/ 2147483647 w 1635"/>
              <a:gd name="T23" fmla="*/ 2147483647 h 502"/>
              <a:gd name="T24" fmla="*/ 2147483647 w 1635"/>
              <a:gd name="T25" fmla="*/ 2147483647 h 502"/>
              <a:gd name="T26" fmla="*/ 2147483647 w 1635"/>
              <a:gd name="T27" fmla="*/ 2147483647 h 502"/>
              <a:gd name="T28" fmla="*/ 2147483647 w 1635"/>
              <a:gd name="T29" fmla="*/ 2147483647 h 502"/>
              <a:gd name="T30" fmla="*/ 2147483647 w 1635"/>
              <a:gd name="T31" fmla="*/ 2147483647 h 502"/>
              <a:gd name="T32" fmla="*/ 2147483647 w 1635"/>
              <a:gd name="T33" fmla="*/ 2147483647 h 502"/>
              <a:gd name="T34" fmla="*/ 2147483647 w 1635"/>
              <a:gd name="T35" fmla="*/ 0 h 502"/>
              <a:gd name="T36" fmla="*/ 2147483647 w 1635"/>
              <a:gd name="T37" fmla="*/ 2147483647 h 502"/>
              <a:gd name="T38" fmla="*/ 2147483647 w 1635"/>
              <a:gd name="T39" fmla="*/ 2147483647 h 502"/>
              <a:gd name="T40" fmla="*/ 2147483647 w 1635"/>
              <a:gd name="T41" fmla="*/ 2147483647 h 502"/>
              <a:gd name="T42" fmla="*/ 2147483647 w 1635"/>
              <a:gd name="T43" fmla="*/ 2147483647 h 502"/>
              <a:gd name="T44" fmla="*/ 2147483647 w 1635"/>
              <a:gd name="T45" fmla="*/ 2147483647 h 502"/>
              <a:gd name="T46" fmla="*/ 2147483647 w 1635"/>
              <a:gd name="T47" fmla="*/ 2147483647 h 502"/>
              <a:gd name="T48" fmla="*/ 2147483647 w 1635"/>
              <a:gd name="T49" fmla="*/ 2147483647 h 502"/>
              <a:gd name="T50" fmla="*/ 2147483647 w 1635"/>
              <a:gd name="T51" fmla="*/ 2147483647 h 502"/>
              <a:gd name="T52" fmla="*/ 2147483647 w 1635"/>
              <a:gd name="T53" fmla="*/ 2147483647 h 502"/>
              <a:gd name="T54" fmla="*/ 2147483647 w 1635"/>
              <a:gd name="T55" fmla="*/ 2147483647 h 502"/>
              <a:gd name="T56" fmla="*/ 2147483647 w 1635"/>
              <a:gd name="T57" fmla="*/ 2147483647 h 502"/>
              <a:gd name="T58" fmla="*/ 2147483647 w 1635"/>
              <a:gd name="T59" fmla="*/ 2147483647 h 502"/>
              <a:gd name="T60" fmla="*/ 2147483647 w 1635"/>
              <a:gd name="T61" fmla="*/ 2147483647 h 502"/>
              <a:gd name="T62" fmla="*/ 2147483647 w 1635"/>
              <a:gd name="T63" fmla="*/ 2147483647 h 502"/>
              <a:gd name="T64" fmla="*/ 2147483647 w 1635"/>
              <a:gd name="T65" fmla="*/ 2147483647 h 502"/>
              <a:gd name="T66" fmla="*/ 2147483647 w 1635"/>
              <a:gd name="T67" fmla="*/ 2147483647 h 502"/>
              <a:gd name="T68" fmla="*/ 2147483647 w 1635"/>
              <a:gd name="T69" fmla="*/ 2147483647 h 502"/>
              <a:gd name="T70" fmla="*/ 2147483647 w 1635"/>
              <a:gd name="T71" fmla="*/ 2147483647 h 502"/>
              <a:gd name="T72" fmla="*/ 2147483647 w 1635"/>
              <a:gd name="T73" fmla="*/ 2147483647 h 502"/>
              <a:gd name="T74" fmla="*/ 2147483647 w 1635"/>
              <a:gd name="T75" fmla="*/ 2147483647 h 502"/>
              <a:gd name="T76" fmla="*/ 2147483647 w 1635"/>
              <a:gd name="T77" fmla="*/ 2147483647 h 502"/>
              <a:gd name="T78" fmla="*/ 2147483647 w 1635"/>
              <a:gd name="T79" fmla="*/ 2147483647 h 502"/>
              <a:gd name="T80" fmla="*/ 2147483647 w 1635"/>
              <a:gd name="T81" fmla="*/ 2147483647 h 502"/>
              <a:gd name="T82" fmla="*/ 2147483647 w 1635"/>
              <a:gd name="T83" fmla="*/ 2147483647 h 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5"/>
              <a:gd name="T127" fmla="*/ 0 h 502"/>
              <a:gd name="T128" fmla="*/ 1635 w 1635"/>
              <a:gd name="T129" fmla="*/ 502 h 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3BC0464-BFC9-0745-9B13-B8FE0FE00098}"/>
                  </a:ext>
                </a:extLst>
              </p:cNvPr>
              <p:cNvSpPr/>
              <p:nvPr/>
            </p:nvSpPr>
            <p:spPr>
              <a:xfrm>
                <a:off x="2468045" y="4558784"/>
                <a:ext cx="7675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00FF"/>
                              </a:solidFill>
                              <a:latin typeface="Cambria Math" panose="02040503050406030204" pitchFamily="18" charset="0"/>
                              <a:cs typeface="Times New Roman" panose="02020603050405020304" pitchFamily="18" charset="0"/>
                            </a:rPr>
                          </m:ctrlPr>
                        </m:sSubPr>
                        <m:e>
                          <m:r>
                            <a:rPr lang="en-US" sz="1800" i="1" dirty="0">
                              <a:solidFill>
                                <a:srgbClr val="0000FF"/>
                              </a:solidFill>
                              <a:latin typeface="Cambria Math" panose="02040503050406030204" pitchFamily="18" charset="0"/>
                              <a:cs typeface="Times New Roman" panose="02020603050405020304" pitchFamily="18" charset="0"/>
                            </a:rPr>
                            <m:t>𝑐</m:t>
                          </m:r>
                        </m:e>
                        <m:sub>
                          <m:r>
                            <a:rPr lang="en-US" sz="1800" i="1" dirty="0">
                              <a:solidFill>
                                <a:srgbClr val="0000FF"/>
                              </a:solidFill>
                              <a:latin typeface="Cambria Math" panose="02040503050406030204" pitchFamily="18" charset="0"/>
                              <a:cs typeface="Times New Roman" panose="02020603050405020304" pitchFamily="18" charset="0"/>
                            </a:rPr>
                            <m:t>1</m:t>
                          </m:r>
                        </m:sub>
                      </m:sSub>
                      <m:r>
                        <a:rPr lang="en-US" sz="1800" i="1" dirty="0">
                          <a:solidFill>
                            <a:srgbClr val="0000FF"/>
                          </a:solidFill>
                          <a:latin typeface="Cambria Math" panose="02040503050406030204" pitchFamily="18" charset="0"/>
                          <a:cs typeface="Times New Roman" panose="02020603050405020304" pitchFamily="18" charset="0"/>
                        </a:rPr>
                        <m:t>(</m:t>
                      </m:r>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00FF"/>
                          </a:solidFill>
                          <a:latin typeface="Cambria Math" panose="02040503050406030204" pitchFamily="18" charset="0"/>
                          <a:cs typeface="Times New Roman" panose="02020603050405020304" pitchFamily="18" charset="0"/>
                        </a:rPr>
                        <m:t>)</m:t>
                      </m:r>
                    </m:oMath>
                  </m:oMathPara>
                </a14:m>
                <a:endParaRPr lang="en-US" sz="1800" dirty="0">
                  <a:solidFill>
                    <a:srgbClr val="0000FF"/>
                  </a:solidFill>
                </a:endParaRPr>
              </a:p>
            </p:txBody>
          </p:sp>
        </mc:Choice>
        <mc:Fallback xmlns="">
          <p:sp>
            <p:nvSpPr>
              <p:cNvPr id="17" name="Rectangle 16">
                <a:extLst>
                  <a:ext uri="{FF2B5EF4-FFF2-40B4-BE49-F238E27FC236}">
                    <a16:creationId xmlns:a16="http://schemas.microsoft.com/office/drawing/2014/main" id="{83BC0464-BFC9-0745-9B13-B8FE0FE00098}"/>
                  </a:ext>
                </a:extLst>
              </p:cNvPr>
              <p:cNvSpPr>
                <a:spLocks noRot="1" noChangeAspect="1" noMove="1" noResize="1" noEditPoints="1" noAdjustHandles="1" noChangeArrowheads="1" noChangeShapeType="1" noTextEdit="1"/>
              </p:cNvSpPr>
              <p:nvPr/>
            </p:nvSpPr>
            <p:spPr>
              <a:xfrm>
                <a:off x="2468045" y="4558784"/>
                <a:ext cx="767518"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DAF77AD2-4648-A84A-A29C-F2B954F212B5}"/>
                  </a:ext>
                </a:extLst>
              </p:cNvPr>
              <p:cNvSpPr/>
              <p:nvPr/>
            </p:nvSpPr>
            <p:spPr>
              <a:xfrm>
                <a:off x="1337174" y="2556581"/>
                <a:ext cx="3097066"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𝑅</m:t>
                          </m:r>
                        </m:e>
                        <m:sub>
                          <m:r>
                            <a:rPr lang="en-US" i="1">
                              <a:solidFill>
                                <a:srgbClr val="0000FF"/>
                              </a:solidFill>
                              <a:latin typeface="Cambria Math" panose="02040503050406030204" pitchFamily="18" charset="0"/>
                            </a:rPr>
                            <m:t>1</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0000FF"/>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00FF"/>
                                  </a:solidFill>
                                  <a:latin typeface="Cambria Math" panose="02040503050406030204" pitchFamily="18" charset="0"/>
                                </a:rPr>
                                <m:t>𝑐</m:t>
                              </m:r>
                            </m:e>
                            <m:sub>
                              <m:r>
                                <a:rPr lang="en-US" i="1">
                                  <a:solidFill>
                                    <a:srgbClr val="0000FF"/>
                                  </a:solidFill>
                                  <a:latin typeface="Cambria Math" panose="02040503050406030204" pitchFamily="18" charset="0"/>
                                </a:rPr>
                                <m:t>1</m:t>
                              </m:r>
                            </m:sub>
                          </m:sSub>
                          <m:d>
                            <m:dPr>
                              <m:ctrlPr>
                                <a:rPr lang="en-US" i="1">
                                  <a:solidFill>
                                    <a:srgbClr val="0000FF"/>
                                  </a:solidFill>
                                  <a:latin typeface="Cambria Math" panose="02040503050406030204" pitchFamily="18" charset="0"/>
                                </a:rPr>
                              </m:ctrlPr>
                            </m:dPr>
                            <m:e>
                              <m:r>
                                <a:rPr lang="en-US" i="1">
                                  <a:solidFill>
                                    <a:srgbClr val="0000FF"/>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r>
                        <a:rPr lang="en-US" i="1">
                          <a:latin typeface="Cambria Math" panose="02040503050406030204" pitchFamily="18" charset="0"/>
                        </a:rPr>
                        <m:t> </m:t>
                      </m:r>
                    </m:oMath>
                  </m:oMathPara>
                </a14:m>
                <a:endParaRPr lang="en-US" dirty="0"/>
              </a:p>
            </p:txBody>
          </p:sp>
        </mc:Choice>
        <mc:Fallback>
          <p:sp>
            <p:nvSpPr>
              <p:cNvPr id="18" name="Rectangle 17">
                <a:extLst>
                  <a:ext uri="{FF2B5EF4-FFF2-40B4-BE49-F238E27FC236}">
                    <a16:creationId xmlns:a16="http://schemas.microsoft.com/office/drawing/2014/main" id="{DAF77AD2-4648-A84A-A29C-F2B954F212B5}"/>
                  </a:ext>
                </a:extLst>
              </p:cNvPr>
              <p:cNvSpPr>
                <a:spLocks noRot="1" noChangeAspect="1" noMove="1" noResize="1" noEditPoints="1" noAdjustHandles="1" noChangeArrowheads="1" noChangeShapeType="1" noTextEdit="1"/>
              </p:cNvSpPr>
              <p:nvPr/>
            </p:nvSpPr>
            <p:spPr>
              <a:xfrm>
                <a:off x="1337174" y="2556581"/>
                <a:ext cx="3097066" cy="955133"/>
              </a:xfrm>
              <a:prstGeom prst="rect">
                <a:avLst/>
              </a:prstGeom>
              <a:blipFill>
                <a:blip r:embed="rId6"/>
                <a:stretch>
                  <a:fillRect l="-14286" t="-149351" b="-224675"/>
                </a:stretch>
              </a:blipFill>
            </p:spPr>
            <p:txBody>
              <a:bodyPr/>
              <a:lstStyle/>
              <a:p>
                <a:r>
                  <a:rPr lang="en-US">
                    <a:noFill/>
                  </a:rPr>
                  <a:t> </a:t>
                </a:r>
              </a:p>
            </p:txBody>
          </p:sp>
        </mc:Fallback>
      </mc:AlternateContent>
    </p:spTree>
    <p:extLst>
      <p:ext uri="{BB962C8B-B14F-4D97-AF65-F5344CB8AC3E}">
        <p14:creationId xmlns:p14="http://schemas.microsoft.com/office/powerpoint/2010/main" val="123107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7F7F-CFA7-C142-AC5D-D1936FFF0ED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74B24EF-8C0F-F946-80FF-68B085FCB247}"/>
              </a:ext>
            </a:extLst>
          </p:cNvPr>
          <p:cNvSpPr>
            <a:spLocks noGrp="1"/>
          </p:cNvSpPr>
          <p:nvPr>
            <p:ph idx="1"/>
          </p:nvPr>
        </p:nvSpPr>
        <p:spPr/>
        <p:txBody>
          <a:bodyPr/>
          <a:lstStyle/>
          <a:p>
            <a:r>
              <a:rPr lang="en-US" dirty="0"/>
              <a:t>Physical origin of color</a:t>
            </a:r>
          </a:p>
          <a:p>
            <a:r>
              <a:rPr lang="en-US" dirty="0"/>
              <a:t>Spectra of sources and surfaces</a:t>
            </a:r>
          </a:p>
          <a:p>
            <a:r>
              <a:rPr lang="en-US" dirty="0"/>
              <a:t>Physiology of color vision</a:t>
            </a:r>
          </a:p>
          <a:p>
            <a:r>
              <a:rPr lang="en-US" dirty="0"/>
              <a:t>Quantifying color perception</a:t>
            </a:r>
          </a:p>
          <a:p>
            <a:r>
              <a:rPr lang="en-US" dirty="0"/>
              <a:t>Color spaces</a:t>
            </a:r>
          </a:p>
          <a:p>
            <a:r>
              <a:rPr lang="en-US" dirty="0"/>
              <a:t>Color constancy, white balance</a:t>
            </a:r>
          </a:p>
          <a:p>
            <a:endParaRPr lang="en-US" dirty="0"/>
          </a:p>
          <a:p>
            <a:endParaRPr lang="en-US" dirty="0"/>
          </a:p>
          <a:p>
            <a:endParaRPr lang="en-US" dirty="0"/>
          </a:p>
        </p:txBody>
      </p:sp>
    </p:spTree>
    <p:extLst>
      <p:ext uri="{BB962C8B-B14F-4D97-AF65-F5344CB8AC3E}">
        <p14:creationId xmlns:p14="http://schemas.microsoft.com/office/powerpoint/2010/main" val="861686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perception</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Color receptors act as filters on the spectrum</a:t>
                </a:r>
              </a:p>
              <a:p>
                <a:pPr lvl="1"/>
                <a:r>
                  <a:rPr lang="en-US" sz="2400" dirty="0"/>
                  <a:t>Let </a:t>
                </a:r>
                <a14:m>
                  <m:oMath xmlns:m="http://schemas.openxmlformats.org/officeDocument/2006/math">
                    <m:r>
                      <a:rPr lang="en-US" sz="2400" i="1" dirty="0" smtClean="0">
                        <a:solidFill>
                          <a:srgbClr val="7030A0"/>
                        </a:solidFill>
                        <a:latin typeface="Cambria Math" panose="02040503050406030204" pitchFamily="18" charset="0"/>
                        <a:cs typeface="Times New Roman" panose="02020603050405020304" pitchFamily="18" charset="0"/>
                      </a:rPr>
                      <m:t>𝑡</m:t>
                    </m:r>
                    <m:r>
                      <a:rPr lang="en-US" sz="2400" i="1" dirty="0" smtClean="0">
                        <a:solidFill>
                          <a:srgbClr val="7030A0"/>
                        </a:solidFill>
                        <a:latin typeface="Cambria Math" panose="02040503050406030204" pitchFamily="18" charset="0"/>
                        <a:cs typeface="Times New Roman" panose="02020603050405020304" pitchFamily="18" charset="0"/>
                      </a:rPr>
                      <m:t>(</m:t>
                    </m:r>
                    <m:r>
                      <a:rPr lang="el-GR" sz="2400" i="1" dirty="0">
                        <a:solidFill>
                          <a:srgbClr val="7030A0"/>
                        </a:solidFill>
                        <a:latin typeface="Cambria Math" panose="02040503050406030204" pitchFamily="18" charset="0"/>
                        <a:cs typeface="Times New Roman" panose="02020603050405020304" pitchFamily="18" charset="0"/>
                      </a:rPr>
                      <m:t>𝜆</m:t>
                    </m:r>
                    <m:r>
                      <a:rPr lang="en-US" sz="2400" i="1" dirty="0">
                        <a:solidFill>
                          <a:srgbClr val="7030A0"/>
                        </a:solidFill>
                        <a:latin typeface="Cambria Math" panose="02040503050406030204" pitchFamily="18" charset="0"/>
                        <a:cs typeface="Times New Roman" panose="02020603050405020304" pitchFamily="18" charset="0"/>
                      </a:rPr>
                      <m:t>)</m:t>
                    </m:r>
                  </m:oMath>
                </a14:m>
                <a:r>
                  <a:rPr lang="en-US" sz="2400" dirty="0"/>
                  <a:t> be the target spectrum and </a:t>
                </a:r>
                <a14:m>
                  <m:oMath xmlns:m="http://schemas.openxmlformats.org/officeDocument/2006/math">
                    <m:sSub>
                      <m:sSubPr>
                        <m:ctrlPr>
                          <a:rPr lang="en-US" sz="2400" i="1" dirty="0" smtClean="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cs typeface="Times New Roman" panose="02020603050405020304" pitchFamily="18" charset="0"/>
                          </a:rPr>
                          <m:t>𝑐</m:t>
                        </m:r>
                      </m:e>
                      <m:sub>
                        <m:r>
                          <a:rPr lang="en-US" sz="2400" i="1" dirty="0">
                            <a:solidFill>
                              <a:srgbClr val="0000FF"/>
                            </a:solidFill>
                            <a:latin typeface="Cambria Math" panose="02040503050406030204" pitchFamily="18" charset="0"/>
                            <a:cs typeface="Times New Roman" panose="02020603050405020304" pitchFamily="18" charset="0"/>
                          </a:rPr>
                          <m:t>1</m:t>
                        </m:r>
                      </m:sub>
                    </m:sSub>
                    <m:r>
                      <a:rPr lang="en-US" sz="2400" i="1" dirty="0">
                        <a:solidFill>
                          <a:srgbClr val="0000FF"/>
                        </a:solidFill>
                        <a:latin typeface="Cambria Math" panose="02040503050406030204" pitchFamily="18" charset="0"/>
                        <a:cs typeface="Times New Roman" panose="02020603050405020304" pitchFamily="18" charset="0"/>
                      </a:rPr>
                      <m:t>(</m:t>
                    </m:r>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0000FF"/>
                        </a:solidFill>
                        <a:latin typeface="Cambria Math" panose="02040503050406030204" pitchFamily="18" charset="0"/>
                        <a:cs typeface="Times New Roman" panose="02020603050405020304" pitchFamily="18" charset="0"/>
                      </a:rPr>
                      <m:t>)</m:t>
                    </m:r>
                  </m:oMath>
                </a14:m>
                <a:r>
                  <a:rPr lang="en-US" sz="2400" dirty="0"/>
                  <a:t>,</a:t>
                </a:r>
                <a:r>
                  <a:rPr lang="en-US" sz="2400" dirty="0">
                    <a:solidFill>
                      <a:srgbClr val="C00000"/>
                    </a:solidFill>
                  </a:rPr>
                  <a:t> </a:t>
                </a:r>
                <a14:m>
                  <m:oMath xmlns:m="http://schemas.openxmlformats.org/officeDocument/2006/math">
                    <m:sSub>
                      <m:sSubPr>
                        <m:ctrlPr>
                          <a:rPr lang="en-US" sz="2400" i="1" dirty="0" smtClean="0">
                            <a:solidFill>
                              <a:srgbClr val="33CC33"/>
                            </a:solidFill>
                            <a:latin typeface="Cambria Math" panose="02040503050406030204" pitchFamily="18" charset="0"/>
                            <a:cs typeface="Times New Roman" panose="02020603050405020304" pitchFamily="18" charset="0"/>
                          </a:rPr>
                        </m:ctrlPr>
                      </m:sSubPr>
                      <m:e>
                        <m:r>
                          <a:rPr lang="en-US" sz="2400" i="1" dirty="0">
                            <a:solidFill>
                              <a:srgbClr val="33CC33"/>
                            </a:solidFill>
                            <a:latin typeface="Cambria Math" panose="02040503050406030204" pitchFamily="18" charset="0"/>
                            <a:cs typeface="Times New Roman" panose="02020603050405020304" pitchFamily="18" charset="0"/>
                          </a:rPr>
                          <m:t>𝑐</m:t>
                        </m:r>
                      </m:e>
                      <m:sub>
                        <m:r>
                          <a:rPr lang="en-US" sz="2400" i="1" dirty="0">
                            <a:solidFill>
                              <a:srgbClr val="33CC33"/>
                            </a:solidFill>
                            <a:latin typeface="Cambria Math" panose="02040503050406030204" pitchFamily="18" charset="0"/>
                            <a:cs typeface="Times New Roman" panose="02020603050405020304" pitchFamily="18" charset="0"/>
                          </a:rPr>
                          <m:t>2</m:t>
                        </m:r>
                      </m:sub>
                    </m:sSub>
                    <m:r>
                      <a:rPr lang="en-US" sz="2400" i="1" dirty="0">
                        <a:solidFill>
                          <a:srgbClr val="33CC33"/>
                        </a:solidFill>
                        <a:latin typeface="Cambria Math" panose="02040503050406030204" pitchFamily="18" charset="0"/>
                        <a:cs typeface="Times New Roman" panose="02020603050405020304" pitchFamily="18" charset="0"/>
                      </a:rPr>
                      <m:t>(</m:t>
                    </m:r>
                    <m:r>
                      <a:rPr lang="en-US" sz="2400"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33CC33"/>
                        </a:solidFill>
                        <a:latin typeface="Cambria Math" panose="02040503050406030204" pitchFamily="18" charset="0"/>
                        <a:cs typeface="Times New Roman" panose="02020603050405020304" pitchFamily="18" charset="0"/>
                      </a:rPr>
                      <m:t>)</m:t>
                    </m:r>
                  </m:oMath>
                </a14:m>
                <a:r>
                  <a:rPr lang="en-US" sz="2400" dirty="0"/>
                  <a:t>, and</a:t>
                </a:r>
                <a:r>
                  <a:rPr lang="en-US" sz="2400" dirty="0">
                    <a:solidFill>
                      <a:srgbClr val="C00000"/>
                    </a:solidFill>
                  </a:rPr>
                  <a:t> </a:t>
                </a:r>
                <a14:m>
                  <m:oMath xmlns:m="http://schemas.openxmlformats.org/officeDocument/2006/math">
                    <m:sSub>
                      <m:sSubPr>
                        <m:ctrlPr>
                          <a:rPr lang="en-US" sz="2400" i="1" dirty="0" smtClean="0">
                            <a:solidFill>
                              <a:srgbClr val="FF0000"/>
                            </a:solidFill>
                            <a:latin typeface="Cambria Math" panose="02040503050406030204" pitchFamily="18" charset="0"/>
                            <a:cs typeface="Times New Roman" panose="02020603050405020304" pitchFamily="18" charset="0"/>
                          </a:rPr>
                        </m:ctrlPr>
                      </m:sSubPr>
                      <m:e>
                        <m:r>
                          <a:rPr lang="en-US" sz="2400" i="1" dirty="0">
                            <a:solidFill>
                              <a:srgbClr val="FF0000"/>
                            </a:solidFill>
                            <a:latin typeface="Cambria Math" panose="02040503050406030204" pitchFamily="18" charset="0"/>
                            <a:cs typeface="Times New Roman" panose="02020603050405020304" pitchFamily="18" charset="0"/>
                          </a:rPr>
                          <m:t>𝑐</m:t>
                        </m:r>
                      </m:e>
                      <m:sub>
                        <m:r>
                          <a:rPr lang="en-US" sz="2400" i="1" dirty="0">
                            <a:solidFill>
                              <a:srgbClr val="FF0000"/>
                            </a:solidFill>
                            <a:latin typeface="Cambria Math" panose="02040503050406030204" pitchFamily="18" charset="0"/>
                            <a:cs typeface="Times New Roman" panose="02020603050405020304" pitchFamily="18" charset="0"/>
                          </a:rPr>
                          <m:t>3</m:t>
                        </m:r>
                      </m:sub>
                    </m:sSub>
                    <m:r>
                      <a:rPr lang="en-US" sz="2400" i="1" dirty="0">
                        <a:solidFill>
                          <a:srgbClr val="FF0000"/>
                        </a:solidFill>
                        <a:latin typeface="Cambria Math" panose="02040503050406030204" pitchFamily="18" charset="0"/>
                        <a:cs typeface="Times New Roman" panose="02020603050405020304" pitchFamily="18" charset="0"/>
                      </a:rPr>
                      <m:t>(</m:t>
                    </m:r>
                    <m:r>
                      <a:rPr lang="en-US" sz="24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FF0000"/>
                        </a:solidFill>
                        <a:latin typeface="Cambria Math" panose="02040503050406030204" pitchFamily="18" charset="0"/>
                        <a:cs typeface="Times New Roman" panose="02020603050405020304" pitchFamily="18" charset="0"/>
                      </a:rPr>
                      <m:t>)</m:t>
                    </m:r>
                  </m:oMath>
                </a14:m>
                <a:r>
                  <a:rPr lang="en-US" sz="2400" dirty="0">
                    <a:solidFill>
                      <a:srgbClr val="C00000"/>
                    </a:solidFill>
                  </a:rPr>
                  <a:t> </a:t>
                </a:r>
                <a:r>
                  <a:rPr lang="en-US" sz="2400" dirty="0"/>
                  <a:t>be the response curves of the three types of cones</a:t>
                </a:r>
              </a:p>
              <a:p>
                <a:pPr lvl="1"/>
                <a:r>
                  <a:rPr lang="en-US" sz="2400" dirty="0"/>
                  <a:t>Then the total response of each type of cone is:</a:t>
                </a:r>
              </a:p>
              <a:p>
                <a:pPr marL="0" indent="0" algn="ctr">
                  <a:buNone/>
                </a:pPr>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7" name="Freeform 11">
            <a:extLst>
              <a:ext uri="{FF2B5EF4-FFF2-40B4-BE49-F238E27FC236}">
                <a16:creationId xmlns:a16="http://schemas.microsoft.com/office/drawing/2014/main" id="{465591B0-50B7-FD4D-ACFD-691E4C92E495}"/>
              </a:ext>
            </a:extLst>
          </p:cNvPr>
          <p:cNvSpPr>
            <a:spLocks/>
          </p:cNvSpPr>
          <p:nvPr/>
        </p:nvSpPr>
        <p:spPr bwMode="auto">
          <a:xfrm>
            <a:off x="2311400" y="4664074"/>
            <a:ext cx="3206750" cy="1574800"/>
          </a:xfrm>
          <a:custGeom>
            <a:avLst/>
            <a:gdLst>
              <a:gd name="T0" fmla="*/ 2147483647 w 2192"/>
              <a:gd name="T1" fmla="*/ 2147483647 h 1138"/>
              <a:gd name="T2" fmla="*/ 2147483647 w 2192"/>
              <a:gd name="T3" fmla="*/ 2147483647 h 1138"/>
              <a:gd name="T4" fmla="*/ 2147483647 w 2192"/>
              <a:gd name="T5" fmla="*/ 2147483647 h 1138"/>
              <a:gd name="T6" fmla="*/ 2147483647 w 2192"/>
              <a:gd name="T7" fmla="*/ 2147483647 h 1138"/>
              <a:gd name="T8" fmla="*/ 2147483647 w 2192"/>
              <a:gd name="T9" fmla="*/ 2147483647 h 1138"/>
              <a:gd name="T10" fmla="*/ 2147483647 w 2192"/>
              <a:gd name="T11" fmla="*/ 2147483647 h 1138"/>
              <a:gd name="T12" fmla="*/ 2147483647 w 2192"/>
              <a:gd name="T13" fmla="*/ 2147483647 h 1138"/>
              <a:gd name="T14" fmla="*/ 2147483647 w 2192"/>
              <a:gd name="T15" fmla="*/ 2147483647 h 1138"/>
              <a:gd name="T16" fmla="*/ 2147483647 w 2192"/>
              <a:gd name="T17" fmla="*/ 2147483647 h 1138"/>
              <a:gd name="T18" fmla="*/ 2147483647 w 2192"/>
              <a:gd name="T19" fmla="*/ 2147483647 h 1138"/>
              <a:gd name="T20" fmla="*/ 2147483647 w 2192"/>
              <a:gd name="T21" fmla="*/ 2147483647 h 1138"/>
              <a:gd name="T22" fmla="*/ 2147483647 w 2192"/>
              <a:gd name="T23" fmla="*/ 2147483647 h 1138"/>
              <a:gd name="T24" fmla="*/ 2147483647 w 2192"/>
              <a:gd name="T25" fmla="*/ 2147483647 h 1138"/>
              <a:gd name="T26" fmla="*/ 2147483647 w 2192"/>
              <a:gd name="T27" fmla="*/ 2147483647 h 1138"/>
              <a:gd name="T28" fmla="*/ 2147483647 w 2192"/>
              <a:gd name="T29" fmla="*/ 2147483647 h 1138"/>
              <a:gd name="T30" fmla="*/ 2147483647 w 2192"/>
              <a:gd name="T31" fmla="*/ 2147483647 h 1138"/>
              <a:gd name="T32" fmla="*/ 2147483647 w 2192"/>
              <a:gd name="T33" fmla="*/ 2147483647 h 1138"/>
              <a:gd name="T34" fmla="*/ 2147483647 w 2192"/>
              <a:gd name="T35" fmla="*/ 2147483647 h 1138"/>
              <a:gd name="T36" fmla="*/ 2147483647 w 2192"/>
              <a:gd name="T37" fmla="*/ 2147483647 h 1138"/>
              <a:gd name="T38" fmla="*/ 2147483647 w 2192"/>
              <a:gd name="T39" fmla="*/ 2147483647 h 1138"/>
              <a:gd name="T40" fmla="*/ 2147483647 w 2192"/>
              <a:gd name="T41" fmla="*/ 2147483647 h 1138"/>
              <a:gd name="T42" fmla="*/ 2147483647 w 2192"/>
              <a:gd name="T43" fmla="*/ 2147483647 h 1138"/>
              <a:gd name="T44" fmla="*/ 2147483647 w 2192"/>
              <a:gd name="T45" fmla="*/ 2147483647 h 1138"/>
              <a:gd name="T46" fmla="*/ 2147483647 w 2192"/>
              <a:gd name="T47" fmla="*/ 2147483647 h 1138"/>
              <a:gd name="T48" fmla="*/ 2147483647 w 2192"/>
              <a:gd name="T49" fmla="*/ 2147483647 h 1138"/>
              <a:gd name="T50" fmla="*/ 2147483647 w 2192"/>
              <a:gd name="T51" fmla="*/ 2147483647 h 1138"/>
              <a:gd name="T52" fmla="*/ 2147483647 w 2192"/>
              <a:gd name="T53" fmla="*/ 2147483647 h 1138"/>
              <a:gd name="T54" fmla="*/ 2147483647 w 2192"/>
              <a:gd name="T55" fmla="*/ 2147483647 h 1138"/>
              <a:gd name="T56" fmla="*/ 2147483647 w 2192"/>
              <a:gd name="T57" fmla="*/ 0 h 1138"/>
              <a:gd name="T58" fmla="*/ 2147483647 w 2192"/>
              <a:gd name="T59" fmla="*/ 2147483647 h 1138"/>
              <a:gd name="T60" fmla="*/ 2147483647 w 2192"/>
              <a:gd name="T61" fmla="*/ 2147483647 h 1138"/>
              <a:gd name="T62" fmla="*/ 2147483647 w 2192"/>
              <a:gd name="T63" fmla="*/ 2147483647 h 1138"/>
              <a:gd name="T64" fmla="*/ 2147483647 w 2192"/>
              <a:gd name="T65" fmla="*/ 2147483647 h 1138"/>
              <a:gd name="T66" fmla="*/ 2147483647 w 2192"/>
              <a:gd name="T67" fmla="*/ 2147483647 h 1138"/>
              <a:gd name="T68" fmla="*/ 2147483647 w 2192"/>
              <a:gd name="T69" fmla="*/ 2147483647 h 1138"/>
              <a:gd name="T70" fmla="*/ 2147483647 w 2192"/>
              <a:gd name="T71" fmla="*/ 2147483647 h 1138"/>
              <a:gd name="T72" fmla="*/ 2147483647 w 2192"/>
              <a:gd name="T73" fmla="*/ 2147483647 h 1138"/>
              <a:gd name="T74" fmla="*/ 2147483647 w 2192"/>
              <a:gd name="T75" fmla="*/ 2147483647 h 1138"/>
              <a:gd name="T76" fmla="*/ 2147483647 w 2192"/>
              <a:gd name="T77" fmla="*/ 2147483647 h 1138"/>
              <a:gd name="T78" fmla="*/ 2147483647 w 2192"/>
              <a:gd name="T79" fmla="*/ 2147483647 h 1138"/>
              <a:gd name="T80" fmla="*/ 2147483647 w 2192"/>
              <a:gd name="T81" fmla="*/ 2147483647 h 1138"/>
              <a:gd name="T82" fmla="*/ 2147483647 w 2192"/>
              <a:gd name="T83" fmla="*/ 2147483647 h 1138"/>
              <a:gd name="T84" fmla="*/ 2147483647 w 2192"/>
              <a:gd name="T85" fmla="*/ 2147483647 h 1138"/>
              <a:gd name="T86" fmla="*/ 2147483647 w 2192"/>
              <a:gd name="T87" fmla="*/ 2147483647 h 1138"/>
              <a:gd name="T88" fmla="*/ 2147483647 w 2192"/>
              <a:gd name="T89" fmla="*/ 2147483647 h 1138"/>
              <a:gd name="T90" fmla="*/ 2147483647 w 2192"/>
              <a:gd name="T91" fmla="*/ 2147483647 h 1138"/>
              <a:gd name="T92" fmla="*/ 2147483647 w 2192"/>
              <a:gd name="T93" fmla="*/ 2147483647 h 1138"/>
              <a:gd name="T94" fmla="*/ 2147483647 w 2192"/>
              <a:gd name="T95" fmla="*/ 2147483647 h 1138"/>
              <a:gd name="T96" fmla="*/ 2147483647 w 2192"/>
              <a:gd name="T97" fmla="*/ 2147483647 h 1138"/>
              <a:gd name="T98" fmla="*/ 2147483647 w 2192"/>
              <a:gd name="T99" fmla="*/ 2147483647 h 1138"/>
              <a:gd name="T100" fmla="*/ 2147483647 w 2192"/>
              <a:gd name="T101" fmla="*/ 2147483647 h 1138"/>
              <a:gd name="T102" fmla="*/ 2147483647 w 2192"/>
              <a:gd name="T103" fmla="*/ 2147483647 h 1138"/>
              <a:gd name="T104" fmla="*/ 2147483647 w 2192"/>
              <a:gd name="T105" fmla="*/ 2147483647 h 1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2"/>
              <a:gd name="T160" fmla="*/ 0 h 1138"/>
              <a:gd name="T161" fmla="*/ 2192 w 2192"/>
              <a:gd name="T162" fmla="*/ 1138 h 1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2" h="1138">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93" y="1126"/>
                </a:lnTo>
                <a:lnTo>
                  <a:pt x="2192" y="1138"/>
                </a:lnTo>
              </a:path>
            </a:pathLst>
          </a:custGeom>
          <a:noFill/>
          <a:ln w="50800">
            <a:solidFill>
              <a:srgbClr val="00CC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BC3A4232-23FF-4349-A488-A433DCFEA2CB}"/>
                  </a:ext>
                </a:extLst>
              </p:cNvPr>
              <p:cNvSpPr/>
              <p:nvPr/>
            </p:nvSpPr>
            <p:spPr>
              <a:xfrm>
                <a:off x="3537783" y="4362915"/>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B050"/>
                              </a:solidFill>
                              <a:latin typeface="Cambria Math" panose="02040503050406030204" pitchFamily="18" charset="0"/>
                              <a:cs typeface="Times New Roman" panose="02020603050405020304" pitchFamily="18" charset="0"/>
                            </a:rPr>
                          </m:ctrlPr>
                        </m:sSubPr>
                        <m:e>
                          <m:r>
                            <a:rPr lang="en-US" sz="1800" i="1" dirty="0">
                              <a:solidFill>
                                <a:srgbClr val="00B050"/>
                              </a:solidFill>
                              <a:latin typeface="Cambria Math" panose="02040503050406030204" pitchFamily="18" charset="0"/>
                              <a:cs typeface="Times New Roman" panose="02020603050405020304" pitchFamily="18" charset="0"/>
                            </a:rPr>
                            <m:t>𝑐</m:t>
                          </m:r>
                        </m:e>
                        <m:sub>
                          <m:r>
                            <a:rPr lang="en-US" sz="1800" i="1" dirty="0">
                              <a:solidFill>
                                <a:srgbClr val="00B050"/>
                              </a:solidFill>
                              <a:latin typeface="Cambria Math" panose="02040503050406030204" pitchFamily="18" charset="0"/>
                              <a:cs typeface="Times New Roman" panose="02020603050405020304" pitchFamily="18" charset="0"/>
                            </a:rPr>
                            <m:t>2</m:t>
                          </m:r>
                        </m:sub>
                      </m:sSub>
                      <m:r>
                        <a:rPr lang="en-US" sz="1800" i="1" dirty="0">
                          <a:solidFill>
                            <a:srgbClr val="00B050"/>
                          </a:solidFill>
                          <a:latin typeface="Cambria Math" panose="02040503050406030204" pitchFamily="18" charset="0"/>
                          <a:cs typeface="Times New Roman" panose="02020603050405020304" pitchFamily="18" charset="0"/>
                        </a:rPr>
                        <m:t>(</m:t>
                      </m:r>
                      <m:r>
                        <a:rPr lang="en-US" sz="1800" i="1" dirty="0">
                          <a:solidFill>
                            <a:srgbClr val="00B05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B050"/>
                          </a:solidFill>
                          <a:latin typeface="Cambria Math" panose="02040503050406030204" pitchFamily="18" charset="0"/>
                          <a:cs typeface="Times New Roman" panose="02020603050405020304" pitchFamily="18" charset="0"/>
                        </a:rPr>
                        <m:t>)</m:t>
                      </m:r>
                    </m:oMath>
                  </m:oMathPara>
                </a14:m>
                <a:endParaRPr lang="en-US" sz="1800" dirty="0">
                  <a:solidFill>
                    <a:srgbClr val="00B050"/>
                  </a:solidFill>
                </a:endParaRPr>
              </a:p>
            </p:txBody>
          </p:sp>
        </mc:Choice>
        <mc:Fallback xmlns="">
          <p:sp>
            <p:nvSpPr>
              <p:cNvPr id="20" name="Rectangle 19">
                <a:extLst>
                  <a:ext uri="{FF2B5EF4-FFF2-40B4-BE49-F238E27FC236}">
                    <a16:creationId xmlns:a16="http://schemas.microsoft.com/office/drawing/2014/main" id="{BC3A4232-23FF-4349-A488-A433DCFEA2CB}"/>
                  </a:ext>
                </a:extLst>
              </p:cNvPr>
              <p:cNvSpPr>
                <a:spLocks noRot="1" noChangeAspect="1" noMove="1" noResize="1" noEditPoints="1" noAdjustHandles="1" noChangeArrowheads="1" noChangeShapeType="1" noTextEdit="1"/>
              </p:cNvSpPr>
              <p:nvPr/>
            </p:nvSpPr>
            <p:spPr>
              <a:xfrm>
                <a:off x="3537783" y="4362915"/>
                <a:ext cx="772839" cy="369332"/>
              </a:xfrm>
              <a:prstGeom prst="rect">
                <a:avLst/>
              </a:prstGeom>
              <a:blipFill>
                <a:blip r:embed="rId6"/>
                <a:stretch>
                  <a:fillRect b="-1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DAF77AD2-4648-A84A-A29C-F2B954F212B5}"/>
                  </a:ext>
                </a:extLst>
              </p:cNvPr>
              <p:cNvSpPr/>
              <p:nvPr/>
            </p:nvSpPr>
            <p:spPr>
              <a:xfrm>
                <a:off x="1337174" y="2556581"/>
                <a:ext cx="3097066"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𝑅</m:t>
                          </m:r>
                        </m:e>
                        <m:sub>
                          <m:r>
                            <a:rPr lang="en-US" i="1">
                              <a:solidFill>
                                <a:srgbClr val="0000FF"/>
                              </a:solidFill>
                              <a:latin typeface="Cambria Math" panose="02040503050406030204" pitchFamily="18" charset="0"/>
                            </a:rPr>
                            <m:t>1</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0000FF"/>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00FF"/>
                                  </a:solidFill>
                                  <a:latin typeface="Cambria Math" panose="02040503050406030204" pitchFamily="18" charset="0"/>
                                </a:rPr>
                                <m:t>𝑐</m:t>
                              </m:r>
                            </m:e>
                            <m:sub>
                              <m:r>
                                <a:rPr lang="en-US" i="1">
                                  <a:solidFill>
                                    <a:srgbClr val="0000FF"/>
                                  </a:solidFill>
                                  <a:latin typeface="Cambria Math" panose="02040503050406030204" pitchFamily="18" charset="0"/>
                                </a:rPr>
                                <m:t>1</m:t>
                              </m:r>
                            </m:sub>
                          </m:sSub>
                          <m:d>
                            <m:dPr>
                              <m:ctrlPr>
                                <a:rPr lang="en-US" i="1">
                                  <a:solidFill>
                                    <a:srgbClr val="0000FF"/>
                                  </a:solidFill>
                                  <a:latin typeface="Cambria Math" panose="02040503050406030204" pitchFamily="18" charset="0"/>
                                </a:rPr>
                              </m:ctrlPr>
                            </m:dPr>
                            <m:e>
                              <m:r>
                                <a:rPr lang="en-US" i="1">
                                  <a:solidFill>
                                    <a:srgbClr val="0000FF"/>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r>
                        <a:rPr lang="en-US" i="1">
                          <a:latin typeface="Cambria Math" panose="02040503050406030204" pitchFamily="18" charset="0"/>
                        </a:rPr>
                        <m:t> </m:t>
                      </m:r>
                    </m:oMath>
                  </m:oMathPara>
                </a14:m>
                <a:endParaRPr lang="en-US" dirty="0"/>
              </a:p>
            </p:txBody>
          </p:sp>
        </mc:Choice>
        <mc:Fallback>
          <p:sp>
            <p:nvSpPr>
              <p:cNvPr id="18" name="Rectangle 17">
                <a:extLst>
                  <a:ext uri="{FF2B5EF4-FFF2-40B4-BE49-F238E27FC236}">
                    <a16:creationId xmlns:a16="http://schemas.microsoft.com/office/drawing/2014/main" id="{DAF77AD2-4648-A84A-A29C-F2B954F212B5}"/>
                  </a:ext>
                </a:extLst>
              </p:cNvPr>
              <p:cNvSpPr>
                <a:spLocks noRot="1" noChangeAspect="1" noMove="1" noResize="1" noEditPoints="1" noAdjustHandles="1" noChangeArrowheads="1" noChangeShapeType="1" noTextEdit="1"/>
              </p:cNvSpPr>
              <p:nvPr/>
            </p:nvSpPr>
            <p:spPr>
              <a:xfrm>
                <a:off x="1337174" y="2556581"/>
                <a:ext cx="3097066" cy="955133"/>
              </a:xfrm>
              <a:prstGeom prst="rect">
                <a:avLst/>
              </a:prstGeom>
              <a:blipFill>
                <a:blip r:embed="rId7"/>
                <a:stretch>
                  <a:fillRect l="-14286" t="-149351" b="-2246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a:extLst>
                  <a:ext uri="{FF2B5EF4-FFF2-40B4-BE49-F238E27FC236}">
                    <a16:creationId xmlns:a16="http://schemas.microsoft.com/office/drawing/2014/main" id="{64F37E6C-D7AE-9E42-951F-A6379E1F7A7B}"/>
                  </a:ext>
                </a:extLst>
              </p:cNvPr>
              <p:cNvSpPr/>
              <p:nvPr/>
            </p:nvSpPr>
            <p:spPr>
              <a:xfrm>
                <a:off x="4848851" y="2552649"/>
                <a:ext cx="3043974"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𝑅</m:t>
                          </m:r>
                        </m:e>
                        <m:sub>
                          <m:r>
                            <a:rPr lang="en-US" b="0" i="1" smtClean="0">
                              <a:solidFill>
                                <a:srgbClr val="00B050"/>
                              </a:solidFill>
                              <a:latin typeface="Cambria Math" panose="02040503050406030204" pitchFamily="18" charset="0"/>
                            </a:rPr>
                            <m:t>2</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smtClean="0">
                                  <a:solidFill>
                                    <a:srgbClr val="00B050"/>
                                  </a:solidFill>
                                  <a:latin typeface="Cambria Math" panose="02040503050406030204" pitchFamily="18" charset="0"/>
                                </a:rPr>
                              </m:ctrlPr>
                            </m:sSubPr>
                            <m:e>
                              <m:r>
                                <a:rPr lang="en-US" i="1" smtClean="0">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2</m:t>
                              </m:r>
                            </m:sub>
                          </m:sSub>
                          <m:d>
                            <m:dPr>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oMath>
                  </m:oMathPara>
                </a14:m>
                <a:endParaRPr lang="en-US" dirty="0"/>
              </a:p>
            </p:txBody>
          </p:sp>
        </mc:Choice>
        <mc:Fallback>
          <p:sp>
            <p:nvSpPr>
              <p:cNvPr id="19" name="Rectangle 18">
                <a:extLst>
                  <a:ext uri="{FF2B5EF4-FFF2-40B4-BE49-F238E27FC236}">
                    <a16:creationId xmlns:a16="http://schemas.microsoft.com/office/drawing/2014/main" id="{64F37E6C-D7AE-9E42-951F-A6379E1F7A7B}"/>
                  </a:ext>
                </a:extLst>
              </p:cNvPr>
              <p:cNvSpPr>
                <a:spLocks noRot="1" noChangeAspect="1" noMove="1" noResize="1" noEditPoints="1" noAdjustHandles="1" noChangeArrowheads="1" noChangeShapeType="1" noTextEdit="1"/>
              </p:cNvSpPr>
              <p:nvPr/>
            </p:nvSpPr>
            <p:spPr>
              <a:xfrm>
                <a:off x="4848851" y="2552649"/>
                <a:ext cx="3043974" cy="955133"/>
              </a:xfrm>
              <a:prstGeom prst="rect">
                <a:avLst/>
              </a:prstGeom>
              <a:blipFill>
                <a:blip r:embed="rId8"/>
                <a:stretch>
                  <a:fillRect l="-14583" t="-151316" b="-227632"/>
                </a:stretch>
              </a:blipFill>
            </p:spPr>
            <p:txBody>
              <a:bodyPr/>
              <a:lstStyle/>
              <a:p>
                <a:r>
                  <a:rPr lang="en-US">
                    <a:noFill/>
                  </a:rPr>
                  <a:t> </a:t>
                </a:r>
              </a:p>
            </p:txBody>
          </p:sp>
        </mc:Fallback>
      </mc:AlternateContent>
    </p:spTree>
    <p:extLst>
      <p:ext uri="{BB962C8B-B14F-4D97-AF65-F5344CB8AC3E}">
        <p14:creationId xmlns:p14="http://schemas.microsoft.com/office/powerpoint/2010/main" val="344534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perception</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Color receptors act as filters on the spectrum</a:t>
                </a:r>
              </a:p>
              <a:p>
                <a:pPr lvl="1"/>
                <a:r>
                  <a:rPr lang="en-US" sz="2400" dirty="0"/>
                  <a:t>Let </a:t>
                </a:r>
                <a14:m>
                  <m:oMath xmlns:m="http://schemas.openxmlformats.org/officeDocument/2006/math">
                    <m:r>
                      <a:rPr lang="en-US" sz="2400" i="1" dirty="0" smtClean="0">
                        <a:solidFill>
                          <a:srgbClr val="7030A0"/>
                        </a:solidFill>
                        <a:latin typeface="Cambria Math" panose="02040503050406030204" pitchFamily="18" charset="0"/>
                        <a:cs typeface="Times New Roman" panose="02020603050405020304" pitchFamily="18" charset="0"/>
                      </a:rPr>
                      <m:t>𝑡</m:t>
                    </m:r>
                    <m:r>
                      <a:rPr lang="en-US" sz="2400" i="1" dirty="0" smtClean="0">
                        <a:solidFill>
                          <a:srgbClr val="7030A0"/>
                        </a:solidFill>
                        <a:latin typeface="Cambria Math" panose="02040503050406030204" pitchFamily="18" charset="0"/>
                        <a:cs typeface="Times New Roman" panose="02020603050405020304" pitchFamily="18" charset="0"/>
                      </a:rPr>
                      <m:t>(</m:t>
                    </m:r>
                    <m:r>
                      <a:rPr lang="el-GR" sz="2400" i="1" dirty="0">
                        <a:solidFill>
                          <a:srgbClr val="7030A0"/>
                        </a:solidFill>
                        <a:latin typeface="Cambria Math" panose="02040503050406030204" pitchFamily="18" charset="0"/>
                        <a:cs typeface="Times New Roman" panose="02020603050405020304" pitchFamily="18" charset="0"/>
                      </a:rPr>
                      <m:t>𝜆</m:t>
                    </m:r>
                    <m:r>
                      <a:rPr lang="en-US" sz="2400" i="1" dirty="0">
                        <a:solidFill>
                          <a:srgbClr val="7030A0"/>
                        </a:solidFill>
                        <a:latin typeface="Cambria Math" panose="02040503050406030204" pitchFamily="18" charset="0"/>
                        <a:cs typeface="Times New Roman" panose="02020603050405020304" pitchFamily="18" charset="0"/>
                      </a:rPr>
                      <m:t>)</m:t>
                    </m:r>
                  </m:oMath>
                </a14:m>
                <a:r>
                  <a:rPr lang="en-US" sz="2400" dirty="0"/>
                  <a:t> be the target spectrum and </a:t>
                </a:r>
                <a14:m>
                  <m:oMath xmlns:m="http://schemas.openxmlformats.org/officeDocument/2006/math">
                    <m:sSub>
                      <m:sSubPr>
                        <m:ctrlPr>
                          <a:rPr lang="en-US" sz="2400" i="1" dirty="0" smtClean="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cs typeface="Times New Roman" panose="02020603050405020304" pitchFamily="18" charset="0"/>
                          </a:rPr>
                          <m:t>𝑐</m:t>
                        </m:r>
                      </m:e>
                      <m:sub>
                        <m:r>
                          <a:rPr lang="en-US" sz="2400" i="1" dirty="0">
                            <a:solidFill>
                              <a:srgbClr val="0000FF"/>
                            </a:solidFill>
                            <a:latin typeface="Cambria Math" panose="02040503050406030204" pitchFamily="18" charset="0"/>
                            <a:cs typeface="Times New Roman" panose="02020603050405020304" pitchFamily="18" charset="0"/>
                          </a:rPr>
                          <m:t>1</m:t>
                        </m:r>
                      </m:sub>
                    </m:sSub>
                    <m:r>
                      <a:rPr lang="en-US" sz="2400" i="1" dirty="0">
                        <a:solidFill>
                          <a:srgbClr val="0000FF"/>
                        </a:solidFill>
                        <a:latin typeface="Cambria Math" panose="02040503050406030204" pitchFamily="18" charset="0"/>
                        <a:cs typeface="Times New Roman" panose="02020603050405020304" pitchFamily="18" charset="0"/>
                      </a:rPr>
                      <m:t>(</m:t>
                    </m:r>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0000FF"/>
                        </a:solidFill>
                        <a:latin typeface="Cambria Math" panose="02040503050406030204" pitchFamily="18" charset="0"/>
                        <a:cs typeface="Times New Roman" panose="02020603050405020304" pitchFamily="18" charset="0"/>
                      </a:rPr>
                      <m:t>)</m:t>
                    </m:r>
                  </m:oMath>
                </a14:m>
                <a:r>
                  <a:rPr lang="en-US" sz="2400" dirty="0"/>
                  <a:t>,</a:t>
                </a:r>
                <a:r>
                  <a:rPr lang="en-US" sz="2400" dirty="0">
                    <a:solidFill>
                      <a:srgbClr val="C00000"/>
                    </a:solidFill>
                  </a:rPr>
                  <a:t> </a:t>
                </a:r>
                <a14:m>
                  <m:oMath xmlns:m="http://schemas.openxmlformats.org/officeDocument/2006/math">
                    <m:sSub>
                      <m:sSubPr>
                        <m:ctrlPr>
                          <a:rPr lang="en-US" sz="2400" i="1" dirty="0" smtClean="0">
                            <a:solidFill>
                              <a:srgbClr val="33CC33"/>
                            </a:solidFill>
                            <a:latin typeface="Cambria Math" panose="02040503050406030204" pitchFamily="18" charset="0"/>
                            <a:cs typeface="Times New Roman" panose="02020603050405020304" pitchFamily="18" charset="0"/>
                          </a:rPr>
                        </m:ctrlPr>
                      </m:sSubPr>
                      <m:e>
                        <m:r>
                          <a:rPr lang="en-US" sz="2400" i="1" dirty="0">
                            <a:solidFill>
                              <a:srgbClr val="33CC33"/>
                            </a:solidFill>
                            <a:latin typeface="Cambria Math" panose="02040503050406030204" pitchFamily="18" charset="0"/>
                            <a:cs typeface="Times New Roman" panose="02020603050405020304" pitchFamily="18" charset="0"/>
                          </a:rPr>
                          <m:t>𝑐</m:t>
                        </m:r>
                      </m:e>
                      <m:sub>
                        <m:r>
                          <a:rPr lang="en-US" sz="2400" i="1" dirty="0">
                            <a:solidFill>
                              <a:srgbClr val="33CC33"/>
                            </a:solidFill>
                            <a:latin typeface="Cambria Math" panose="02040503050406030204" pitchFamily="18" charset="0"/>
                            <a:cs typeface="Times New Roman" panose="02020603050405020304" pitchFamily="18" charset="0"/>
                          </a:rPr>
                          <m:t>2</m:t>
                        </m:r>
                      </m:sub>
                    </m:sSub>
                    <m:r>
                      <a:rPr lang="en-US" sz="2400" i="1" dirty="0">
                        <a:solidFill>
                          <a:srgbClr val="33CC33"/>
                        </a:solidFill>
                        <a:latin typeface="Cambria Math" panose="02040503050406030204" pitchFamily="18" charset="0"/>
                        <a:cs typeface="Times New Roman" panose="02020603050405020304" pitchFamily="18" charset="0"/>
                      </a:rPr>
                      <m:t>(</m:t>
                    </m:r>
                    <m:r>
                      <a:rPr lang="en-US" sz="2400"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33CC33"/>
                        </a:solidFill>
                        <a:latin typeface="Cambria Math" panose="02040503050406030204" pitchFamily="18" charset="0"/>
                        <a:cs typeface="Times New Roman" panose="02020603050405020304" pitchFamily="18" charset="0"/>
                      </a:rPr>
                      <m:t>)</m:t>
                    </m:r>
                  </m:oMath>
                </a14:m>
                <a:r>
                  <a:rPr lang="en-US" sz="2400" dirty="0"/>
                  <a:t>, and</a:t>
                </a:r>
                <a:r>
                  <a:rPr lang="en-US" sz="2400" dirty="0">
                    <a:solidFill>
                      <a:srgbClr val="C00000"/>
                    </a:solidFill>
                  </a:rPr>
                  <a:t> </a:t>
                </a:r>
                <a14:m>
                  <m:oMath xmlns:m="http://schemas.openxmlformats.org/officeDocument/2006/math">
                    <m:sSub>
                      <m:sSubPr>
                        <m:ctrlPr>
                          <a:rPr lang="en-US" sz="2400" i="1" dirty="0" smtClean="0">
                            <a:solidFill>
                              <a:srgbClr val="FF0000"/>
                            </a:solidFill>
                            <a:latin typeface="Cambria Math" panose="02040503050406030204" pitchFamily="18" charset="0"/>
                            <a:cs typeface="Times New Roman" panose="02020603050405020304" pitchFamily="18" charset="0"/>
                          </a:rPr>
                        </m:ctrlPr>
                      </m:sSubPr>
                      <m:e>
                        <m:r>
                          <a:rPr lang="en-US" sz="2400" i="1" dirty="0">
                            <a:solidFill>
                              <a:srgbClr val="FF0000"/>
                            </a:solidFill>
                            <a:latin typeface="Cambria Math" panose="02040503050406030204" pitchFamily="18" charset="0"/>
                            <a:cs typeface="Times New Roman" panose="02020603050405020304" pitchFamily="18" charset="0"/>
                          </a:rPr>
                          <m:t>𝑐</m:t>
                        </m:r>
                      </m:e>
                      <m:sub>
                        <m:r>
                          <a:rPr lang="en-US" sz="2400" i="1" dirty="0">
                            <a:solidFill>
                              <a:srgbClr val="FF0000"/>
                            </a:solidFill>
                            <a:latin typeface="Cambria Math" panose="02040503050406030204" pitchFamily="18" charset="0"/>
                            <a:cs typeface="Times New Roman" panose="02020603050405020304" pitchFamily="18" charset="0"/>
                          </a:rPr>
                          <m:t>3</m:t>
                        </m:r>
                      </m:sub>
                    </m:sSub>
                    <m:r>
                      <a:rPr lang="en-US" sz="2400" i="1" dirty="0">
                        <a:solidFill>
                          <a:srgbClr val="FF0000"/>
                        </a:solidFill>
                        <a:latin typeface="Cambria Math" panose="02040503050406030204" pitchFamily="18" charset="0"/>
                        <a:cs typeface="Times New Roman" panose="02020603050405020304" pitchFamily="18" charset="0"/>
                      </a:rPr>
                      <m:t>(</m:t>
                    </m:r>
                    <m:r>
                      <a:rPr lang="en-US" sz="24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FF0000"/>
                        </a:solidFill>
                        <a:latin typeface="Cambria Math" panose="02040503050406030204" pitchFamily="18" charset="0"/>
                        <a:cs typeface="Times New Roman" panose="02020603050405020304" pitchFamily="18" charset="0"/>
                      </a:rPr>
                      <m:t>)</m:t>
                    </m:r>
                  </m:oMath>
                </a14:m>
                <a:r>
                  <a:rPr lang="en-US" sz="2400" dirty="0">
                    <a:solidFill>
                      <a:srgbClr val="C00000"/>
                    </a:solidFill>
                  </a:rPr>
                  <a:t> </a:t>
                </a:r>
                <a:r>
                  <a:rPr lang="en-US" sz="2400" dirty="0"/>
                  <a:t>be</a:t>
                </a:r>
                <a:r>
                  <a:rPr lang="en-US" sz="2400" dirty="0">
                    <a:solidFill>
                      <a:srgbClr val="C00000"/>
                    </a:solidFill>
                  </a:rPr>
                  <a:t> </a:t>
                </a:r>
                <a:r>
                  <a:rPr lang="en-US" sz="2400" dirty="0"/>
                  <a:t>the response curves of the three types of cones</a:t>
                </a:r>
              </a:p>
              <a:p>
                <a:pPr lvl="1"/>
                <a:r>
                  <a:rPr lang="en-US" sz="2400" dirty="0"/>
                  <a:t>Then the total response of each type of cone is:</a:t>
                </a:r>
              </a:p>
              <a:p>
                <a:pPr marL="0" indent="0" algn="ctr">
                  <a:buNone/>
                </a:pPr>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8" name="Freeform 14">
            <a:extLst>
              <a:ext uri="{FF2B5EF4-FFF2-40B4-BE49-F238E27FC236}">
                <a16:creationId xmlns:a16="http://schemas.microsoft.com/office/drawing/2014/main" id="{5954DB1E-4F37-5648-9D0F-8995EFD1FFBB}"/>
              </a:ext>
            </a:extLst>
          </p:cNvPr>
          <p:cNvSpPr>
            <a:spLocks/>
          </p:cNvSpPr>
          <p:nvPr/>
        </p:nvSpPr>
        <p:spPr bwMode="auto">
          <a:xfrm>
            <a:off x="2590800" y="4532312"/>
            <a:ext cx="3951288" cy="1714500"/>
          </a:xfrm>
          <a:custGeom>
            <a:avLst/>
            <a:gdLst>
              <a:gd name="T0" fmla="*/ 2147483647 w 2489"/>
              <a:gd name="T1" fmla="*/ 2147483647 h 1080"/>
              <a:gd name="T2" fmla="*/ 2147483647 w 2489"/>
              <a:gd name="T3" fmla="*/ 2147483647 h 1080"/>
              <a:gd name="T4" fmla="*/ 2147483647 w 2489"/>
              <a:gd name="T5" fmla="*/ 2147483647 h 1080"/>
              <a:gd name="T6" fmla="*/ 2147483647 w 2489"/>
              <a:gd name="T7" fmla="*/ 2147483647 h 1080"/>
              <a:gd name="T8" fmla="*/ 2147483647 w 2489"/>
              <a:gd name="T9" fmla="*/ 2147483647 h 1080"/>
              <a:gd name="T10" fmla="*/ 2147483647 w 2489"/>
              <a:gd name="T11" fmla="*/ 2147483647 h 1080"/>
              <a:gd name="T12" fmla="*/ 2147483647 w 2489"/>
              <a:gd name="T13" fmla="*/ 2147483647 h 1080"/>
              <a:gd name="T14" fmla="*/ 2147483647 w 2489"/>
              <a:gd name="T15" fmla="*/ 2147483647 h 1080"/>
              <a:gd name="T16" fmla="*/ 2147483647 w 2489"/>
              <a:gd name="T17" fmla="*/ 2147483647 h 1080"/>
              <a:gd name="T18" fmla="*/ 2147483647 w 2489"/>
              <a:gd name="T19" fmla="*/ 2147483647 h 1080"/>
              <a:gd name="T20" fmla="*/ 2147483647 w 2489"/>
              <a:gd name="T21" fmla="*/ 2147483647 h 1080"/>
              <a:gd name="T22" fmla="*/ 2147483647 w 2489"/>
              <a:gd name="T23" fmla="*/ 2147483647 h 1080"/>
              <a:gd name="T24" fmla="*/ 2147483647 w 2489"/>
              <a:gd name="T25" fmla="*/ 2147483647 h 1080"/>
              <a:gd name="T26" fmla="*/ 2147483647 w 2489"/>
              <a:gd name="T27" fmla="*/ 2147483647 h 1080"/>
              <a:gd name="T28" fmla="*/ 2147483647 w 2489"/>
              <a:gd name="T29" fmla="*/ 2147483647 h 1080"/>
              <a:gd name="T30" fmla="*/ 2147483647 w 2489"/>
              <a:gd name="T31" fmla="*/ 2147483647 h 1080"/>
              <a:gd name="T32" fmla="*/ 2147483647 w 2489"/>
              <a:gd name="T33" fmla="*/ 2147483647 h 1080"/>
              <a:gd name="T34" fmla="*/ 2147483647 w 2489"/>
              <a:gd name="T35" fmla="*/ 2147483647 h 1080"/>
              <a:gd name="T36" fmla="*/ 2147483647 w 2489"/>
              <a:gd name="T37" fmla="*/ 2147483647 h 1080"/>
              <a:gd name="T38" fmla="*/ 2147483647 w 2489"/>
              <a:gd name="T39" fmla="*/ 2147483647 h 1080"/>
              <a:gd name="T40" fmla="*/ 2147483647 w 2489"/>
              <a:gd name="T41" fmla="*/ 2147483647 h 1080"/>
              <a:gd name="T42" fmla="*/ 2147483647 w 2489"/>
              <a:gd name="T43" fmla="*/ 2147483647 h 1080"/>
              <a:gd name="T44" fmla="*/ 2147483647 w 2489"/>
              <a:gd name="T45" fmla="*/ 2147483647 h 1080"/>
              <a:gd name="T46" fmla="*/ 2147483647 w 2489"/>
              <a:gd name="T47" fmla="*/ 2147483647 h 1080"/>
              <a:gd name="T48" fmla="*/ 2147483647 w 2489"/>
              <a:gd name="T49" fmla="*/ 2147483647 h 1080"/>
              <a:gd name="T50" fmla="*/ 2147483647 w 2489"/>
              <a:gd name="T51" fmla="*/ 2147483647 h 1080"/>
              <a:gd name="T52" fmla="*/ 2147483647 w 2489"/>
              <a:gd name="T53" fmla="*/ 2147483647 h 1080"/>
              <a:gd name="T54" fmla="*/ 2147483647 w 2489"/>
              <a:gd name="T55" fmla="*/ 2147483647 h 1080"/>
              <a:gd name="T56" fmla="*/ 2147483647 w 2489"/>
              <a:gd name="T57" fmla="*/ 2147483647 h 1080"/>
              <a:gd name="T58" fmla="*/ 2147483647 w 2489"/>
              <a:gd name="T59" fmla="*/ 2147483647 h 1080"/>
              <a:gd name="T60" fmla="*/ 2147483647 w 2489"/>
              <a:gd name="T61" fmla="*/ 2147483647 h 1080"/>
              <a:gd name="T62" fmla="*/ 2147483647 w 2489"/>
              <a:gd name="T63" fmla="*/ 2147483647 h 1080"/>
              <a:gd name="T64" fmla="*/ 2147483647 w 2489"/>
              <a:gd name="T65" fmla="*/ 2147483647 h 1080"/>
              <a:gd name="T66" fmla="*/ 2147483647 w 2489"/>
              <a:gd name="T67" fmla="*/ 2147483647 h 1080"/>
              <a:gd name="T68" fmla="*/ 2147483647 w 2489"/>
              <a:gd name="T69" fmla="*/ 0 h 1080"/>
              <a:gd name="T70" fmla="*/ 2147483647 w 2489"/>
              <a:gd name="T71" fmla="*/ 2147483647 h 1080"/>
              <a:gd name="T72" fmla="*/ 2147483647 w 2489"/>
              <a:gd name="T73" fmla="*/ 2147483647 h 1080"/>
              <a:gd name="T74" fmla="*/ 2147483647 w 2489"/>
              <a:gd name="T75" fmla="*/ 2147483647 h 1080"/>
              <a:gd name="T76" fmla="*/ 2147483647 w 2489"/>
              <a:gd name="T77" fmla="*/ 2147483647 h 1080"/>
              <a:gd name="T78" fmla="*/ 2147483647 w 2489"/>
              <a:gd name="T79" fmla="*/ 2147483647 h 1080"/>
              <a:gd name="T80" fmla="*/ 2147483647 w 2489"/>
              <a:gd name="T81" fmla="*/ 2147483647 h 1080"/>
              <a:gd name="T82" fmla="*/ 2147483647 w 2489"/>
              <a:gd name="T83" fmla="*/ 2147483647 h 1080"/>
              <a:gd name="T84" fmla="*/ 2147483647 w 2489"/>
              <a:gd name="T85" fmla="*/ 2147483647 h 1080"/>
              <a:gd name="T86" fmla="*/ 2147483647 w 2489"/>
              <a:gd name="T87" fmla="*/ 2147483647 h 1080"/>
              <a:gd name="T88" fmla="*/ 2147483647 w 2489"/>
              <a:gd name="T89" fmla="*/ 2147483647 h 1080"/>
              <a:gd name="T90" fmla="*/ 2147483647 w 2489"/>
              <a:gd name="T91" fmla="*/ 2147483647 h 1080"/>
              <a:gd name="T92" fmla="*/ 2147483647 w 2489"/>
              <a:gd name="T93" fmla="*/ 2147483647 h 1080"/>
              <a:gd name="T94" fmla="*/ 2147483647 w 2489"/>
              <a:gd name="T95" fmla="*/ 2147483647 h 1080"/>
              <a:gd name="T96" fmla="*/ 2147483647 w 2489"/>
              <a:gd name="T97" fmla="*/ 2147483647 h 1080"/>
              <a:gd name="T98" fmla="*/ 2147483647 w 2489"/>
              <a:gd name="T99" fmla="*/ 2147483647 h 1080"/>
              <a:gd name="T100" fmla="*/ 2147483647 w 2489"/>
              <a:gd name="T101" fmla="*/ 2147483647 h 1080"/>
              <a:gd name="T102" fmla="*/ 2147483647 w 2489"/>
              <a:gd name="T103" fmla="*/ 2147483647 h 1080"/>
              <a:gd name="T104" fmla="*/ 2147483647 w 2489"/>
              <a:gd name="T105" fmla="*/ 2147483647 h 1080"/>
              <a:gd name="T106" fmla="*/ 2147483647 w 2489"/>
              <a:gd name="T107" fmla="*/ 2147483647 h 1080"/>
              <a:gd name="T108" fmla="*/ 2147483647 w 2489"/>
              <a:gd name="T109" fmla="*/ 2147483647 h 1080"/>
              <a:gd name="T110" fmla="*/ 2147483647 w 2489"/>
              <a:gd name="T111" fmla="*/ 2147483647 h 10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9"/>
              <a:gd name="T169" fmla="*/ 0 h 1080"/>
              <a:gd name="T170" fmla="*/ 2489 w 2489"/>
              <a:gd name="T171" fmla="*/ 1080 h 10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9" h="1080">
                <a:moveTo>
                  <a:pt x="0" y="1080"/>
                </a:moveTo>
                <a:lnTo>
                  <a:pt x="24" y="1080"/>
                </a:lnTo>
                <a:lnTo>
                  <a:pt x="48" y="1080"/>
                </a:lnTo>
                <a:lnTo>
                  <a:pt x="72" y="1080"/>
                </a:lnTo>
                <a:lnTo>
                  <a:pt x="88" y="1080"/>
                </a:lnTo>
                <a:lnTo>
                  <a:pt x="112" y="1080"/>
                </a:lnTo>
                <a:lnTo>
                  <a:pt x="136" y="1080"/>
                </a:lnTo>
                <a:lnTo>
                  <a:pt x="160" y="1080"/>
                </a:lnTo>
                <a:lnTo>
                  <a:pt x="176" y="1080"/>
                </a:lnTo>
                <a:lnTo>
                  <a:pt x="200" y="1080"/>
                </a:lnTo>
                <a:lnTo>
                  <a:pt x="224" y="1080"/>
                </a:lnTo>
                <a:lnTo>
                  <a:pt x="240" y="1075"/>
                </a:lnTo>
                <a:lnTo>
                  <a:pt x="263" y="1075"/>
                </a:lnTo>
                <a:lnTo>
                  <a:pt x="287" y="1075"/>
                </a:lnTo>
                <a:lnTo>
                  <a:pt x="303" y="1068"/>
                </a:lnTo>
                <a:lnTo>
                  <a:pt x="327" y="1068"/>
                </a:lnTo>
                <a:lnTo>
                  <a:pt x="351" y="1062"/>
                </a:lnTo>
                <a:lnTo>
                  <a:pt x="367" y="1062"/>
                </a:lnTo>
                <a:lnTo>
                  <a:pt x="391" y="1056"/>
                </a:lnTo>
                <a:lnTo>
                  <a:pt x="407" y="1050"/>
                </a:lnTo>
                <a:lnTo>
                  <a:pt x="431" y="1050"/>
                </a:lnTo>
                <a:lnTo>
                  <a:pt x="447" y="1044"/>
                </a:lnTo>
                <a:lnTo>
                  <a:pt x="471" y="1038"/>
                </a:lnTo>
                <a:lnTo>
                  <a:pt x="487" y="1031"/>
                </a:lnTo>
                <a:lnTo>
                  <a:pt x="511" y="1026"/>
                </a:lnTo>
                <a:lnTo>
                  <a:pt x="527" y="1019"/>
                </a:lnTo>
                <a:lnTo>
                  <a:pt x="551" y="1019"/>
                </a:lnTo>
                <a:lnTo>
                  <a:pt x="567" y="1013"/>
                </a:lnTo>
                <a:lnTo>
                  <a:pt x="591" y="1007"/>
                </a:lnTo>
                <a:lnTo>
                  <a:pt x="607" y="995"/>
                </a:lnTo>
                <a:lnTo>
                  <a:pt x="623" y="988"/>
                </a:lnTo>
                <a:lnTo>
                  <a:pt x="646" y="983"/>
                </a:lnTo>
                <a:lnTo>
                  <a:pt x="662" y="976"/>
                </a:lnTo>
                <a:lnTo>
                  <a:pt x="686" y="970"/>
                </a:lnTo>
                <a:lnTo>
                  <a:pt x="702" y="964"/>
                </a:lnTo>
                <a:lnTo>
                  <a:pt x="718" y="952"/>
                </a:lnTo>
                <a:lnTo>
                  <a:pt x="742" y="946"/>
                </a:lnTo>
                <a:lnTo>
                  <a:pt x="758" y="939"/>
                </a:lnTo>
                <a:lnTo>
                  <a:pt x="774" y="927"/>
                </a:lnTo>
                <a:lnTo>
                  <a:pt x="798" y="921"/>
                </a:lnTo>
                <a:lnTo>
                  <a:pt x="814" y="908"/>
                </a:lnTo>
                <a:lnTo>
                  <a:pt x="830" y="903"/>
                </a:lnTo>
                <a:lnTo>
                  <a:pt x="846" y="891"/>
                </a:lnTo>
                <a:lnTo>
                  <a:pt x="870" y="884"/>
                </a:lnTo>
                <a:lnTo>
                  <a:pt x="886" y="872"/>
                </a:lnTo>
                <a:lnTo>
                  <a:pt x="902" y="860"/>
                </a:lnTo>
                <a:lnTo>
                  <a:pt x="918" y="854"/>
                </a:lnTo>
                <a:lnTo>
                  <a:pt x="942" y="841"/>
                </a:lnTo>
                <a:lnTo>
                  <a:pt x="958" y="828"/>
                </a:lnTo>
                <a:lnTo>
                  <a:pt x="974" y="816"/>
                </a:lnTo>
                <a:lnTo>
                  <a:pt x="997" y="804"/>
                </a:lnTo>
                <a:lnTo>
                  <a:pt x="1013" y="786"/>
                </a:lnTo>
                <a:lnTo>
                  <a:pt x="1029" y="767"/>
                </a:lnTo>
                <a:lnTo>
                  <a:pt x="1045" y="749"/>
                </a:lnTo>
                <a:lnTo>
                  <a:pt x="1069" y="731"/>
                </a:lnTo>
                <a:lnTo>
                  <a:pt x="1085" y="706"/>
                </a:lnTo>
                <a:lnTo>
                  <a:pt x="1101" y="688"/>
                </a:lnTo>
                <a:lnTo>
                  <a:pt x="1117" y="663"/>
                </a:lnTo>
                <a:lnTo>
                  <a:pt x="1125" y="651"/>
                </a:lnTo>
                <a:lnTo>
                  <a:pt x="1133" y="639"/>
                </a:lnTo>
                <a:lnTo>
                  <a:pt x="1141" y="627"/>
                </a:lnTo>
                <a:lnTo>
                  <a:pt x="1149" y="614"/>
                </a:lnTo>
                <a:lnTo>
                  <a:pt x="1157" y="602"/>
                </a:lnTo>
                <a:lnTo>
                  <a:pt x="1165" y="589"/>
                </a:lnTo>
                <a:lnTo>
                  <a:pt x="1173" y="577"/>
                </a:lnTo>
                <a:lnTo>
                  <a:pt x="1181" y="565"/>
                </a:lnTo>
                <a:lnTo>
                  <a:pt x="1189" y="547"/>
                </a:lnTo>
                <a:lnTo>
                  <a:pt x="1189" y="535"/>
                </a:lnTo>
                <a:lnTo>
                  <a:pt x="1197" y="522"/>
                </a:lnTo>
                <a:lnTo>
                  <a:pt x="1205" y="510"/>
                </a:lnTo>
                <a:lnTo>
                  <a:pt x="1213" y="497"/>
                </a:lnTo>
                <a:lnTo>
                  <a:pt x="1221" y="479"/>
                </a:lnTo>
                <a:lnTo>
                  <a:pt x="1229" y="467"/>
                </a:lnTo>
                <a:lnTo>
                  <a:pt x="1237" y="455"/>
                </a:lnTo>
                <a:lnTo>
                  <a:pt x="1245" y="443"/>
                </a:lnTo>
                <a:lnTo>
                  <a:pt x="1245" y="430"/>
                </a:lnTo>
                <a:lnTo>
                  <a:pt x="1253" y="412"/>
                </a:lnTo>
                <a:lnTo>
                  <a:pt x="1261" y="399"/>
                </a:lnTo>
                <a:lnTo>
                  <a:pt x="1269" y="387"/>
                </a:lnTo>
                <a:lnTo>
                  <a:pt x="1277" y="375"/>
                </a:lnTo>
                <a:lnTo>
                  <a:pt x="1285" y="356"/>
                </a:lnTo>
                <a:lnTo>
                  <a:pt x="1285" y="344"/>
                </a:lnTo>
                <a:lnTo>
                  <a:pt x="1293" y="332"/>
                </a:lnTo>
                <a:lnTo>
                  <a:pt x="1301" y="320"/>
                </a:lnTo>
                <a:lnTo>
                  <a:pt x="1309" y="307"/>
                </a:lnTo>
                <a:lnTo>
                  <a:pt x="1309" y="295"/>
                </a:lnTo>
                <a:lnTo>
                  <a:pt x="1317" y="276"/>
                </a:lnTo>
                <a:lnTo>
                  <a:pt x="1325" y="264"/>
                </a:lnTo>
                <a:lnTo>
                  <a:pt x="1333" y="252"/>
                </a:lnTo>
                <a:lnTo>
                  <a:pt x="1333" y="240"/>
                </a:lnTo>
                <a:lnTo>
                  <a:pt x="1341" y="227"/>
                </a:lnTo>
                <a:lnTo>
                  <a:pt x="1349" y="215"/>
                </a:lnTo>
                <a:lnTo>
                  <a:pt x="1356" y="203"/>
                </a:lnTo>
                <a:lnTo>
                  <a:pt x="1356" y="191"/>
                </a:lnTo>
                <a:lnTo>
                  <a:pt x="1372" y="172"/>
                </a:lnTo>
                <a:lnTo>
                  <a:pt x="1380" y="148"/>
                </a:lnTo>
                <a:lnTo>
                  <a:pt x="1396" y="129"/>
                </a:lnTo>
                <a:lnTo>
                  <a:pt x="1404" y="104"/>
                </a:lnTo>
                <a:lnTo>
                  <a:pt x="1412" y="92"/>
                </a:lnTo>
                <a:lnTo>
                  <a:pt x="1428" y="73"/>
                </a:lnTo>
                <a:lnTo>
                  <a:pt x="1436" y="56"/>
                </a:lnTo>
                <a:lnTo>
                  <a:pt x="1444" y="43"/>
                </a:lnTo>
                <a:lnTo>
                  <a:pt x="1460" y="31"/>
                </a:lnTo>
                <a:lnTo>
                  <a:pt x="1476" y="12"/>
                </a:lnTo>
                <a:lnTo>
                  <a:pt x="1500" y="0"/>
                </a:lnTo>
                <a:lnTo>
                  <a:pt x="1516" y="7"/>
                </a:lnTo>
                <a:lnTo>
                  <a:pt x="1524" y="7"/>
                </a:lnTo>
                <a:lnTo>
                  <a:pt x="1532" y="12"/>
                </a:lnTo>
                <a:lnTo>
                  <a:pt x="1540" y="19"/>
                </a:lnTo>
                <a:lnTo>
                  <a:pt x="1556" y="31"/>
                </a:lnTo>
                <a:lnTo>
                  <a:pt x="1564" y="43"/>
                </a:lnTo>
                <a:lnTo>
                  <a:pt x="1572" y="61"/>
                </a:lnTo>
                <a:lnTo>
                  <a:pt x="1580" y="80"/>
                </a:lnTo>
                <a:lnTo>
                  <a:pt x="1596" y="104"/>
                </a:lnTo>
                <a:lnTo>
                  <a:pt x="1604" y="129"/>
                </a:lnTo>
                <a:lnTo>
                  <a:pt x="1612" y="148"/>
                </a:lnTo>
                <a:lnTo>
                  <a:pt x="1620" y="172"/>
                </a:lnTo>
                <a:lnTo>
                  <a:pt x="1628" y="196"/>
                </a:lnTo>
                <a:lnTo>
                  <a:pt x="1636" y="221"/>
                </a:lnTo>
                <a:lnTo>
                  <a:pt x="1652" y="240"/>
                </a:lnTo>
                <a:lnTo>
                  <a:pt x="1660" y="264"/>
                </a:lnTo>
                <a:lnTo>
                  <a:pt x="1668" y="289"/>
                </a:lnTo>
                <a:lnTo>
                  <a:pt x="1676" y="313"/>
                </a:lnTo>
                <a:lnTo>
                  <a:pt x="1684" y="338"/>
                </a:lnTo>
                <a:lnTo>
                  <a:pt x="1692" y="363"/>
                </a:lnTo>
                <a:lnTo>
                  <a:pt x="1700" y="387"/>
                </a:lnTo>
                <a:lnTo>
                  <a:pt x="1708" y="412"/>
                </a:lnTo>
                <a:lnTo>
                  <a:pt x="1715" y="436"/>
                </a:lnTo>
                <a:lnTo>
                  <a:pt x="1723" y="460"/>
                </a:lnTo>
                <a:lnTo>
                  <a:pt x="1731" y="485"/>
                </a:lnTo>
                <a:lnTo>
                  <a:pt x="1739" y="510"/>
                </a:lnTo>
                <a:lnTo>
                  <a:pt x="1747" y="535"/>
                </a:lnTo>
                <a:lnTo>
                  <a:pt x="1755" y="559"/>
                </a:lnTo>
                <a:lnTo>
                  <a:pt x="1763" y="583"/>
                </a:lnTo>
                <a:lnTo>
                  <a:pt x="1771" y="608"/>
                </a:lnTo>
                <a:lnTo>
                  <a:pt x="1779" y="627"/>
                </a:lnTo>
                <a:lnTo>
                  <a:pt x="1795" y="651"/>
                </a:lnTo>
                <a:lnTo>
                  <a:pt x="1803" y="675"/>
                </a:lnTo>
                <a:lnTo>
                  <a:pt x="1811" y="700"/>
                </a:lnTo>
                <a:lnTo>
                  <a:pt x="1827" y="719"/>
                </a:lnTo>
                <a:lnTo>
                  <a:pt x="1835" y="743"/>
                </a:lnTo>
                <a:lnTo>
                  <a:pt x="1851" y="761"/>
                </a:lnTo>
                <a:lnTo>
                  <a:pt x="1859" y="786"/>
                </a:lnTo>
                <a:lnTo>
                  <a:pt x="1875" y="804"/>
                </a:lnTo>
                <a:lnTo>
                  <a:pt x="1891" y="828"/>
                </a:lnTo>
                <a:lnTo>
                  <a:pt x="1899" y="847"/>
                </a:lnTo>
                <a:lnTo>
                  <a:pt x="1915" y="866"/>
                </a:lnTo>
                <a:lnTo>
                  <a:pt x="1931" y="884"/>
                </a:lnTo>
                <a:lnTo>
                  <a:pt x="1947" y="903"/>
                </a:lnTo>
                <a:lnTo>
                  <a:pt x="1963" y="921"/>
                </a:lnTo>
                <a:lnTo>
                  <a:pt x="1987" y="939"/>
                </a:lnTo>
                <a:lnTo>
                  <a:pt x="2003" y="958"/>
                </a:lnTo>
                <a:lnTo>
                  <a:pt x="2019" y="970"/>
                </a:lnTo>
                <a:lnTo>
                  <a:pt x="2043" y="988"/>
                </a:lnTo>
                <a:lnTo>
                  <a:pt x="2067" y="1000"/>
                </a:lnTo>
                <a:lnTo>
                  <a:pt x="2090" y="1013"/>
                </a:lnTo>
                <a:lnTo>
                  <a:pt x="2106" y="1026"/>
                </a:lnTo>
                <a:lnTo>
                  <a:pt x="2130" y="1044"/>
                </a:lnTo>
                <a:lnTo>
                  <a:pt x="2162" y="1050"/>
                </a:lnTo>
                <a:lnTo>
                  <a:pt x="2186" y="1062"/>
                </a:lnTo>
                <a:lnTo>
                  <a:pt x="2218" y="1075"/>
                </a:lnTo>
                <a:lnTo>
                  <a:pt x="2242" y="1080"/>
                </a:lnTo>
                <a:lnTo>
                  <a:pt x="2274" y="1080"/>
                </a:lnTo>
                <a:lnTo>
                  <a:pt x="2306" y="1080"/>
                </a:lnTo>
                <a:lnTo>
                  <a:pt x="2338" y="1080"/>
                </a:lnTo>
                <a:lnTo>
                  <a:pt x="2370" y="1080"/>
                </a:lnTo>
                <a:lnTo>
                  <a:pt x="2394" y="1080"/>
                </a:lnTo>
                <a:lnTo>
                  <a:pt x="2426" y="1080"/>
                </a:lnTo>
                <a:lnTo>
                  <a:pt x="2457" y="1080"/>
                </a:lnTo>
                <a:lnTo>
                  <a:pt x="2489" y="1080"/>
                </a:lnTo>
              </a:path>
            </a:pathLst>
          </a:custGeom>
          <a:noFill/>
          <a:ln w="50800">
            <a:solidFill>
              <a:srgbClr val="FF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3D0391D-9F53-9F4A-91D1-D580D685BD80}"/>
                  </a:ext>
                </a:extLst>
              </p:cNvPr>
              <p:cNvSpPr/>
              <p:nvPr/>
            </p:nvSpPr>
            <p:spPr>
              <a:xfrm>
                <a:off x="4642683" y="4121140"/>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FF0000"/>
                              </a:solidFill>
                              <a:latin typeface="Cambria Math" panose="02040503050406030204" pitchFamily="18" charset="0"/>
                              <a:cs typeface="Times New Roman" panose="02020603050405020304" pitchFamily="18" charset="0"/>
                            </a:rPr>
                          </m:ctrlPr>
                        </m:sSubPr>
                        <m:e>
                          <m:r>
                            <a:rPr lang="en-US" sz="1800" i="1" dirty="0">
                              <a:solidFill>
                                <a:srgbClr val="FF0000"/>
                              </a:solidFill>
                              <a:latin typeface="Cambria Math" panose="02040503050406030204" pitchFamily="18" charset="0"/>
                              <a:cs typeface="Times New Roman" panose="02020603050405020304" pitchFamily="18" charset="0"/>
                            </a:rPr>
                            <m:t>𝑐</m:t>
                          </m:r>
                        </m:e>
                        <m:sub>
                          <m:r>
                            <a:rPr lang="en-US" sz="1800" i="1" dirty="0">
                              <a:solidFill>
                                <a:srgbClr val="FF0000"/>
                              </a:solidFill>
                              <a:latin typeface="Cambria Math" panose="02040503050406030204" pitchFamily="18" charset="0"/>
                              <a:cs typeface="Times New Roman" panose="02020603050405020304" pitchFamily="18" charset="0"/>
                            </a:rPr>
                            <m:t>3</m:t>
                          </m:r>
                        </m:sub>
                      </m:sSub>
                      <m:r>
                        <a:rPr lang="en-US" sz="1800" i="1" dirty="0">
                          <a:solidFill>
                            <a:srgbClr val="FF0000"/>
                          </a:solidFill>
                          <a:latin typeface="Cambria Math" panose="02040503050406030204" pitchFamily="18" charset="0"/>
                          <a:cs typeface="Times New Roman" panose="02020603050405020304" pitchFamily="18" charset="0"/>
                        </a:rPr>
                        <m:t>(</m:t>
                      </m:r>
                      <m:r>
                        <a:rPr lang="en-US" sz="18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FF0000"/>
                          </a:solidFill>
                          <a:latin typeface="Cambria Math" panose="02040503050406030204" pitchFamily="18" charset="0"/>
                          <a:cs typeface="Times New Roman" panose="02020603050405020304" pitchFamily="18" charset="0"/>
                        </a:rPr>
                        <m:t>)</m:t>
                      </m:r>
                    </m:oMath>
                  </m:oMathPara>
                </a14:m>
                <a:endParaRPr lang="en-US" sz="1800" dirty="0">
                  <a:solidFill>
                    <a:srgbClr val="FF0000"/>
                  </a:solidFill>
                </a:endParaRPr>
              </a:p>
            </p:txBody>
          </p:sp>
        </mc:Choice>
        <mc:Fallback xmlns="">
          <p:sp>
            <p:nvSpPr>
              <p:cNvPr id="21" name="Rectangle 20">
                <a:extLst>
                  <a:ext uri="{FF2B5EF4-FFF2-40B4-BE49-F238E27FC236}">
                    <a16:creationId xmlns:a16="http://schemas.microsoft.com/office/drawing/2014/main" id="{23D0391D-9F53-9F4A-91D1-D580D685BD80}"/>
                  </a:ext>
                </a:extLst>
              </p:cNvPr>
              <p:cNvSpPr>
                <a:spLocks noRot="1" noChangeAspect="1" noMove="1" noResize="1" noEditPoints="1" noAdjustHandles="1" noChangeArrowheads="1" noChangeShapeType="1" noTextEdit="1"/>
              </p:cNvSpPr>
              <p:nvPr/>
            </p:nvSpPr>
            <p:spPr>
              <a:xfrm>
                <a:off x="4642683" y="4121140"/>
                <a:ext cx="772839" cy="369332"/>
              </a:xfrm>
              <a:prstGeom prst="rect">
                <a:avLst/>
              </a:prstGeom>
              <a:blipFill>
                <a:blip r:embed="rId7"/>
                <a:stretch>
                  <a:fillRect b="-1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DAF77AD2-4648-A84A-A29C-F2B954F212B5}"/>
                  </a:ext>
                </a:extLst>
              </p:cNvPr>
              <p:cNvSpPr/>
              <p:nvPr/>
            </p:nvSpPr>
            <p:spPr>
              <a:xfrm>
                <a:off x="1337174" y="2556581"/>
                <a:ext cx="3097066"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𝑅</m:t>
                          </m:r>
                        </m:e>
                        <m:sub>
                          <m:r>
                            <a:rPr lang="en-US" i="1">
                              <a:solidFill>
                                <a:srgbClr val="0000FF"/>
                              </a:solidFill>
                              <a:latin typeface="Cambria Math" panose="02040503050406030204" pitchFamily="18" charset="0"/>
                            </a:rPr>
                            <m:t>1</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0000FF"/>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00FF"/>
                                  </a:solidFill>
                                  <a:latin typeface="Cambria Math" panose="02040503050406030204" pitchFamily="18" charset="0"/>
                                </a:rPr>
                                <m:t>𝑐</m:t>
                              </m:r>
                            </m:e>
                            <m:sub>
                              <m:r>
                                <a:rPr lang="en-US" i="1">
                                  <a:solidFill>
                                    <a:srgbClr val="0000FF"/>
                                  </a:solidFill>
                                  <a:latin typeface="Cambria Math" panose="02040503050406030204" pitchFamily="18" charset="0"/>
                                </a:rPr>
                                <m:t>1</m:t>
                              </m:r>
                            </m:sub>
                          </m:sSub>
                          <m:d>
                            <m:dPr>
                              <m:ctrlPr>
                                <a:rPr lang="en-US" i="1">
                                  <a:solidFill>
                                    <a:srgbClr val="0000FF"/>
                                  </a:solidFill>
                                  <a:latin typeface="Cambria Math" panose="02040503050406030204" pitchFamily="18" charset="0"/>
                                </a:rPr>
                              </m:ctrlPr>
                            </m:dPr>
                            <m:e>
                              <m:r>
                                <a:rPr lang="en-US" i="1">
                                  <a:solidFill>
                                    <a:srgbClr val="0000FF"/>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r>
                        <a:rPr lang="en-US" i="1">
                          <a:latin typeface="Cambria Math" panose="02040503050406030204" pitchFamily="18" charset="0"/>
                        </a:rPr>
                        <m:t> </m:t>
                      </m:r>
                    </m:oMath>
                  </m:oMathPara>
                </a14:m>
                <a:endParaRPr lang="en-US" dirty="0"/>
              </a:p>
            </p:txBody>
          </p:sp>
        </mc:Choice>
        <mc:Fallback>
          <p:sp>
            <p:nvSpPr>
              <p:cNvPr id="18" name="Rectangle 17">
                <a:extLst>
                  <a:ext uri="{FF2B5EF4-FFF2-40B4-BE49-F238E27FC236}">
                    <a16:creationId xmlns:a16="http://schemas.microsoft.com/office/drawing/2014/main" id="{DAF77AD2-4648-A84A-A29C-F2B954F212B5}"/>
                  </a:ext>
                </a:extLst>
              </p:cNvPr>
              <p:cNvSpPr>
                <a:spLocks noRot="1" noChangeAspect="1" noMove="1" noResize="1" noEditPoints="1" noAdjustHandles="1" noChangeArrowheads="1" noChangeShapeType="1" noTextEdit="1"/>
              </p:cNvSpPr>
              <p:nvPr/>
            </p:nvSpPr>
            <p:spPr>
              <a:xfrm>
                <a:off x="1337174" y="2556581"/>
                <a:ext cx="3097066" cy="955133"/>
              </a:xfrm>
              <a:prstGeom prst="rect">
                <a:avLst/>
              </a:prstGeom>
              <a:blipFill>
                <a:blip r:embed="rId8"/>
                <a:stretch>
                  <a:fillRect l="-14286" t="-149351" b="-2246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a:extLst>
                  <a:ext uri="{FF2B5EF4-FFF2-40B4-BE49-F238E27FC236}">
                    <a16:creationId xmlns:a16="http://schemas.microsoft.com/office/drawing/2014/main" id="{64F37E6C-D7AE-9E42-951F-A6379E1F7A7B}"/>
                  </a:ext>
                </a:extLst>
              </p:cNvPr>
              <p:cNvSpPr/>
              <p:nvPr/>
            </p:nvSpPr>
            <p:spPr>
              <a:xfrm>
                <a:off x="4848851" y="2552649"/>
                <a:ext cx="3043974"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𝑅</m:t>
                          </m:r>
                        </m:e>
                        <m:sub>
                          <m:r>
                            <a:rPr lang="en-US" b="0" i="1" smtClean="0">
                              <a:solidFill>
                                <a:srgbClr val="00B050"/>
                              </a:solidFill>
                              <a:latin typeface="Cambria Math" panose="02040503050406030204" pitchFamily="18" charset="0"/>
                            </a:rPr>
                            <m:t>2</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smtClean="0">
                                  <a:solidFill>
                                    <a:srgbClr val="00B050"/>
                                  </a:solidFill>
                                  <a:latin typeface="Cambria Math" panose="02040503050406030204" pitchFamily="18" charset="0"/>
                                </a:rPr>
                              </m:ctrlPr>
                            </m:sSubPr>
                            <m:e>
                              <m:r>
                                <a:rPr lang="en-US" i="1" smtClean="0">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2</m:t>
                              </m:r>
                            </m:sub>
                          </m:sSub>
                          <m:d>
                            <m:dPr>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oMath>
                  </m:oMathPara>
                </a14:m>
                <a:endParaRPr lang="en-US" dirty="0"/>
              </a:p>
            </p:txBody>
          </p:sp>
        </mc:Choice>
        <mc:Fallback>
          <p:sp>
            <p:nvSpPr>
              <p:cNvPr id="19" name="Rectangle 18">
                <a:extLst>
                  <a:ext uri="{FF2B5EF4-FFF2-40B4-BE49-F238E27FC236}">
                    <a16:creationId xmlns:a16="http://schemas.microsoft.com/office/drawing/2014/main" id="{64F37E6C-D7AE-9E42-951F-A6379E1F7A7B}"/>
                  </a:ext>
                </a:extLst>
              </p:cNvPr>
              <p:cNvSpPr>
                <a:spLocks noRot="1" noChangeAspect="1" noMove="1" noResize="1" noEditPoints="1" noAdjustHandles="1" noChangeArrowheads="1" noChangeShapeType="1" noTextEdit="1"/>
              </p:cNvSpPr>
              <p:nvPr/>
            </p:nvSpPr>
            <p:spPr>
              <a:xfrm>
                <a:off x="4848851" y="2552649"/>
                <a:ext cx="3043974" cy="955133"/>
              </a:xfrm>
              <a:prstGeom prst="rect">
                <a:avLst/>
              </a:prstGeom>
              <a:blipFill>
                <a:blip r:embed="rId9"/>
                <a:stretch>
                  <a:fillRect l="-14583" t="-151316" b="-2276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a:extLst>
                  <a:ext uri="{FF2B5EF4-FFF2-40B4-BE49-F238E27FC236}">
                    <a16:creationId xmlns:a16="http://schemas.microsoft.com/office/drawing/2014/main" id="{0A91AFF9-A912-8F40-A59E-09649E40AC1F}"/>
                  </a:ext>
                </a:extLst>
              </p:cNvPr>
              <p:cNvSpPr/>
              <p:nvPr/>
            </p:nvSpPr>
            <p:spPr>
              <a:xfrm>
                <a:off x="8193624" y="2552648"/>
                <a:ext cx="3071097"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𝑅</m:t>
                          </m:r>
                        </m:e>
                        <m:sub>
                          <m:r>
                            <a:rPr lang="en-US" i="1">
                              <a:solidFill>
                                <a:srgbClr val="FF0000"/>
                              </a:solidFill>
                              <a:latin typeface="Cambria Math" panose="02040503050406030204" pitchFamily="18" charset="0"/>
                            </a:rPr>
                            <m:t>3</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FF0000"/>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𝑡</m:t>
                              </m:r>
                              <m:d>
                                <m:dPr>
                                  <m:ctrlPr>
                                    <a:rPr lang="en-US" i="1">
                                      <a:solidFill>
                                        <a:srgbClr val="9900CC"/>
                                      </a:solidFill>
                                      <a:latin typeface="Cambria Math" panose="02040503050406030204" pitchFamily="18" charset="0"/>
                                      <a:ea typeface="Cambria Math" panose="02040503050406030204" pitchFamily="18" charset="0"/>
                                    </a:rPr>
                                  </m:ctrlPr>
                                </m:dPr>
                                <m:e>
                                  <m:r>
                                    <a:rPr lang="en-US" i="1">
                                      <a:solidFill>
                                        <a:srgbClr val="9900CC"/>
                                      </a:solidFill>
                                      <a:latin typeface="Cambria Math" panose="02040503050406030204" pitchFamily="18" charset="0"/>
                                      <a:ea typeface="Cambria Math" panose="02040503050406030204" pitchFamily="18" charset="0"/>
                                    </a:rPr>
                                    <m:t>𝜆</m:t>
                                  </m:r>
                                </m:e>
                              </m:d>
                              <m:r>
                                <a:rPr lang="en-US" i="1">
                                  <a:solidFill>
                                    <a:srgbClr val="FF0000"/>
                                  </a:solidFill>
                                  <a:latin typeface="Cambria Math" panose="02040503050406030204" pitchFamily="18" charset="0"/>
                                </a:rPr>
                                <m:t>𝑐</m:t>
                              </m:r>
                            </m:e>
                            <m:sub>
                              <m:r>
                                <a:rPr lang="en-US" i="1">
                                  <a:solidFill>
                                    <a:srgbClr val="FF0000"/>
                                  </a:solidFill>
                                  <a:latin typeface="Cambria Math" panose="02040503050406030204" pitchFamily="18" charset="0"/>
                                </a:rPr>
                                <m:t>3</m:t>
                              </m:r>
                            </m:sub>
                          </m:sSub>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oMath>
                  </m:oMathPara>
                </a14:m>
                <a:endParaRPr lang="en-US" dirty="0"/>
              </a:p>
            </p:txBody>
          </p:sp>
        </mc:Choice>
        <mc:Fallback>
          <p:sp>
            <p:nvSpPr>
              <p:cNvPr id="22" name="Rectangle 21">
                <a:extLst>
                  <a:ext uri="{FF2B5EF4-FFF2-40B4-BE49-F238E27FC236}">
                    <a16:creationId xmlns:a16="http://schemas.microsoft.com/office/drawing/2014/main" id="{0A91AFF9-A912-8F40-A59E-09649E40AC1F}"/>
                  </a:ext>
                </a:extLst>
              </p:cNvPr>
              <p:cNvSpPr>
                <a:spLocks noRot="1" noChangeAspect="1" noMove="1" noResize="1" noEditPoints="1" noAdjustHandles="1" noChangeArrowheads="1" noChangeShapeType="1" noTextEdit="1"/>
              </p:cNvSpPr>
              <p:nvPr/>
            </p:nvSpPr>
            <p:spPr>
              <a:xfrm>
                <a:off x="8193624" y="2552648"/>
                <a:ext cx="3071097" cy="955133"/>
              </a:xfrm>
              <a:prstGeom prst="rect">
                <a:avLst/>
              </a:prstGeom>
              <a:blipFill>
                <a:blip r:embed="rId10"/>
                <a:stretch>
                  <a:fillRect l="-13580" t="-151316" b="-227632"/>
                </a:stretch>
              </a:blipFill>
            </p:spPr>
            <p:txBody>
              <a:bodyPr/>
              <a:lstStyle/>
              <a:p>
                <a:r>
                  <a:rPr lang="en-US">
                    <a:noFill/>
                  </a:rPr>
                  <a:t> </a:t>
                </a:r>
              </a:p>
            </p:txBody>
          </p:sp>
        </mc:Fallback>
      </mc:AlternateContent>
    </p:spTree>
    <p:extLst>
      <p:ext uri="{BB962C8B-B14F-4D97-AF65-F5344CB8AC3E}">
        <p14:creationId xmlns:p14="http://schemas.microsoft.com/office/powerpoint/2010/main" val="207322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perception</a:t>
            </a:r>
          </a:p>
        </p:txBody>
      </p:sp>
      <p:sp>
        <p:nvSpPr>
          <p:cNvPr id="3" name="Content Placeholder 2"/>
          <p:cNvSpPr>
            <a:spLocks noGrp="1"/>
          </p:cNvSpPr>
          <p:nvPr>
            <p:ph idx="1"/>
          </p:nvPr>
        </p:nvSpPr>
        <p:spPr>
          <a:xfrm>
            <a:off x="914400" y="914400"/>
            <a:ext cx="10515600" cy="5257800"/>
          </a:xfrm>
        </p:spPr>
        <p:txBody>
          <a:bodyPr/>
          <a:lstStyle/>
          <a:p>
            <a:r>
              <a:rPr lang="en-US" dirty="0"/>
              <a:t>Color receptors act as filters on the spectrum</a:t>
            </a:r>
          </a:p>
          <a:p>
            <a:pPr lvl="1"/>
            <a:r>
              <a:rPr lang="en-US" sz="2400" dirty="0"/>
              <a:t>Each type of cone returns one number</a:t>
            </a:r>
          </a:p>
          <a:p>
            <a:r>
              <a:rPr lang="en-US" dirty="0"/>
              <a:t>How can we represent an entire spectrum with three numbers?</a:t>
            </a:r>
          </a:p>
          <a:p>
            <a:pPr lvl="1"/>
            <a:r>
              <a:rPr lang="en-US" sz="2400" dirty="0"/>
              <a:t>We can’t – most of the information is lost!</a:t>
            </a:r>
          </a:p>
          <a:p>
            <a:pPr marL="0" indent="0" algn="ctr">
              <a:buNone/>
            </a:pPr>
            <a:endParaRPr lang="en-US" sz="2400" dirty="0"/>
          </a:p>
        </p:txBody>
      </p:sp>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6" name="Freeform 8">
            <a:extLst>
              <a:ext uri="{FF2B5EF4-FFF2-40B4-BE49-F238E27FC236}">
                <a16:creationId xmlns:a16="http://schemas.microsoft.com/office/drawing/2014/main" id="{6B9CFB4B-1F85-DC4D-A818-5005CDD1249E}"/>
              </a:ext>
            </a:extLst>
          </p:cNvPr>
          <p:cNvSpPr>
            <a:spLocks/>
          </p:cNvSpPr>
          <p:nvPr/>
        </p:nvSpPr>
        <p:spPr bwMode="auto">
          <a:xfrm>
            <a:off x="2247901" y="4968874"/>
            <a:ext cx="2595563" cy="1276350"/>
          </a:xfrm>
          <a:custGeom>
            <a:avLst/>
            <a:gdLst>
              <a:gd name="T0" fmla="*/ 2147483647 w 1635"/>
              <a:gd name="T1" fmla="*/ 2147483647 h 502"/>
              <a:gd name="T2" fmla="*/ 2147483647 w 1635"/>
              <a:gd name="T3" fmla="*/ 2147483647 h 502"/>
              <a:gd name="T4" fmla="*/ 2147483647 w 1635"/>
              <a:gd name="T5" fmla="*/ 2147483647 h 502"/>
              <a:gd name="T6" fmla="*/ 2147483647 w 1635"/>
              <a:gd name="T7" fmla="*/ 2147483647 h 502"/>
              <a:gd name="T8" fmla="*/ 2147483647 w 1635"/>
              <a:gd name="T9" fmla="*/ 2147483647 h 502"/>
              <a:gd name="T10" fmla="*/ 2147483647 w 1635"/>
              <a:gd name="T11" fmla="*/ 2147483647 h 502"/>
              <a:gd name="T12" fmla="*/ 2147483647 w 1635"/>
              <a:gd name="T13" fmla="*/ 2147483647 h 502"/>
              <a:gd name="T14" fmla="*/ 2147483647 w 1635"/>
              <a:gd name="T15" fmla="*/ 2147483647 h 502"/>
              <a:gd name="T16" fmla="*/ 2147483647 w 1635"/>
              <a:gd name="T17" fmla="*/ 2147483647 h 502"/>
              <a:gd name="T18" fmla="*/ 2147483647 w 1635"/>
              <a:gd name="T19" fmla="*/ 2147483647 h 502"/>
              <a:gd name="T20" fmla="*/ 2147483647 w 1635"/>
              <a:gd name="T21" fmla="*/ 2147483647 h 502"/>
              <a:gd name="T22" fmla="*/ 2147483647 w 1635"/>
              <a:gd name="T23" fmla="*/ 2147483647 h 502"/>
              <a:gd name="T24" fmla="*/ 2147483647 w 1635"/>
              <a:gd name="T25" fmla="*/ 2147483647 h 502"/>
              <a:gd name="T26" fmla="*/ 2147483647 w 1635"/>
              <a:gd name="T27" fmla="*/ 2147483647 h 502"/>
              <a:gd name="T28" fmla="*/ 2147483647 w 1635"/>
              <a:gd name="T29" fmla="*/ 2147483647 h 502"/>
              <a:gd name="T30" fmla="*/ 2147483647 w 1635"/>
              <a:gd name="T31" fmla="*/ 2147483647 h 502"/>
              <a:gd name="T32" fmla="*/ 2147483647 w 1635"/>
              <a:gd name="T33" fmla="*/ 2147483647 h 502"/>
              <a:gd name="T34" fmla="*/ 2147483647 w 1635"/>
              <a:gd name="T35" fmla="*/ 0 h 502"/>
              <a:gd name="T36" fmla="*/ 2147483647 w 1635"/>
              <a:gd name="T37" fmla="*/ 2147483647 h 502"/>
              <a:gd name="T38" fmla="*/ 2147483647 w 1635"/>
              <a:gd name="T39" fmla="*/ 2147483647 h 502"/>
              <a:gd name="T40" fmla="*/ 2147483647 w 1635"/>
              <a:gd name="T41" fmla="*/ 2147483647 h 502"/>
              <a:gd name="T42" fmla="*/ 2147483647 w 1635"/>
              <a:gd name="T43" fmla="*/ 2147483647 h 502"/>
              <a:gd name="T44" fmla="*/ 2147483647 w 1635"/>
              <a:gd name="T45" fmla="*/ 2147483647 h 502"/>
              <a:gd name="T46" fmla="*/ 2147483647 w 1635"/>
              <a:gd name="T47" fmla="*/ 2147483647 h 502"/>
              <a:gd name="T48" fmla="*/ 2147483647 w 1635"/>
              <a:gd name="T49" fmla="*/ 2147483647 h 502"/>
              <a:gd name="T50" fmla="*/ 2147483647 w 1635"/>
              <a:gd name="T51" fmla="*/ 2147483647 h 502"/>
              <a:gd name="T52" fmla="*/ 2147483647 w 1635"/>
              <a:gd name="T53" fmla="*/ 2147483647 h 502"/>
              <a:gd name="T54" fmla="*/ 2147483647 w 1635"/>
              <a:gd name="T55" fmla="*/ 2147483647 h 502"/>
              <a:gd name="T56" fmla="*/ 2147483647 w 1635"/>
              <a:gd name="T57" fmla="*/ 2147483647 h 502"/>
              <a:gd name="T58" fmla="*/ 2147483647 w 1635"/>
              <a:gd name="T59" fmla="*/ 2147483647 h 502"/>
              <a:gd name="T60" fmla="*/ 2147483647 w 1635"/>
              <a:gd name="T61" fmla="*/ 2147483647 h 502"/>
              <a:gd name="T62" fmla="*/ 2147483647 w 1635"/>
              <a:gd name="T63" fmla="*/ 2147483647 h 502"/>
              <a:gd name="T64" fmla="*/ 2147483647 w 1635"/>
              <a:gd name="T65" fmla="*/ 2147483647 h 502"/>
              <a:gd name="T66" fmla="*/ 2147483647 w 1635"/>
              <a:gd name="T67" fmla="*/ 2147483647 h 502"/>
              <a:gd name="T68" fmla="*/ 2147483647 w 1635"/>
              <a:gd name="T69" fmla="*/ 2147483647 h 502"/>
              <a:gd name="T70" fmla="*/ 2147483647 w 1635"/>
              <a:gd name="T71" fmla="*/ 2147483647 h 502"/>
              <a:gd name="T72" fmla="*/ 2147483647 w 1635"/>
              <a:gd name="T73" fmla="*/ 2147483647 h 502"/>
              <a:gd name="T74" fmla="*/ 2147483647 w 1635"/>
              <a:gd name="T75" fmla="*/ 2147483647 h 502"/>
              <a:gd name="T76" fmla="*/ 2147483647 w 1635"/>
              <a:gd name="T77" fmla="*/ 2147483647 h 502"/>
              <a:gd name="T78" fmla="*/ 2147483647 w 1635"/>
              <a:gd name="T79" fmla="*/ 2147483647 h 502"/>
              <a:gd name="T80" fmla="*/ 2147483647 w 1635"/>
              <a:gd name="T81" fmla="*/ 2147483647 h 502"/>
              <a:gd name="T82" fmla="*/ 2147483647 w 1635"/>
              <a:gd name="T83" fmla="*/ 2147483647 h 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5"/>
              <a:gd name="T127" fmla="*/ 0 h 502"/>
              <a:gd name="T128" fmla="*/ 1635 w 1635"/>
              <a:gd name="T129" fmla="*/ 502 h 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round/>
            <a:headEnd/>
            <a:tailEnd/>
          </a:ln>
        </p:spPr>
        <p:txBody>
          <a:bodyPr/>
          <a:lstStyle/>
          <a:p>
            <a:endParaRPr lang="en-US"/>
          </a:p>
        </p:txBody>
      </p:sp>
      <p:sp>
        <p:nvSpPr>
          <p:cNvPr id="7" name="Freeform 11">
            <a:extLst>
              <a:ext uri="{FF2B5EF4-FFF2-40B4-BE49-F238E27FC236}">
                <a16:creationId xmlns:a16="http://schemas.microsoft.com/office/drawing/2014/main" id="{465591B0-50B7-FD4D-ACFD-691E4C92E495}"/>
              </a:ext>
            </a:extLst>
          </p:cNvPr>
          <p:cNvSpPr>
            <a:spLocks/>
          </p:cNvSpPr>
          <p:nvPr/>
        </p:nvSpPr>
        <p:spPr bwMode="auto">
          <a:xfrm>
            <a:off x="2311400" y="4664074"/>
            <a:ext cx="3206750" cy="1574800"/>
          </a:xfrm>
          <a:custGeom>
            <a:avLst/>
            <a:gdLst>
              <a:gd name="T0" fmla="*/ 2147483647 w 2192"/>
              <a:gd name="T1" fmla="*/ 2147483647 h 1138"/>
              <a:gd name="T2" fmla="*/ 2147483647 w 2192"/>
              <a:gd name="T3" fmla="*/ 2147483647 h 1138"/>
              <a:gd name="T4" fmla="*/ 2147483647 w 2192"/>
              <a:gd name="T5" fmla="*/ 2147483647 h 1138"/>
              <a:gd name="T6" fmla="*/ 2147483647 w 2192"/>
              <a:gd name="T7" fmla="*/ 2147483647 h 1138"/>
              <a:gd name="T8" fmla="*/ 2147483647 w 2192"/>
              <a:gd name="T9" fmla="*/ 2147483647 h 1138"/>
              <a:gd name="T10" fmla="*/ 2147483647 w 2192"/>
              <a:gd name="T11" fmla="*/ 2147483647 h 1138"/>
              <a:gd name="T12" fmla="*/ 2147483647 w 2192"/>
              <a:gd name="T13" fmla="*/ 2147483647 h 1138"/>
              <a:gd name="T14" fmla="*/ 2147483647 w 2192"/>
              <a:gd name="T15" fmla="*/ 2147483647 h 1138"/>
              <a:gd name="T16" fmla="*/ 2147483647 w 2192"/>
              <a:gd name="T17" fmla="*/ 2147483647 h 1138"/>
              <a:gd name="T18" fmla="*/ 2147483647 w 2192"/>
              <a:gd name="T19" fmla="*/ 2147483647 h 1138"/>
              <a:gd name="T20" fmla="*/ 2147483647 w 2192"/>
              <a:gd name="T21" fmla="*/ 2147483647 h 1138"/>
              <a:gd name="T22" fmla="*/ 2147483647 w 2192"/>
              <a:gd name="T23" fmla="*/ 2147483647 h 1138"/>
              <a:gd name="T24" fmla="*/ 2147483647 w 2192"/>
              <a:gd name="T25" fmla="*/ 2147483647 h 1138"/>
              <a:gd name="T26" fmla="*/ 2147483647 w 2192"/>
              <a:gd name="T27" fmla="*/ 2147483647 h 1138"/>
              <a:gd name="T28" fmla="*/ 2147483647 w 2192"/>
              <a:gd name="T29" fmla="*/ 2147483647 h 1138"/>
              <a:gd name="T30" fmla="*/ 2147483647 w 2192"/>
              <a:gd name="T31" fmla="*/ 2147483647 h 1138"/>
              <a:gd name="T32" fmla="*/ 2147483647 w 2192"/>
              <a:gd name="T33" fmla="*/ 2147483647 h 1138"/>
              <a:gd name="T34" fmla="*/ 2147483647 w 2192"/>
              <a:gd name="T35" fmla="*/ 2147483647 h 1138"/>
              <a:gd name="T36" fmla="*/ 2147483647 w 2192"/>
              <a:gd name="T37" fmla="*/ 2147483647 h 1138"/>
              <a:gd name="T38" fmla="*/ 2147483647 w 2192"/>
              <a:gd name="T39" fmla="*/ 2147483647 h 1138"/>
              <a:gd name="T40" fmla="*/ 2147483647 w 2192"/>
              <a:gd name="T41" fmla="*/ 2147483647 h 1138"/>
              <a:gd name="T42" fmla="*/ 2147483647 w 2192"/>
              <a:gd name="T43" fmla="*/ 2147483647 h 1138"/>
              <a:gd name="T44" fmla="*/ 2147483647 w 2192"/>
              <a:gd name="T45" fmla="*/ 2147483647 h 1138"/>
              <a:gd name="T46" fmla="*/ 2147483647 w 2192"/>
              <a:gd name="T47" fmla="*/ 2147483647 h 1138"/>
              <a:gd name="T48" fmla="*/ 2147483647 w 2192"/>
              <a:gd name="T49" fmla="*/ 2147483647 h 1138"/>
              <a:gd name="T50" fmla="*/ 2147483647 w 2192"/>
              <a:gd name="T51" fmla="*/ 2147483647 h 1138"/>
              <a:gd name="T52" fmla="*/ 2147483647 w 2192"/>
              <a:gd name="T53" fmla="*/ 2147483647 h 1138"/>
              <a:gd name="T54" fmla="*/ 2147483647 w 2192"/>
              <a:gd name="T55" fmla="*/ 2147483647 h 1138"/>
              <a:gd name="T56" fmla="*/ 2147483647 w 2192"/>
              <a:gd name="T57" fmla="*/ 0 h 1138"/>
              <a:gd name="T58" fmla="*/ 2147483647 w 2192"/>
              <a:gd name="T59" fmla="*/ 2147483647 h 1138"/>
              <a:gd name="T60" fmla="*/ 2147483647 w 2192"/>
              <a:gd name="T61" fmla="*/ 2147483647 h 1138"/>
              <a:gd name="T62" fmla="*/ 2147483647 w 2192"/>
              <a:gd name="T63" fmla="*/ 2147483647 h 1138"/>
              <a:gd name="T64" fmla="*/ 2147483647 w 2192"/>
              <a:gd name="T65" fmla="*/ 2147483647 h 1138"/>
              <a:gd name="T66" fmla="*/ 2147483647 w 2192"/>
              <a:gd name="T67" fmla="*/ 2147483647 h 1138"/>
              <a:gd name="T68" fmla="*/ 2147483647 w 2192"/>
              <a:gd name="T69" fmla="*/ 2147483647 h 1138"/>
              <a:gd name="T70" fmla="*/ 2147483647 w 2192"/>
              <a:gd name="T71" fmla="*/ 2147483647 h 1138"/>
              <a:gd name="T72" fmla="*/ 2147483647 w 2192"/>
              <a:gd name="T73" fmla="*/ 2147483647 h 1138"/>
              <a:gd name="T74" fmla="*/ 2147483647 w 2192"/>
              <a:gd name="T75" fmla="*/ 2147483647 h 1138"/>
              <a:gd name="T76" fmla="*/ 2147483647 w 2192"/>
              <a:gd name="T77" fmla="*/ 2147483647 h 1138"/>
              <a:gd name="T78" fmla="*/ 2147483647 w 2192"/>
              <a:gd name="T79" fmla="*/ 2147483647 h 1138"/>
              <a:gd name="T80" fmla="*/ 2147483647 w 2192"/>
              <a:gd name="T81" fmla="*/ 2147483647 h 1138"/>
              <a:gd name="T82" fmla="*/ 2147483647 w 2192"/>
              <a:gd name="T83" fmla="*/ 2147483647 h 1138"/>
              <a:gd name="T84" fmla="*/ 2147483647 w 2192"/>
              <a:gd name="T85" fmla="*/ 2147483647 h 1138"/>
              <a:gd name="T86" fmla="*/ 2147483647 w 2192"/>
              <a:gd name="T87" fmla="*/ 2147483647 h 1138"/>
              <a:gd name="T88" fmla="*/ 2147483647 w 2192"/>
              <a:gd name="T89" fmla="*/ 2147483647 h 1138"/>
              <a:gd name="T90" fmla="*/ 2147483647 w 2192"/>
              <a:gd name="T91" fmla="*/ 2147483647 h 1138"/>
              <a:gd name="T92" fmla="*/ 2147483647 w 2192"/>
              <a:gd name="T93" fmla="*/ 2147483647 h 1138"/>
              <a:gd name="T94" fmla="*/ 2147483647 w 2192"/>
              <a:gd name="T95" fmla="*/ 2147483647 h 1138"/>
              <a:gd name="T96" fmla="*/ 2147483647 w 2192"/>
              <a:gd name="T97" fmla="*/ 2147483647 h 1138"/>
              <a:gd name="T98" fmla="*/ 2147483647 w 2192"/>
              <a:gd name="T99" fmla="*/ 2147483647 h 1138"/>
              <a:gd name="T100" fmla="*/ 2147483647 w 2192"/>
              <a:gd name="T101" fmla="*/ 2147483647 h 1138"/>
              <a:gd name="T102" fmla="*/ 2147483647 w 2192"/>
              <a:gd name="T103" fmla="*/ 2147483647 h 1138"/>
              <a:gd name="T104" fmla="*/ 2147483647 w 2192"/>
              <a:gd name="T105" fmla="*/ 2147483647 h 1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2"/>
              <a:gd name="T160" fmla="*/ 0 h 1138"/>
              <a:gd name="T161" fmla="*/ 2192 w 2192"/>
              <a:gd name="T162" fmla="*/ 1138 h 1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2" h="1138">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93" y="1126"/>
                </a:lnTo>
                <a:lnTo>
                  <a:pt x="2192" y="1138"/>
                </a:lnTo>
              </a:path>
            </a:pathLst>
          </a:custGeom>
          <a:noFill/>
          <a:ln w="50800">
            <a:solidFill>
              <a:srgbClr val="00CC00"/>
            </a:solidFill>
            <a:round/>
            <a:headEnd/>
            <a:tailEnd/>
          </a:ln>
        </p:spPr>
        <p:txBody>
          <a:bodyPr/>
          <a:lstStyle/>
          <a:p>
            <a:endParaRPr lang="en-US"/>
          </a:p>
        </p:txBody>
      </p:sp>
      <p:sp>
        <p:nvSpPr>
          <p:cNvPr id="8" name="Freeform 14">
            <a:extLst>
              <a:ext uri="{FF2B5EF4-FFF2-40B4-BE49-F238E27FC236}">
                <a16:creationId xmlns:a16="http://schemas.microsoft.com/office/drawing/2014/main" id="{5954DB1E-4F37-5648-9D0F-8995EFD1FFBB}"/>
              </a:ext>
            </a:extLst>
          </p:cNvPr>
          <p:cNvSpPr>
            <a:spLocks/>
          </p:cNvSpPr>
          <p:nvPr/>
        </p:nvSpPr>
        <p:spPr bwMode="auto">
          <a:xfrm>
            <a:off x="2590800" y="4532312"/>
            <a:ext cx="3951288" cy="1714500"/>
          </a:xfrm>
          <a:custGeom>
            <a:avLst/>
            <a:gdLst>
              <a:gd name="T0" fmla="*/ 2147483647 w 2489"/>
              <a:gd name="T1" fmla="*/ 2147483647 h 1080"/>
              <a:gd name="T2" fmla="*/ 2147483647 w 2489"/>
              <a:gd name="T3" fmla="*/ 2147483647 h 1080"/>
              <a:gd name="T4" fmla="*/ 2147483647 w 2489"/>
              <a:gd name="T5" fmla="*/ 2147483647 h 1080"/>
              <a:gd name="T6" fmla="*/ 2147483647 w 2489"/>
              <a:gd name="T7" fmla="*/ 2147483647 h 1080"/>
              <a:gd name="T8" fmla="*/ 2147483647 w 2489"/>
              <a:gd name="T9" fmla="*/ 2147483647 h 1080"/>
              <a:gd name="T10" fmla="*/ 2147483647 w 2489"/>
              <a:gd name="T11" fmla="*/ 2147483647 h 1080"/>
              <a:gd name="T12" fmla="*/ 2147483647 w 2489"/>
              <a:gd name="T13" fmla="*/ 2147483647 h 1080"/>
              <a:gd name="T14" fmla="*/ 2147483647 w 2489"/>
              <a:gd name="T15" fmla="*/ 2147483647 h 1080"/>
              <a:gd name="T16" fmla="*/ 2147483647 w 2489"/>
              <a:gd name="T17" fmla="*/ 2147483647 h 1080"/>
              <a:gd name="T18" fmla="*/ 2147483647 w 2489"/>
              <a:gd name="T19" fmla="*/ 2147483647 h 1080"/>
              <a:gd name="T20" fmla="*/ 2147483647 w 2489"/>
              <a:gd name="T21" fmla="*/ 2147483647 h 1080"/>
              <a:gd name="T22" fmla="*/ 2147483647 w 2489"/>
              <a:gd name="T23" fmla="*/ 2147483647 h 1080"/>
              <a:gd name="T24" fmla="*/ 2147483647 w 2489"/>
              <a:gd name="T25" fmla="*/ 2147483647 h 1080"/>
              <a:gd name="T26" fmla="*/ 2147483647 w 2489"/>
              <a:gd name="T27" fmla="*/ 2147483647 h 1080"/>
              <a:gd name="T28" fmla="*/ 2147483647 w 2489"/>
              <a:gd name="T29" fmla="*/ 2147483647 h 1080"/>
              <a:gd name="T30" fmla="*/ 2147483647 w 2489"/>
              <a:gd name="T31" fmla="*/ 2147483647 h 1080"/>
              <a:gd name="T32" fmla="*/ 2147483647 w 2489"/>
              <a:gd name="T33" fmla="*/ 2147483647 h 1080"/>
              <a:gd name="T34" fmla="*/ 2147483647 w 2489"/>
              <a:gd name="T35" fmla="*/ 2147483647 h 1080"/>
              <a:gd name="T36" fmla="*/ 2147483647 w 2489"/>
              <a:gd name="T37" fmla="*/ 2147483647 h 1080"/>
              <a:gd name="T38" fmla="*/ 2147483647 w 2489"/>
              <a:gd name="T39" fmla="*/ 2147483647 h 1080"/>
              <a:gd name="T40" fmla="*/ 2147483647 w 2489"/>
              <a:gd name="T41" fmla="*/ 2147483647 h 1080"/>
              <a:gd name="T42" fmla="*/ 2147483647 w 2489"/>
              <a:gd name="T43" fmla="*/ 2147483647 h 1080"/>
              <a:gd name="T44" fmla="*/ 2147483647 w 2489"/>
              <a:gd name="T45" fmla="*/ 2147483647 h 1080"/>
              <a:gd name="T46" fmla="*/ 2147483647 w 2489"/>
              <a:gd name="T47" fmla="*/ 2147483647 h 1080"/>
              <a:gd name="T48" fmla="*/ 2147483647 w 2489"/>
              <a:gd name="T49" fmla="*/ 2147483647 h 1080"/>
              <a:gd name="T50" fmla="*/ 2147483647 w 2489"/>
              <a:gd name="T51" fmla="*/ 2147483647 h 1080"/>
              <a:gd name="T52" fmla="*/ 2147483647 w 2489"/>
              <a:gd name="T53" fmla="*/ 2147483647 h 1080"/>
              <a:gd name="T54" fmla="*/ 2147483647 w 2489"/>
              <a:gd name="T55" fmla="*/ 2147483647 h 1080"/>
              <a:gd name="T56" fmla="*/ 2147483647 w 2489"/>
              <a:gd name="T57" fmla="*/ 2147483647 h 1080"/>
              <a:gd name="T58" fmla="*/ 2147483647 w 2489"/>
              <a:gd name="T59" fmla="*/ 2147483647 h 1080"/>
              <a:gd name="T60" fmla="*/ 2147483647 w 2489"/>
              <a:gd name="T61" fmla="*/ 2147483647 h 1080"/>
              <a:gd name="T62" fmla="*/ 2147483647 w 2489"/>
              <a:gd name="T63" fmla="*/ 2147483647 h 1080"/>
              <a:gd name="T64" fmla="*/ 2147483647 w 2489"/>
              <a:gd name="T65" fmla="*/ 2147483647 h 1080"/>
              <a:gd name="T66" fmla="*/ 2147483647 w 2489"/>
              <a:gd name="T67" fmla="*/ 2147483647 h 1080"/>
              <a:gd name="T68" fmla="*/ 2147483647 w 2489"/>
              <a:gd name="T69" fmla="*/ 0 h 1080"/>
              <a:gd name="T70" fmla="*/ 2147483647 w 2489"/>
              <a:gd name="T71" fmla="*/ 2147483647 h 1080"/>
              <a:gd name="T72" fmla="*/ 2147483647 w 2489"/>
              <a:gd name="T73" fmla="*/ 2147483647 h 1080"/>
              <a:gd name="T74" fmla="*/ 2147483647 w 2489"/>
              <a:gd name="T75" fmla="*/ 2147483647 h 1080"/>
              <a:gd name="T76" fmla="*/ 2147483647 w 2489"/>
              <a:gd name="T77" fmla="*/ 2147483647 h 1080"/>
              <a:gd name="T78" fmla="*/ 2147483647 w 2489"/>
              <a:gd name="T79" fmla="*/ 2147483647 h 1080"/>
              <a:gd name="T80" fmla="*/ 2147483647 w 2489"/>
              <a:gd name="T81" fmla="*/ 2147483647 h 1080"/>
              <a:gd name="T82" fmla="*/ 2147483647 w 2489"/>
              <a:gd name="T83" fmla="*/ 2147483647 h 1080"/>
              <a:gd name="T84" fmla="*/ 2147483647 w 2489"/>
              <a:gd name="T85" fmla="*/ 2147483647 h 1080"/>
              <a:gd name="T86" fmla="*/ 2147483647 w 2489"/>
              <a:gd name="T87" fmla="*/ 2147483647 h 1080"/>
              <a:gd name="T88" fmla="*/ 2147483647 w 2489"/>
              <a:gd name="T89" fmla="*/ 2147483647 h 1080"/>
              <a:gd name="T90" fmla="*/ 2147483647 w 2489"/>
              <a:gd name="T91" fmla="*/ 2147483647 h 1080"/>
              <a:gd name="T92" fmla="*/ 2147483647 w 2489"/>
              <a:gd name="T93" fmla="*/ 2147483647 h 1080"/>
              <a:gd name="T94" fmla="*/ 2147483647 w 2489"/>
              <a:gd name="T95" fmla="*/ 2147483647 h 1080"/>
              <a:gd name="T96" fmla="*/ 2147483647 w 2489"/>
              <a:gd name="T97" fmla="*/ 2147483647 h 1080"/>
              <a:gd name="T98" fmla="*/ 2147483647 w 2489"/>
              <a:gd name="T99" fmla="*/ 2147483647 h 1080"/>
              <a:gd name="T100" fmla="*/ 2147483647 w 2489"/>
              <a:gd name="T101" fmla="*/ 2147483647 h 1080"/>
              <a:gd name="T102" fmla="*/ 2147483647 w 2489"/>
              <a:gd name="T103" fmla="*/ 2147483647 h 1080"/>
              <a:gd name="T104" fmla="*/ 2147483647 w 2489"/>
              <a:gd name="T105" fmla="*/ 2147483647 h 1080"/>
              <a:gd name="T106" fmla="*/ 2147483647 w 2489"/>
              <a:gd name="T107" fmla="*/ 2147483647 h 1080"/>
              <a:gd name="T108" fmla="*/ 2147483647 w 2489"/>
              <a:gd name="T109" fmla="*/ 2147483647 h 1080"/>
              <a:gd name="T110" fmla="*/ 2147483647 w 2489"/>
              <a:gd name="T111" fmla="*/ 2147483647 h 10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9"/>
              <a:gd name="T169" fmla="*/ 0 h 1080"/>
              <a:gd name="T170" fmla="*/ 2489 w 2489"/>
              <a:gd name="T171" fmla="*/ 1080 h 10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9" h="1080">
                <a:moveTo>
                  <a:pt x="0" y="1080"/>
                </a:moveTo>
                <a:lnTo>
                  <a:pt x="24" y="1080"/>
                </a:lnTo>
                <a:lnTo>
                  <a:pt x="48" y="1080"/>
                </a:lnTo>
                <a:lnTo>
                  <a:pt x="72" y="1080"/>
                </a:lnTo>
                <a:lnTo>
                  <a:pt x="88" y="1080"/>
                </a:lnTo>
                <a:lnTo>
                  <a:pt x="112" y="1080"/>
                </a:lnTo>
                <a:lnTo>
                  <a:pt x="136" y="1080"/>
                </a:lnTo>
                <a:lnTo>
                  <a:pt x="160" y="1080"/>
                </a:lnTo>
                <a:lnTo>
                  <a:pt x="176" y="1080"/>
                </a:lnTo>
                <a:lnTo>
                  <a:pt x="200" y="1080"/>
                </a:lnTo>
                <a:lnTo>
                  <a:pt x="224" y="1080"/>
                </a:lnTo>
                <a:lnTo>
                  <a:pt x="240" y="1075"/>
                </a:lnTo>
                <a:lnTo>
                  <a:pt x="263" y="1075"/>
                </a:lnTo>
                <a:lnTo>
                  <a:pt x="287" y="1075"/>
                </a:lnTo>
                <a:lnTo>
                  <a:pt x="303" y="1068"/>
                </a:lnTo>
                <a:lnTo>
                  <a:pt x="327" y="1068"/>
                </a:lnTo>
                <a:lnTo>
                  <a:pt x="351" y="1062"/>
                </a:lnTo>
                <a:lnTo>
                  <a:pt x="367" y="1062"/>
                </a:lnTo>
                <a:lnTo>
                  <a:pt x="391" y="1056"/>
                </a:lnTo>
                <a:lnTo>
                  <a:pt x="407" y="1050"/>
                </a:lnTo>
                <a:lnTo>
                  <a:pt x="431" y="1050"/>
                </a:lnTo>
                <a:lnTo>
                  <a:pt x="447" y="1044"/>
                </a:lnTo>
                <a:lnTo>
                  <a:pt x="471" y="1038"/>
                </a:lnTo>
                <a:lnTo>
                  <a:pt x="487" y="1031"/>
                </a:lnTo>
                <a:lnTo>
                  <a:pt x="511" y="1026"/>
                </a:lnTo>
                <a:lnTo>
                  <a:pt x="527" y="1019"/>
                </a:lnTo>
                <a:lnTo>
                  <a:pt x="551" y="1019"/>
                </a:lnTo>
                <a:lnTo>
                  <a:pt x="567" y="1013"/>
                </a:lnTo>
                <a:lnTo>
                  <a:pt x="591" y="1007"/>
                </a:lnTo>
                <a:lnTo>
                  <a:pt x="607" y="995"/>
                </a:lnTo>
                <a:lnTo>
                  <a:pt x="623" y="988"/>
                </a:lnTo>
                <a:lnTo>
                  <a:pt x="646" y="983"/>
                </a:lnTo>
                <a:lnTo>
                  <a:pt x="662" y="976"/>
                </a:lnTo>
                <a:lnTo>
                  <a:pt x="686" y="970"/>
                </a:lnTo>
                <a:lnTo>
                  <a:pt x="702" y="964"/>
                </a:lnTo>
                <a:lnTo>
                  <a:pt x="718" y="952"/>
                </a:lnTo>
                <a:lnTo>
                  <a:pt x="742" y="946"/>
                </a:lnTo>
                <a:lnTo>
                  <a:pt x="758" y="939"/>
                </a:lnTo>
                <a:lnTo>
                  <a:pt x="774" y="927"/>
                </a:lnTo>
                <a:lnTo>
                  <a:pt x="798" y="921"/>
                </a:lnTo>
                <a:lnTo>
                  <a:pt x="814" y="908"/>
                </a:lnTo>
                <a:lnTo>
                  <a:pt x="830" y="903"/>
                </a:lnTo>
                <a:lnTo>
                  <a:pt x="846" y="891"/>
                </a:lnTo>
                <a:lnTo>
                  <a:pt x="870" y="884"/>
                </a:lnTo>
                <a:lnTo>
                  <a:pt x="886" y="872"/>
                </a:lnTo>
                <a:lnTo>
                  <a:pt x="902" y="860"/>
                </a:lnTo>
                <a:lnTo>
                  <a:pt x="918" y="854"/>
                </a:lnTo>
                <a:lnTo>
                  <a:pt x="942" y="841"/>
                </a:lnTo>
                <a:lnTo>
                  <a:pt x="958" y="828"/>
                </a:lnTo>
                <a:lnTo>
                  <a:pt x="974" y="816"/>
                </a:lnTo>
                <a:lnTo>
                  <a:pt x="997" y="804"/>
                </a:lnTo>
                <a:lnTo>
                  <a:pt x="1013" y="786"/>
                </a:lnTo>
                <a:lnTo>
                  <a:pt x="1029" y="767"/>
                </a:lnTo>
                <a:lnTo>
                  <a:pt x="1045" y="749"/>
                </a:lnTo>
                <a:lnTo>
                  <a:pt x="1069" y="731"/>
                </a:lnTo>
                <a:lnTo>
                  <a:pt x="1085" y="706"/>
                </a:lnTo>
                <a:lnTo>
                  <a:pt x="1101" y="688"/>
                </a:lnTo>
                <a:lnTo>
                  <a:pt x="1117" y="663"/>
                </a:lnTo>
                <a:lnTo>
                  <a:pt x="1125" y="651"/>
                </a:lnTo>
                <a:lnTo>
                  <a:pt x="1133" y="639"/>
                </a:lnTo>
                <a:lnTo>
                  <a:pt x="1141" y="627"/>
                </a:lnTo>
                <a:lnTo>
                  <a:pt x="1149" y="614"/>
                </a:lnTo>
                <a:lnTo>
                  <a:pt x="1157" y="602"/>
                </a:lnTo>
                <a:lnTo>
                  <a:pt x="1165" y="589"/>
                </a:lnTo>
                <a:lnTo>
                  <a:pt x="1173" y="577"/>
                </a:lnTo>
                <a:lnTo>
                  <a:pt x="1181" y="565"/>
                </a:lnTo>
                <a:lnTo>
                  <a:pt x="1189" y="547"/>
                </a:lnTo>
                <a:lnTo>
                  <a:pt x="1189" y="535"/>
                </a:lnTo>
                <a:lnTo>
                  <a:pt x="1197" y="522"/>
                </a:lnTo>
                <a:lnTo>
                  <a:pt x="1205" y="510"/>
                </a:lnTo>
                <a:lnTo>
                  <a:pt x="1213" y="497"/>
                </a:lnTo>
                <a:lnTo>
                  <a:pt x="1221" y="479"/>
                </a:lnTo>
                <a:lnTo>
                  <a:pt x="1229" y="467"/>
                </a:lnTo>
                <a:lnTo>
                  <a:pt x="1237" y="455"/>
                </a:lnTo>
                <a:lnTo>
                  <a:pt x="1245" y="443"/>
                </a:lnTo>
                <a:lnTo>
                  <a:pt x="1245" y="430"/>
                </a:lnTo>
                <a:lnTo>
                  <a:pt x="1253" y="412"/>
                </a:lnTo>
                <a:lnTo>
                  <a:pt x="1261" y="399"/>
                </a:lnTo>
                <a:lnTo>
                  <a:pt x="1269" y="387"/>
                </a:lnTo>
                <a:lnTo>
                  <a:pt x="1277" y="375"/>
                </a:lnTo>
                <a:lnTo>
                  <a:pt x="1285" y="356"/>
                </a:lnTo>
                <a:lnTo>
                  <a:pt x="1285" y="344"/>
                </a:lnTo>
                <a:lnTo>
                  <a:pt x="1293" y="332"/>
                </a:lnTo>
                <a:lnTo>
                  <a:pt x="1301" y="320"/>
                </a:lnTo>
                <a:lnTo>
                  <a:pt x="1309" y="307"/>
                </a:lnTo>
                <a:lnTo>
                  <a:pt x="1309" y="295"/>
                </a:lnTo>
                <a:lnTo>
                  <a:pt x="1317" y="276"/>
                </a:lnTo>
                <a:lnTo>
                  <a:pt x="1325" y="264"/>
                </a:lnTo>
                <a:lnTo>
                  <a:pt x="1333" y="252"/>
                </a:lnTo>
                <a:lnTo>
                  <a:pt x="1333" y="240"/>
                </a:lnTo>
                <a:lnTo>
                  <a:pt x="1341" y="227"/>
                </a:lnTo>
                <a:lnTo>
                  <a:pt x="1349" y="215"/>
                </a:lnTo>
                <a:lnTo>
                  <a:pt x="1356" y="203"/>
                </a:lnTo>
                <a:lnTo>
                  <a:pt x="1356" y="191"/>
                </a:lnTo>
                <a:lnTo>
                  <a:pt x="1372" y="172"/>
                </a:lnTo>
                <a:lnTo>
                  <a:pt x="1380" y="148"/>
                </a:lnTo>
                <a:lnTo>
                  <a:pt x="1396" y="129"/>
                </a:lnTo>
                <a:lnTo>
                  <a:pt x="1404" y="104"/>
                </a:lnTo>
                <a:lnTo>
                  <a:pt x="1412" y="92"/>
                </a:lnTo>
                <a:lnTo>
                  <a:pt x="1428" y="73"/>
                </a:lnTo>
                <a:lnTo>
                  <a:pt x="1436" y="56"/>
                </a:lnTo>
                <a:lnTo>
                  <a:pt x="1444" y="43"/>
                </a:lnTo>
                <a:lnTo>
                  <a:pt x="1460" y="31"/>
                </a:lnTo>
                <a:lnTo>
                  <a:pt x="1476" y="12"/>
                </a:lnTo>
                <a:lnTo>
                  <a:pt x="1500" y="0"/>
                </a:lnTo>
                <a:lnTo>
                  <a:pt x="1516" y="7"/>
                </a:lnTo>
                <a:lnTo>
                  <a:pt x="1524" y="7"/>
                </a:lnTo>
                <a:lnTo>
                  <a:pt x="1532" y="12"/>
                </a:lnTo>
                <a:lnTo>
                  <a:pt x="1540" y="19"/>
                </a:lnTo>
                <a:lnTo>
                  <a:pt x="1556" y="31"/>
                </a:lnTo>
                <a:lnTo>
                  <a:pt x="1564" y="43"/>
                </a:lnTo>
                <a:lnTo>
                  <a:pt x="1572" y="61"/>
                </a:lnTo>
                <a:lnTo>
                  <a:pt x="1580" y="80"/>
                </a:lnTo>
                <a:lnTo>
                  <a:pt x="1596" y="104"/>
                </a:lnTo>
                <a:lnTo>
                  <a:pt x="1604" y="129"/>
                </a:lnTo>
                <a:lnTo>
                  <a:pt x="1612" y="148"/>
                </a:lnTo>
                <a:lnTo>
                  <a:pt x="1620" y="172"/>
                </a:lnTo>
                <a:lnTo>
                  <a:pt x="1628" y="196"/>
                </a:lnTo>
                <a:lnTo>
                  <a:pt x="1636" y="221"/>
                </a:lnTo>
                <a:lnTo>
                  <a:pt x="1652" y="240"/>
                </a:lnTo>
                <a:lnTo>
                  <a:pt x="1660" y="264"/>
                </a:lnTo>
                <a:lnTo>
                  <a:pt x="1668" y="289"/>
                </a:lnTo>
                <a:lnTo>
                  <a:pt x="1676" y="313"/>
                </a:lnTo>
                <a:lnTo>
                  <a:pt x="1684" y="338"/>
                </a:lnTo>
                <a:lnTo>
                  <a:pt x="1692" y="363"/>
                </a:lnTo>
                <a:lnTo>
                  <a:pt x="1700" y="387"/>
                </a:lnTo>
                <a:lnTo>
                  <a:pt x="1708" y="412"/>
                </a:lnTo>
                <a:lnTo>
                  <a:pt x="1715" y="436"/>
                </a:lnTo>
                <a:lnTo>
                  <a:pt x="1723" y="460"/>
                </a:lnTo>
                <a:lnTo>
                  <a:pt x="1731" y="485"/>
                </a:lnTo>
                <a:lnTo>
                  <a:pt x="1739" y="510"/>
                </a:lnTo>
                <a:lnTo>
                  <a:pt x="1747" y="535"/>
                </a:lnTo>
                <a:lnTo>
                  <a:pt x="1755" y="559"/>
                </a:lnTo>
                <a:lnTo>
                  <a:pt x="1763" y="583"/>
                </a:lnTo>
                <a:lnTo>
                  <a:pt x="1771" y="608"/>
                </a:lnTo>
                <a:lnTo>
                  <a:pt x="1779" y="627"/>
                </a:lnTo>
                <a:lnTo>
                  <a:pt x="1795" y="651"/>
                </a:lnTo>
                <a:lnTo>
                  <a:pt x="1803" y="675"/>
                </a:lnTo>
                <a:lnTo>
                  <a:pt x="1811" y="700"/>
                </a:lnTo>
                <a:lnTo>
                  <a:pt x="1827" y="719"/>
                </a:lnTo>
                <a:lnTo>
                  <a:pt x="1835" y="743"/>
                </a:lnTo>
                <a:lnTo>
                  <a:pt x="1851" y="761"/>
                </a:lnTo>
                <a:lnTo>
                  <a:pt x="1859" y="786"/>
                </a:lnTo>
                <a:lnTo>
                  <a:pt x="1875" y="804"/>
                </a:lnTo>
                <a:lnTo>
                  <a:pt x="1891" y="828"/>
                </a:lnTo>
                <a:lnTo>
                  <a:pt x="1899" y="847"/>
                </a:lnTo>
                <a:lnTo>
                  <a:pt x="1915" y="866"/>
                </a:lnTo>
                <a:lnTo>
                  <a:pt x="1931" y="884"/>
                </a:lnTo>
                <a:lnTo>
                  <a:pt x="1947" y="903"/>
                </a:lnTo>
                <a:lnTo>
                  <a:pt x="1963" y="921"/>
                </a:lnTo>
                <a:lnTo>
                  <a:pt x="1987" y="939"/>
                </a:lnTo>
                <a:lnTo>
                  <a:pt x="2003" y="958"/>
                </a:lnTo>
                <a:lnTo>
                  <a:pt x="2019" y="970"/>
                </a:lnTo>
                <a:lnTo>
                  <a:pt x="2043" y="988"/>
                </a:lnTo>
                <a:lnTo>
                  <a:pt x="2067" y="1000"/>
                </a:lnTo>
                <a:lnTo>
                  <a:pt x="2090" y="1013"/>
                </a:lnTo>
                <a:lnTo>
                  <a:pt x="2106" y="1026"/>
                </a:lnTo>
                <a:lnTo>
                  <a:pt x="2130" y="1044"/>
                </a:lnTo>
                <a:lnTo>
                  <a:pt x="2162" y="1050"/>
                </a:lnTo>
                <a:lnTo>
                  <a:pt x="2186" y="1062"/>
                </a:lnTo>
                <a:lnTo>
                  <a:pt x="2218" y="1075"/>
                </a:lnTo>
                <a:lnTo>
                  <a:pt x="2242" y="1080"/>
                </a:lnTo>
                <a:lnTo>
                  <a:pt x="2274" y="1080"/>
                </a:lnTo>
                <a:lnTo>
                  <a:pt x="2306" y="1080"/>
                </a:lnTo>
                <a:lnTo>
                  <a:pt x="2338" y="1080"/>
                </a:lnTo>
                <a:lnTo>
                  <a:pt x="2370" y="1080"/>
                </a:lnTo>
                <a:lnTo>
                  <a:pt x="2394" y="1080"/>
                </a:lnTo>
                <a:lnTo>
                  <a:pt x="2426" y="1080"/>
                </a:lnTo>
                <a:lnTo>
                  <a:pt x="2457" y="1080"/>
                </a:lnTo>
                <a:lnTo>
                  <a:pt x="2489" y="1080"/>
                </a:lnTo>
              </a:path>
            </a:pathLst>
          </a:custGeom>
          <a:noFill/>
          <a:ln w="50800">
            <a:solidFill>
              <a:srgbClr val="FF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7">
                <a:extLst>
                  <a:ext uri="{FF2B5EF4-FFF2-40B4-BE49-F238E27FC236}">
                    <a16:creationId xmlns:a16="http://schemas.microsoft.com/office/drawing/2014/main" id="{577A4C3A-3875-D54D-87AF-A524EE6D91E8}"/>
                  </a:ext>
                </a:extLst>
              </p:cNvPr>
              <p:cNvSpPr>
                <a:spLocks noChangeArrowheads="1"/>
              </p:cNvSpPr>
              <p:nvPr/>
            </p:nvSpPr>
            <p:spPr bwMode="auto">
              <a:xfrm>
                <a:off x="5237077" y="3886200"/>
                <a:ext cx="2260299"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spectrum </a:t>
                </a:r>
                <a14:m>
                  <m:oMath xmlns:m="http://schemas.openxmlformats.org/officeDocument/2006/math">
                    <m:r>
                      <a:rPr lang="en-US" sz="1800" i="1" dirty="0" smtClean="0">
                        <a:solidFill>
                          <a:srgbClr val="7030A0"/>
                        </a:solidFill>
                        <a:latin typeface="Cambria Math" panose="02040503050406030204" pitchFamily="18" charset="0"/>
                      </a:rPr>
                      <m:t>𝑡</m:t>
                    </m:r>
                    <m:r>
                      <a:rPr lang="en-US" sz="1800" i="1" dirty="0" smtClean="0">
                        <a:solidFill>
                          <a:srgbClr val="7030A0"/>
                        </a:solidFill>
                        <a:latin typeface="Cambria Math" panose="02040503050406030204" pitchFamily="18" charset="0"/>
                      </a:rPr>
                      <m:t>(</m:t>
                    </m:r>
                    <m:r>
                      <a:rPr lang="el-GR" sz="1800" i="1" dirty="0">
                        <a:solidFill>
                          <a:srgbClr val="7030A0"/>
                        </a:solidFill>
                        <a:latin typeface="Cambria Math" panose="02040503050406030204" pitchFamily="18" charset="0"/>
                      </a:rPr>
                      <m:t>𝜆</m:t>
                    </m:r>
                    <m:r>
                      <a:rPr lang="en-US" sz="1800" i="1" dirty="0">
                        <a:solidFill>
                          <a:srgbClr val="7030A0"/>
                        </a:solidFill>
                        <a:latin typeface="Cambria Math" panose="02040503050406030204" pitchFamily="18" charset="0"/>
                      </a:rPr>
                      <m:t>)</m:t>
                    </m:r>
                  </m:oMath>
                </a14:m>
                <a:endParaRPr lang="en-US" sz="1800" dirty="0">
                  <a:solidFill>
                    <a:srgbClr val="7030A0"/>
                  </a:solidFill>
                </a:endParaRPr>
              </a:p>
            </p:txBody>
          </p:sp>
        </mc:Choice>
        <mc:Fallback>
          <p:sp>
            <p:nvSpPr>
              <p:cNvPr id="14" name="Rectangle 17">
                <a:extLst>
                  <a:ext uri="{FF2B5EF4-FFF2-40B4-BE49-F238E27FC236}">
                    <a16:creationId xmlns:a16="http://schemas.microsoft.com/office/drawing/2014/main" id="{577A4C3A-3875-D54D-87AF-A524EE6D91E8}"/>
                  </a:ext>
                </a:extLst>
              </p:cNvPr>
              <p:cNvSpPr>
                <a:spLocks noRot="1" noChangeAspect="1" noMove="1" noResize="1" noEditPoints="1" noAdjustHandles="1" noChangeArrowheads="1" noChangeShapeType="1" noTextEdit="1"/>
              </p:cNvSpPr>
              <p:nvPr/>
            </p:nvSpPr>
            <p:spPr bwMode="auto">
              <a:xfrm>
                <a:off x="5237077" y="3886200"/>
                <a:ext cx="2260299" cy="286745"/>
              </a:xfrm>
              <a:prstGeom prst="rect">
                <a:avLst/>
              </a:prstGeom>
              <a:blipFill>
                <a:blip r:embed="rId4"/>
                <a:stretch>
                  <a:fillRect l="-2235" t="-29167" r="-1676" b="-33333"/>
                </a:stretch>
              </a:blipFill>
              <a:ln w="12700">
                <a:noFill/>
                <a:miter lim="800000"/>
                <a:headEnd/>
                <a:tailEnd/>
              </a:ln>
            </p:spPr>
            <p:txBody>
              <a:bodyPr/>
              <a:lstStyle/>
              <a:p>
                <a:r>
                  <a:rPr lang="en-US">
                    <a:noFill/>
                  </a:rPr>
                  <a:t> </a:t>
                </a:r>
              </a:p>
            </p:txBody>
          </p:sp>
        </mc:Fallback>
      </mc:AlternateContent>
      <p:cxnSp>
        <p:nvCxnSpPr>
          <p:cNvPr id="15" name="Straight Arrow Connector 55">
            <a:extLst>
              <a:ext uri="{FF2B5EF4-FFF2-40B4-BE49-F238E27FC236}">
                <a16:creationId xmlns:a16="http://schemas.microsoft.com/office/drawing/2014/main" id="{80928B85-5518-8A4C-9E94-830493004F2F}"/>
              </a:ext>
            </a:extLst>
          </p:cNvPr>
          <p:cNvCxnSpPr>
            <a:cxnSpLocks noChangeShapeType="1"/>
          </p:cNvCxnSpPr>
          <p:nvPr/>
        </p:nvCxnSpPr>
        <p:spPr bwMode="auto">
          <a:xfrm flipH="1">
            <a:off x="6019800" y="4267199"/>
            <a:ext cx="276778" cy="1066800"/>
          </a:xfrm>
          <a:prstGeom prst="straightConnector1">
            <a:avLst/>
          </a:prstGeom>
          <a:noFill/>
          <a:ln w="9525" algn="ctr">
            <a:solidFill>
              <a:schemeClr val="tx1"/>
            </a:solidFill>
            <a:round/>
            <a:headEnd/>
            <a:tailEnd type="arrow" w="med" len="med"/>
          </a:ln>
        </p:spPr>
      </p:cxnSp>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3BC0464-BFC9-0745-9B13-B8FE0FE00098}"/>
                  </a:ext>
                </a:extLst>
              </p:cNvPr>
              <p:cNvSpPr/>
              <p:nvPr/>
            </p:nvSpPr>
            <p:spPr>
              <a:xfrm>
                <a:off x="2468045" y="4558784"/>
                <a:ext cx="7675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00FF"/>
                              </a:solidFill>
                              <a:latin typeface="Cambria Math" panose="02040503050406030204" pitchFamily="18" charset="0"/>
                              <a:cs typeface="Times New Roman" panose="02020603050405020304" pitchFamily="18" charset="0"/>
                            </a:rPr>
                          </m:ctrlPr>
                        </m:sSubPr>
                        <m:e>
                          <m:r>
                            <a:rPr lang="en-US" sz="1800" i="1" dirty="0">
                              <a:solidFill>
                                <a:srgbClr val="0000FF"/>
                              </a:solidFill>
                              <a:latin typeface="Cambria Math" panose="02040503050406030204" pitchFamily="18" charset="0"/>
                              <a:cs typeface="Times New Roman" panose="02020603050405020304" pitchFamily="18" charset="0"/>
                            </a:rPr>
                            <m:t>𝑐</m:t>
                          </m:r>
                        </m:e>
                        <m:sub>
                          <m:r>
                            <a:rPr lang="en-US" sz="1800" i="1" dirty="0">
                              <a:solidFill>
                                <a:srgbClr val="0000FF"/>
                              </a:solidFill>
                              <a:latin typeface="Cambria Math" panose="02040503050406030204" pitchFamily="18" charset="0"/>
                              <a:cs typeface="Times New Roman" panose="02020603050405020304" pitchFamily="18" charset="0"/>
                            </a:rPr>
                            <m:t>1</m:t>
                          </m:r>
                        </m:sub>
                      </m:sSub>
                      <m:r>
                        <a:rPr lang="en-US" sz="1800" i="1" dirty="0">
                          <a:solidFill>
                            <a:srgbClr val="0000FF"/>
                          </a:solidFill>
                          <a:latin typeface="Cambria Math" panose="02040503050406030204" pitchFamily="18" charset="0"/>
                          <a:cs typeface="Times New Roman" panose="02020603050405020304" pitchFamily="18" charset="0"/>
                        </a:rPr>
                        <m:t>(</m:t>
                      </m:r>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00FF"/>
                          </a:solidFill>
                          <a:latin typeface="Cambria Math" panose="02040503050406030204" pitchFamily="18" charset="0"/>
                          <a:cs typeface="Times New Roman" panose="02020603050405020304" pitchFamily="18" charset="0"/>
                        </a:rPr>
                        <m:t>)</m:t>
                      </m:r>
                    </m:oMath>
                  </m:oMathPara>
                </a14:m>
                <a:endParaRPr lang="en-US" sz="1800" dirty="0">
                  <a:solidFill>
                    <a:srgbClr val="0000FF"/>
                  </a:solidFill>
                </a:endParaRPr>
              </a:p>
            </p:txBody>
          </p:sp>
        </mc:Choice>
        <mc:Fallback xmlns="">
          <p:sp>
            <p:nvSpPr>
              <p:cNvPr id="17" name="Rectangle 16">
                <a:extLst>
                  <a:ext uri="{FF2B5EF4-FFF2-40B4-BE49-F238E27FC236}">
                    <a16:creationId xmlns:a16="http://schemas.microsoft.com/office/drawing/2014/main" id="{83BC0464-BFC9-0745-9B13-B8FE0FE00098}"/>
                  </a:ext>
                </a:extLst>
              </p:cNvPr>
              <p:cNvSpPr>
                <a:spLocks noRot="1" noChangeAspect="1" noMove="1" noResize="1" noEditPoints="1" noAdjustHandles="1" noChangeArrowheads="1" noChangeShapeType="1" noTextEdit="1"/>
              </p:cNvSpPr>
              <p:nvPr/>
            </p:nvSpPr>
            <p:spPr>
              <a:xfrm>
                <a:off x="2468045" y="4558784"/>
                <a:ext cx="767518"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BC3A4232-23FF-4349-A488-A433DCFEA2CB}"/>
                  </a:ext>
                </a:extLst>
              </p:cNvPr>
              <p:cNvSpPr/>
              <p:nvPr/>
            </p:nvSpPr>
            <p:spPr>
              <a:xfrm>
                <a:off x="3537783" y="4362915"/>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B050"/>
                              </a:solidFill>
                              <a:latin typeface="Cambria Math" panose="02040503050406030204" pitchFamily="18" charset="0"/>
                              <a:cs typeface="Times New Roman" panose="02020603050405020304" pitchFamily="18" charset="0"/>
                            </a:rPr>
                          </m:ctrlPr>
                        </m:sSubPr>
                        <m:e>
                          <m:r>
                            <a:rPr lang="en-US" sz="1800" i="1" dirty="0">
                              <a:solidFill>
                                <a:srgbClr val="00B050"/>
                              </a:solidFill>
                              <a:latin typeface="Cambria Math" panose="02040503050406030204" pitchFamily="18" charset="0"/>
                              <a:cs typeface="Times New Roman" panose="02020603050405020304" pitchFamily="18" charset="0"/>
                            </a:rPr>
                            <m:t>𝑐</m:t>
                          </m:r>
                        </m:e>
                        <m:sub>
                          <m:r>
                            <a:rPr lang="en-US" sz="1800" i="1" dirty="0">
                              <a:solidFill>
                                <a:srgbClr val="00B050"/>
                              </a:solidFill>
                              <a:latin typeface="Cambria Math" panose="02040503050406030204" pitchFamily="18" charset="0"/>
                              <a:cs typeface="Times New Roman" panose="02020603050405020304" pitchFamily="18" charset="0"/>
                            </a:rPr>
                            <m:t>2</m:t>
                          </m:r>
                        </m:sub>
                      </m:sSub>
                      <m:r>
                        <a:rPr lang="en-US" sz="1800" i="1" dirty="0">
                          <a:solidFill>
                            <a:srgbClr val="00B050"/>
                          </a:solidFill>
                          <a:latin typeface="Cambria Math" panose="02040503050406030204" pitchFamily="18" charset="0"/>
                          <a:cs typeface="Times New Roman" panose="02020603050405020304" pitchFamily="18" charset="0"/>
                        </a:rPr>
                        <m:t>(</m:t>
                      </m:r>
                      <m:r>
                        <a:rPr lang="en-US" sz="1800" i="1" dirty="0">
                          <a:solidFill>
                            <a:srgbClr val="00B05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B050"/>
                          </a:solidFill>
                          <a:latin typeface="Cambria Math" panose="02040503050406030204" pitchFamily="18" charset="0"/>
                          <a:cs typeface="Times New Roman" panose="02020603050405020304" pitchFamily="18" charset="0"/>
                        </a:rPr>
                        <m:t>)</m:t>
                      </m:r>
                    </m:oMath>
                  </m:oMathPara>
                </a14:m>
                <a:endParaRPr lang="en-US" sz="1800" dirty="0">
                  <a:solidFill>
                    <a:srgbClr val="00B050"/>
                  </a:solidFill>
                </a:endParaRPr>
              </a:p>
            </p:txBody>
          </p:sp>
        </mc:Choice>
        <mc:Fallback xmlns="">
          <p:sp>
            <p:nvSpPr>
              <p:cNvPr id="20" name="Rectangle 19">
                <a:extLst>
                  <a:ext uri="{FF2B5EF4-FFF2-40B4-BE49-F238E27FC236}">
                    <a16:creationId xmlns:a16="http://schemas.microsoft.com/office/drawing/2014/main" id="{BC3A4232-23FF-4349-A488-A433DCFEA2CB}"/>
                  </a:ext>
                </a:extLst>
              </p:cNvPr>
              <p:cNvSpPr>
                <a:spLocks noRot="1" noChangeAspect="1" noMove="1" noResize="1" noEditPoints="1" noAdjustHandles="1" noChangeArrowheads="1" noChangeShapeType="1" noTextEdit="1"/>
              </p:cNvSpPr>
              <p:nvPr/>
            </p:nvSpPr>
            <p:spPr>
              <a:xfrm>
                <a:off x="3537783" y="4362915"/>
                <a:ext cx="772839" cy="369332"/>
              </a:xfrm>
              <a:prstGeom prst="rect">
                <a:avLst/>
              </a:prstGeom>
              <a:blipFill>
                <a:blip r:embed="rId6"/>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3D0391D-9F53-9F4A-91D1-D580D685BD80}"/>
                  </a:ext>
                </a:extLst>
              </p:cNvPr>
              <p:cNvSpPr/>
              <p:nvPr/>
            </p:nvSpPr>
            <p:spPr>
              <a:xfrm>
                <a:off x="4642683" y="4121140"/>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FF0000"/>
                              </a:solidFill>
                              <a:latin typeface="Cambria Math" panose="02040503050406030204" pitchFamily="18" charset="0"/>
                              <a:cs typeface="Times New Roman" panose="02020603050405020304" pitchFamily="18" charset="0"/>
                            </a:rPr>
                          </m:ctrlPr>
                        </m:sSubPr>
                        <m:e>
                          <m:r>
                            <a:rPr lang="en-US" sz="1800" i="1" dirty="0">
                              <a:solidFill>
                                <a:srgbClr val="FF0000"/>
                              </a:solidFill>
                              <a:latin typeface="Cambria Math" panose="02040503050406030204" pitchFamily="18" charset="0"/>
                              <a:cs typeface="Times New Roman" panose="02020603050405020304" pitchFamily="18" charset="0"/>
                            </a:rPr>
                            <m:t>𝑐</m:t>
                          </m:r>
                        </m:e>
                        <m:sub>
                          <m:r>
                            <a:rPr lang="en-US" sz="1800" i="1" dirty="0">
                              <a:solidFill>
                                <a:srgbClr val="FF0000"/>
                              </a:solidFill>
                              <a:latin typeface="Cambria Math" panose="02040503050406030204" pitchFamily="18" charset="0"/>
                              <a:cs typeface="Times New Roman" panose="02020603050405020304" pitchFamily="18" charset="0"/>
                            </a:rPr>
                            <m:t>3</m:t>
                          </m:r>
                        </m:sub>
                      </m:sSub>
                      <m:r>
                        <a:rPr lang="en-US" sz="1800" i="1" dirty="0">
                          <a:solidFill>
                            <a:srgbClr val="FF0000"/>
                          </a:solidFill>
                          <a:latin typeface="Cambria Math" panose="02040503050406030204" pitchFamily="18" charset="0"/>
                          <a:cs typeface="Times New Roman" panose="02020603050405020304" pitchFamily="18" charset="0"/>
                        </a:rPr>
                        <m:t>(</m:t>
                      </m:r>
                      <m:r>
                        <a:rPr lang="en-US" sz="18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FF0000"/>
                          </a:solidFill>
                          <a:latin typeface="Cambria Math" panose="02040503050406030204" pitchFamily="18" charset="0"/>
                          <a:cs typeface="Times New Roman" panose="02020603050405020304" pitchFamily="18" charset="0"/>
                        </a:rPr>
                        <m:t>)</m:t>
                      </m:r>
                    </m:oMath>
                  </m:oMathPara>
                </a14:m>
                <a:endParaRPr lang="en-US" sz="1800" dirty="0">
                  <a:solidFill>
                    <a:srgbClr val="FF0000"/>
                  </a:solidFill>
                </a:endParaRPr>
              </a:p>
            </p:txBody>
          </p:sp>
        </mc:Choice>
        <mc:Fallback xmlns="">
          <p:sp>
            <p:nvSpPr>
              <p:cNvPr id="21" name="Rectangle 20">
                <a:extLst>
                  <a:ext uri="{FF2B5EF4-FFF2-40B4-BE49-F238E27FC236}">
                    <a16:creationId xmlns:a16="http://schemas.microsoft.com/office/drawing/2014/main" id="{23D0391D-9F53-9F4A-91D1-D580D685BD80}"/>
                  </a:ext>
                </a:extLst>
              </p:cNvPr>
              <p:cNvSpPr>
                <a:spLocks noRot="1" noChangeAspect="1" noMove="1" noResize="1" noEditPoints="1" noAdjustHandles="1" noChangeArrowheads="1" noChangeShapeType="1" noTextEdit="1"/>
              </p:cNvSpPr>
              <p:nvPr/>
            </p:nvSpPr>
            <p:spPr>
              <a:xfrm>
                <a:off x="4642683" y="4121140"/>
                <a:ext cx="772839" cy="369332"/>
              </a:xfrm>
              <a:prstGeom prst="rect">
                <a:avLst/>
              </a:prstGeom>
              <a:blipFill>
                <a:blip r:embed="rId7"/>
                <a:stretch>
                  <a:fillRect b="-16667"/>
                </a:stretch>
              </a:blipFill>
            </p:spPr>
            <p:txBody>
              <a:bodyPr/>
              <a:lstStyle/>
              <a:p>
                <a:r>
                  <a:rPr lang="en-US">
                    <a:noFill/>
                  </a:rPr>
                  <a:t> </a:t>
                </a:r>
              </a:p>
            </p:txBody>
          </p:sp>
        </mc:Fallback>
      </mc:AlternateContent>
    </p:spTree>
    <p:extLst>
      <p:ext uri="{BB962C8B-B14F-4D97-AF65-F5344CB8AC3E}">
        <p14:creationId xmlns:p14="http://schemas.microsoft.com/office/powerpoint/2010/main" val="203070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t>Metamers: Spectra that appear indistinguishable</a:t>
            </a:r>
          </a:p>
        </p:txBody>
      </p:sp>
      <p:sp>
        <p:nvSpPr>
          <p:cNvPr id="27651" name="Rectangle 3"/>
          <p:cNvSpPr>
            <a:spLocks noGrp="1" noChangeArrowheads="1"/>
          </p:cNvSpPr>
          <p:nvPr>
            <p:ph type="body" idx="1"/>
          </p:nvPr>
        </p:nvSpPr>
        <p:spPr/>
        <p:txBody>
          <a:bodyPr/>
          <a:lstStyle/>
          <a:p>
            <a:pPr>
              <a:buFontTx/>
              <a:buNone/>
            </a:pPr>
            <a:endParaRPr lang="en-US"/>
          </a:p>
        </p:txBody>
      </p:sp>
      <p:pic>
        <p:nvPicPr>
          <p:cNvPr id="27652" name="Picture 4"/>
          <p:cNvPicPr>
            <a:picLocks noChangeAspect="1" noChangeArrowheads="1"/>
          </p:cNvPicPr>
          <p:nvPr/>
        </p:nvPicPr>
        <p:blipFill>
          <a:blip r:embed="rId3" cstate="print"/>
          <a:srcRect/>
          <a:stretch>
            <a:fillRect/>
          </a:stretch>
        </p:blipFill>
        <p:spPr bwMode="auto">
          <a:xfrm>
            <a:off x="3352800" y="990600"/>
            <a:ext cx="5467350" cy="56388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Metamers: Spectra that appear indistinguishable</a:t>
            </a:r>
          </a:p>
        </p:txBody>
      </p:sp>
      <p:pic>
        <p:nvPicPr>
          <p:cNvPr id="28675" name="Picture 4"/>
          <p:cNvPicPr>
            <a:picLocks noGrp="1" noChangeAspect="1" noChangeArrowheads="1"/>
          </p:cNvPicPr>
          <p:nvPr>
            <p:ph type="body" idx="1"/>
          </p:nvPr>
        </p:nvPicPr>
        <p:blipFill>
          <a:blip r:embed="rId3" cstate="print"/>
          <a:srcRect/>
          <a:stretch>
            <a:fillRect/>
          </a:stretch>
        </p:blipFill>
        <p:spPr>
          <a:xfrm>
            <a:off x="2362200" y="1143000"/>
            <a:ext cx="7010400" cy="5507038"/>
          </a:xfrm>
          <a:noFill/>
        </p:spPr>
      </p:pic>
      <p:sp>
        <p:nvSpPr>
          <p:cNvPr id="400389" name="Text Box 5"/>
          <p:cNvSpPr txBox="1">
            <a:spLocks noChangeArrowheads="1"/>
          </p:cNvSpPr>
          <p:nvPr/>
        </p:nvSpPr>
        <p:spPr bwMode="auto">
          <a:xfrm>
            <a:off x="3336926" y="2209800"/>
            <a:ext cx="1539875" cy="457200"/>
          </a:xfrm>
          <a:prstGeom prst="rect">
            <a:avLst/>
          </a:prstGeom>
          <a:noFill/>
          <a:ln w="9525">
            <a:noFill/>
            <a:miter lim="800000"/>
            <a:headEnd/>
            <a:tailEnd/>
          </a:ln>
        </p:spPr>
        <p:txBody>
          <a:bodyPr wrap="none">
            <a:spAutoFit/>
          </a:bodyPr>
          <a:lstStyle/>
          <a:p>
            <a:r>
              <a:rPr lang="en-US"/>
              <a:t>metamers</a:t>
            </a:r>
          </a:p>
        </p:txBody>
      </p:sp>
      <p:sp>
        <p:nvSpPr>
          <p:cNvPr id="400390" name="Line 6"/>
          <p:cNvSpPr>
            <a:spLocks noChangeShapeType="1"/>
          </p:cNvSpPr>
          <p:nvPr/>
        </p:nvSpPr>
        <p:spPr bwMode="auto">
          <a:xfrm>
            <a:off x="4343400" y="2667000"/>
            <a:ext cx="2971800" cy="914400"/>
          </a:xfrm>
          <a:prstGeom prst="line">
            <a:avLst/>
          </a:prstGeom>
          <a:noFill/>
          <a:ln w="9525">
            <a:solidFill>
              <a:schemeClr val="tx1"/>
            </a:solidFill>
            <a:round/>
            <a:headEnd/>
            <a:tailEnd type="triangle" w="med" len="med"/>
          </a:ln>
        </p:spPr>
        <p:txBody>
          <a:bodyPr/>
          <a:lstStyle/>
          <a:p>
            <a:endParaRPr lang="en-US"/>
          </a:p>
        </p:txBody>
      </p:sp>
      <p:sp>
        <p:nvSpPr>
          <p:cNvPr id="400391" name="Line 7"/>
          <p:cNvSpPr>
            <a:spLocks noChangeShapeType="1"/>
          </p:cNvSpPr>
          <p:nvPr/>
        </p:nvSpPr>
        <p:spPr bwMode="auto">
          <a:xfrm>
            <a:off x="4038600" y="2667000"/>
            <a:ext cx="457200" cy="6096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03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03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0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p:bldP spid="400390" grpId="0" animBg="1"/>
      <p:bldP spid="40039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7F7F-CFA7-C142-AC5D-D1936FFF0ED8}"/>
              </a:ext>
            </a:extLst>
          </p:cNvPr>
          <p:cNvSpPr>
            <a:spLocks noGrp="1"/>
          </p:cNvSpPr>
          <p:nvPr>
            <p:ph type="title"/>
          </p:nvPr>
        </p:nvSpPr>
        <p:spPr/>
        <p:txBody>
          <a:bodyPr/>
          <a:lstStyle/>
          <a:p>
            <a:r>
              <a:rPr lang="en-US" dirty="0"/>
              <a:t>Color: Outline</a:t>
            </a:r>
          </a:p>
        </p:txBody>
      </p:sp>
      <p:sp>
        <p:nvSpPr>
          <p:cNvPr id="3" name="Content Placeholder 2">
            <a:extLst>
              <a:ext uri="{FF2B5EF4-FFF2-40B4-BE49-F238E27FC236}">
                <a16:creationId xmlns:a16="http://schemas.microsoft.com/office/drawing/2014/main" id="{D74B24EF-8C0F-F946-80FF-68B085FCB247}"/>
              </a:ext>
            </a:extLst>
          </p:cNvPr>
          <p:cNvSpPr>
            <a:spLocks noGrp="1"/>
          </p:cNvSpPr>
          <p:nvPr>
            <p:ph idx="1"/>
          </p:nvPr>
        </p:nvSpPr>
        <p:spPr/>
        <p:txBody>
          <a:bodyPr/>
          <a:lstStyle/>
          <a:p>
            <a:r>
              <a:rPr lang="en-US" dirty="0">
                <a:solidFill>
                  <a:schemeClr val="bg1">
                    <a:lumMod val="50000"/>
                  </a:schemeClr>
                </a:solidFill>
              </a:rPr>
              <a:t>Physical origin of color</a:t>
            </a:r>
          </a:p>
          <a:p>
            <a:r>
              <a:rPr lang="en-US" dirty="0">
                <a:solidFill>
                  <a:schemeClr val="bg1">
                    <a:lumMod val="50000"/>
                  </a:schemeClr>
                </a:solidFill>
              </a:rPr>
              <a:t>Spectra of sources and surfaces</a:t>
            </a:r>
          </a:p>
          <a:p>
            <a:r>
              <a:rPr lang="en-US" dirty="0">
                <a:solidFill>
                  <a:schemeClr val="bg1">
                    <a:lumMod val="50000"/>
                  </a:schemeClr>
                </a:solidFill>
              </a:rPr>
              <a:t>Physiology of color vision</a:t>
            </a:r>
          </a:p>
          <a:p>
            <a:r>
              <a:rPr lang="en-US" dirty="0"/>
              <a:t>Quantifying color perception</a:t>
            </a:r>
          </a:p>
          <a:p>
            <a:endParaRPr lang="en-US" dirty="0"/>
          </a:p>
          <a:p>
            <a:endParaRPr lang="en-US" dirty="0"/>
          </a:p>
          <a:p>
            <a:endParaRPr lang="en-US" dirty="0"/>
          </a:p>
        </p:txBody>
      </p:sp>
    </p:spTree>
    <p:extLst>
      <p:ext uri="{BB962C8B-B14F-4D97-AF65-F5344CB8AC3E}">
        <p14:creationId xmlns:p14="http://schemas.microsoft.com/office/powerpoint/2010/main" val="226850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3CC87-A923-C84B-98E9-0A15F515A435}"/>
              </a:ext>
            </a:extLst>
          </p:cNvPr>
          <p:cNvSpPr>
            <a:spLocks noGrp="1"/>
          </p:cNvSpPr>
          <p:nvPr>
            <p:ph type="title"/>
          </p:nvPr>
        </p:nvSpPr>
        <p:spPr/>
        <p:txBody>
          <a:bodyPr/>
          <a:lstStyle/>
          <a:p>
            <a:r>
              <a:rPr lang="en-US" dirty="0"/>
              <a:t>Quantifying color perception</a:t>
            </a:r>
          </a:p>
        </p:txBody>
      </p:sp>
      <p:sp>
        <p:nvSpPr>
          <p:cNvPr id="7" name="Content Placeholder 6">
            <a:extLst>
              <a:ext uri="{FF2B5EF4-FFF2-40B4-BE49-F238E27FC236}">
                <a16:creationId xmlns:a16="http://schemas.microsoft.com/office/drawing/2014/main" id="{2566CC85-8CDE-6749-BD8D-C9D305B4120C}"/>
              </a:ext>
            </a:extLst>
          </p:cNvPr>
          <p:cNvSpPr>
            <a:spLocks noGrp="1"/>
          </p:cNvSpPr>
          <p:nvPr>
            <p:ph idx="1"/>
          </p:nvPr>
        </p:nvSpPr>
        <p:spPr/>
        <p:txBody>
          <a:bodyPr/>
          <a:lstStyle/>
          <a:p>
            <a:r>
              <a:rPr lang="en-US" dirty="0"/>
              <a:t>Spectral distributions go through a “black box” (human visual system) and are perceived as color</a:t>
            </a:r>
          </a:p>
          <a:p>
            <a:r>
              <a:rPr lang="en-US" dirty="0"/>
              <a:t>The only way to quantify the “black box” is to perform a human study</a:t>
            </a:r>
          </a:p>
        </p:txBody>
      </p:sp>
      <p:sp>
        <p:nvSpPr>
          <p:cNvPr id="8" name="TextBox 7">
            <a:extLst>
              <a:ext uri="{FF2B5EF4-FFF2-40B4-BE49-F238E27FC236}">
                <a16:creationId xmlns:a16="http://schemas.microsoft.com/office/drawing/2014/main" id="{F3E1242D-CA74-134F-8BB9-D2155FFCA13F}"/>
              </a:ext>
            </a:extLst>
          </p:cNvPr>
          <p:cNvSpPr txBox="1"/>
          <p:nvPr/>
        </p:nvSpPr>
        <p:spPr>
          <a:xfrm>
            <a:off x="8915401" y="6474024"/>
            <a:ext cx="1608133" cy="307777"/>
          </a:xfrm>
          <a:prstGeom prst="rect">
            <a:avLst/>
          </a:prstGeom>
          <a:noFill/>
        </p:spPr>
        <p:txBody>
          <a:bodyPr wrap="none" rtlCol="0">
            <a:spAutoFit/>
          </a:bodyPr>
          <a:lstStyle/>
          <a:p>
            <a:r>
              <a:rPr lang="en-US" sz="1400" dirty="0"/>
              <a:t>Source: </a:t>
            </a:r>
            <a:r>
              <a:rPr lang="en-US" sz="1400" dirty="0">
                <a:hlinkClick r:id="rId2"/>
              </a:rPr>
              <a:t>M. Brown</a:t>
            </a:r>
            <a:endParaRPr lang="en-US" sz="1400" dirty="0"/>
          </a:p>
        </p:txBody>
      </p:sp>
      <p:pic>
        <p:nvPicPr>
          <p:cNvPr id="10" name="Picture 9">
            <a:extLst>
              <a:ext uri="{FF2B5EF4-FFF2-40B4-BE49-F238E27FC236}">
                <a16:creationId xmlns:a16="http://schemas.microsoft.com/office/drawing/2014/main" id="{4B9D1AA1-8520-B34C-AB1E-E6C342582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022923"/>
            <a:ext cx="2209800" cy="2451100"/>
          </a:xfrm>
          <a:prstGeom prst="rect">
            <a:avLst/>
          </a:prstGeom>
        </p:spPr>
      </p:pic>
      <p:pic>
        <p:nvPicPr>
          <p:cNvPr id="11" name="Picture 10">
            <a:extLst>
              <a:ext uri="{FF2B5EF4-FFF2-40B4-BE49-F238E27FC236}">
                <a16:creationId xmlns:a16="http://schemas.microsoft.com/office/drawing/2014/main" id="{FDA2F63D-9236-3440-A0ED-BE89EDFB1ADA}"/>
              </a:ext>
            </a:extLst>
          </p:cNvPr>
          <p:cNvPicPr>
            <a:picLocks noChangeAspect="1"/>
          </p:cNvPicPr>
          <p:nvPr/>
        </p:nvPicPr>
        <p:blipFill>
          <a:blip r:embed="rId4"/>
          <a:stretch>
            <a:fillRect/>
          </a:stretch>
        </p:blipFill>
        <p:spPr>
          <a:xfrm>
            <a:off x="5618530" y="4419798"/>
            <a:ext cx="1657350" cy="1657350"/>
          </a:xfrm>
          <a:prstGeom prst="rect">
            <a:avLst/>
          </a:prstGeom>
        </p:spPr>
      </p:pic>
      <p:pic>
        <p:nvPicPr>
          <p:cNvPr id="13" name="Picture 12">
            <a:extLst>
              <a:ext uri="{FF2B5EF4-FFF2-40B4-BE49-F238E27FC236}">
                <a16:creationId xmlns:a16="http://schemas.microsoft.com/office/drawing/2014/main" id="{890F8088-7828-DC4B-AA0A-CF8FAD27E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3596" y="2743200"/>
            <a:ext cx="2537538" cy="2324100"/>
          </a:xfrm>
          <a:prstGeom prst="rect">
            <a:avLst/>
          </a:prstGeom>
        </p:spPr>
      </p:pic>
      <p:sp>
        <p:nvSpPr>
          <p:cNvPr id="14" name="Right Arrow 13">
            <a:extLst>
              <a:ext uri="{FF2B5EF4-FFF2-40B4-BE49-F238E27FC236}">
                <a16:creationId xmlns:a16="http://schemas.microsoft.com/office/drawing/2014/main" id="{4C584707-CE3C-5941-ABFE-52C440A38C73}"/>
              </a:ext>
            </a:extLst>
          </p:cNvPr>
          <p:cNvSpPr/>
          <p:nvPr/>
        </p:nvSpPr>
        <p:spPr bwMode="auto">
          <a:xfrm>
            <a:off x="4984341" y="5098166"/>
            <a:ext cx="533400" cy="381000"/>
          </a:xfrm>
          <a:prstGeom prst="rightArrow">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3B65D242-5DA8-3E4A-9061-F077C7EDDC60}"/>
              </a:ext>
            </a:extLst>
          </p:cNvPr>
          <p:cNvSpPr txBox="1"/>
          <p:nvPr/>
        </p:nvSpPr>
        <p:spPr>
          <a:xfrm>
            <a:off x="2819400" y="3543300"/>
            <a:ext cx="2210862" cy="369332"/>
          </a:xfrm>
          <a:prstGeom prst="rect">
            <a:avLst/>
          </a:prstGeom>
          <a:noFill/>
        </p:spPr>
        <p:txBody>
          <a:bodyPr wrap="none" rtlCol="0">
            <a:spAutoFit/>
          </a:bodyPr>
          <a:lstStyle/>
          <a:p>
            <a:r>
              <a:rPr lang="en-US" sz="1800" dirty="0"/>
              <a:t>Spectral distribution</a:t>
            </a:r>
          </a:p>
        </p:txBody>
      </p:sp>
      <p:sp>
        <p:nvSpPr>
          <p:cNvPr id="16" name="TextBox 15">
            <a:extLst>
              <a:ext uri="{FF2B5EF4-FFF2-40B4-BE49-F238E27FC236}">
                <a16:creationId xmlns:a16="http://schemas.microsoft.com/office/drawing/2014/main" id="{1AF4CDB5-A200-1742-B530-22D49688742E}"/>
              </a:ext>
            </a:extLst>
          </p:cNvPr>
          <p:cNvSpPr txBox="1"/>
          <p:nvPr/>
        </p:nvSpPr>
        <p:spPr>
          <a:xfrm>
            <a:off x="5638800" y="4050268"/>
            <a:ext cx="1643734" cy="369332"/>
          </a:xfrm>
          <a:prstGeom prst="rect">
            <a:avLst/>
          </a:prstGeom>
          <a:noFill/>
        </p:spPr>
        <p:txBody>
          <a:bodyPr wrap="square" rtlCol="0">
            <a:spAutoFit/>
          </a:bodyPr>
          <a:lstStyle/>
          <a:p>
            <a:pPr algn="ctr"/>
            <a:r>
              <a:rPr lang="en-US" sz="1800" dirty="0"/>
              <a:t>“Black box”</a:t>
            </a:r>
          </a:p>
        </p:txBody>
      </p:sp>
    </p:spTree>
    <p:extLst>
      <p:ext uri="{BB962C8B-B14F-4D97-AF65-F5344CB8AC3E}">
        <p14:creationId xmlns:p14="http://schemas.microsoft.com/office/powerpoint/2010/main" val="3721036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Color matching experiments</a:t>
            </a:r>
          </a:p>
        </p:txBody>
      </p:sp>
      <p:sp>
        <p:nvSpPr>
          <p:cNvPr id="29699" name="Rectangle 3"/>
          <p:cNvSpPr>
            <a:spLocks noGrp="1" noChangeArrowheads="1"/>
          </p:cNvSpPr>
          <p:nvPr>
            <p:ph type="body" idx="1"/>
          </p:nvPr>
        </p:nvSpPr>
        <p:spPr/>
        <p:txBody>
          <a:bodyPr/>
          <a:lstStyle/>
          <a:p>
            <a:r>
              <a:rPr lang="en-US" dirty="0"/>
              <a:t>We would like to understand which spectra produce the same color sensation in people under similar viewing conditions</a:t>
            </a:r>
          </a:p>
        </p:txBody>
      </p:sp>
      <p:pic>
        <p:nvPicPr>
          <p:cNvPr id="29700" name="Picture 4"/>
          <p:cNvPicPr>
            <a:picLocks noChangeAspect="1" noChangeArrowheads="1"/>
          </p:cNvPicPr>
          <p:nvPr/>
        </p:nvPicPr>
        <p:blipFill>
          <a:blip r:embed="rId3" cstate="print"/>
          <a:srcRect/>
          <a:stretch>
            <a:fillRect/>
          </a:stretch>
        </p:blipFill>
        <p:spPr bwMode="auto">
          <a:xfrm>
            <a:off x="2209800" y="2620964"/>
            <a:ext cx="7543800" cy="3703637"/>
          </a:xfrm>
          <a:prstGeom prst="rect">
            <a:avLst/>
          </a:prstGeom>
          <a:noFill/>
          <a:ln w="9525">
            <a:noFill/>
            <a:miter lim="800000"/>
            <a:headEnd/>
            <a:tailEnd/>
          </a:ln>
        </p:spPr>
      </p:pic>
      <p:sp>
        <p:nvSpPr>
          <p:cNvPr id="29701" name="Rectangle 5"/>
          <p:cNvSpPr>
            <a:spLocks noChangeArrowheads="1"/>
          </p:cNvSpPr>
          <p:nvPr/>
        </p:nvSpPr>
        <p:spPr bwMode="auto">
          <a:xfrm>
            <a:off x="7527718" y="6553201"/>
            <a:ext cx="3140283" cy="307777"/>
          </a:xfrm>
          <a:prstGeom prst="rect">
            <a:avLst/>
          </a:prstGeom>
          <a:noFill/>
          <a:ln w="9525">
            <a:noFill/>
            <a:miter lim="800000"/>
            <a:headEnd/>
            <a:tailEnd/>
          </a:ln>
        </p:spPr>
        <p:txBody>
          <a:bodyPr wrap="none">
            <a:spAutoFit/>
          </a:bodyPr>
          <a:lstStyle/>
          <a:p>
            <a:r>
              <a:rPr lang="en-US" sz="1400" dirty="0" err="1"/>
              <a:t>Wandell</a:t>
            </a:r>
            <a:r>
              <a:rPr lang="en-US" sz="1400" dirty="0"/>
              <a:t>, Foundations of Vision, 1995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Color matching experiment 1</a:t>
            </a:r>
          </a:p>
        </p:txBody>
      </p:sp>
      <p:sp>
        <p:nvSpPr>
          <p:cNvPr id="30723" name="Rectangle 3"/>
          <p:cNvSpPr>
            <a:spLocks noChangeArrowheads="1"/>
          </p:cNvSpPr>
          <p:nvPr/>
        </p:nvSpPr>
        <p:spPr bwMode="auto">
          <a:xfrm>
            <a:off x="3886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724"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5"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6"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7"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8"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0729"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0730"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0731" name="Rectangle 11"/>
          <p:cNvSpPr>
            <a:spLocks noChangeArrowheads="1"/>
          </p:cNvSpPr>
          <p:nvPr/>
        </p:nvSpPr>
        <p:spPr bwMode="auto">
          <a:xfrm>
            <a:off x="5562600" y="2133600"/>
            <a:ext cx="1676400" cy="26670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30732" name="Rectangle 12"/>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Color matching experiment 1</a:t>
            </a:r>
          </a:p>
        </p:txBody>
      </p:sp>
      <p:sp>
        <p:nvSpPr>
          <p:cNvPr id="31747" name="Rectangle 3"/>
          <p:cNvSpPr>
            <a:spLocks noChangeArrowheads="1"/>
          </p:cNvSpPr>
          <p:nvPr/>
        </p:nvSpPr>
        <p:spPr bwMode="auto">
          <a:xfrm>
            <a:off x="3886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1748"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49"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50"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51"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52"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1753"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1754"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1755" name="Rectangle 11"/>
          <p:cNvSpPr>
            <a:spLocks noChangeArrowheads="1"/>
          </p:cNvSpPr>
          <p:nvPr/>
        </p:nvSpPr>
        <p:spPr bwMode="auto">
          <a:xfrm>
            <a:off x="5562600" y="2133600"/>
            <a:ext cx="1676400" cy="2667000"/>
          </a:xfrm>
          <a:prstGeom prst="rect">
            <a:avLst/>
          </a:prstGeom>
          <a:solidFill>
            <a:srgbClr val="006699"/>
          </a:solidFill>
          <a:ln w="9525">
            <a:solidFill>
              <a:schemeClr val="tx1"/>
            </a:solidFill>
            <a:miter lim="800000"/>
            <a:headEnd/>
            <a:tailEnd/>
          </a:ln>
        </p:spPr>
        <p:txBody>
          <a:bodyPr wrap="none" anchor="ctr"/>
          <a:lstStyle/>
          <a:p>
            <a:endParaRPr lang="en-US"/>
          </a:p>
        </p:txBody>
      </p:sp>
      <p:sp>
        <p:nvSpPr>
          <p:cNvPr id="31756" name="Line 12"/>
          <p:cNvSpPr>
            <a:spLocks noChangeShapeType="1"/>
          </p:cNvSpPr>
          <p:nvPr/>
        </p:nvSpPr>
        <p:spPr bwMode="auto">
          <a:xfrm>
            <a:off x="8610600" y="6019800"/>
            <a:ext cx="1219200" cy="0"/>
          </a:xfrm>
          <a:prstGeom prst="line">
            <a:avLst/>
          </a:prstGeom>
          <a:noFill/>
          <a:ln w="9525">
            <a:solidFill>
              <a:schemeClr val="tx1"/>
            </a:solidFill>
            <a:round/>
            <a:headEnd/>
            <a:tailEnd/>
          </a:ln>
        </p:spPr>
        <p:txBody>
          <a:bodyPr/>
          <a:lstStyle/>
          <a:p>
            <a:endParaRPr lang="en-US"/>
          </a:p>
        </p:txBody>
      </p:sp>
      <p:sp>
        <p:nvSpPr>
          <p:cNvPr id="31757" name="Rectangle 13"/>
          <p:cNvSpPr>
            <a:spLocks noChangeArrowheads="1"/>
          </p:cNvSpPr>
          <p:nvPr/>
        </p:nvSpPr>
        <p:spPr bwMode="auto">
          <a:xfrm>
            <a:off x="8610600" y="5791200"/>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1758" name="Rectangle 14"/>
          <p:cNvSpPr>
            <a:spLocks noChangeArrowheads="1"/>
          </p:cNvSpPr>
          <p:nvPr/>
        </p:nvSpPr>
        <p:spPr bwMode="auto">
          <a:xfrm>
            <a:off x="9144000" y="5334000"/>
            <a:ext cx="381000" cy="6858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1759" name="Rectangle 15"/>
          <p:cNvSpPr>
            <a:spLocks noChangeArrowheads="1"/>
          </p:cNvSpPr>
          <p:nvPr/>
        </p:nvSpPr>
        <p:spPr bwMode="auto">
          <a:xfrm>
            <a:off x="9677400" y="4800600"/>
            <a:ext cx="381000" cy="12192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1760" name="Text Box 16"/>
              <p:cNvSpPr txBox="1">
                <a:spLocks noChangeArrowheads="1"/>
              </p:cNvSpPr>
              <p:nvPr/>
            </p:nvSpPr>
            <p:spPr bwMode="auto">
              <a:xfrm>
                <a:off x="8594725" y="6061075"/>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1760" name="Text Box 16"/>
              <p:cNvSpPr txBox="1">
                <a:spLocks noRot="1" noChangeAspect="1" noMove="1" noResize="1" noEditPoints="1" noAdjustHandles="1" noChangeArrowheads="1" noChangeShapeType="1" noTextEdit="1"/>
              </p:cNvSpPr>
              <p:nvPr/>
            </p:nvSpPr>
            <p:spPr bwMode="auto">
              <a:xfrm>
                <a:off x="8594725" y="6061075"/>
                <a:ext cx="1723549" cy="461665"/>
              </a:xfrm>
              <a:prstGeom prst="rect">
                <a:avLst/>
              </a:prstGeom>
              <a:blipFill>
                <a:blip r:embed="rId3"/>
                <a:stretch>
                  <a:fillRect r="-735" b="-28947"/>
                </a:stretch>
              </a:blipFill>
              <a:ln w="9525">
                <a:noFill/>
                <a:miter lim="800000"/>
                <a:headEnd/>
                <a:tailEnd/>
              </a:ln>
            </p:spPr>
            <p:txBody>
              <a:bodyPr/>
              <a:lstStyle/>
              <a:p>
                <a:r>
                  <a:rPr lang="en-US">
                    <a:noFill/>
                  </a:rPr>
                  <a:t> </a:t>
                </a:r>
              </a:p>
            </p:txBody>
          </p:sp>
        </mc:Fallback>
      </mc:AlternateContent>
      <p:sp>
        <p:nvSpPr>
          <p:cNvPr id="31761" name="Line 17"/>
          <p:cNvSpPr>
            <a:spLocks noChangeShapeType="1"/>
          </p:cNvSpPr>
          <p:nvPr/>
        </p:nvSpPr>
        <p:spPr bwMode="auto">
          <a:xfrm flipH="1" flipV="1">
            <a:off x="6324600" y="5334000"/>
            <a:ext cx="533400" cy="457200"/>
          </a:xfrm>
          <a:prstGeom prst="line">
            <a:avLst/>
          </a:prstGeom>
          <a:noFill/>
          <a:ln w="9525">
            <a:solidFill>
              <a:schemeClr val="tx1"/>
            </a:solidFill>
            <a:round/>
            <a:headEnd/>
            <a:tailEnd/>
          </a:ln>
        </p:spPr>
        <p:txBody>
          <a:bodyPr/>
          <a:lstStyle/>
          <a:p>
            <a:endParaRPr lang="en-US"/>
          </a:p>
        </p:txBody>
      </p:sp>
      <p:sp>
        <p:nvSpPr>
          <p:cNvPr id="31762" name="Line 18"/>
          <p:cNvSpPr>
            <a:spLocks noChangeShapeType="1"/>
          </p:cNvSpPr>
          <p:nvPr/>
        </p:nvSpPr>
        <p:spPr bwMode="auto">
          <a:xfrm flipH="1" flipV="1">
            <a:off x="6781800" y="5486400"/>
            <a:ext cx="533400" cy="457200"/>
          </a:xfrm>
          <a:prstGeom prst="line">
            <a:avLst/>
          </a:prstGeom>
          <a:noFill/>
          <a:ln w="9525">
            <a:solidFill>
              <a:schemeClr val="tx1"/>
            </a:solidFill>
            <a:round/>
            <a:headEnd/>
            <a:tailEnd/>
          </a:ln>
        </p:spPr>
        <p:txBody>
          <a:bodyPr/>
          <a:lstStyle/>
          <a:p>
            <a:endParaRPr lang="en-US"/>
          </a:p>
        </p:txBody>
      </p:sp>
      <p:sp>
        <p:nvSpPr>
          <p:cNvPr id="31763" name="Line 19"/>
          <p:cNvSpPr>
            <a:spLocks noChangeShapeType="1"/>
          </p:cNvSpPr>
          <p:nvPr/>
        </p:nvSpPr>
        <p:spPr bwMode="auto">
          <a:xfrm flipH="1" flipV="1">
            <a:off x="7239000" y="5334000"/>
            <a:ext cx="533400" cy="457200"/>
          </a:xfrm>
          <a:prstGeom prst="line">
            <a:avLst/>
          </a:prstGeom>
          <a:noFill/>
          <a:ln w="9525">
            <a:solidFill>
              <a:schemeClr val="tx1"/>
            </a:solidFill>
            <a:round/>
            <a:headEnd/>
            <a:tailEnd/>
          </a:ln>
        </p:spPr>
        <p:txBody>
          <a:bodyPr/>
          <a:lstStyle/>
          <a:p>
            <a:endParaRPr lang="en-US"/>
          </a:p>
        </p:txBody>
      </p:sp>
      <p:sp>
        <p:nvSpPr>
          <p:cNvPr id="31764" name="Line 20"/>
          <p:cNvSpPr>
            <a:spLocks noChangeShapeType="1"/>
          </p:cNvSpPr>
          <p:nvPr/>
        </p:nvSpPr>
        <p:spPr bwMode="auto">
          <a:xfrm flipH="1" flipV="1">
            <a:off x="7162800" y="5029200"/>
            <a:ext cx="152400" cy="533400"/>
          </a:xfrm>
          <a:prstGeom prst="line">
            <a:avLst/>
          </a:prstGeom>
          <a:noFill/>
          <a:ln w="9525">
            <a:solidFill>
              <a:schemeClr val="tx1"/>
            </a:solidFill>
            <a:round/>
            <a:headEnd/>
            <a:tailEnd/>
          </a:ln>
        </p:spPr>
        <p:txBody>
          <a:bodyPr/>
          <a:lstStyle/>
          <a:p>
            <a:endParaRPr lang="en-US"/>
          </a:p>
        </p:txBody>
      </p:sp>
      <p:sp>
        <p:nvSpPr>
          <p:cNvPr id="31765" name="Line 21"/>
          <p:cNvSpPr>
            <a:spLocks noChangeShapeType="1"/>
          </p:cNvSpPr>
          <p:nvPr/>
        </p:nvSpPr>
        <p:spPr bwMode="auto">
          <a:xfrm flipH="1" flipV="1">
            <a:off x="7543800" y="5257800"/>
            <a:ext cx="152400" cy="533400"/>
          </a:xfrm>
          <a:prstGeom prst="line">
            <a:avLst/>
          </a:prstGeom>
          <a:noFill/>
          <a:ln w="9525">
            <a:solidFill>
              <a:schemeClr val="tx1"/>
            </a:solidFill>
            <a:round/>
            <a:headEnd/>
            <a:tailEnd/>
          </a:ln>
        </p:spPr>
        <p:txBody>
          <a:bodyPr/>
          <a:lstStyle/>
          <a:p>
            <a:endParaRPr lang="en-US"/>
          </a:p>
        </p:txBody>
      </p:sp>
      <p:sp>
        <p:nvSpPr>
          <p:cNvPr id="31766" name="Line 22"/>
          <p:cNvSpPr>
            <a:spLocks noChangeShapeType="1"/>
          </p:cNvSpPr>
          <p:nvPr/>
        </p:nvSpPr>
        <p:spPr bwMode="auto">
          <a:xfrm flipH="1" flipV="1">
            <a:off x="8077200" y="5181600"/>
            <a:ext cx="152400" cy="533400"/>
          </a:xfrm>
          <a:prstGeom prst="line">
            <a:avLst/>
          </a:prstGeom>
          <a:noFill/>
          <a:ln w="9525">
            <a:solidFill>
              <a:schemeClr val="tx1"/>
            </a:solidFill>
            <a:round/>
            <a:headEnd/>
            <a:tailEnd/>
          </a:ln>
        </p:spPr>
        <p:txBody>
          <a:bodyPr/>
          <a:lstStyle/>
          <a:p>
            <a:endParaRPr lang="en-US"/>
          </a:p>
        </p:txBody>
      </p:sp>
      <p:sp>
        <p:nvSpPr>
          <p:cNvPr id="31767" name="Line 23"/>
          <p:cNvSpPr>
            <a:spLocks noChangeShapeType="1"/>
          </p:cNvSpPr>
          <p:nvPr/>
        </p:nvSpPr>
        <p:spPr bwMode="auto">
          <a:xfrm flipH="1" flipV="1">
            <a:off x="7848600" y="5334000"/>
            <a:ext cx="152400" cy="304800"/>
          </a:xfrm>
          <a:prstGeom prst="line">
            <a:avLst/>
          </a:prstGeom>
          <a:noFill/>
          <a:ln w="9525">
            <a:solidFill>
              <a:schemeClr val="tx1"/>
            </a:solidFill>
            <a:round/>
            <a:headEnd/>
            <a:tailEnd/>
          </a:ln>
        </p:spPr>
        <p:txBody>
          <a:bodyPr/>
          <a:lstStyle/>
          <a:p>
            <a:endParaRPr lang="en-US"/>
          </a:p>
        </p:txBody>
      </p:sp>
      <p:sp>
        <p:nvSpPr>
          <p:cNvPr id="31768" name="Line 24"/>
          <p:cNvSpPr>
            <a:spLocks noChangeShapeType="1"/>
          </p:cNvSpPr>
          <p:nvPr/>
        </p:nvSpPr>
        <p:spPr bwMode="auto">
          <a:xfrm flipH="1" flipV="1">
            <a:off x="7391400" y="5486400"/>
            <a:ext cx="152400" cy="304800"/>
          </a:xfrm>
          <a:prstGeom prst="line">
            <a:avLst/>
          </a:prstGeom>
          <a:noFill/>
          <a:ln w="9525">
            <a:solidFill>
              <a:schemeClr val="tx1"/>
            </a:solidFill>
            <a:round/>
            <a:headEnd/>
            <a:tailEnd/>
          </a:ln>
        </p:spPr>
        <p:txBody>
          <a:bodyPr/>
          <a:lstStyle/>
          <a:p>
            <a:endParaRPr lang="en-US"/>
          </a:p>
        </p:txBody>
      </p:sp>
      <p:sp>
        <p:nvSpPr>
          <p:cNvPr id="31769" name="Line 25"/>
          <p:cNvSpPr>
            <a:spLocks noChangeShapeType="1"/>
          </p:cNvSpPr>
          <p:nvPr/>
        </p:nvSpPr>
        <p:spPr bwMode="auto">
          <a:xfrm flipH="1" flipV="1">
            <a:off x="6934200" y="5334000"/>
            <a:ext cx="152400" cy="304800"/>
          </a:xfrm>
          <a:prstGeom prst="line">
            <a:avLst/>
          </a:prstGeom>
          <a:noFill/>
          <a:ln w="9525">
            <a:solidFill>
              <a:schemeClr val="tx1"/>
            </a:solidFill>
            <a:round/>
            <a:headEnd/>
            <a:tailEnd/>
          </a:ln>
        </p:spPr>
        <p:txBody>
          <a:bodyPr/>
          <a:lstStyle/>
          <a:p>
            <a:endParaRPr lang="en-US"/>
          </a:p>
        </p:txBody>
      </p:sp>
      <p:sp>
        <p:nvSpPr>
          <p:cNvPr id="31770" name="Rectangle 26"/>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What is color?</a:t>
            </a:r>
          </a:p>
        </p:txBody>
      </p:sp>
      <p:sp>
        <p:nvSpPr>
          <p:cNvPr id="16387" name="Rectangle 3"/>
          <p:cNvSpPr>
            <a:spLocks noGrp="1" noChangeArrowheads="1"/>
          </p:cNvSpPr>
          <p:nvPr>
            <p:ph idx="1"/>
          </p:nvPr>
        </p:nvSpPr>
        <p:spPr>
          <a:xfrm>
            <a:off x="914400" y="914400"/>
            <a:ext cx="6324600" cy="5257800"/>
          </a:xfrm>
        </p:spPr>
        <p:txBody>
          <a:bodyPr/>
          <a:lstStyle/>
          <a:p>
            <a:r>
              <a:rPr lang="en-US" sz="2400" dirty="0"/>
              <a:t>Color is the result of interaction between physical light in the environment and our visual system</a:t>
            </a:r>
          </a:p>
          <a:p>
            <a:endParaRPr lang="en-US" sz="2400" dirty="0"/>
          </a:p>
          <a:p>
            <a:r>
              <a:rPr lang="en-US" sz="2400" dirty="0"/>
              <a:t>“Color is a psychological property of our visual experiences when we look at objects and lights, </a:t>
            </a:r>
            <a:r>
              <a:rPr lang="en-US" sz="2400" i="1" dirty="0"/>
              <a:t>not</a:t>
            </a:r>
            <a:r>
              <a:rPr lang="en-US" sz="2400" dirty="0"/>
              <a:t> a physical property of those objects or lights” </a:t>
            </a:r>
          </a:p>
          <a:p>
            <a:pPr marL="0" indent="0" algn="r">
              <a:buNone/>
            </a:pPr>
            <a:br>
              <a:rPr lang="en-US" sz="800" dirty="0"/>
            </a:br>
            <a:r>
              <a:rPr lang="en-US" sz="2400" dirty="0"/>
              <a:t>-- S. Palmer, </a:t>
            </a:r>
            <a:r>
              <a:rPr lang="en-US" sz="2400" i="1" dirty="0"/>
              <a:t>Vision Science: Photons to Phenomenology</a:t>
            </a:r>
            <a:endParaRPr lang="en-US" sz="2400" dirty="0"/>
          </a:p>
        </p:txBody>
      </p:sp>
      <p:pic>
        <p:nvPicPr>
          <p:cNvPr id="6" name="Picture 4"/>
          <p:cNvPicPr>
            <a:picLocks noChangeAspect="1" noChangeArrowheads="1"/>
          </p:cNvPicPr>
          <p:nvPr/>
        </p:nvPicPr>
        <p:blipFill>
          <a:blip r:embed="rId3" cstate="print"/>
          <a:srcRect/>
          <a:stretch>
            <a:fillRect/>
          </a:stretch>
        </p:blipFill>
        <p:spPr bwMode="auto">
          <a:xfrm>
            <a:off x="7391399" y="1066800"/>
            <a:ext cx="3896307" cy="52578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Color matching experiment 1</a:t>
            </a:r>
          </a:p>
        </p:txBody>
      </p:sp>
      <p:sp>
        <p:nvSpPr>
          <p:cNvPr id="32771" name="Rectangle 3"/>
          <p:cNvSpPr>
            <a:spLocks noChangeArrowheads="1"/>
          </p:cNvSpPr>
          <p:nvPr/>
        </p:nvSpPr>
        <p:spPr bwMode="auto">
          <a:xfrm>
            <a:off x="3886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772"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3"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4"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5"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6"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2777"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2778"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2779" name="Rectangle 11"/>
          <p:cNvSpPr>
            <a:spLocks noChangeArrowheads="1"/>
          </p:cNvSpPr>
          <p:nvPr/>
        </p:nvSpPr>
        <p:spPr bwMode="auto">
          <a:xfrm>
            <a:off x="5562600" y="2133600"/>
            <a:ext cx="1676400" cy="2667000"/>
          </a:xfrm>
          <a:prstGeom prst="rect">
            <a:avLst/>
          </a:prstGeom>
          <a:solidFill>
            <a:srgbClr val="009999"/>
          </a:solidFill>
          <a:ln w="9525">
            <a:solidFill>
              <a:schemeClr val="tx1"/>
            </a:solidFill>
            <a:miter lim="800000"/>
            <a:headEnd/>
            <a:tailEnd/>
          </a:ln>
        </p:spPr>
        <p:txBody>
          <a:bodyPr wrap="none" anchor="ctr"/>
          <a:lstStyle/>
          <a:p>
            <a:endParaRPr lang="en-US"/>
          </a:p>
        </p:txBody>
      </p:sp>
      <p:sp>
        <p:nvSpPr>
          <p:cNvPr id="32780" name="Line 12"/>
          <p:cNvSpPr>
            <a:spLocks noChangeShapeType="1"/>
          </p:cNvSpPr>
          <p:nvPr/>
        </p:nvSpPr>
        <p:spPr bwMode="auto">
          <a:xfrm>
            <a:off x="8610600" y="6019800"/>
            <a:ext cx="1219200" cy="0"/>
          </a:xfrm>
          <a:prstGeom prst="line">
            <a:avLst/>
          </a:prstGeom>
          <a:noFill/>
          <a:ln w="9525">
            <a:solidFill>
              <a:schemeClr val="tx1"/>
            </a:solidFill>
            <a:round/>
            <a:headEnd/>
            <a:tailEnd/>
          </a:ln>
        </p:spPr>
        <p:txBody>
          <a:bodyPr/>
          <a:lstStyle/>
          <a:p>
            <a:endParaRPr lang="en-US"/>
          </a:p>
        </p:txBody>
      </p:sp>
      <p:sp>
        <p:nvSpPr>
          <p:cNvPr id="32781" name="Rectangle 13"/>
          <p:cNvSpPr>
            <a:spLocks noChangeArrowheads="1"/>
          </p:cNvSpPr>
          <p:nvPr/>
        </p:nvSpPr>
        <p:spPr bwMode="auto">
          <a:xfrm>
            <a:off x="8610600" y="5791200"/>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2782" name="Rectangle 14"/>
          <p:cNvSpPr>
            <a:spLocks noChangeArrowheads="1"/>
          </p:cNvSpPr>
          <p:nvPr/>
        </p:nvSpPr>
        <p:spPr bwMode="auto">
          <a:xfrm>
            <a:off x="9144000" y="5029200"/>
            <a:ext cx="381000" cy="990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2783" name="Rectangle 15"/>
          <p:cNvSpPr>
            <a:spLocks noChangeArrowheads="1"/>
          </p:cNvSpPr>
          <p:nvPr/>
        </p:nvSpPr>
        <p:spPr bwMode="auto">
          <a:xfrm>
            <a:off x="9677400" y="4800600"/>
            <a:ext cx="381000" cy="12192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2784" name="Text Box 16"/>
              <p:cNvSpPr txBox="1">
                <a:spLocks noChangeArrowheads="1"/>
              </p:cNvSpPr>
              <p:nvPr/>
            </p:nvSpPr>
            <p:spPr bwMode="auto">
              <a:xfrm>
                <a:off x="8594725" y="6061075"/>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2784" name="Text Box 16"/>
              <p:cNvSpPr txBox="1">
                <a:spLocks noRot="1" noChangeAspect="1" noMove="1" noResize="1" noEditPoints="1" noAdjustHandles="1" noChangeArrowheads="1" noChangeShapeType="1" noTextEdit="1"/>
              </p:cNvSpPr>
              <p:nvPr/>
            </p:nvSpPr>
            <p:spPr bwMode="auto">
              <a:xfrm>
                <a:off x="8594725" y="6061075"/>
                <a:ext cx="1723549" cy="461665"/>
              </a:xfrm>
              <a:prstGeom prst="rect">
                <a:avLst/>
              </a:prstGeom>
              <a:blipFill>
                <a:blip r:embed="rId3"/>
                <a:stretch>
                  <a:fillRect r="-735" b="-28947"/>
                </a:stretch>
              </a:blipFill>
              <a:ln w="9525">
                <a:noFill/>
                <a:miter lim="800000"/>
                <a:headEnd/>
                <a:tailEnd/>
              </a:ln>
            </p:spPr>
            <p:txBody>
              <a:bodyPr/>
              <a:lstStyle/>
              <a:p>
                <a:r>
                  <a:rPr lang="en-US">
                    <a:noFill/>
                  </a:rPr>
                  <a:t> </a:t>
                </a:r>
              </a:p>
            </p:txBody>
          </p:sp>
        </mc:Fallback>
      </mc:AlternateContent>
      <p:sp>
        <p:nvSpPr>
          <p:cNvPr id="32785" name="Line 17"/>
          <p:cNvSpPr>
            <a:spLocks noChangeShapeType="1"/>
          </p:cNvSpPr>
          <p:nvPr/>
        </p:nvSpPr>
        <p:spPr bwMode="auto">
          <a:xfrm flipH="1" flipV="1">
            <a:off x="6324600" y="5334000"/>
            <a:ext cx="533400" cy="457200"/>
          </a:xfrm>
          <a:prstGeom prst="line">
            <a:avLst/>
          </a:prstGeom>
          <a:noFill/>
          <a:ln w="9525">
            <a:solidFill>
              <a:schemeClr val="tx1"/>
            </a:solidFill>
            <a:round/>
            <a:headEnd/>
            <a:tailEnd/>
          </a:ln>
        </p:spPr>
        <p:txBody>
          <a:bodyPr/>
          <a:lstStyle/>
          <a:p>
            <a:endParaRPr lang="en-US"/>
          </a:p>
        </p:txBody>
      </p:sp>
      <p:sp>
        <p:nvSpPr>
          <p:cNvPr id="32786" name="Line 18"/>
          <p:cNvSpPr>
            <a:spLocks noChangeShapeType="1"/>
          </p:cNvSpPr>
          <p:nvPr/>
        </p:nvSpPr>
        <p:spPr bwMode="auto">
          <a:xfrm flipH="1" flipV="1">
            <a:off x="6781800" y="5486400"/>
            <a:ext cx="533400" cy="457200"/>
          </a:xfrm>
          <a:prstGeom prst="line">
            <a:avLst/>
          </a:prstGeom>
          <a:noFill/>
          <a:ln w="9525">
            <a:solidFill>
              <a:schemeClr val="tx1"/>
            </a:solidFill>
            <a:round/>
            <a:headEnd/>
            <a:tailEnd/>
          </a:ln>
        </p:spPr>
        <p:txBody>
          <a:bodyPr/>
          <a:lstStyle/>
          <a:p>
            <a:endParaRPr lang="en-US"/>
          </a:p>
        </p:txBody>
      </p:sp>
      <p:sp>
        <p:nvSpPr>
          <p:cNvPr id="32787" name="Line 19"/>
          <p:cNvSpPr>
            <a:spLocks noChangeShapeType="1"/>
          </p:cNvSpPr>
          <p:nvPr/>
        </p:nvSpPr>
        <p:spPr bwMode="auto">
          <a:xfrm flipH="1" flipV="1">
            <a:off x="7239000" y="5334000"/>
            <a:ext cx="533400" cy="457200"/>
          </a:xfrm>
          <a:prstGeom prst="line">
            <a:avLst/>
          </a:prstGeom>
          <a:noFill/>
          <a:ln w="9525">
            <a:solidFill>
              <a:schemeClr val="tx1"/>
            </a:solidFill>
            <a:round/>
            <a:headEnd/>
            <a:tailEnd/>
          </a:ln>
        </p:spPr>
        <p:txBody>
          <a:bodyPr/>
          <a:lstStyle/>
          <a:p>
            <a:endParaRPr lang="en-US"/>
          </a:p>
        </p:txBody>
      </p:sp>
      <p:sp>
        <p:nvSpPr>
          <p:cNvPr id="32788" name="Line 20"/>
          <p:cNvSpPr>
            <a:spLocks noChangeShapeType="1"/>
          </p:cNvSpPr>
          <p:nvPr/>
        </p:nvSpPr>
        <p:spPr bwMode="auto">
          <a:xfrm flipH="1" flipV="1">
            <a:off x="7162800" y="5029200"/>
            <a:ext cx="152400" cy="533400"/>
          </a:xfrm>
          <a:prstGeom prst="line">
            <a:avLst/>
          </a:prstGeom>
          <a:noFill/>
          <a:ln w="9525">
            <a:solidFill>
              <a:schemeClr val="tx1"/>
            </a:solidFill>
            <a:round/>
            <a:headEnd/>
            <a:tailEnd/>
          </a:ln>
        </p:spPr>
        <p:txBody>
          <a:bodyPr/>
          <a:lstStyle/>
          <a:p>
            <a:endParaRPr lang="en-US"/>
          </a:p>
        </p:txBody>
      </p:sp>
      <p:sp>
        <p:nvSpPr>
          <p:cNvPr id="32789" name="Line 21"/>
          <p:cNvSpPr>
            <a:spLocks noChangeShapeType="1"/>
          </p:cNvSpPr>
          <p:nvPr/>
        </p:nvSpPr>
        <p:spPr bwMode="auto">
          <a:xfrm flipH="1" flipV="1">
            <a:off x="7543800" y="5257800"/>
            <a:ext cx="152400" cy="533400"/>
          </a:xfrm>
          <a:prstGeom prst="line">
            <a:avLst/>
          </a:prstGeom>
          <a:noFill/>
          <a:ln w="9525">
            <a:solidFill>
              <a:schemeClr val="tx1"/>
            </a:solidFill>
            <a:round/>
            <a:headEnd/>
            <a:tailEnd/>
          </a:ln>
        </p:spPr>
        <p:txBody>
          <a:bodyPr/>
          <a:lstStyle/>
          <a:p>
            <a:endParaRPr lang="en-US"/>
          </a:p>
        </p:txBody>
      </p:sp>
      <p:sp>
        <p:nvSpPr>
          <p:cNvPr id="32790" name="Line 22"/>
          <p:cNvSpPr>
            <a:spLocks noChangeShapeType="1"/>
          </p:cNvSpPr>
          <p:nvPr/>
        </p:nvSpPr>
        <p:spPr bwMode="auto">
          <a:xfrm flipH="1" flipV="1">
            <a:off x="8077200" y="5181600"/>
            <a:ext cx="152400" cy="533400"/>
          </a:xfrm>
          <a:prstGeom prst="line">
            <a:avLst/>
          </a:prstGeom>
          <a:noFill/>
          <a:ln w="9525">
            <a:solidFill>
              <a:schemeClr val="tx1"/>
            </a:solidFill>
            <a:round/>
            <a:headEnd/>
            <a:tailEnd/>
          </a:ln>
        </p:spPr>
        <p:txBody>
          <a:bodyPr/>
          <a:lstStyle/>
          <a:p>
            <a:endParaRPr lang="en-US"/>
          </a:p>
        </p:txBody>
      </p:sp>
      <p:sp>
        <p:nvSpPr>
          <p:cNvPr id="32791" name="Line 23"/>
          <p:cNvSpPr>
            <a:spLocks noChangeShapeType="1"/>
          </p:cNvSpPr>
          <p:nvPr/>
        </p:nvSpPr>
        <p:spPr bwMode="auto">
          <a:xfrm flipH="1" flipV="1">
            <a:off x="7848600" y="5334000"/>
            <a:ext cx="152400" cy="304800"/>
          </a:xfrm>
          <a:prstGeom prst="line">
            <a:avLst/>
          </a:prstGeom>
          <a:noFill/>
          <a:ln w="9525">
            <a:solidFill>
              <a:schemeClr val="tx1"/>
            </a:solidFill>
            <a:round/>
            <a:headEnd/>
            <a:tailEnd/>
          </a:ln>
        </p:spPr>
        <p:txBody>
          <a:bodyPr/>
          <a:lstStyle/>
          <a:p>
            <a:endParaRPr lang="en-US"/>
          </a:p>
        </p:txBody>
      </p:sp>
      <p:sp>
        <p:nvSpPr>
          <p:cNvPr id="32792" name="Line 24"/>
          <p:cNvSpPr>
            <a:spLocks noChangeShapeType="1"/>
          </p:cNvSpPr>
          <p:nvPr/>
        </p:nvSpPr>
        <p:spPr bwMode="auto">
          <a:xfrm flipH="1" flipV="1">
            <a:off x="7391400" y="5486400"/>
            <a:ext cx="152400" cy="304800"/>
          </a:xfrm>
          <a:prstGeom prst="line">
            <a:avLst/>
          </a:prstGeom>
          <a:noFill/>
          <a:ln w="9525">
            <a:solidFill>
              <a:schemeClr val="tx1"/>
            </a:solidFill>
            <a:round/>
            <a:headEnd/>
            <a:tailEnd/>
          </a:ln>
        </p:spPr>
        <p:txBody>
          <a:bodyPr/>
          <a:lstStyle/>
          <a:p>
            <a:endParaRPr lang="en-US"/>
          </a:p>
        </p:txBody>
      </p:sp>
      <p:sp>
        <p:nvSpPr>
          <p:cNvPr id="32793" name="Line 25"/>
          <p:cNvSpPr>
            <a:spLocks noChangeShapeType="1"/>
          </p:cNvSpPr>
          <p:nvPr/>
        </p:nvSpPr>
        <p:spPr bwMode="auto">
          <a:xfrm flipH="1" flipV="1">
            <a:off x="6934200" y="5334000"/>
            <a:ext cx="152400" cy="304800"/>
          </a:xfrm>
          <a:prstGeom prst="line">
            <a:avLst/>
          </a:prstGeom>
          <a:noFill/>
          <a:ln w="9525">
            <a:solidFill>
              <a:schemeClr val="tx1"/>
            </a:solidFill>
            <a:round/>
            <a:headEnd/>
            <a:tailEnd/>
          </a:ln>
        </p:spPr>
        <p:txBody>
          <a:bodyPr/>
          <a:lstStyle/>
          <a:p>
            <a:endParaRPr lang="en-US"/>
          </a:p>
        </p:txBody>
      </p:sp>
      <p:sp>
        <p:nvSpPr>
          <p:cNvPr id="32794" name="Rectangle 26"/>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Color matching experiment 1</a:t>
            </a:r>
          </a:p>
        </p:txBody>
      </p:sp>
      <p:sp>
        <p:nvSpPr>
          <p:cNvPr id="33795" name="Rectangle 3"/>
          <p:cNvSpPr>
            <a:spLocks noChangeArrowheads="1"/>
          </p:cNvSpPr>
          <p:nvPr/>
        </p:nvSpPr>
        <p:spPr bwMode="auto">
          <a:xfrm>
            <a:off x="3886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3796"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797"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798"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799"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800"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3801"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3802"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3803" name="Rectangle 11"/>
          <p:cNvSpPr>
            <a:spLocks noChangeArrowheads="1"/>
          </p:cNvSpPr>
          <p:nvPr/>
        </p:nvSpPr>
        <p:spPr bwMode="auto">
          <a:xfrm>
            <a:off x="5562600" y="2133600"/>
            <a:ext cx="1676400" cy="2667000"/>
          </a:xfrm>
          <a:prstGeom prst="rect">
            <a:avLst/>
          </a:prstGeom>
          <a:solidFill>
            <a:srgbClr val="00CC99"/>
          </a:solidFill>
          <a:ln w="9525">
            <a:solidFill>
              <a:schemeClr val="tx1"/>
            </a:solidFill>
            <a:miter lim="800000"/>
            <a:headEnd/>
            <a:tailEnd/>
          </a:ln>
        </p:spPr>
        <p:txBody>
          <a:bodyPr wrap="none" anchor="ctr"/>
          <a:lstStyle/>
          <a:p>
            <a:endParaRPr lang="en-US"/>
          </a:p>
        </p:txBody>
      </p:sp>
      <p:sp>
        <p:nvSpPr>
          <p:cNvPr id="33804" name="Line 12"/>
          <p:cNvSpPr>
            <a:spLocks noChangeShapeType="1"/>
          </p:cNvSpPr>
          <p:nvPr/>
        </p:nvSpPr>
        <p:spPr bwMode="auto">
          <a:xfrm>
            <a:off x="8610600" y="6019800"/>
            <a:ext cx="1219200" cy="0"/>
          </a:xfrm>
          <a:prstGeom prst="line">
            <a:avLst/>
          </a:prstGeom>
          <a:noFill/>
          <a:ln w="9525">
            <a:solidFill>
              <a:schemeClr val="tx1"/>
            </a:solidFill>
            <a:round/>
            <a:headEnd/>
            <a:tailEnd/>
          </a:ln>
        </p:spPr>
        <p:txBody>
          <a:bodyPr/>
          <a:lstStyle/>
          <a:p>
            <a:endParaRPr lang="en-US"/>
          </a:p>
        </p:txBody>
      </p:sp>
      <p:sp>
        <p:nvSpPr>
          <p:cNvPr id="33805" name="Rectangle 13"/>
          <p:cNvSpPr>
            <a:spLocks noChangeArrowheads="1"/>
          </p:cNvSpPr>
          <p:nvPr/>
        </p:nvSpPr>
        <p:spPr bwMode="auto">
          <a:xfrm>
            <a:off x="8610600" y="5791200"/>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3806" name="Rectangle 14"/>
          <p:cNvSpPr>
            <a:spLocks noChangeArrowheads="1"/>
          </p:cNvSpPr>
          <p:nvPr/>
        </p:nvSpPr>
        <p:spPr bwMode="auto">
          <a:xfrm>
            <a:off x="9144000" y="4724400"/>
            <a:ext cx="381000" cy="12954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3807" name="Rectangle 15"/>
          <p:cNvSpPr>
            <a:spLocks noChangeArrowheads="1"/>
          </p:cNvSpPr>
          <p:nvPr/>
        </p:nvSpPr>
        <p:spPr bwMode="auto">
          <a:xfrm>
            <a:off x="9677400" y="4800600"/>
            <a:ext cx="381000" cy="12192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3808" name="Text Box 16"/>
              <p:cNvSpPr txBox="1">
                <a:spLocks noChangeArrowheads="1"/>
              </p:cNvSpPr>
              <p:nvPr/>
            </p:nvSpPr>
            <p:spPr bwMode="auto">
              <a:xfrm>
                <a:off x="8594725" y="6061075"/>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3808" name="Text Box 16"/>
              <p:cNvSpPr txBox="1">
                <a:spLocks noRot="1" noChangeAspect="1" noMove="1" noResize="1" noEditPoints="1" noAdjustHandles="1" noChangeArrowheads="1" noChangeShapeType="1" noTextEdit="1"/>
              </p:cNvSpPr>
              <p:nvPr/>
            </p:nvSpPr>
            <p:spPr bwMode="auto">
              <a:xfrm>
                <a:off x="8594725" y="6061075"/>
                <a:ext cx="1723549" cy="461665"/>
              </a:xfrm>
              <a:prstGeom prst="rect">
                <a:avLst/>
              </a:prstGeom>
              <a:blipFill>
                <a:blip r:embed="rId3"/>
                <a:stretch>
                  <a:fillRect r="-735" b="-28947"/>
                </a:stretch>
              </a:blipFill>
              <a:ln w="9525">
                <a:noFill/>
                <a:miter lim="800000"/>
                <a:headEnd/>
                <a:tailEnd/>
              </a:ln>
            </p:spPr>
            <p:txBody>
              <a:bodyPr/>
              <a:lstStyle/>
              <a:p>
                <a:r>
                  <a:rPr lang="en-US">
                    <a:noFill/>
                  </a:rPr>
                  <a:t> </a:t>
                </a:r>
              </a:p>
            </p:txBody>
          </p:sp>
        </mc:Fallback>
      </mc:AlternateContent>
      <p:sp>
        <p:nvSpPr>
          <p:cNvPr id="33809" name="Line 17"/>
          <p:cNvSpPr>
            <a:spLocks noChangeShapeType="1"/>
          </p:cNvSpPr>
          <p:nvPr/>
        </p:nvSpPr>
        <p:spPr bwMode="auto">
          <a:xfrm flipH="1" flipV="1">
            <a:off x="6324600" y="5334000"/>
            <a:ext cx="533400" cy="457200"/>
          </a:xfrm>
          <a:prstGeom prst="line">
            <a:avLst/>
          </a:prstGeom>
          <a:noFill/>
          <a:ln w="9525">
            <a:solidFill>
              <a:schemeClr val="tx1"/>
            </a:solidFill>
            <a:round/>
            <a:headEnd/>
            <a:tailEnd/>
          </a:ln>
        </p:spPr>
        <p:txBody>
          <a:bodyPr/>
          <a:lstStyle/>
          <a:p>
            <a:endParaRPr lang="en-US"/>
          </a:p>
        </p:txBody>
      </p:sp>
      <p:sp>
        <p:nvSpPr>
          <p:cNvPr id="33810" name="Line 18"/>
          <p:cNvSpPr>
            <a:spLocks noChangeShapeType="1"/>
          </p:cNvSpPr>
          <p:nvPr/>
        </p:nvSpPr>
        <p:spPr bwMode="auto">
          <a:xfrm flipH="1" flipV="1">
            <a:off x="6781800" y="5486400"/>
            <a:ext cx="533400" cy="457200"/>
          </a:xfrm>
          <a:prstGeom prst="line">
            <a:avLst/>
          </a:prstGeom>
          <a:noFill/>
          <a:ln w="9525">
            <a:solidFill>
              <a:schemeClr val="tx1"/>
            </a:solidFill>
            <a:round/>
            <a:headEnd/>
            <a:tailEnd/>
          </a:ln>
        </p:spPr>
        <p:txBody>
          <a:bodyPr/>
          <a:lstStyle/>
          <a:p>
            <a:endParaRPr lang="en-US"/>
          </a:p>
        </p:txBody>
      </p:sp>
      <p:sp>
        <p:nvSpPr>
          <p:cNvPr id="33811" name="Line 19"/>
          <p:cNvSpPr>
            <a:spLocks noChangeShapeType="1"/>
          </p:cNvSpPr>
          <p:nvPr/>
        </p:nvSpPr>
        <p:spPr bwMode="auto">
          <a:xfrm flipH="1" flipV="1">
            <a:off x="7239000" y="5334000"/>
            <a:ext cx="533400" cy="457200"/>
          </a:xfrm>
          <a:prstGeom prst="line">
            <a:avLst/>
          </a:prstGeom>
          <a:noFill/>
          <a:ln w="9525">
            <a:solidFill>
              <a:schemeClr val="tx1"/>
            </a:solidFill>
            <a:round/>
            <a:headEnd/>
            <a:tailEnd/>
          </a:ln>
        </p:spPr>
        <p:txBody>
          <a:bodyPr/>
          <a:lstStyle/>
          <a:p>
            <a:endParaRPr lang="en-US"/>
          </a:p>
        </p:txBody>
      </p:sp>
      <p:sp>
        <p:nvSpPr>
          <p:cNvPr id="33812" name="Line 20"/>
          <p:cNvSpPr>
            <a:spLocks noChangeShapeType="1"/>
          </p:cNvSpPr>
          <p:nvPr/>
        </p:nvSpPr>
        <p:spPr bwMode="auto">
          <a:xfrm flipH="1" flipV="1">
            <a:off x="7162800" y="5029200"/>
            <a:ext cx="152400" cy="533400"/>
          </a:xfrm>
          <a:prstGeom prst="line">
            <a:avLst/>
          </a:prstGeom>
          <a:noFill/>
          <a:ln w="9525">
            <a:solidFill>
              <a:schemeClr val="tx1"/>
            </a:solidFill>
            <a:round/>
            <a:headEnd/>
            <a:tailEnd/>
          </a:ln>
        </p:spPr>
        <p:txBody>
          <a:bodyPr/>
          <a:lstStyle/>
          <a:p>
            <a:endParaRPr lang="en-US"/>
          </a:p>
        </p:txBody>
      </p:sp>
      <p:sp>
        <p:nvSpPr>
          <p:cNvPr id="33813" name="Line 21"/>
          <p:cNvSpPr>
            <a:spLocks noChangeShapeType="1"/>
          </p:cNvSpPr>
          <p:nvPr/>
        </p:nvSpPr>
        <p:spPr bwMode="auto">
          <a:xfrm flipH="1" flipV="1">
            <a:off x="7543800" y="5257800"/>
            <a:ext cx="152400" cy="533400"/>
          </a:xfrm>
          <a:prstGeom prst="line">
            <a:avLst/>
          </a:prstGeom>
          <a:noFill/>
          <a:ln w="9525">
            <a:solidFill>
              <a:schemeClr val="tx1"/>
            </a:solidFill>
            <a:round/>
            <a:headEnd/>
            <a:tailEnd/>
          </a:ln>
        </p:spPr>
        <p:txBody>
          <a:bodyPr/>
          <a:lstStyle/>
          <a:p>
            <a:endParaRPr lang="en-US"/>
          </a:p>
        </p:txBody>
      </p:sp>
      <p:sp>
        <p:nvSpPr>
          <p:cNvPr id="33814" name="Line 22"/>
          <p:cNvSpPr>
            <a:spLocks noChangeShapeType="1"/>
          </p:cNvSpPr>
          <p:nvPr/>
        </p:nvSpPr>
        <p:spPr bwMode="auto">
          <a:xfrm flipH="1" flipV="1">
            <a:off x="8077200" y="5181600"/>
            <a:ext cx="152400" cy="533400"/>
          </a:xfrm>
          <a:prstGeom prst="line">
            <a:avLst/>
          </a:prstGeom>
          <a:noFill/>
          <a:ln w="9525">
            <a:solidFill>
              <a:schemeClr val="tx1"/>
            </a:solidFill>
            <a:round/>
            <a:headEnd/>
            <a:tailEnd/>
          </a:ln>
        </p:spPr>
        <p:txBody>
          <a:bodyPr/>
          <a:lstStyle/>
          <a:p>
            <a:endParaRPr lang="en-US"/>
          </a:p>
        </p:txBody>
      </p:sp>
      <p:sp>
        <p:nvSpPr>
          <p:cNvPr id="33815" name="Line 23"/>
          <p:cNvSpPr>
            <a:spLocks noChangeShapeType="1"/>
          </p:cNvSpPr>
          <p:nvPr/>
        </p:nvSpPr>
        <p:spPr bwMode="auto">
          <a:xfrm flipH="1" flipV="1">
            <a:off x="7848600" y="5334000"/>
            <a:ext cx="152400" cy="304800"/>
          </a:xfrm>
          <a:prstGeom prst="line">
            <a:avLst/>
          </a:prstGeom>
          <a:noFill/>
          <a:ln w="9525">
            <a:solidFill>
              <a:schemeClr val="tx1"/>
            </a:solidFill>
            <a:round/>
            <a:headEnd/>
            <a:tailEnd/>
          </a:ln>
        </p:spPr>
        <p:txBody>
          <a:bodyPr/>
          <a:lstStyle/>
          <a:p>
            <a:endParaRPr lang="en-US"/>
          </a:p>
        </p:txBody>
      </p:sp>
      <p:sp>
        <p:nvSpPr>
          <p:cNvPr id="33816" name="Line 24"/>
          <p:cNvSpPr>
            <a:spLocks noChangeShapeType="1"/>
          </p:cNvSpPr>
          <p:nvPr/>
        </p:nvSpPr>
        <p:spPr bwMode="auto">
          <a:xfrm flipH="1" flipV="1">
            <a:off x="7391400" y="5486400"/>
            <a:ext cx="152400" cy="304800"/>
          </a:xfrm>
          <a:prstGeom prst="line">
            <a:avLst/>
          </a:prstGeom>
          <a:noFill/>
          <a:ln w="9525">
            <a:solidFill>
              <a:schemeClr val="tx1"/>
            </a:solidFill>
            <a:round/>
            <a:headEnd/>
            <a:tailEnd/>
          </a:ln>
        </p:spPr>
        <p:txBody>
          <a:bodyPr/>
          <a:lstStyle/>
          <a:p>
            <a:endParaRPr lang="en-US"/>
          </a:p>
        </p:txBody>
      </p:sp>
      <p:sp>
        <p:nvSpPr>
          <p:cNvPr id="33817" name="Line 25"/>
          <p:cNvSpPr>
            <a:spLocks noChangeShapeType="1"/>
          </p:cNvSpPr>
          <p:nvPr/>
        </p:nvSpPr>
        <p:spPr bwMode="auto">
          <a:xfrm flipH="1" flipV="1">
            <a:off x="6934200" y="5334000"/>
            <a:ext cx="152400" cy="304800"/>
          </a:xfrm>
          <a:prstGeom prst="line">
            <a:avLst/>
          </a:prstGeom>
          <a:noFill/>
          <a:ln w="9525">
            <a:solidFill>
              <a:schemeClr val="tx1"/>
            </a:solidFill>
            <a:round/>
            <a:headEnd/>
            <a:tailEnd/>
          </a:ln>
        </p:spPr>
        <p:txBody>
          <a:bodyPr/>
          <a:lstStyle/>
          <a:p>
            <a:endParaRPr lang="en-US"/>
          </a:p>
        </p:txBody>
      </p:sp>
      <p:grpSp>
        <p:nvGrpSpPr>
          <p:cNvPr id="2" name="Group 26"/>
          <p:cNvGrpSpPr>
            <a:grpSpLocks/>
          </p:cNvGrpSpPr>
          <p:nvPr/>
        </p:nvGrpSpPr>
        <p:grpSpPr bwMode="auto">
          <a:xfrm>
            <a:off x="7924802" y="2362200"/>
            <a:ext cx="2743201" cy="1752600"/>
            <a:chOff x="4032" y="1488"/>
            <a:chExt cx="1728" cy="1104"/>
          </a:xfrm>
        </p:grpSpPr>
        <p:sp>
          <p:nvSpPr>
            <p:cNvPr id="33820" name="Text Box 27"/>
            <p:cNvSpPr txBox="1">
              <a:spLocks noChangeArrowheads="1"/>
            </p:cNvSpPr>
            <p:nvPr/>
          </p:nvSpPr>
          <p:spPr bwMode="auto">
            <a:xfrm>
              <a:off x="4032" y="1488"/>
              <a:ext cx="1728" cy="756"/>
            </a:xfrm>
            <a:prstGeom prst="rect">
              <a:avLst/>
            </a:prstGeom>
            <a:noFill/>
            <a:ln w="9525">
              <a:noFill/>
              <a:miter lim="800000"/>
              <a:headEnd/>
              <a:tailEnd/>
            </a:ln>
          </p:spPr>
          <p:txBody>
            <a:bodyPr wrap="square">
              <a:spAutoFit/>
            </a:bodyPr>
            <a:lstStyle/>
            <a:p>
              <a:pPr algn="ctr" eaLnBrk="1" hangingPunct="1"/>
              <a:r>
                <a:rPr lang="en-US">
                  <a:latin typeface="+mn-lt"/>
                </a:rPr>
                <a:t>The primary color amounts needed for a match</a:t>
              </a:r>
            </a:p>
          </p:txBody>
        </p:sp>
        <p:sp>
          <p:nvSpPr>
            <p:cNvPr id="33821" name="Line 28"/>
            <p:cNvSpPr>
              <a:spLocks noChangeShapeType="1"/>
            </p:cNvSpPr>
            <p:nvPr/>
          </p:nvSpPr>
          <p:spPr bwMode="auto">
            <a:xfrm>
              <a:off x="4896" y="2208"/>
              <a:ext cx="0" cy="384"/>
            </a:xfrm>
            <a:prstGeom prst="line">
              <a:avLst/>
            </a:prstGeom>
            <a:noFill/>
            <a:ln w="28575">
              <a:solidFill>
                <a:schemeClr val="accent2"/>
              </a:solidFill>
              <a:round/>
              <a:headEnd/>
              <a:tailEnd type="triangle" w="med" len="med"/>
            </a:ln>
          </p:spPr>
          <p:txBody>
            <a:bodyPr/>
            <a:lstStyle/>
            <a:p>
              <a:endParaRPr lang="en-US"/>
            </a:p>
          </p:txBody>
        </p:sp>
      </p:grpSp>
      <p:sp>
        <p:nvSpPr>
          <p:cNvPr id="33819" name="Rectangle 29"/>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Color matching experiment 2</a:t>
            </a:r>
          </a:p>
        </p:txBody>
      </p:sp>
      <p:sp>
        <p:nvSpPr>
          <p:cNvPr id="34819" name="Rectangle 3"/>
          <p:cNvSpPr>
            <a:spLocks noChangeArrowheads="1"/>
          </p:cNvSpPr>
          <p:nvPr/>
        </p:nvSpPr>
        <p:spPr bwMode="auto">
          <a:xfrm>
            <a:off x="3886200" y="2133600"/>
            <a:ext cx="1676400" cy="2667000"/>
          </a:xfrm>
          <a:prstGeom prst="rect">
            <a:avLst/>
          </a:prstGeom>
          <a:solidFill>
            <a:srgbClr val="800000"/>
          </a:solidFill>
          <a:ln w="9525">
            <a:solidFill>
              <a:schemeClr val="tx1"/>
            </a:solidFill>
            <a:miter lim="800000"/>
            <a:headEnd/>
            <a:tailEnd/>
          </a:ln>
        </p:spPr>
        <p:txBody>
          <a:bodyPr wrap="none" anchor="ctr"/>
          <a:lstStyle/>
          <a:p>
            <a:endParaRPr lang="en-US"/>
          </a:p>
        </p:txBody>
      </p:sp>
      <p:sp>
        <p:nvSpPr>
          <p:cNvPr id="34820"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1"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2"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3"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4"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4825"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4826"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4827" name="Rectangle 11"/>
          <p:cNvSpPr>
            <a:spLocks noChangeArrowheads="1"/>
          </p:cNvSpPr>
          <p:nvPr/>
        </p:nvSpPr>
        <p:spPr bwMode="auto">
          <a:xfrm>
            <a:off x="5562600" y="2133600"/>
            <a:ext cx="1676400" cy="26670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34828" name="Rectangle 12"/>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Color matching experiment 2</a:t>
            </a:r>
          </a:p>
        </p:txBody>
      </p:sp>
      <p:sp>
        <p:nvSpPr>
          <p:cNvPr id="35843" name="Rectangle 3"/>
          <p:cNvSpPr>
            <a:spLocks noChangeArrowheads="1"/>
          </p:cNvSpPr>
          <p:nvPr/>
        </p:nvSpPr>
        <p:spPr bwMode="auto">
          <a:xfrm>
            <a:off x="3886200" y="2133600"/>
            <a:ext cx="1676400" cy="2667000"/>
          </a:xfrm>
          <a:prstGeom prst="rect">
            <a:avLst/>
          </a:prstGeom>
          <a:solidFill>
            <a:srgbClr val="800000"/>
          </a:solidFill>
          <a:ln w="9525">
            <a:solidFill>
              <a:schemeClr val="tx1"/>
            </a:solidFill>
            <a:miter lim="800000"/>
            <a:headEnd/>
            <a:tailEnd/>
          </a:ln>
        </p:spPr>
        <p:txBody>
          <a:bodyPr wrap="none" anchor="ctr"/>
          <a:lstStyle/>
          <a:p>
            <a:endParaRPr lang="en-US"/>
          </a:p>
        </p:txBody>
      </p:sp>
      <p:sp>
        <p:nvSpPr>
          <p:cNvPr id="35844"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5"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6"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7"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8"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5849"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5850"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5851" name="Rectangle 11"/>
          <p:cNvSpPr>
            <a:spLocks noChangeArrowheads="1"/>
          </p:cNvSpPr>
          <p:nvPr/>
        </p:nvSpPr>
        <p:spPr bwMode="auto">
          <a:xfrm>
            <a:off x="5562600" y="2133600"/>
            <a:ext cx="1676400" cy="2667000"/>
          </a:xfrm>
          <a:prstGeom prst="rect">
            <a:avLst/>
          </a:prstGeom>
          <a:solidFill>
            <a:srgbClr val="CC0066"/>
          </a:solidFill>
          <a:ln w="9525">
            <a:solidFill>
              <a:schemeClr val="tx1"/>
            </a:solidFill>
            <a:miter lim="800000"/>
            <a:headEnd/>
            <a:tailEnd/>
          </a:ln>
        </p:spPr>
        <p:txBody>
          <a:bodyPr wrap="none" anchor="ctr"/>
          <a:lstStyle/>
          <a:p>
            <a:endParaRPr lang="en-US"/>
          </a:p>
        </p:txBody>
      </p:sp>
      <p:sp>
        <p:nvSpPr>
          <p:cNvPr id="35852" name="Line 12"/>
          <p:cNvSpPr>
            <a:spLocks noChangeShapeType="1"/>
          </p:cNvSpPr>
          <p:nvPr/>
        </p:nvSpPr>
        <p:spPr bwMode="auto">
          <a:xfrm>
            <a:off x="8610600" y="6019800"/>
            <a:ext cx="1219200" cy="0"/>
          </a:xfrm>
          <a:prstGeom prst="line">
            <a:avLst/>
          </a:prstGeom>
          <a:noFill/>
          <a:ln w="9525">
            <a:solidFill>
              <a:schemeClr val="tx1"/>
            </a:solidFill>
            <a:round/>
            <a:headEnd/>
            <a:tailEnd/>
          </a:ln>
        </p:spPr>
        <p:txBody>
          <a:bodyPr/>
          <a:lstStyle/>
          <a:p>
            <a:endParaRPr lang="en-US"/>
          </a:p>
        </p:txBody>
      </p:sp>
      <p:sp>
        <p:nvSpPr>
          <p:cNvPr id="35853" name="Rectangle 13"/>
          <p:cNvSpPr>
            <a:spLocks noChangeArrowheads="1"/>
          </p:cNvSpPr>
          <p:nvPr/>
        </p:nvSpPr>
        <p:spPr bwMode="auto">
          <a:xfrm>
            <a:off x="8610600" y="5181600"/>
            <a:ext cx="381000" cy="838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5854" name="Rectangle 14"/>
          <p:cNvSpPr>
            <a:spLocks noChangeArrowheads="1"/>
          </p:cNvSpPr>
          <p:nvPr/>
        </p:nvSpPr>
        <p:spPr bwMode="auto">
          <a:xfrm>
            <a:off x="9144000" y="5943600"/>
            <a:ext cx="381000" cy="76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5855" name="Rectangle 15"/>
          <p:cNvSpPr>
            <a:spLocks noChangeArrowheads="1"/>
          </p:cNvSpPr>
          <p:nvPr/>
        </p:nvSpPr>
        <p:spPr bwMode="auto">
          <a:xfrm>
            <a:off x="9677400" y="5486400"/>
            <a:ext cx="381000" cy="5334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5856" name="Text Box 16"/>
              <p:cNvSpPr txBox="1">
                <a:spLocks noChangeArrowheads="1"/>
              </p:cNvSpPr>
              <p:nvPr/>
            </p:nvSpPr>
            <p:spPr bwMode="auto">
              <a:xfrm>
                <a:off x="8594725" y="6061075"/>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5856" name="Text Box 16"/>
              <p:cNvSpPr txBox="1">
                <a:spLocks noRot="1" noChangeAspect="1" noMove="1" noResize="1" noEditPoints="1" noAdjustHandles="1" noChangeArrowheads="1" noChangeShapeType="1" noTextEdit="1"/>
              </p:cNvSpPr>
              <p:nvPr/>
            </p:nvSpPr>
            <p:spPr bwMode="auto">
              <a:xfrm>
                <a:off x="8594725" y="6061075"/>
                <a:ext cx="1723549" cy="461665"/>
              </a:xfrm>
              <a:prstGeom prst="rect">
                <a:avLst/>
              </a:prstGeom>
              <a:blipFill>
                <a:blip r:embed="rId3"/>
                <a:stretch>
                  <a:fillRect r="-735" b="-28947"/>
                </a:stretch>
              </a:blipFill>
              <a:ln w="9525">
                <a:noFill/>
                <a:miter lim="800000"/>
                <a:headEnd/>
                <a:tailEnd/>
              </a:ln>
            </p:spPr>
            <p:txBody>
              <a:bodyPr/>
              <a:lstStyle/>
              <a:p>
                <a:r>
                  <a:rPr lang="en-US">
                    <a:noFill/>
                  </a:rPr>
                  <a:t> </a:t>
                </a:r>
              </a:p>
            </p:txBody>
          </p:sp>
        </mc:Fallback>
      </mc:AlternateContent>
      <p:sp>
        <p:nvSpPr>
          <p:cNvPr id="35857" name="Line 17"/>
          <p:cNvSpPr>
            <a:spLocks noChangeShapeType="1"/>
          </p:cNvSpPr>
          <p:nvPr/>
        </p:nvSpPr>
        <p:spPr bwMode="auto">
          <a:xfrm flipH="1" flipV="1">
            <a:off x="6324600" y="5334000"/>
            <a:ext cx="533400" cy="457200"/>
          </a:xfrm>
          <a:prstGeom prst="line">
            <a:avLst/>
          </a:prstGeom>
          <a:noFill/>
          <a:ln w="9525">
            <a:solidFill>
              <a:schemeClr val="tx1"/>
            </a:solidFill>
            <a:round/>
            <a:headEnd/>
            <a:tailEnd/>
          </a:ln>
        </p:spPr>
        <p:txBody>
          <a:bodyPr/>
          <a:lstStyle/>
          <a:p>
            <a:endParaRPr lang="en-US"/>
          </a:p>
        </p:txBody>
      </p:sp>
      <p:sp>
        <p:nvSpPr>
          <p:cNvPr id="35858" name="Line 18"/>
          <p:cNvSpPr>
            <a:spLocks noChangeShapeType="1"/>
          </p:cNvSpPr>
          <p:nvPr/>
        </p:nvSpPr>
        <p:spPr bwMode="auto">
          <a:xfrm flipH="1" flipV="1">
            <a:off x="6781800" y="5486400"/>
            <a:ext cx="533400" cy="457200"/>
          </a:xfrm>
          <a:prstGeom prst="line">
            <a:avLst/>
          </a:prstGeom>
          <a:noFill/>
          <a:ln w="9525">
            <a:solidFill>
              <a:schemeClr val="tx1"/>
            </a:solidFill>
            <a:round/>
            <a:headEnd/>
            <a:tailEnd/>
          </a:ln>
        </p:spPr>
        <p:txBody>
          <a:bodyPr/>
          <a:lstStyle/>
          <a:p>
            <a:endParaRPr lang="en-US"/>
          </a:p>
        </p:txBody>
      </p:sp>
      <p:sp>
        <p:nvSpPr>
          <p:cNvPr id="35859" name="Line 19"/>
          <p:cNvSpPr>
            <a:spLocks noChangeShapeType="1"/>
          </p:cNvSpPr>
          <p:nvPr/>
        </p:nvSpPr>
        <p:spPr bwMode="auto">
          <a:xfrm flipH="1" flipV="1">
            <a:off x="7239000" y="5334000"/>
            <a:ext cx="533400" cy="457200"/>
          </a:xfrm>
          <a:prstGeom prst="line">
            <a:avLst/>
          </a:prstGeom>
          <a:noFill/>
          <a:ln w="9525">
            <a:solidFill>
              <a:schemeClr val="tx1"/>
            </a:solidFill>
            <a:round/>
            <a:headEnd/>
            <a:tailEnd/>
          </a:ln>
        </p:spPr>
        <p:txBody>
          <a:bodyPr/>
          <a:lstStyle/>
          <a:p>
            <a:endParaRPr lang="en-US"/>
          </a:p>
        </p:txBody>
      </p:sp>
      <p:sp>
        <p:nvSpPr>
          <p:cNvPr id="35860" name="Line 20"/>
          <p:cNvSpPr>
            <a:spLocks noChangeShapeType="1"/>
          </p:cNvSpPr>
          <p:nvPr/>
        </p:nvSpPr>
        <p:spPr bwMode="auto">
          <a:xfrm flipH="1" flipV="1">
            <a:off x="7162800" y="5029200"/>
            <a:ext cx="152400" cy="533400"/>
          </a:xfrm>
          <a:prstGeom prst="line">
            <a:avLst/>
          </a:prstGeom>
          <a:noFill/>
          <a:ln w="9525">
            <a:solidFill>
              <a:schemeClr val="tx1"/>
            </a:solidFill>
            <a:round/>
            <a:headEnd/>
            <a:tailEnd/>
          </a:ln>
        </p:spPr>
        <p:txBody>
          <a:bodyPr/>
          <a:lstStyle/>
          <a:p>
            <a:endParaRPr lang="en-US"/>
          </a:p>
        </p:txBody>
      </p:sp>
      <p:sp>
        <p:nvSpPr>
          <p:cNvPr id="35861" name="Line 21"/>
          <p:cNvSpPr>
            <a:spLocks noChangeShapeType="1"/>
          </p:cNvSpPr>
          <p:nvPr/>
        </p:nvSpPr>
        <p:spPr bwMode="auto">
          <a:xfrm flipH="1" flipV="1">
            <a:off x="7543800" y="5257800"/>
            <a:ext cx="152400" cy="533400"/>
          </a:xfrm>
          <a:prstGeom prst="line">
            <a:avLst/>
          </a:prstGeom>
          <a:noFill/>
          <a:ln w="9525">
            <a:solidFill>
              <a:schemeClr val="tx1"/>
            </a:solidFill>
            <a:round/>
            <a:headEnd/>
            <a:tailEnd/>
          </a:ln>
        </p:spPr>
        <p:txBody>
          <a:bodyPr/>
          <a:lstStyle/>
          <a:p>
            <a:endParaRPr lang="en-US"/>
          </a:p>
        </p:txBody>
      </p:sp>
      <p:sp>
        <p:nvSpPr>
          <p:cNvPr id="35862" name="Line 22"/>
          <p:cNvSpPr>
            <a:spLocks noChangeShapeType="1"/>
          </p:cNvSpPr>
          <p:nvPr/>
        </p:nvSpPr>
        <p:spPr bwMode="auto">
          <a:xfrm flipH="1" flipV="1">
            <a:off x="8077200" y="5181600"/>
            <a:ext cx="152400" cy="533400"/>
          </a:xfrm>
          <a:prstGeom prst="line">
            <a:avLst/>
          </a:prstGeom>
          <a:noFill/>
          <a:ln w="9525">
            <a:solidFill>
              <a:schemeClr val="tx1"/>
            </a:solidFill>
            <a:round/>
            <a:headEnd/>
            <a:tailEnd/>
          </a:ln>
        </p:spPr>
        <p:txBody>
          <a:bodyPr/>
          <a:lstStyle/>
          <a:p>
            <a:endParaRPr lang="en-US"/>
          </a:p>
        </p:txBody>
      </p:sp>
      <p:sp>
        <p:nvSpPr>
          <p:cNvPr id="35863" name="Line 23"/>
          <p:cNvSpPr>
            <a:spLocks noChangeShapeType="1"/>
          </p:cNvSpPr>
          <p:nvPr/>
        </p:nvSpPr>
        <p:spPr bwMode="auto">
          <a:xfrm flipH="1" flipV="1">
            <a:off x="7848600" y="5334000"/>
            <a:ext cx="152400" cy="304800"/>
          </a:xfrm>
          <a:prstGeom prst="line">
            <a:avLst/>
          </a:prstGeom>
          <a:noFill/>
          <a:ln w="9525">
            <a:solidFill>
              <a:schemeClr val="tx1"/>
            </a:solidFill>
            <a:round/>
            <a:headEnd/>
            <a:tailEnd/>
          </a:ln>
        </p:spPr>
        <p:txBody>
          <a:bodyPr/>
          <a:lstStyle/>
          <a:p>
            <a:endParaRPr lang="en-US"/>
          </a:p>
        </p:txBody>
      </p:sp>
      <p:sp>
        <p:nvSpPr>
          <p:cNvPr id="35864" name="Line 24"/>
          <p:cNvSpPr>
            <a:spLocks noChangeShapeType="1"/>
          </p:cNvSpPr>
          <p:nvPr/>
        </p:nvSpPr>
        <p:spPr bwMode="auto">
          <a:xfrm flipH="1" flipV="1">
            <a:off x="7391400" y="5486400"/>
            <a:ext cx="152400" cy="304800"/>
          </a:xfrm>
          <a:prstGeom prst="line">
            <a:avLst/>
          </a:prstGeom>
          <a:noFill/>
          <a:ln w="9525">
            <a:solidFill>
              <a:schemeClr val="tx1"/>
            </a:solidFill>
            <a:round/>
            <a:headEnd/>
            <a:tailEnd/>
          </a:ln>
        </p:spPr>
        <p:txBody>
          <a:bodyPr/>
          <a:lstStyle/>
          <a:p>
            <a:endParaRPr lang="en-US"/>
          </a:p>
        </p:txBody>
      </p:sp>
      <p:sp>
        <p:nvSpPr>
          <p:cNvPr id="35865" name="Line 25"/>
          <p:cNvSpPr>
            <a:spLocks noChangeShapeType="1"/>
          </p:cNvSpPr>
          <p:nvPr/>
        </p:nvSpPr>
        <p:spPr bwMode="auto">
          <a:xfrm flipH="1" flipV="1">
            <a:off x="6934200" y="5334000"/>
            <a:ext cx="152400" cy="304800"/>
          </a:xfrm>
          <a:prstGeom prst="line">
            <a:avLst/>
          </a:prstGeom>
          <a:noFill/>
          <a:ln w="9525">
            <a:solidFill>
              <a:schemeClr val="tx1"/>
            </a:solidFill>
            <a:round/>
            <a:headEnd/>
            <a:tailEnd/>
          </a:ln>
        </p:spPr>
        <p:txBody>
          <a:bodyPr/>
          <a:lstStyle/>
          <a:p>
            <a:endParaRPr lang="en-US"/>
          </a:p>
        </p:txBody>
      </p:sp>
      <p:sp>
        <p:nvSpPr>
          <p:cNvPr id="35866" name="Rectangle 26"/>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Color matching experiment 2</a:t>
            </a:r>
          </a:p>
        </p:txBody>
      </p:sp>
      <p:sp>
        <p:nvSpPr>
          <p:cNvPr id="36867" name="Rectangle 3"/>
          <p:cNvSpPr>
            <a:spLocks noChangeArrowheads="1"/>
          </p:cNvSpPr>
          <p:nvPr/>
        </p:nvSpPr>
        <p:spPr bwMode="auto">
          <a:xfrm>
            <a:off x="3886200" y="2133600"/>
            <a:ext cx="1676400" cy="2667000"/>
          </a:xfrm>
          <a:prstGeom prst="rect">
            <a:avLst/>
          </a:prstGeom>
          <a:solidFill>
            <a:srgbClr val="800000"/>
          </a:solidFill>
          <a:ln w="9525">
            <a:solidFill>
              <a:schemeClr val="tx1"/>
            </a:solidFill>
            <a:miter lim="800000"/>
            <a:headEnd/>
            <a:tailEnd/>
          </a:ln>
        </p:spPr>
        <p:txBody>
          <a:bodyPr wrap="none" anchor="ctr"/>
          <a:lstStyle/>
          <a:p>
            <a:endParaRPr lang="en-US"/>
          </a:p>
        </p:txBody>
      </p:sp>
      <p:sp>
        <p:nvSpPr>
          <p:cNvPr id="36868"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69"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70"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71"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72"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6873"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6874"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6875" name="Rectangle 11"/>
          <p:cNvSpPr>
            <a:spLocks noChangeArrowheads="1"/>
          </p:cNvSpPr>
          <p:nvPr/>
        </p:nvSpPr>
        <p:spPr bwMode="auto">
          <a:xfrm>
            <a:off x="5562600" y="2133600"/>
            <a:ext cx="1676400" cy="26670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36876" name="Line 12"/>
          <p:cNvSpPr>
            <a:spLocks noChangeShapeType="1"/>
          </p:cNvSpPr>
          <p:nvPr/>
        </p:nvSpPr>
        <p:spPr bwMode="auto">
          <a:xfrm>
            <a:off x="8610600" y="6019800"/>
            <a:ext cx="1219200" cy="0"/>
          </a:xfrm>
          <a:prstGeom prst="line">
            <a:avLst/>
          </a:prstGeom>
          <a:noFill/>
          <a:ln w="9525">
            <a:solidFill>
              <a:schemeClr val="tx1"/>
            </a:solidFill>
            <a:round/>
            <a:headEnd/>
            <a:tailEnd/>
          </a:ln>
        </p:spPr>
        <p:txBody>
          <a:bodyPr/>
          <a:lstStyle/>
          <a:p>
            <a:endParaRPr lang="en-US"/>
          </a:p>
        </p:txBody>
      </p:sp>
      <p:sp>
        <p:nvSpPr>
          <p:cNvPr id="36877" name="Rectangle 13"/>
          <p:cNvSpPr>
            <a:spLocks noChangeArrowheads="1"/>
          </p:cNvSpPr>
          <p:nvPr/>
        </p:nvSpPr>
        <p:spPr bwMode="auto">
          <a:xfrm>
            <a:off x="8610600" y="5181600"/>
            <a:ext cx="381000" cy="838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6878" name="Rectangle 14"/>
          <p:cNvSpPr>
            <a:spLocks noChangeArrowheads="1"/>
          </p:cNvSpPr>
          <p:nvPr/>
        </p:nvSpPr>
        <p:spPr bwMode="auto">
          <a:xfrm>
            <a:off x="9677400" y="5334000"/>
            <a:ext cx="381000" cy="6858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6879" name="Text Box 15"/>
              <p:cNvSpPr txBox="1">
                <a:spLocks noChangeArrowheads="1"/>
              </p:cNvSpPr>
              <p:nvPr/>
            </p:nvSpPr>
            <p:spPr bwMode="auto">
              <a:xfrm>
                <a:off x="8594725" y="6061075"/>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6879" name="Text Box 15"/>
              <p:cNvSpPr txBox="1">
                <a:spLocks noRot="1" noChangeAspect="1" noMove="1" noResize="1" noEditPoints="1" noAdjustHandles="1" noChangeArrowheads="1" noChangeShapeType="1" noTextEdit="1"/>
              </p:cNvSpPr>
              <p:nvPr/>
            </p:nvSpPr>
            <p:spPr bwMode="auto">
              <a:xfrm>
                <a:off x="8594725" y="6061075"/>
                <a:ext cx="1723549" cy="461665"/>
              </a:xfrm>
              <a:prstGeom prst="rect">
                <a:avLst/>
              </a:prstGeom>
              <a:blipFill>
                <a:blip r:embed="rId3"/>
                <a:stretch>
                  <a:fillRect r="-735" b="-28947"/>
                </a:stretch>
              </a:blipFill>
              <a:ln w="9525">
                <a:noFill/>
                <a:miter lim="800000"/>
                <a:headEnd/>
                <a:tailEnd/>
              </a:ln>
            </p:spPr>
            <p:txBody>
              <a:bodyPr/>
              <a:lstStyle/>
              <a:p>
                <a:r>
                  <a:rPr lang="en-US">
                    <a:noFill/>
                  </a:rPr>
                  <a:t> </a:t>
                </a:r>
              </a:p>
            </p:txBody>
          </p:sp>
        </mc:Fallback>
      </mc:AlternateContent>
      <p:sp>
        <p:nvSpPr>
          <p:cNvPr id="36880" name="Line 16"/>
          <p:cNvSpPr>
            <a:spLocks noChangeShapeType="1"/>
          </p:cNvSpPr>
          <p:nvPr/>
        </p:nvSpPr>
        <p:spPr bwMode="auto">
          <a:xfrm flipH="1" flipV="1">
            <a:off x="6324600" y="5334000"/>
            <a:ext cx="533400" cy="457200"/>
          </a:xfrm>
          <a:prstGeom prst="line">
            <a:avLst/>
          </a:prstGeom>
          <a:noFill/>
          <a:ln w="9525">
            <a:solidFill>
              <a:schemeClr val="tx1"/>
            </a:solidFill>
            <a:round/>
            <a:headEnd/>
            <a:tailEnd/>
          </a:ln>
        </p:spPr>
        <p:txBody>
          <a:bodyPr/>
          <a:lstStyle/>
          <a:p>
            <a:endParaRPr lang="en-US"/>
          </a:p>
        </p:txBody>
      </p:sp>
      <p:sp>
        <p:nvSpPr>
          <p:cNvPr id="36881" name="Line 17"/>
          <p:cNvSpPr>
            <a:spLocks noChangeShapeType="1"/>
          </p:cNvSpPr>
          <p:nvPr/>
        </p:nvSpPr>
        <p:spPr bwMode="auto">
          <a:xfrm flipH="1" flipV="1">
            <a:off x="6781800" y="5486400"/>
            <a:ext cx="533400" cy="457200"/>
          </a:xfrm>
          <a:prstGeom prst="line">
            <a:avLst/>
          </a:prstGeom>
          <a:noFill/>
          <a:ln w="9525">
            <a:solidFill>
              <a:schemeClr val="tx1"/>
            </a:solidFill>
            <a:round/>
            <a:headEnd/>
            <a:tailEnd/>
          </a:ln>
        </p:spPr>
        <p:txBody>
          <a:bodyPr/>
          <a:lstStyle/>
          <a:p>
            <a:endParaRPr lang="en-US"/>
          </a:p>
        </p:txBody>
      </p:sp>
      <p:sp>
        <p:nvSpPr>
          <p:cNvPr id="36882" name="Line 18"/>
          <p:cNvSpPr>
            <a:spLocks noChangeShapeType="1"/>
          </p:cNvSpPr>
          <p:nvPr/>
        </p:nvSpPr>
        <p:spPr bwMode="auto">
          <a:xfrm flipH="1" flipV="1">
            <a:off x="7239000" y="5334000"/>
            <a:ext cx="533400" cy="457200"/>
          </a:xfrm>
          <a:prstGeom prst="line">
            <a:avLst/>
          </a:prstGeom>
          <a:noFill/>
          <a:ln w="9525">
            <a:solidFill>
              <a:schemeClr val="tx1"/>
            </a:solidFill>
            <a:round/>
            <a:headEnd/>
            <a:tailEnd/>
          </a:ln>
        </p:spPr>
        <p:txBody>
          <a:bodyPr/>
          <a:lstStyle/>
          <a:p>
            <a:endParaRPr lang="en-US"/>
          </a:p>
        </p:txBody>
      </p:sp>
      <p:sp>
        <p:nvSpPr>
          <p:cNvPr id="36883" name="Line 19"/>
          <p:cNvSpPr>
            <a:spLocks noChangeShapeType="1"/>
          </p:cNvSpPr>
          <p:nvPr/>
        </p:nvSpPr>
        <p:spPr bwMode="auto">
          <a:xfrm flipH="1" flipV="1">
            <a:off x="7162800" y="5029200"/>
            <a:ext cx="152400" cy="533400"/>
          </a:xfrm>
          <a:prstGeom prst="line">
            <a:avLst/>
          </a:prstGeom>
          <a:noFill/>
          <a:ln w="9525">
            <a:solidFill>
              <a:schemeClr val="tx1"/>
            </a:solidFill>
            <a:round/>
            <a:headEnd/>
            <a:tailEnd/>
          </a:ln>
        </p:spPr>
        <p:txBody>
          <a:bodyPr/>
          <a:lstStyle/>
          <a:p>
            <a:endParaRPr lang="en-US"/>
          </a:p>
        </p:txBody>
      </p:sp>
      <p:sp>
        <p:nvSpPr>
          <p:cNvPr id="36884" name="Line 20"/>
          <p:cNvSpPr>
            <a:spLocks noChangeShapeType="1"/>
          </p:cNvSpPr>
          <p:nvPr/>
        </p:nvSpPr>
        <p:spPr bwMode="auto">
          <a:xfrm flipH="1" flipV="1">
            <a:off x="7543800" y="5257800"/>
            <a:ext cx="152400" cy="533400"/>
          </a:xfrm>
          <a:prstGeom prst="line">
            <a:avLst/>
          </a:prstGeom>
          <a:noFill/>
          <a:ln w="9525">
            <a:solidFill>
              <a:schemeClr val="tx1"/>
            </a:solidFill>
            <a:round/>
            <a:headEnd/>
            <a:tailEnd/>
          </a:ln>
        </p:spPr>
        <p:txBody>
          <a:bodyPr/>
          <a:lstStyle/>
          <a:p>
            <a:endParaRPr lang="en-US"/>
          </a:p>
        </p:txBody>
      </p:sp>
      <p:sp>
        <p:nvSpPr>
          <p:cNvPr id="36885" name="Line 21"/>
          <p:cNvSpPr>
            <a:spLocks noChangeShapeType="1"/>
          </p:cNvSpPr>
          <p:nvPr/>
        </p:nvSpPr>
        <p:spPr bwMode="auto">
          <a:xfrm flipH="1" flipV="1">
            <a:off x="8077200" y="5181600"/>
            <a:ext cx="152400" cy="533400"/>
          </a:xfrm>
          <a:prstGeom prst="line">
            <a:avLst/>
          </a:prstGeom>
          <a:noFill/>
          <a:ln w="9525">
            <a:solidFill>
              <a:schemeClr val="tx1"/>
            </a:solidFill>
            <a:round/>
            <a:headEnd/>
            <a:tailEnd/>
          </a:ln>
        </p:spPr>
        <p:txBody>
          <a:bodyPr/>
          <a:lstStyle/>
          <a:p>
            <a:endParaRPr lang="en-US"/>
          </a:p>
        </p:txBody>
      </p:sp>
      <p:sp>
        <p:nvSpPr>
          <p:cNvPr id="36886" name="Line 22"/>
          <p:cNvSpPr>
            <a:spLocks noChangeShapeType="1"/>
          </p:cNvSpPr>
          <p:nvPr/>
        </p:nvSpPr>
        <p:spPr bwMode="auto">
          <a:xfrm flipH="1" flipV="1">
            <a:off x="7848600" y="5334000"/>
            <a:ext cx="152400" cy="304800"/>
          </a:xfrm>
          <a:prstGeom prst="line">
            <a:avLst/>
          </a:prstGeom>
          <a:noFill/>
          <a:ln w="9525">
            <a:solidFill>
              <a:schemeClr val="tx1"/>
            </a:solidFill>
            <a:round/>
            <a:headEnd/>
            <a:tailEnd/>
          </a:ln>
        </p:spPr>
        <p:txBody>
          <a:bodyPr/>
          <a:lstStyle/>
          <a:p>
            <a:endParaRPr lang="en-US"/>
          </a:p>
        </p:txBody>
      </p:sp>
      <p:sp>
        <p:nvSpPr>
          <p:cNvPr id="36887" name="Line 23"/>
          <p:cNvSpPr>
            <a:spLocks noChangeShapeType="1"/>
          </p:cNvSpPr>
          <p:nvPr/>
        </p:nvSpPr>
        <p:spPr bwMode="auto">
          <a:xfrm flipH="1" flipV="1">
            <a:off x="7391400" y="5486400"/>
            <a:ext cx="152400" cy="304800"/>
          </a:xfrm>
          <a:prstGeom prst="line">
            <a:avLst/>
          </a:prstGeom>
          <a:noFill/>
          <a:ln w="9525">
            <a:solidFill>
              <a:schemeClr val="tx1"/>
            </a:solidFill>
            <a:round/>
            <a:headEnd/>
            <a:tailEnd/>
          </a:ln>
        </p:spPr>
        <p:txBody>
          <a:bodyPr/>
          <a:lstStyle/>
          <a:p>
            <a:endParaRPr lang="en-US"/>
          </a:p>
        </p:txBody>
      </p:sp>
      <p:sp>
        <p:nvSpPr>
          <p:cNvPr id="36888" name="Line 24"/>
          <p:cNvSpPr>
            <a:spLocks noChangeShapeType="1"/>
          </p:cNvSpPr>
          <p:nvPr/>
        </p:nvSpPr>
        <p:spPr bwMode="auto">
          <a:xfrm flipH="1" flipV="1">
            <a:off x="6934200" y="5334000"/>
            <a:ext cx="152400" cy="304800"/>
          </a:xfrm>
          <a:prstGeom prst="line">
            <a:avLst/>
          </a:prstGeom>
          <a:noFill/>
          <a:ln w="9525">
            <a:solidFill>
              <a:schemeClr val="tx1"/>
            </a:solidFill>
            <a:round/>
            <a:headEnd/>
            <a:tailEnd/>
          </a:ln>
        </p:spPr>
        <p:txBody>
          <a:bodyPr/>
          <a:lstStyle/>
          <a:p>
            <a:endParaRPr lang="en-US"/>
          </a:p>
        </p:txBody>
      </p:sp>
      <p:sp>
        <p:nvSpPr>
          <p:cNvPr id="36889" name="Rectangle 25"/>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t>Color matching experiment 2</a:t>
            </a:r>
          </a:p>
        </p:txBody>
      </p:sp>
      <p:sp>
        <p:nvSpPr>
          <p:cNvPr id="37891" name="Rectangle 3"/>
          <p:cNvSpPr>
            <a:spLocks noChangeArrowheads="1"/>
          </p:cNvSpPr>
          <p:nvPr/>
        </p:nvSpPr>
        <p:spPr bwMode="auto">
          <a:xfrm>
            <a:off x="3886200" y="2133600"/>
            <a:ext cx="1676400" cy="26670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37892"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3"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4"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5"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6"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7897"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7898"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7899" name="Rectangle 11"/>
          <p:cNvSpPr>
            <a:spLocks noChangeArrowheads="1"/>
          </p:cNvSpPr>
          <p:nvPr/>
        </p:nvSpPr>
        <p:spPr bwMode="auto">
          <a:xfrm>
            <a:off x="5562600" y="2133600"/>
            <a:ext cx="1676400" cy="26670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37900" name="Line 12"/>
          <p:cNvSpPr>
            <a:spLocks noChangeShapeType="1"/>
          </p:cNvSpPr>
          <p:nvPr/>
        </p:nvSpPr>
        <p:spPr bwMode="auto">
          <a:xfrm>
            <a:off x="8610600" y="6019800"/>
            <a:ext cx="1219200" cy="0"/>
          </a:xfrm>
          <a:prstGeom prst="line">
            <a:avLst/>
          </a:prstGeom>
          <a:noFill/>
          <a:ln w="9525">
            <a:solidFill>
              <a:schemeClr val="tx1"/>
            </a:solidFill>
            <a:round/>
            <a:headEnd/>
            <a:tailEnd/>
          </a:ln>
        </p:spPr>
        <p:txBody>
          <a:bodyPr/>
          <a:lstStyle/>
          <a:p>
            <a:endParaRPr lang="en-US"/>
          </a:p>
        </p:txBody>
      </p:sp>
      <p:sp>
        <p:nvSpPr>
          <p:cNvPr id="37901" name="Rectangle 13"/>
          <p:cNvSpPr>
            <a:spLocks noChangeArrowheads="1"/>
          </p:cNvSpPr>
          <p:nvPr/>
        </p:nvSpPr>
        <p:spPr bwMode="auto">
          <a:xfrm>
            <a:off x="8610600" y="5181600"/>
            <a:ext cx="381000" cy="838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7902" name="Rectangle 14"/>
          <p:cNvSpPr>
            <a:spLocks noChangeArrowheads="1"/>
          </p:cNvSpPr>
          <p:nvPr/>
        </p:nvSpPr>
        <p:spPr bwMode="auto">
          <a:xfrm>
            <a:off x="9677400" y="5334000"/>
            <a:ext cx="381000" cy="6858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7903" name="Text Box 15"/>
              <p:cNvSpPr txBox="1">
                <a:spLocks noChangeArrowheads="1"/>
              </p:cNvSpPr>
              <p:nvPr/>
            </p:nvSpPr>
            <p:spPr bwMode="auto">
              <a:xfrm>
                <a:off x="8594725" y="6061075"/>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7903" name="Text Box 15"/>
              <p:cNvSpPr txBox="1">
                <a:spLocks noRot="1" noChangeAspect="1" noMove="1" noResize="1" noEditPoints="1" noAdjustHandles="1" noChangeArrowheads="1" noChangeShapeType="1" noTextEdit="1"/>
              </p:cNvSpPr>
              <p:nvPr/>
            </p:nvSpPr>
            <p:spPr bwMode="auto">
              <a:xfrm>
                <a:off x="8594725" y="6061075"/>
                <a:ext cx="1723549" cy="461665"/>
              </a:xfrm>
              <a:prstGeom prst="rect">
                <a:avLst/>
              </a:prstGeom>
              <a:blipFill>
                <a:blip r:embed="rId3"/>
                <a:stretch>
                  <a:fillRect r="-735" b="-28947"/>
                </a:stretch>
              </a:blipFill>
              <a:ln w="9525">
                <a:noFill/>
                <a:miter lim="800000"/>
                <a:headEnd/>
                <a:tailEnd/>
              </a:ln>
            </p:spPr>
            <p:txBody>
              <a:bodyPr/>
              <a:lstStyle/>
              <a:p>
                <a:r>
                  <a:rPr lang="en-US">
                    <a:noFill/>
                  </a:rPr>
                  <a:t> </a:t>
                </a:r>
              </a:p>
            </p:txBody>
          </p:sp>
        </mc:Fallback>
      </mc:AlternateContent>
      <p:sp>
        <p:nvSpPr>
          <p:cNvPr id="37904" name="Line 16"/>
          <p:cNvSpPr>
            <a:spLocks noChangeShapeType="1"/>
          </p:cNvSpPr>
          <p:nvPr/>
        </p:nvSpPr>
        <p:spPr bwMode="auto">
          <a:xfrm flipH="1" flipV="1">
            <a:off x="6324600" y="5334000"/>
            <a:ext cx="533400" cy="457200"/>
          </a:xfrm>
          <a:prstGeom prst="line">
            <a:avLst/>
          </a:prstGeom>
          <a:noFill/>
          <a:ln w="9525">
            <a:solidFill>
              <a:schemeClr val="tx1"/>
            </a:solidFill>
            <a:round/>
            <a:headEnd/>
            <a:tailEnd/>
          </a:ln>
        </p:spPr>
        <p:txBody>
          <a:bodyPr/>
          <a:lstStyle/>
          <a:p>
            <a:endParaRPr lang="en-US"/>
          </a:p>
        </p:txBody>
      </p:sp>
      <p:sp>
        <p:nvSpPr>
          <p:cNvPr id="37905" name="Line 17"/>
          <p:cNvSpPr>
            <a:spLocks noChangeShapeType="1"/>
          </p:cNvSpPr>
          <p:nvPr/>
        </p:nvSpPr>
        <p:spPr bwMode="auto">
          <a:xfrm flipH="1" flipV="1">
            <a:off x="6781800" y="5486400"/>
            <a:ext cx="533400" cy="457200"/>
          </a:xfrm>
          <a:prstGeom prst="line">
            <a:avLst/>
          </a:prstGeom>
          <a:noFill/>
          <a:ln w="9525">
            <a:solidFill>
              <a:schemeClr val="tx1"/>
            </a:solidFill>
            <a:round/>
            <a:headEnd/>
            <a:tailEnd/>
          </a:ln>
        </p:spPr>
        <p:txBody>
          <a:bodyPr/>
          <a:lstStyle/>
          <a:p>
            <a:endParaRPr lang="en-US"/>
          </a:p>
        </p:txBody>
      </p:sp>
      <p:sp>
        <p:nvSpPr>
          <p:cNvPr id="37906" name="Line 18"/>
          <p:cNvSpPr>
            <a:spLocks noChangeShapeType="1"/>
          </p:cNvSpPr>
          <p:nvPr/>
        </p:nvSpPr>
        <p:spPr bwMode="auto">
          <a:xfrm flipH="1" flipV="1">
            <a:off x="7239000" y="5334000"/>
            <a:ext cx="533400" cy="457200"/>
          </a:xfrm>
          <a:prstGeom prst="line">
            <a:avLst/>
          </a:prstGeom>
          <a:noFill/>
          <a:ln w="9525">
            <a:solidFill>
              <a:schemeClr val="tx1"/>
            </a:solidFill>
            <a:round/>
            <a:headEnd/>
            <a:tailEnd/>
          </a:ln>
        </p:spPr>
        <p:txBody>
          <a:bodyPr/>
          <a:lstStyle/>
          <a:p>
            <a:endParaRPr lang="en-US"/>
          </a:p>
        </p:txBody>
      </p:sp>
      <p:sp>
        <p:nvSpPr>
          <p:cNvPr id="37907" name="Line 19"/>
          <p:cNvSpPr>
            <a:spLocks noChangeShapeType="1"/>
          </p:cNvSpPr>
          <p:nvPr/>
        </p:nvSpPr>
        <p:spPr bwMode="auto">
          <a:xfrm flipH="1" flipV="1">
            <a:off x="7162800" y="5029200"/>
            <a:ext cx="152400" cy="533400"/>
          </a:xfrm>
          <a:prstGeom prst="line">
            <a:avLst/>
          </a:prstGeom>
          <a:noFill/>
          <a:ln w="9525">
            <a:solidFill>
              <a:schemeClr val="tx1"/>
            </a:solidFill>
            <a:round/>
            <a:headEnd/>
            <a:tailEnd/>
          </a:ln>
        </p:spPr>
        <p:txBody>
          <a:bodyPr/>
          <a:lstStyle/>
          <a:p>
            <a:endParaRPr lang="en-US"/>
          </a:p>
        </p:txBody>
      </p:sp>
      <p:sp>
        <p:nvSpPr>
          <p:cNvPr id="37908" name="Line 20"/>
          <p:cNvSpPr>
            <a:spLocks noChangeShapeType="1"/>
          </p:cNvSpPr>
          <p:nvPr/>
        </p:nvSpPr>
        <p:spPr bwMode="auto">
          <a:xfrm flipH="1" flipV="1">
            <a:off x="7543800" y="5257800"/>
            <a:ext cx="152400" cy="533400"/>
          </a:xfrm>
          <a:prstGeom prst="line">
            <a:avLst/>
          </a:prstGeom>
          <a:noFill/>
          <a:ln w="9525">
            <a:solidFill>
              <a:schemeClr val="tx1"/>
            </a:solidFill>
            <a:round/>
            <a:headEnd/>
            <a:tailEnd/>
          </a:ln>
        </p:spPr>
        <p:txBody>
          <a:bodyPr/>
          <a:lstStyle/>
          <a:p>
            <a:endParaRPr lang="en-US"/>
          </a:p>
        </p:txBody>
      </p:sp>
      <p:sp>
        <p:nvSpPr>
          <p:cNvPr id="37909" name="Line 21"/>
          <p:cNvSpPr>
            <a:spLocks noChangeShapeType="1"/>
          </p:cNvSpPr>
          <p:nvPr/>
        </p:nvSpPr>
        <p:spPr bwMode="auto">
          <a:xfrm flipH="1" flipV="1">
            <a:off x="8077200" y="5181600"/>
            <a:ext cx="152400" cy="533400"/>
          </a:xfrm>
          <a:prstGeom prst="line">
            <a:avLst/>
          </a:prstGeom>
          <a:noFill/>
          <a:ln w="9525">
            <a:solidFill>
              <a:schemeClr val="tx1"/>
            </a:solidFill>
            <a:round/>
            <a:headEnd/>
            <a:tailEnd/>
          </a:ln>
        </p:spPr>
        <p:txBody>
          <a:bodyPr/>
          <a:lstStyle/>
          <a:p>
            <a:endParaRPr lang="en-US"/>
          </a:p>
        </p:txBody>
      </p:sp>
      <p:sp>
        <p:nvSpPr>
          <p:cNvPr id="37910" name="Line 22"/>
          <p:cNvSpPr>
            <a:spLocks noChangeShapeType="1"/>
          </p:cNvSpPr>
          <p:nvPr/>
        </p:nvSpPr>
        <p:spPr bwMode="auto">
          <a:xfrm flipH="1" flipV="1">
            <a:off x="7848600" y="5334000"/>
            <a:ext cx="152400" cy="304800"/>
          </a:xfrm>
          <a:prstGeom prst="line">
            <a:avLst/>
          </a:prstGeom>
          <a:noFill/>
          <a:ln w="9525">
            <a:solidFill>
              <a:schemeClr val="tx1"/>
            </a:solidFill>
            <a:round/>
            <a:headEnd/>
            <a:tailEnd/>
          </a:ln>
        </p:spPr>
        <p:txBody>
          <a:bodyPr/>
          <a:lstStyle/>
          <a:p>
            <a:endParaRPr lang="en-US"/>
          </a:p>
        </p:txBody>
      </p:sp>
      <p:sp>
        <p:nvSpPr>
          <p:cNvPr id="37911" name="Line 23"/>
          <p:cNvSpPr>
            <a:spLocks noChangeShapeType="1"/>
          </p:cNvSpPr>
          <p:nvPr/>
        </p:nvSpPr>
        <p:spPr bwMode="auto">
          <a:xfrm flipH="1" flipV="1">
            <a:off x="7391400" y="5486400"/>
            <a:ext cx="152400" cy="304800"/>
          </a:xfrm>
          <a:prstGeom prst="line">
            <a:avLst/>
          </a:prstGeom>
          <a:noFill/>
          <a:ln w="9525">
            <a:solidFill>
              <a:schemeClr val="tx1"/>
            </a:solidFill>
            <a:round/>
            <a:headEnd/>
            <a:tailEnd/>
          </a:ln>
        </p:spPr>
        <p:txBody>
          <a:bodyPr/>
          <a:lstStyle/>
          <a:p>
            <a:endParaRPr lang="en-US"/>
          </a:p>
        </p:txBody>
      </p:sp>
      <p:sp>
        <p:nvSpPr>
          <p:cNvPr id="37912" name="Line 24"/>
          <p:cNvSpPr>
            <a:spLocks noChangeShapeType="1"/>
          </p:cNvSpPr>
          <p:nvPr/>
        </p:nvSpPr>
        <p:spPr bwMode="auto">
          <a:xfrm flipH="1" flipV="1">
            <a:off x="6934200" y="5334000"/>
            <a:ext cx="152400" cy="304800"/>
          </a:xfrm>
          <a:prstGeom prst="line">
            <a:avLst/>
          </a:prstGeom>
          <a:noFill/>
          <a:ln w="9525">
            <a:solidFill>
              <a:schemeClr val="tx1"/>
            </a:solidFill>
            <a:round/>
            <a:headEnd/>
            <a:tailEnd/>
          </a:ln>
        </p:spPr>
        <p:txBody>
          <a:bodyPr/>
          <a:lstStyle/>
          <a:p>
            <a:endParaRPr lang="en-US"/>
          </a:p>
        </p:txBody>
      </p:sp>
      <p:sp>
        <p:nvSpPr>
          <p:cNvPr id="37913" name="Line 25"/>
          <p:cNvSpPr>
            <a:spLocks noChangeShapeType="1"/>
          </p:cNvSpPr>
          <p:nvPr/>
        </p:nvSpPr>
        <p:spPr bwMode="auto">
          <a:xfrm>
            <a:off x="1387475" y="6054725"/>
            <a:ext cx="1219200" cy="0"/>
          </a:xfrm>
          <a:prstGeom prst="line">
            <a:avLst/>
          </a:prstGeom>
          <a:noFill/>
          <a:ln w="9525">
            <a:solidFill>
              <a:schemeClr val="tx1"/>
            </a:solidFill>
            <a:round/>
            <a:headEnd/>
            <a:tailEnd/>
          </a:ln>
        </p:spPr>
        <p:txBody>
          <a:bodyPr/>
          <a:lstStyle/>
          <a:p>
            <a:endParaRPr lang="en-US"/>
          </a:p>
        </p:txBody>
      </p:sp>
      <p:sp>
        <p:nvSpPr>
          <p:cNvPr id="37914" name="Rectangle 26"/>
          <p:cNvSpPr>
            <a:spLocks noChangeArrowheads="1"/>
          </p:cNvSpPr>
          <p:nvPr/>
        </p:nvSpPr>
        <p:spPr bwMode="auto">
          <a:xfrm>
            <a:off x="1920875" y="5826125"/>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7915" name="Text Box 27"/>
              <p:cNvSpPr txBox="1">
                <a:spLocks noChangeArrowheads="1"/>
              </p:cNvSpPr>
              <p:nvPr/>
            </p:nvSpPr>
            <p:spPr bwMode="auto">
              <a:xfrm>
                <a:off x="1371600" y="6096000"/>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7915" name="Text Box 27"/>
              <p:cNvSpPr txBox="1">
                <a:spLocks noRot="1" noChangeAspect="1" noMove="1" noResize="1" noEditPoints="1" noAdjustHandles="1" noChangeArrowheads="1" noChangeShapeType="1" noTextEdit="1"/>
              </p:cNvSpPr>
              <p:nvPr/>
            </p:nvSpPr>
            <p:spPr bwMode="auto">
              <a:xfrm>
                <a:off x="1371600" y="6096000"/>
                <a:ext cx="1723549" cy="461665"/>
              </a:xfrm>
              <a:prstGeom prst="rect">
                <a:avLst/>
              </a:prstGeom>
              <a:blipFill>
                <a:blip r:embed="rId4"/>
                <a:stretch>
                  <a:fillRect r="-735" b="-33333"/>
                </a:stretch>
              </a:blipFill>
              <a:ln w="9525">
                <a:noFill/>
                <a:miter lim="800000"/>
                <a:headEnd/>
                <a:tailEnd/>
              </a:ln>
            </p:spPr>
            <p:txBody>
              <a:bodyPr/>
              <a:lstStyle/>
              <a:p>
                <a:r>
                  <a:rPr lang="en-US">
                    <a:noFill/>
                  </a:rPr>
                  <a:t> </a:t>
                </a:r>
              </a:p>
            </p:txBody>
          </p:sp>
        </mc:Fallback>
      </mc:AlternateContent>
      <p:grpSp>
        <p:nvGrpSpPr>
          <p:cNvPr id="37916" name="Group 28"/>
          <p:cNvGrpSpPr>
            <a:grpSpLocks/>
          </p:cNvGrpSpPr>
          <p:nvPr/>
        </p:nvGrpSpPr>
        <p:grpSpPr bwMode="auto">
          <a:xfrm flipH="1">
            <a:off x="2743200" y="4876800"/>
            <a:ext cx="1295400" cy="1360488"/>
            <a:chOff x="4416" y="1296"/>
            <a:chExt cx="816" cy="857"/>
          </a:xfrm>
        </p:grpSpPr>
        <p:sp>
          <p:nvSpPr>
            <p:cNvPr id="37926" name="Freeform 29"/>
            <p:cNvSpPr>
              <a:spLocks/>
            </p:cNvSpPr>
            <p:nvPr/>
          </p:nvSpPr>
          <p:spPr bwMode="auto">
            <a:xfrm flipV="1">
              <a:off x="4731" y="1476"/>
              <a:ext cx="501" cy="677"/>
            </a:xfrm>
            <a:custGeom>
              <a:avLst/>
              <a:gdLst>
                <a:gd name="T0" fmla="*/ 209 w 501"/>
                <a:gd name="T1" fmla="*/ 20 h 677"/>
                <a:gd name="T2" fmla="*/ 436 w 501"/>
                <a:gd name="T3" fmla="*/ 53 h 677"/>
                <a:gd name="T4" fmla="*/ 501 w 501"/>
                <a:gd name="T5" fmla="*/ 142 h 677"/>
                <a:gd name="T6" fmla="*/ 403 w 501"/>
                <a:gd name="T7" fmla="*/ 337 h 677"/>
                <a:gd name="T8" fmla="*/ 338 w 501"/>
                <a:gd name="T9" fmla="*/ 442 h 677"/>
                <a:gd name="T10" fmla="*/ 298 w 501"/>
                <a:gd name="T11" fmla="*/ 507 h 677"/>
                <a:gd name="T12" fmla="*/ 176 w 501"/>
                <a:gd name="T13" fmla="*/ 442 h 677"/>
                <a:gd name="T14" fmla="*/ 144 w 501"/>
                <a:gd name="T15" fmla="*/ 426 h 677"/>
                <a:gd name="T16" fmla="*/ 95 w 501"/>
                <a:gd name="T17" fmla="*/ 410 h 677"/>
                <a:gd name="T18" fmla="*/ 14 w 501"/>
                <a:gd name="T19" fmla="*/ 442 h 677"/>
                <a:gd name="T20" fmla="*/ 79 w 501"/>
                <a:gd name="T21" fmla="*/ 531 h 677"/>
                <a:gd name="T22" fmla="*/ 298 w 501"/>
                <a:gd name="T23" fmla="*/ 677 h 677"/>
                <a:gd name="T24" fmla="*/ 282 w 501"/>
                <a:gd name="T25" fmla="*/ 556 h 677"/>
                <a:gd name="T26" fmla="*/ 22 w 501"/>
                <a:gd name="T27" fmla="*/ 345 h 677"/>
                <a:gd name="T28" fmla="*/ 38 w 501"/>
                <a:gd name="T29" fmla="*/ 434 h 677"/>
                <a:gd name="T30" fmla="*/ 63 w 501"/>
                <a:gd name="T31" fmla="*/ 474 h 677"/>
                <a:gd name="T32" fmla="*/ 290 w 501"/>
                <a:gd name="T33" fmla="*/ 596 h 677"/>
                <a:gd name="T34" fmla="*/ 257 w 501"/>
                <a:gd name="T35" fmla="*/ 523 h 677"/>
                <a:gd name="T36" fmla="*/ 54 w 501"/>
                <a:gd name="T37" fmla="*/ 434 h 677"/>
                <a:gd name="T38" fmla="*/ 95 w 501"/>
                <a:gd name="T39" fmla="*/ 337 h 677"/>
                <a:gd name="T40" fmla="*/ 168 w 501"/>
                <a:gd name="T41" fmla="*/ 174 h 677"/>
                <a:gd name="T42" fmla="*/ 184 w 501"/>
                <a:gd name="T43" fmla="*/ 117 h 677"/>
                <a:gd name="T44" fmla="*/ 200 w 501"/>
                <a:gd name="T45" fmla="*/ 93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927" name="Line 30"/>
            <p:cNvSpPr>
              <a:spLocks noChangeShapeType="1"/>
            </p:cNvSpPr>
            <p:nvPr/>
          </p:nvSpPr>
          <p:spPr bwMode="auto">
            <a:xfrm flipH="1" flipV="1">
              <a:off x="4416" y="1392"/>
              <a:ext cx="336" cy="288"/>
            </a:xfrm>
            <a:prstGeom prst="line">
              <a:avLst/>
            </a:prstGeom>
            <a:noFill/>
            <a:ln w="9525">
              <a:solidFill>
                <a:schemeClr val="tx1"/>
              </a:solidFill>
              <a:round/>
              <a:headEnd/>
              <a:tailEnd/>
            </a:ln>
          </p:spPr>
          <p:txBody>
            <a:bodyPr/>
            <a:lstStyle/>
            <a:p>
              <a:endParaRPr lang="en-US"/>
            </a:p>
          </p:txBody>
        </p:sp>
        <p:sp>
          <p:nvSpPr>
            <p:cNvPr id="37928" name="Line 31"/>
            <p:cNvSpPr>
              <a:spLocks noChangeShapeType="1"/>
            </p:cNvSpPr>
            <p:nvPr/>
          </p:nvSpPr>
          <p:spPr bwMode="auto">
            <a:xfrm flipH="1" flipV="1">
              <a:off x="4944" y="1296"/>
              <a:ext cx="96" cy="336"/>
            </a:xfrm>
            <a:prstGeom prst="line">
              <a:avLst/>
            </a:prstGeom>
            <a:noFill/>
            <a:ln w="9525">
              <a:solidFill>
                <a:schemeClr val="tx1"/>
              </a:solidFill>
              <a:round/>
              <a:headEnd/>
              <a:tailEnd/>
            </a:ln>
          </p:spPr>
          <p:txBody>
            <a:bodyPr/>
            <a:lstStyle/>
            <a:p>
              <a:endParaRPr lang="en-US"/>
            </a:p>
          </p:txBody>
        </p:sp>
        <p:sp>
          <p:nvSpPr>
            <p:cNvPr id="37929" name="Line 32"/>
            <p:cNvSpPr>
              <a:spLocks noChangeShapeType="1"/>
            </p:cNvSpPr>
            <p:nvPr/>
          </p:nvSpPr>
          <p:spPr bwMode="auto">
            <a:xfrm flipH="1" flipV="1">
              <a:off x="4800" y="1392"/>
              <a:ext cx="96" cy="192"/>
            </a:xfrm>
            <a:prstGeom prst="line">
              <a:avLst/>
            </a:prstGeom>
            <a:noFill/>
            <a:ln w="9525">
              <a:solidFill>
                <a:schemeClr val="tx1"/>
              </a:solidFill>
              <a:round/>
              <a:headEnd/>
              <a:tailEnd/>
            </a:ln>
          </p:spPr>
          <p:txBody>
            <a:bodyPr/>
            <a:lstStyle/>
            <a:p>
              <a:endParaRPr lang="en-US"/>
            </a:p>
          </p:txBody>
        </p:sp>
      </p:grpSp>
      <mc:AlternateContent xmlns:mc="http://schemas.openxmlformats.org/markup-compatibility/2006" xmlns:a14="http://schemas.microsoft.com/office/drawing/2010/main">
        <mc:Choice Requires="a14">
          <p:sp>
            <p:nvSpPr>
              <p:cNvPr id="37917" name="Text Box 33"/>
              <p:cNvSpPr txBox="1">
                <a:spLocks noChangeArrowheads="1"/>
              </p:cNvSpPr>
              <p:nvPr/>
            </p:nvSpPr>
            <p:spPr bwMode="auto">
              <a:xfrm>
                <a:off x="1219200" y="1792723"/>
                <a:ext cx="2514600" cy="3046988"/>
              </a:xfrm>
              <a:prstGeom prst="rect">
                <a:avLst/>
              </a:prstGeom>
              <a:noFill/>
              <a:ln w="9525">
                <a:noFill/>
                <a:miter lim="800000"/>
                <a:headEnd/>
                <a:tailEnd/>
              </a:ln>
            </p:spPr>
            <p:txBody>
              <a:bodyPr wrap="square">
                <a:spAutoFit/>
              </a:bodyPr>
              <a:lstStyle/>
              <a:p>
                <a:pPr eaLnBrk="1" hangingPunct="1"/>
                <a:r>
                  <a:rPr lang="en-US" dirty="0">
                    <a:latin typeface="+mn-lt"/>
                  </a:rPr>
                  <a:t>We say a “negative” amount of </a:t>
                </a:r>
                <a14:m>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m:t>
                    </m:r>
                  </m:oMath>
                </a14:m>
                <a:r>
                  <a:rPr lang="en-US" dirty="0">
                    <a:solidFill>
                      <a:srgbClr val="0000FF"/>
                    </a:solidFill>
                    <a:latin typeface="+mn-lt"/>
                  </a:rPr>
                  <a:t> </a:t>
                </a:r>
                <a:r>
                  <a:rPr lang="en-US" dirty="0">
                    <a:latin typeface="+mn-lt"/>
                  </a:rPr>
                  <a:t>was needed to make the match, because we added it to the test color’s side.</a:t>
                </a:r>
              </a:p>
            </p:txBody>
          </p:sp>
        </mc:Choice>
        <mc:Fallback xmlns="">
          <p:sp>
            <p:nvSpPr>
              <p:cNvPr id="37917" name="Text Box 33"/>
              <p:cNvSpPr txBox="1">
                <a:spLocks noRot="1" noChangeAspect="1" noMove="1" noResize="1" noEditPoints="1" noAdjustHandles="1" noChangeArrowheads="1" noChangeShapeType="1" noTextEdit="1"/>
              </p:cNvSpPr>
              <p:nvPr/>
            </p:nvSpPr>
            <p:spPr bwMode="auto">
              <a:xfrm>
                <a:off x="1219200" y="1792723"/>
                <a:ext cx="2514600" cy="3046988"/>
              </a:xfrm>
              <a:prstGeom prst="rect">
                <a:avLst/>
              </a:prstGeom>
              <a:blipFill>
                <a:blip r:embed="rId5"/>
                <a:stretch>
                  <a:fillRect l="-4040" t="-1245" r="-3535" b="-3320"/>
                </a:stretch>
              </a:blipFill>
              <a:ln w="9525">
                <a:noFill/>
                <a:miter lim="800000"/>
                <a:headEnd/>
                <a:tailEnd/>
              </a:ln>
            </p:spPr>
            <p:txBody>
              <a:bodyPr/>
              <a:lstStyle/>
              <a:p>
                <a:r>
                  <a:rPr lang="en-US">
                    <a:noFill/>
                  </a:rPr>
                  <a:t> </a:t>
                </a:r>
              </a:p>
            </p:txBody>
          </p:sp>
        </mc:Fallback>
      </mc:AlternateContent>
      <p:sp>
        <p:nvSpPr>
          <p:cNvPr id="757794" name="Text Box 34"/>
          <p:cNvSpPr txBox="1">
            <a:spLocks noChangeArrowheads="1"/>
          </p:cNvSpPr>
          <p:nvPr/>
        </p:nvSpPr>
        <p:spPr bwMode="auto">
          <a:xfrm>
            <a:off x="8001000" y="1327151"/>
            <a:ext cx="2590800" cy="1200329"/>
          </a:xfrm>
          <a:prstGeom prst="rect">
            <a:avLst/>
          </a:prstGeom>
          <a:noFill/>
          <a:ln w="9525">
            <a:noFill/>
            <a:miter lim="800000"/>
            <a:headEnd/>
            <a:tailEnd/>
          </a:ln>
        </p:spPr>
        <p:txBody>
          <a:bodyPr wrap="square">
            <a:spAutoFit/>
          </a:bodyPr>
          <a:lstStyle/>
          <a:p>
            <a:pPr algn="ctr" eaLnBrk="1" hangingPunct="1"/>
            <a:r>
              <a:rPr lang="en-US">
                <a:latin typeface="+mn-lt"/>
              </a:rPr>
              <a:t>The primary color amounts needed for a match:</a:t>
            </a:r>
          </a:p>
        </p:txBody>
      </p:sp>
      <p:grpSp>
        <p:nvGrpSpPr>
          <p:cNvPr id="3" name="Group 35"/>
          <p:cNvGrpSpPr>
            <a:grpSpLocks/>
          </p:cNvGrpSpPr>
          <p:nvPr/>
        </p:nvGrpSpPr>
        <p:grpSpPr bwMode="auto">
          <a:xfrm>
            <a:off x="8578850" y="2625727"/>
            <a:ext cx="1724025" cy="1417638"/>
            <a:chOff x="4444" y="1654"/>
            <a:chExt cx="1086" cy="893"/>
          </a:xfrm>
        </p:grpSpPr>
        <p:sp>
          <p:nvSpPr>
            <p:cNvPr id="37921" name="Line 36"/>
            <p:cNvSpPr>
              <a:spLocks noChangeShapeType="1"/>
            </p:cNvSpPr>
            <p:nvPr/>
          </p:nvSpPr>
          <p:spPr bwMode="auto">
            <a:xfrm>
              <a:off x="4454" y="2182"/>
              <a:ext cx="768" cy="0"/>
            </a:xfrm>
            <a:prstGeom prst="line">
              <a:avLst/>
            </a:prstGeom>
            <a:noFill/>
            <a:ln w="9525">
              <a:solidFill>
                <a:schemeClr val="tx1"/>
              </a:solidFill>
              <a:round/>
              <a:headEnd/>
              <a:tailEnd/>
            </a:ln>
          </p:spPr>
          <p:txBody>
            <a:bodyPr/>
            <a:lstStyle/>
            <a:p>
              <a:endParaRPr lang="en-US"/>
            </a:p>
          </p:txBody>
        </p:sp>
        <p:sp>
          <p:nvSpPr>
            <p:cNvPr id="37922" name="Rectangle 37"/>
            <p:cNvSpPr>
              <a:spLocks noChangeArrowheads="1"/>
            </p:cNvSpPr>
            <p:nvPr/>
          </p:nvSpPr>
          <p:spPr bwMode="auto">
            <a:xfrm>
              <a:off x="4454" y="1654"/>
              <a:ext cx="240" cy="528"/>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7923" name="Rectangle 38"/>
            <p:cNvSpPr>
              <a:spLocks noChangeArrowheads="1"/>
            </p:cNvSpPr>
            <p:nvPr/>
          </p:nvSpPr>
          <p:spPr bwMode="auto">
            <a:xfrm>
              <a:off x="5126" y="1750"/>
              <a:ext cx="240" cy="432"/>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7924" name="Text Box 39"/>
                <p:cNvSpPr txBox="1">
                  <a:spLocks noChangeArrowheads="1"/>
                </p:cNvSpPr>
                <p:nvPr/>
              </p:nvSpPr>
              <p:spPr bwMode="auto">
                <a:xfrm>
                  <a:off x="4444" y="2256"/>
                  <a:ext cx="1086" cy="291"/>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7924" name="Text Box 39"/>
                <p:cNvSpPr txBox="1">
                  <a:spLocks noRot="1" noChangeAspect="1" noMove="1" noResize="1" noEditPoints="1" noAdjustHandles="1" noChangeArrowheads="1" noChangeShapeType="1" noTextEdit="1"/>
                </p:cNvSpPr>
                <p:nvPr/>
              </p:nvSpPr>
              <p:spPr bwMode="auto">
                <a:xfrm>
                  <a:off x="4444" y="2256"/>
                  <a:ext cx="1086" cy="291"/>
                </a:xfrm>
                <a:prstGeom prst="rect">
                  <a:avLst/>
                </a:prstGeom>
                <a:blipFill>
                  <a:blip r:embed="rId6"/>
                  <a:stretch>
                    <a:fillRect r="-735" b="-32432"/>
                  </a:stretch>
                </a:blipFill>
                <a:ln w="9525">
                  <a:noFill/>
                  <a:miter lim="800000"/>
                  <a:headEnd/>
                  <a:tailEnd/>
                </a:ln>
              </p:spPr>
              <p:txBody>
                <a:bodyPr/>
                <a:lstStyle/>
                <a:p>
                  <a:r>
                    <a:rPr lang="en-US">
                      <a:noFill/>
                    </a:rPr>
                    <a:t> </a:t>
                  </a:r>
                </a:p>
              </p:txBody>
            </p:sp>
          </mc:Fallback>
        </mc:AlternateContent>
        <p:sp>
          <p:nvSpPr>
            <p:cNvPr id="37925" name="Rectangle 40"/>
            <p:cNvSpPr>
              <a:spLocks noChangeArrowheads="1"/>
            </p:cNvSpPr>
            <p:nvPr/>
          </p:nvSpPr>
          <p:spPr bwMode="auto">
            <a:xfrm>
              <a:off x="4790" y="2182"/>
              <a:ext cx="240" cy="144"/>
            </a:xfrm>
            <a:prstGeom prst="rect">
              <a:avLst/>
            </a:prstGeom>
            <a:solidFill>
              <a:schemeClr val="bg2"/>
            </a:solidFill>
            <a:ln w="9525">
              <a:solidFill>
                <a:schemeClr val="tx1"/>
              </a:solidFill>
              <a:miter lim="800000"/>
              <a:headEnd/>
              <a:tailEnd/>
            </a:ln>
          </p:spPr>
          <p:txBody>
            <a:bodyPr wrap="none" anchor="ctr"/>
            <a:lstStyle/>
            <a:p>
              <a:endParaRPr lang="en-US"/>
            </a:p>
          </p:txBody>
        </p:sp>
      </p:grpSp>
      <p:sp>
        <p:nvSpPr>
          <p:cNvPr id="37920" name="Rectangle 42"/>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8336-2805-9A4D-941A-0DF4734DE6E4}"/>
              </a:ext>
            </a:extLst>
          </p:cNvPr>
          <p:cNvSpPr>
            <a:spLocks noGrp="1"/>
          </p:cNvSpPr>
          <p:nvPr>
            <p:ph type="title"/>
          </p:nvPr>
        </p:nvSpPr>
        <p:spPr/>
        <p:txBody>
          <a:bodyPr/>
          <a:lstStyle/>
          <a:p>
            <a:r>
              <a:rPr lang="en-US" dirty="0"/>
              <a:t>Empirical properties of color matching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9876F68-1F3C-A544-B790-0D3EB370013B}"/>
                  </a:ext>
                </a:extLst>
              </p:cNvPr>
              <p:cNvSpPr>
                <a:spLocks noGrp="1"/>
              </p:cNvSpPr>
              <p:nvPr>
                <p:ph idx="1"/>
              </p:nvPr>
            </p:nvSpPr>
            <p:spPr>
              <a:xfrm>
                <a:off x="685800" y="914400"/>
                <a:ext cx="10820400" cy="5257800"/>
              </a:xfrm>
            </p:spPr>
            <p:txBody>
              <a:bodyPr/>
              <a:lstStyle/>
              <a:p>
                <a:r>
                  <a:rPr lang="en-US" b="1" dirty="0"/>
                  <a:t>Trichromacy:</a:t>
                </a:r>
              </a:p>
              <a:p>
                <a:pPr lvl="1"/>
                <a:r>
                  <a:rPr lang="en-US" sz="2400" dirty="0"/>
                  <a:t>Most* people can match any given test light with three </a:t>
                </a:r>
                <a:r>
                  <a:rPr lang="en-US" sz="2400" i="1" dirty="0"/>
                  <a:t>independent </a:t>
                </a:r>
                <a:r>
                  <a:rPr lang="en-US" sz="2400" dirty="0"/>
                  <a:t>primaries</a:t>
                </a:r>
              </a:p>
              <a:p>
                <a:pPr lvl="1"/>
                <a:r>
                  <a:rPr lang="en-US" sz="2400" dirty="0"/>
                  <a:t>For the same light and primaries, most* people select the same weights</a:t>
                </a:r>
              </a:p>
              <a:p>
                <a:pPr lvl="1"/>
                <a:r>
                  <a:rPr lang="en-US" sz="2400" dirty="0"/>
                  <a:t>Thus, three numbers are sufficient for encoding color</a:t>
                </a:r>
              </a:p>
              <a:p>
                <a:pPr lvl="1"/>
                <a:r>
                  <a:rPr lang="en-US" sz="2400" dirty="0"/>
                  <a:t>This observation dates back to </a:t>
                </a:r>
                <a:r>
                  <a:rPr lang="en-US" sz="2400" dirty="0">
                    <a:hlinkClick r:id="rId2"/>
                  </a:rPr>
                  <a:t>Thomas Young in the 18</a:t>
                </a:r>
                <a:r>
                  <a:rPr lang="en-US" sz="2400" baseline="30000" dirty="0">
                    <a:hlinkClick r:id="rId2"/>
                  </a:rPr>
                  <a:t>th</a:t>
                </a:r>
                <a:r>
                  <a:rPr lang="en-US" sz="2400" dirty="0">
                    <a:hlinkClick r:id="rId2"/>
                  </a:rPr>
                  <a:t> century</a:t>
                </a:r>
                <a:endParaRPr lang="en-US" sz="2400" dirty="0"/>
              </a:p>
              <a:p>
                <a:r>
                  <a:rPr lang="en-US" b="1" dirty="0"/>
                  <a:t>Linearity:</a:t>
                </a:r>
              </a:p>
              <a:p>
                <a:pPr lvl="1"/>
                <a:r>
                  <a:rPr lang="en-US" sz="2400" dirty="0"/>
                  <a:t>Given fixed primaries, let </a:t>
                </a:r>
                <a14:m>
                  <m:oMath xmlns:m="http://schemas.openxmlformats.org/officeDocument/2006/math">
                    <m:r>
                      <a:rPr lang="en-US" sz="2400" i="1" dirty="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1</m:t>
                    </m:r>
                  </m:oMath>
                </a14:m>
                <a:r>
                  <a:rPr lang="en-US" sz="2400" dirty="0"/>
                  <a:t>,</a:t>
                </a:r>
                <a:r>
                  <a:rPr lang="en-US" sz="2400" dirty="0">
                    <a:solidFill>
                      <a:srgbClr val="0000FF"/>
                    </a:solidFill>
                  </a:rPr>
                  <a:t> </a:t>
                </a:r>
                <a14:m>
                  <m:oMath xmlns:m="http://schemas.openxmlformats.org/officeDocument/2006/math">
                    <m:r>
                      <a:rPr lang="en-US" sz="2400" i="1" dirty="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2</m:t>
                    </m:r>
                  </m:oMath>
                </a14:m>
                <a:r>
                  <a:rPr lang="en-US" sz="2400" dirty="0"/>
                  <a:t>,</a:t>
                </a:r>
                <a:r>
                  <a:rPr lang="en-US" sz="2400" dirty="0">
                    <a:solidFill>
                      <a:srgbClr val="0000FF"/>
                    </a:solidFill>
                  </a:rPr>
                  <a:t> </a:t>
                </a:r>
                <a14:m>
                  <m:oMath xmlns:m="http://schemas.openxmlformats.org/officeDocument/2006/math">
                    <m:r>
                      <a:rPr lang="en-US" sz="2400" i="1" dirty="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3</m:t>
                    </m:r>
                  </m:oMath>
                </a14:m>
                <a:r>
                  <a:rPr lang="en-US" sz="2400" dirty="0"/>
                  <a:t> and </a:t>
                </a:r>
                <a14:m>
                  <m:oMath xmlns:m="http://schemas.openxmlformats.org/officeDocument/2006/math">
                    <m:r>
                      <a:rPr lang="en-US" sz="2400" i="1" dirty="0">
                        <a:solidFill>
                          <a:srgbClr val="0000FF"/>
                        </a:solidFill>
                        <a:latin typeface="Cambria Math" panose="02040503050406030204" pitchFamily="18" charset="0"/>
                      </a:rPr>
                      <m:t>𝑏</m:t>
                    </m:r>
                    <m:r>
                      <a:rPr lang="en-US" sz="2400" i="1" baseline="-25000" dirty="0">
                        <a:solidFill>
                          <a:srgbClr val="0000FF"/>
                        </a:solidFill>
                        <a:latin typeface="Cambria Math" panose="02040503050406030204" pitchFamily="18" charset="0"/>
                      </a:rPr>
                      <m:t>1</m:t>
                    </m:r>
                  </m:oMath>
                </a14:m>
                <a:r>
                  <a:rPr lang="en-US" sz="2400" dirty="0"/>
                  <a:t>,</a:t>
                </a:r>
                <a:r>
                  <a:rPr lang="en-US" sz="2400" dirty="0">
                    <a:solidFill>
                      <a:srgbClr val="0000FF"/>
                    </a:solidFill>
                  </a:rPr>
                  <a:t> </a:t>
                </a:r>
                <a14:m>
                  <m:oMath xmlns:m="http://schemas.openxmlformats.org/officeDocument/2006/math">
                    <m:r>
                      <a:rPr lang="en-US" sz="2400" i="1" dirty="0">
                        <a:solidFill>
                          <a:srgbClr val="0000FF"/>
                        </a:solidFill>
                        <a:latin typeface="Cambria Math" panose="02040503050406030204" pitchFamily="18" charset="0"/>
                      </a:rPr>
                      <m:t>𝑏</m:t>
                    </m:r>
                    <m:r>
                      <a:rPr lang="en-US" sz="2400" i="1" baseline="-25000" dirty="0">
                        <a:solidFill>
                          <a:srgbClr val="0000FF"/>
                        </a:solidFill>
                        <a:latin typeface="Cambria Math" panose="02040503050406030204" pitchFamily="18" charset="0"/>
                      </a:rPr>
                      <m:t>2</m:t>
                    </m:r>
                  </m:oMath>
                </a14:m>
                <a:r>
                  <a:rPr lang="en-US" sz="2400" dirty="0"/>
                  <a:t>,</a:t>
                </a:r>
                <a:r>
                  <a:rPr lang="en-US" sz="2400" dirty="0">
                    <a:solidFill>
                      <a:srgbClr val="0000FF"/>
                    </a:solidFill>
                  </a:rPr>
                  <a:t> </a:t>
                </a:r>
                <a14:m>
                  <m:oMath xmlns:m="http://schemas.openxmlformats.org/officeDocument/2006/math">
                    <m:r>
                      <a:rPr lang="en-US" sz="2400" i="1" dirty="0">
                        <a:solidFill>
                          <a:srgbClr val="0000FF"/>
                        </a:solidFill>
                        <a:latin typeface="Cambria Math" panose="02040503050406030204" pitchFamily="18" charset="0"/>
                      </a:rPr>
                      <m:t>𝑏</m:t>
                    </m:r>
                    <m:r>
                      <a:rPr lang="en-US" sz="2400" i="1" baseline="-25000" dirty="0">
                        <a:solidFill>
                          <a:srgbClr val="0000FF"/>
                        </a:solidFill>
                        <a:latin typeface="Cambria Math" panose="02040503050406030204" pitchFamily="18" charset="0"/>
                      </a:rPr>
                      <m:t>3</m:t>
                    </m:r>
                  </m:oMath>
                </a14:m>
                <a:r>
                  <a:rPr lang="en-US" sz="2400" dirty="0"/>
                  <a:t> be the respective weights needed to match test lights </a:t>
                </a:r>
                <a14:m>
                  <m:oMath xmlns:m="http://schemas.openxmlformats.org/officeDocument/2006/math">
                    <m:r>
                      <a:rPr lang="en-US" sz="2400" i="1" dirty="0">
                        <a:solidFill>
                          <a:srgbClr val="0000FF"/>
                        </a:solidFill>
                        <a:latin typeface="Cambria Math" panose="02040503050406030204" pitchFamily="18" charset="0"/>
                      </a:rPr>
                      <m:t>𝐴</m:t>
                    </m:r>
                  </m:oMath>
                </a14:m>
                <a:r>
                  <a:rPr lang="en-US" sz="2400" dirty="0"/>
                  <a:t> and </a:t>
                </a:r>
                <a14:m>
                  <m:oMath xmlns:m="http://schemas.openxmlformats.org/officeDocument/2006/math">
                    <m:r>
                      <a:rPr lang="en-US" sz="2400" i="1" dirty="0">
                        <a:solidFill>
                          <a:srgbClr val="0000FF"/>
                        </a:solidFill>
                        <a:latin typeface="Cambria Math" panose="02040503050406030204" pitchFamily="18" charset="0"/>
                      </a:rPr>
                      <m:t>𝐵</m:t>
                    </m:r>
                  </m:oMath>
                </a14:m>
                <a:r>
                  <a:rPr lang="en-US" sz="2400" dirty="0"/>
                  <a:t>. We can write this as </a:t>
                </a:r>
                <a:br>
                  <a:rPr lang="en-US" sz="2400" dirty="0"/>
                </a:br>
                <a14:m>
                  <m:oMath xmlns:m="http://schemas.openxmlformats.org/officeDocument/2006/math">
                    <m:r>
                      <a:rPr lang="en-US" sz="2400" i="1" dirty="0">
                        <a:solidFill>
                          <a:srgbClr val="0000FF"/>
                        </a:solidFill>
                        <a:latin typeface="Cambria Math" panose="02040503050406030204" pitchFamily="18" charset="0"/>
                      </a:rPr>
                      <m:t>𝐴</m:t>
                    </m:r>
                    <m:r>
                      <a:rPr lang="en-US" sz="2400" i="1" dirty="0">
                        <a:solidFill>
                          <a:srgbClr val="0000FF"/>
                        </a:solidFill>
                        <a:latin typeface="Cambria Math" panose="02040503050406030204" pitchFamily="18" charset="0"/>
                      </a:rPr>
                      <m:t> = </m:t>
                    </m:r>
                    <m:d>
                      <m:dPr>
                        <m:ctrlPr>
                          <a:rPr lang="en-US" sz="2400" i="1" dirty="0">
                            <a:solidFill>
                              <a:srgbClr val="0000FF"/>
                            </a:solidFill>
                            <a:latin typeface="Cambria Math" panose="02040503050406030204" pitchFamily="18" charset="0"/>
                          </a:rPr>
                        </m:ctrlPr>
                      </m:dPr>
                      <m:e>
                        <m:r>
                          <a:rPr lang="en-US" sz="2400" i="1" dirty="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1</m:t>
                        </m:r>
                        <m:r>
                          <a:rPr lang="en-US" sz="2400" i="1" dirty="0">
                            <a:solidFill>
                              <a:srgbClr val="0000FF"/>
                            </a:solidFill>
                            <a:latin typeface="Cambria Math" panose="02040503050406030204" pitchFamily="18" charset="0"/>
                          </a:rPr>
                          <m:t>, </m:t>
                        </m:r>
                        <m:r>
                          <a:rPr lang="en-US" sz="2400" i="1" dirty="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2</m:t>
                        </m:r>
                        <m:r>
                          <a:rPr lang="en-US" sz="2400" i="1" dirty="0">
                            <a:solidFill>
                              <a:srgbClr val="0000FF"/>
                            </a:solidFill>
                            <a:latin typeface="Cambria Math" panose="02040503050406030204" pitchFamily="18" charset="0"/>
                          </a:rPr>
                          <m:t>, </m:t>
                        </m:r>
                        <m:r>
                          <a:rPr lang="en-US" sz="2400" i="1" dirty="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3</m:t>
                        </m:r>
                      </m:e>
                    </m:d>
                  </m:oMath>
                </a14:m>
                <a:r>
                  <a:rPr lang="en-US" sz="2400" dirty="0"/>
                  <a:t> and </a:t>
                </a:r>
                <a14:m>
                  <m:oMath xmlns:m="http://schemas.openxmlformats.org/officeDocument/2006/math">
                    <m:r>
                      <a:rPr lang="en-US" sz="2400" i="1" dirty="0">
                        <a:solidFill>
                          <a:srgbClr val="0000FF"/>
                        </a:solidFill>
                        <a:latin typeface="Cambria Math" panose="02040503050406030204" pitchFamily="18" charset="0"/>
                      </a:rPr>
                      <m:t>𝐵</m:t>
                    </m:r>
                    <m:r>
                      <a:rPr lang="en-US" sz="2400" i="1" dirty="0">
                        <a:solidFill>
                          <a:srgbClr val="0000FF"/>
                        </a:solidFill>
                        <a:latin typeface="Cambria Math" panose="02040503050406030204" pitchFamily="18" charset="0"/>
                      </a:rPr>
                      <m:t> = </m:t>
                    </m:r>
                    <m:d>
                      <m:dPr>
                        <m:ctrlPr>
                          <a:rPr lang="en-US" sz="2400" i="1" dirty="0">
                            <a:solidFill>
                              <a:srgbClr val="0000FF"/>
                            </a:solidFill>
                            <a:latin typeface="Cambria Math" panose="02040503050406030204" pitchFamily="18" charset="0"/>
                          </a:rPr>
                        </m:ctrlPr>
                      </m:dPr>
                      <m:e>
                        <m:r>
                          <a:rPr lang="en-US" sz="2400" i="1" dirty="0">
                            <a:solidFill>
                              <a:srgbClr val="0000FF"/>
                            </a:solidFill>
                            <a:latin typeface="Cambria Math" panose="02040503050406030204" pitchFamily="18" charset="0"/>
                          </a:rPr>
                          <m:t>𝑏</m:t>
                        </m:r>
                        <m:r>
                          <a:rPr lang="en-US" sz="2400" i="1" baseline="-25000" dirty="0">
                            <a:solidFill>
                              <a:srgbClr val="0000FF"/>
                            </a:solidFill>
                            <a:latin typeface="Cambria Math" panose="02040503050406030204" pitchFamily="18" charset="0"/>
                          </a:rPr>
                          <m:t>1</m:t>
                        </m:r>
                        <m:r>
                          <a:rPr lang="en-US" sz="2400" i="1" dirty="0">
                            <a:solidFill>
                              <a:srgbClr val="0000FF"/>
                            </a:solidFill>
                            <a:latin typeface="Cambria Math" panose="02040503050406030204" pitchFamily="18" charset="0"/>
                          </a:rPr>
                          <m:t>, </m:t>
                        </m:r>
                        <m:r>
                          <a:rPr lang="en-US" sz="2400" i="1" dirty="0">
                            <a:solidFill>
                              <a:srgbClr val="0000FF"/>
                            </a:solidFill>
                            <a:latin typeface="Cambria Math" panose="02040503050406030204" pitchFamily="18" charset="0"/>
                          </a:rPr>
                          <m:t>𝑏</m:t>
                        </m:r>
                        <m:r>
                          <a:rPr lang="en-US" sz="2400" i="1" baseline="-25000" dirty="0">
                            <a:solidFill>
                              <a:srgbClr val="0000FF"/>
                            </a:solidFill>
                            <a:latin typeface="Cambria Math" panose="02040503050406030204" pitchFamily="18" charset="0"/>
                          </a:rPr>
                          <m:t>2</m:t>
                        </m:r>
                        <m:r>
                          <a:rPr lang="en-US" sz="2400" i="1" dirty="0">
                            <a:solidFill>
                              <a:srgbClr val="0000FF"/>
                            </a:solidFill>
                            <a:latin typeface="Cambria Math" panose="02040503050406030204" pitchFamily="18" charset="0"/>
                          </a:rPr>
                          <m:t>, </m:t>
                        </m:r>
                        <m:r>
                          <a:rPr lang="en-US" sz="2400" i="1" dirty="0">
                            <a:solidFill>
                              <a:srgbClr val="0000FF"/>
                            </a:solidFill>
                            <a:latin typeface="Cambria Math" panose="02040503050406030204" pitchFamily="18" charset="0"/>
                          </a:rPr>
                          <m:t>𝑏</m:t>
                        </m:r>
                        <m:r>
                          <a:rPr lang="en-US" sz="2400" i="1" baseline="-25000" dirty="0">
                            <a:solidFill>
                              <a:srgbClr val="0000FF"/>
                            </a:solidFill>
                            <a:latin typeface="Cambria Math" panose="02040503050406030204" pitchFamily="18" charset="0"/>
                          </a:rPr>
                          <m:t>3</m:t>
                        </m:r>
                      </m:e>
                    </m:d>
                  </m:oMath>
                </a14:m>
                <a:r>
                  <a:rPr lang="en-US" sz="2400" dirty="0"/>
                  <a:t>. Then for scalar coefficients </a:t>
                </a:r>
                <a14:m>
                  <m:oMath xmlns:m="http://schemas.openxmlformats.org/officeDocument/2006/math">
                    <m:r>
                      <a:rPr lang="en-US" sz="2400" i="1" dirty="0">
                        <a:solidFill>
                          <a:srgbClr val="0000FF"/>
                        </a:solidFill>
                        <a:latin typeface="Cambria Math" panose="02040503050406030204" pitchFamily="18" charset="0"/>
                      </a:rPr>
                      <m:t>𝑢</m:t>
                    </m:r>
                  </m:oMath>
                </a14:m>
                <a:r>
                  <a:rPr lang="en-US" sz="2400" dirty="0"/>
                  <a:t> and </a:t>
                </a:r>
                <a14:m>
                  <m:oMath xmlns:m="http://schemas.openxmlformats.org/officeDocument/2006/math">
                    <m:r>
                      <a:rPr lang="en-US" sz="2400" i="1" dirty="0">
                        <a:solidFill>
                          <a:srgbClr val="0000FF"/>
                        </a:solidFill>
                        <a:latin typeface="Cambria Math" panose="02040503050406030204" pitchFamily="18" charset="0"/>
                      </a:rPr>
                      <m:t>𝑣</m:t>
                    </m:r>
                  </m:oMath>
                </a14:m>
                <a:r>
                  <a:rPr lang="en-US" sz="2400" dirty="0"/>
                  <a:t>, </a:t>
                </a:r>
                <a:br>
                  <a:rPr lang="en-US" sz="2400" dirty="0"/>
                </a:br>
                <a:endParaRPr lang="en-US" sz="1000" dirty="0"/>
              </a:p>
              <a:p>
                <a:pPr marL="457200" lvl="1" indent="0">
                  <a:buNone/>
                </a:pPr>
                <a14:m>
                  <m:oMathPara xmlns:m="http://schemas.openxmlformats.org/officeDocument/2006/math">
                    <m:oMathParaPr>
                      <m:jc m:val="centerGroup"/>
                    </m:oMathParaPr>
                    <m:oMath xmlns:m="http://schemas.openxmlformats.org/officeDocument/2006/math">
                      <m:r>
                        <a:rPr lang="en-US" sz="2400" i="1" dirty="0">
                          <a:solidFill>
                            <a:srgbClr val="0000FF"/>
                          </a:solidFill>
                          <a:latin typeface="Cambria Math" panose="02040503050406030204" pitchFamily="18" charset="0"/>
                        </a:rPr>
                        <m:t>𝑢𝐴</m:t>
                      </m:r>
                      <m:r>
                        <a:rPr lang="en-US" sz="2400" i="1" dirty="0">
                          <a:solidFill>
                            <a:srgbClr val="0000FF"/>
                          </a:solidFill>
                          <a:latin typeface="Cambria Math" panose="02040503050406030204" pitchFamily="18" charset="0"/>
                        </a:rPr>
                        <m:t> + </m:t>
                      </m:r>
                      <m:r>
                        <a:rPr lang="en-US" sz="2400" i="1" dirty="0">
                          <a:solidFill>
                            <a:srgbClr val="0000FF"/>
                          </a:solidFill>
                          <a:latin typeface="Cambria Math" panose="02040503050406030204" pitchFamily="18" charset="0"/>
                        </a:rPr>
                        <m:t>𝑣𝐵</m:t>
                      </m:r>
                      <m:r>
                        <a:rPr lang="en-US" sz="2400" i="1" dirty="0">
                          <a:solidFill>
                            <a:srgbClr val="0000FF"/>
                          </a:solidFill>
                          <a:latin typeface="Cambria Math" panose="02040503050406030204" pitchFamily="18" charset="0"/>
                        </a:rPr>
                        <m:t> =</m:t>
                      </m:r>
                    </m:oMath>
                  </m:oMathPara>
                </a14:m>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79876F68-1F3C-A544-B790-0D3EB370013B}"/>
                  </a:ext>
                </a:extLst>
              </p:cNvPr>
              <p:cNvSpPr>
                <a:spLocks noGrp="1" noRot="1" noChangeAspect="1" noMove="1" noResize="1" noEditPoints="1" noAdjustHandles="1" noChangeArrowheads="1" noChangeShapeType="1" noTextEdit="1"/>
              </p:cNvSpPr>
              <p:nvPr>
                <p:ph idx="1"/>
              </p:nvPr>
            </p:nvSpPr>
            <p:spPr>
              <a:xfrm>
                <a:off x="685800" y="914400"/>
                <a:ext cx="10820400" cy="5257800"/>
              </a:xfrm>
              <a:blipFill>
                <a:blip r:embed="rId3"/>
                <a:stretch>
                  <a:fillRect l="-938" t="-1449" r="-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8D0C892-C2AA-624C-9A17-7A45CAAD0149}"/>
                  </a:ext>
                </a:extLst>
              </p:cNvPr>
              <p:cNvSpPr/>
              <p:nvPr/>
            </p:nvSpPr>
            <p:spPr>
              <a:xfrm>
                <a:off x="2819400" y="5715000"/>
                <a:ext cx="5439438" cy="461665"/>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i="1" dirty="0">
                          <a:solidFill>
                            <a:srgbClr val="0000FF"/>
                          </a:solidFill>
                          <a:latin typeface="Cambria Math" panose="02040503050406030204" pitchFamily="18" charset="0"/>
                        </a:rPr>
                        <m:t>(</m:t>
                      </m:r>
                      <m:r>
                        <a:rPr lang="en-US" i="1" dirty="0">
                          <a:solidFill>
                            <a:srgbClr val="0000FF"/>
                          </a:solidFill>
                          <a:latin typeface="Cambria Math" panose="02040503050406030204" pitchFamily="18" charset="0"/>
                        </a:rPr>
                        <m:t>𝑢𝑎</m:t>
                      </m:r>
                      <m:r>
                        <a:rPr lang="en-US" i="1" baseline="-25000" dirty="0">
                          <a:solidFill>
                            <a:srgbClr val="0000FF"/>
                          </a:solidFill>
                          <a:latin typeface="Cambria Math" panose="02040503050406030204" pitchFamily="18" charset="0"/>
                        </a:rPr>
                        <m:t>1</m:t>
                      </m:r>
                      <m:r>
                        <a:rPr lang="en-US" i="1" dirty="0">
                          <a:solidFill>
                            <a:srgbClr val="0000FF"/>
                          </a:solidFill>
                          <a:latin typeface="Cambria Math" panose="02040503050406030204" pitchFamily="18" charset="0"/>
                        </a:rPr>
                        <m:t> + </m:t>
                      </m:r>
                      <m:r>
                        <a:rPr lang="en-US" i="1" dirty="0">
                          <a:solidFill>
                            <a:srgbClr val="0000FF"/>
                          </a:solidFill>
                          <a:latin typeface="Cambria Math" panose="02040503050406030204" pitchFamily="18" charset="0"/>
                        </a:rPr>
                        <m:t>𝑣𝑏</m:t>
                      </m:r>
                      <m:r>
                        <a:rPr lang="en-US" i="1" baseline="-25000" dirty="0">
                          <a:solidFill>
                            <a:srgbClr val="0000FF"/>
                          </a:solidFill>
                          <a:latin typeface="Cambria Math" panose="02040503050406030204" pitchFamily="18" charset="0"/>
                        </a:rPr>
                        <m:t>1</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𝑢𝑎</m:t>
                      </m:r>
                      <m:r>
                        <a:rPr lang="en-US" i="1" baseline="-25000" dirty="0">
                          <a:solidFill>
                            <a:srgbClr val="0000FF"/>
                          </a:solidFill>
                          <a:latin typeface="Cambria Math" panose="02040503050406030204" pitchFamily="18" charset="0"/>
                        </a:rPr>
                        <m:t>2</m:t>
                      </m:r>
                      <m:r>
                        <a:rPr lang="en-US" i="1" dirty="0">
                          <a:solidFill>
                            <a:srgbClr val="0000FF"/>
                          </a:solidFill>
                          <a:latin typeface="Cambria Math" panose="02040503050406030204" pitchFamily="18" charset="0"/>
                        </a:rPr>
                        <m:t> + </m:t>
                      </m:r>
                      <m:r>
                        <a:rPr lang="en-US" i="1" dirty="0">
                          <a:solidFill>
                            <a:srgbClr val="0000FF"/>
                          </a:solidFill>
                          <a:latin typeface="Cambria Math" panose="02040503050406030204" pitchFamily="18" charset="0"/>
                        </a:rPr>
                        <m:t>𝑣𝑏</m:t>
                      </m:r>
                      <m:r>
                        <a:rPr lang="en-US" i="1" baseline="-25000" dirty="0">
                          <a:solidFill>
                            <a:srgbClr val="0000FF"/>
                          </a:solidFill>
                          <a:latin typeface="Cambria Math" panose="02040503050406030204" pitchFamily="18" charset="0"/>
                        </a:rPr>
                        <m:t>2</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𝑢𝑎</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 </m:t>
                      </m:r>
                      <m:r>
                        <a:rPr lang="en-US" i="1" dirty="0">
                          <a:solidFill>
                            <a:srgbClr val="0000FF"/>
                          </a:solidFill>
                          <a:latin typeface="Cambria Math" panose="02040503050406030204" pitchFamily="18" charset="0"/>
                        </a:rPr>
                        <m:t>𝑣𝑏</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m:t>
                      </m:r>
                    </m:oMath>
                  </m:oMathPara>
                </a14:m>
                <a:endParaRPr lang="en-US" dirty="0"/>
              </a:p>
            </p:txBody>
          </p:sp>
        </mc:Choice>
        <mc:Fallback xmlns="">
          <p:sp>
            <p:nvSpPr>
              <p:cNvPr id="4" name="Rectangle 3">
                <a:extLst>
                  <a:ext uri="{FF2B5EF4-FFF2-40B4-BE49-F238E27FC236}">
                    <a16:creationId xmlns:a16="http://schemas.microsoft.com/office/drawing/2014/main" id="{F8D0C892-C2AA-624C-9A17-7A45CAAD0149}"/>
                  </a:ext>
                </a:extLst>
              </p:cNvPr>
              <p:cNvSpPr>
                <a:spLocks noRot="1" noChangeAspect="1" noMove="1" noResize="1" noEditPoints="1" noAdjustHandles="1" noChangeArrowheads="1" noChangeShapeType="1" noTextEdit="1"/>
              </p:cNvSpPr>
              <p:nvPr/>
            </p:nvSpPr>
            <p:spPr>
              <a:xfrm>
                <a:off x="2819400" y="5715000"/>
                <a:ext cx="5439438" cy="461665"/>
              </a:xfrm>
              <a:prstGeom prst="rect">
                <a:avLst/>
              </a:prstGeom>
              <a:blipFill>
                <a:blip r:embed="rId4"/>
                <a:stretch>
                  <a:fillRect b="-21622"/>
                </a:stretch>
              </a:blipFill>
            </p:spPr>
            <p:txBody>
              <a:bodyPr/>
              <a:lstStyle/>
              <a:p>
                <a:r>
                  <a:rPr lang="en-US">
                    <a:noFill/>
                  </a:rPr>
                  <a:t> </a:t>
                </a:r>
              </a:p>
            </p:txBody>
          </p:sp>
        </mc:Fallback>
      </mc:AlternateContent>
    </p:spTree>
    <p:extLst>
      <p:ext uri="{BB962C8B-B14F-4D97-AF65-F5344CB8AC3E}">
        <p14:creationId xmlns:p14="http://schemas.microsoft.com/office/powerpoint/2010/main" val="301871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a:t>Color matching is linear</a:t>
            </a:r>
          </a:p>
        </p:txBody>
      </p:sp>
      <mc:AlternateContent xmlns:mc="http://schemas.openxmlformats.org/markup-compatibility/2006" xmlns:a14="http://schemas.microsoft.com/office/drawing/2010/main">
        <mc:Choice Requires="a14">
          <p:sp>
            <p:nvSpPr>
              <p:cNvPr id="813059" name="Rectangle 3"/>
              <p:cNvSpPr>
                <a:spLocks noGrp="1" noChangeArrowheads="1"/>
              </p:cNvSpPr>
              <p:nvPr>
                <p:ph idx="1"/>
              </p:nvPr>
            </p:nvSpPr>
            <p:spPr/>
            <p:txBody>
              <a:bodyPr/>
              <a:lstStyle/>
              <a:p>
                <a:r>
                  <a:rPr lang="en-US" sz="2400" dirty="0"/>
                  <a:t>Let </a:t>
                </a:r>
                <a14:m>
                  <m:oMath xmlns:m="http://schemas.openxmlformats.org/officeDocument/2006/math">
                    <m:r>
                      <a:rPr lang="en-US" sz="2400" i="1" dirty="0" smtClean="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1</m:t>
                    </m:r>
                  </m:oMath>
                </a14:m>
                <a:r>
                  <a:rPr lang="en-US" sz="2400" dirty="0"/>
                  <a:t>,</a:t>
                </a:r>
                <a:r>
                  <a:rPr lang="en-US" sz="2400" dirty="0">
                    <a:solidFill>
                      <a:srgbClr val="0000FF"/>
                    </a:solidFill>
                  </a:rPr>
                  <a:t> </a:t>
                </a:r>
                <a14:m>
                  <m:oMath xmlns:m="http://schemas.openxmlformats.org/officeDocument/2006/math">
                    <m:r>
                      <a:rPr lang="en-US" sz="2400" i="1" dirty="0" smtClean="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2</m:t>
                    </m:r>
                  </m:oMath>
                </a14:m>
                <a:r>
                  <a:rPr lang="en-US" sz="2400" dirty="0"/>
                  <a:t>,</a:t>
                </a:r>
                <a:r>
                  <a:rPr lang="en-US" sz="2400" dirty="0">
                    <a:solidFill>
                      <a:srgbClr val="0000FF"/>
                    </a:solidFill>
                  </a:rPr>
                  <a:t> </a:t>
                </a:r>
                <a:r>
                  <a:rPr lang="en-US" sz="2400" dirty="0"/>
                  <a:t>and</a:t>
                </a:r>
                <a:r>
                  <a:rPr lang="en-US" sz="2400" dirty="0">
                    <a:solidFill>
                      <a:srgbClr val="0000FF"/>
                    </a:solidFill>
                  </a:rPr>
                  <a:t> </a:t>
                </a:r>
                <a14:m>
                  <m:oMath xmlns:m="http://schemas.openxmlformats.org/officeDocument/2006/math">
                    <m:r>
                      <a:rPr lang="en-US" sz="2400" i="1" dirty="0" smtClean="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3</m:t>
                    </m:r>
                  </m:oMath>
                </a14:m>
                <a:r>
                  <a:rPr lang="en-US" sz="2400" dirty="0"/>
                  <a:t> be weights of primaries </a:t>
                </a:r>
                <a14:m>
                  <m:oMath xmlns:m="http://schemas.openxmlformats.org/officeDocument/2006/math">
                    <m:r>
                      <a:rPr lang="en-US" sz="2400" i="1" dirty="0">
                        <a:solidFill>
                          <a:srgbClr val="0000FF"/>
                        </a:solidFill>
                        <a:latin typeface="Cambria Math" panose="02040503050406030204" pitchFamily="18" charset="0"/>
                      </a:rPr>
                      <m:t>𝑃</m:t>
                    </m:r>
                    <m:r>
                      <a:rPr lang="en-US" sz="2400" i="1" baseline="-25000" dirty="0">
                        <a:solidFill>
                          <a:srgbClr val="0000FF"/>
                        </a:solidFill>
                        <a:latin typeface="Cambria Math" panose="02040503050406030204" pitchFamily="18" charset="0"/>
                      </a:rPr>
                      <m:t>1</m:t>
                    </m:r>
                  </m:oMath>
                </a14:m>
                <a:r>
                  <a:rPr lang="en-US" sz="2400" dirty="0"/>
                  <a:t>, </a:t>
                </a:r>
                <a14:m>
                  <m:oMath xmlns:m="http://schemas.openxmlformats.org/officeDocument/2006/math">
                    <m:r>
                      <a:rPr lang="en-US" sz="2400" i="1" dirty="0">
                        <a:solidFill>
                          <a:srgbClr val="0000FF"/>
                        </a:solidFill>
                        <a:latin typeface="Cambria Math" panose="02040503050406030204" pitchFamily="18" charset="0"/>
                      </a:rPr>
                      <m:t>𝑃</m:t>
                    </m:r>
                    <m:r>
                      <a:rPr lang="en-US" sz="2400" i="1" baseline="-25000" dirty="0">
                        <a:solidFill>
                          <a:srgbClr val="0000FF"/>
                        </a:solidFill>
                        <a:latin typeface="Cambria Math" panose="02040503050406030204" pitchFamily="18" charset="0"/>
                      </a:rPr>
                      <m:t>2</m:t>
                    </m:r>
                  </m:oMath>
                </a14:m>
                <a:r>
                  <a:rPr lang="en-US" sz="2400" dirty="0"/>
                  <a:t>, </a:t>
                </a:r>
                <a14:m>
                  <m:oMath xmlns:m="http://schemas.openxmlformats.org/officeDocument/2006/math">
                    <m:r>
                      <a:rPr lang="en-US" sz="2400" i="1" dirty="0">
                        <a:solidFill>
                          <a:srgbClr val="0000FF"/>
                        </a:solidFill>
                        <a:latin typeface="Cambria Math" panose="02040503050406030204" pitchFamily="18" charset="0"/>
                      </a:rPr>
                      <m:t>𝑃</m:t>
                    </m:r>
                    <m:r>
                      <a:rPr lang="en-US" sz="2400" i="1" baseline="-25000" dirty="0">
                        <a:solidFill>
                          <a:srgbClr val="0000FF"/>
                        </a:solidFill>
                        <a:latin typeface="Cambria Math" panose="02040503050406030204" pitchFamily="18" charset="0"/>
                      </a:rPr>
                      <m:t>3</m:t>
                    </m:r>
                  </m:oMath>
                </a14:m>
                <a:r>
                  <a:rPr lang="en-US" sz="2400" dirty="0"/>
                  <a:t> needed to match a test light </a:t>
                </a:r>
                <a14:m>
                  <m:oMath xmlns:m="http://schemas.openxmlformats.org/officeDocument/2006/math">
                    <m:r>
                      <a:rPr lang="en-US" sz="2400" i="1" dirty="0">
                        <a:solidFill>
                          <a:srgbClr val="0000FF"/>
                        </a:solidFill>
                        <a:latin typeface="Cambria Math" panose="02040503050406030204" pitchFamily="18" charset="0"/>
                      </a:rPr>
                      <m:t>𝐴</m:t>
                    </m:r>
                  </m:oMath>
                </a14:m>
                <a:r>
                  <a:rPr lang="en-US" sz="2400" dirty="0"/>
                  <a:t>. We write </a:t>
                </a:r>
                <a14:m>
                  <m:oMath xmlns:m="http://schemas.openxmlformats.org/officeDocument/2006/math">
                    <m:r>
                      <a:rPr lang="en-US" sz="2400" i="1" dirty="0">
                        <a:solidFill>
                          <a:srgbClr val="0000FF"/>
                        </a:solidFill>
                        <a:latin typeface="Cambria Math" panose="02040503050406030204" pitchFamily="18" charset="0"/>
                      </a:rPr>
                      <m:t>𝐴</m:t>
                    </m:r>
                    <m:r>
                      <a:rPr lang="en-US" sz="2400" i="1" dirty="0">
                        <a:solidFill>
                          <a:srgbClr val="0000FF"/>
                        </a:solidFill>
                        <a:latin typeface="Cambria Math" panose="02040503050406030204" pitchFamily="18" charset="0"/>
                      </a:rPr>
                      <m:t> = </m:t>
                    </m:r>
                    <m:d>
                      <m:dPr>
                        <m:ctrlPr>
                          <a:rPr lang="en-US" sz="2400" i="1" dirty="0">
                            <a:solidFill>
                              <a:srgbClr val="0000FF"/>
                            </a:solidFill>
                            <a:latin typeface="Cambria Math" panose="02040503050406030204" pitchFamily="18" charset="0"/>
                          </a:rPr>
                        </m:ctrlPr>
                      </m:dPr>
                      <m:e>
                        <m:r>
                          <a:rPr lang="en-US" sz="2400" i="1" dirty="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1</m:t>
                        </m:r>
                        <m:r>
                          <a:rPr lang="en-US" sz="2400" i="1" dirty="0">
                            <a:solidFill>
                              <a:srgbClr val="0000FF"/>
                            </a:solidFill>
                            <a:latin typeface="Cambria Math" panose="02040503050406030204" pitchFamily="18" charset="0"/>
                          </a:rPr>
                          <m:t>, </m:t>
                        </m:r>
                        <m:r>
                          <a:rPr lang="en-US" sz="2400" i="1" dirty="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2</m:t>
                        </m:r>
                        <m:r>
                          <a:rPr lang="en-US" sz="2400" i="1" dirty="0">
                            <a:solidFill>
                              <a:srgbClr val="0000FF"/>
                            </a:solidFill>
                            <a:latin typeface="Cambria Math" panose="02040503050406030204" pitchFamily="18" charset="0"/>
                          </a:rPr>
                          <m:t>, </m:t>
                        </m:r>
                        <m:r>
                          <a:rPr lang="en-US" sz="2400" i="1" dirty="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3</m:t>
                        </m:r>
                      </m:e>
                    </m:d>
                    <m:r>
                      <a:rPr lang="en-US" sz="2400" b="0" i="1" dirty="0" smtClean="0">
                        <a:solidFill>
                          <a:schemeClr val="tx1"/>
                        </a:solidFill>
                        <a:latin typeface="Cambria Math" panose="02040503050406030204" pitchFamily="18" charset="0"/>
                      </a:rPr>
                      <m:t>.</m:t>
                    </m:r>
                  </m:oMath>
                </a14:m>
                <a:endParaRPr lang="en-US" sz="2400" baseline="-25000" dirty="0">
                  <a:solidFill>
                    <a:srgbClr val="0000FF"/>
                  </a:solidFill>
                </a:endParaRPr>
              </a:p>
              <a:p>
                <a:r>
                  <a:rPr lang="en-US" sz="2400" dirty="0"/>
                  <a:t>Empirically, color matching obeys </a:t>
                </a:r>
                <a:r>
                  <a:rPr lang="en-US" sz="2400" i="1" dirty="0" err="1"/>
                  <a:t>Grassman’s</a:t>
                </a:r>
                <a:r>
                  <a:rPr lang="en-US" sz="2400" i="1" dirty="0"/>
                  <a:t> laws</a:t>
                </a:r>
                <a:r>
                  <a:rPr lang="en-US" sz="2400" dirty="0"/>
                  <a:t>:</a:t>
                </a:r>
              </a:p>
              <a:p>
                <a:pPr lvl="1"/>
                <a:r>
                  <a:rPr lang="en-US" dirty="0"/>
                  <a:t>If two lights can be matched with the same weights, then they match each other: </a:t>
                </a:r>
              </a:p>
              <a:p>
                <a:pPr lvl="1"/>
                <a:endParaRPr lang="en-US" sz="800" dirty="0"/>
              </a:p>
              <a:p>
                <a:pPr lvl="2"/>
                <a:r>
                  <a:rPr lang="en-US" sz="2000" dirty="0"/>
                  <a:t>If </a:t>
                </a:r>
                <a14:m>
                  <m:oMath xmlns:m="http://schemas.openxmlformats.org/officeDocument/2006/math">
                    <m:r>
                      <a:rPr lang="en-US" sz="2000" i="1" dirty="0" smtClean="0">
                        <a:solidFill>
                          <a:srgbClr val="0000FF"/>
                        </a:solidFill>
                        <a:latin typeface="Cambria Math" panose="02040503050406030204" pitchFamily="18" charset="0"/>
                      </a:rPr>
                      <m:t>𝐴</m:t>
                    </m:r>
                    <m:r>
                      <a:rPr lang="en-US" sz="2000" i="1" dirty="0" smtClean="0">
                        <a:solidFill>
                          <a:srgbClr val="0000FF"/>
                        </a:solidFill>
                        <a:latin typeface="Cambria Math" panose="02040503050406030204" pitchFamily="18" charset="0"/>
                      </a:rPr>
                      <m:t> = (</m:t>
                    </m:r>
                    <m:r>
                      <a:rPr lang="en-US" sz="2000" i="1" dirty="0" smtClean="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1</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2</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3</m:t>
                    </m:r>
                    <m:r>
                      <a:rPr lang="en-US" sz="2000" i="1" dirty="0">
                        <a:solidFill>
                          <a:srgbClr val="0000FF"/>
                        </a:solidFill>
                        <a:latin typeface="Cambria Math" panose="02040503050406030204" pitchFamily="18" charset="0"/>
                      </a:rPr>
                      <m:t>) </m:t>
                    </m:r>
                  </m:oMath>
                </a14:m>
                <a:r>
                  <a:rPr lang="en-US" sz="2000" dirty="0"/>
                  <a:t>and</a:t>
                </a:r>
                <a:r>
                  <a:rPr lang="en-US" sz="2000" dirty="0">
                    <a:solidFill>
                      <a:srgbClr val="0000FF"/>
                    </a:solidFill>
                  </a:rPr>
                  <a:t> </a:t>
                </a:r>
                <a14:m>
                  <m:oMath xmlns:m="http://schemas.openxmlformats.org/officeDocument/2006/math">
                    <m:r>
                      <a:rPr lang="en-US" sz="2000" i="1" dirty="0" smtClean="0">
                        <a:solidFill>
                          <a:srgbClr val="0000FF"/>
                        </a:solidFill>
                        <a:latin typeface="Cambria Math" panose="02040503050406030204" pitchFamily="18" charset="0"/>
                      </a:rPr>
                      <m:t>𝐵</m:t>
                    </m:r>
                    <m:r>
                      <a:rPr lang="en-US" sz="2000" i="1" dirty="0" smtClean="0">
                        <a:solidFill>
                          <a:srgbClr val="0000FF"/>
                        </a:solidFill>
                        <a:latin typeface="Cambria Math" panose="02040503050406030204" pitchFamily="18" charset="0"/>
                      </a:rPr>
                      <m:t> = (</m:t>
                    </m:r>
                    <m:r>
                      <a:rPr lang="en-US" sz="2000" i="1" dirty="0" smtClean="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1</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2</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3</m:t>
                    </m:r>
                    <m:r>
                      <a:rPr lang="en-US" sz="2000" i="1" dirty="0">
                        <a:solidFill>
                          <a:srgbClr val="0000FF"/>
                        </a:solidFill>
                        <a:latin typeface="Cambria Math" panose="02040503050406030204" pitchFamily="18" charset="0"/>
                      </a:rPr>
                      <m:t>)</m:t>
                    </m:r>
                  </m:oMath>
                </a14:m>
                <a:r>
                  <a:rPr lang="en-US" sz="2000" dirty="0"/>
                  <a:t>,</a:t>
                </a:r>
                <a:r>
                  <a:rPr lang="en-US" sz="2000" dirty="0">
                    <a:solidFill>
                      <a:srgbClr val="0000FF"/>
                    </a:solidFill>
                  </a:rPr>
                  <a:t> </a:t>
                </a:r>
                <a:r>
                  <a:rPr lang="en-US" sz="2000" dirty="0"/>
                  <a:t>then</a:t>
                </a:r>
                <a:r>
                  <a:rPr lang="en-US" sz="2000" dirty="0">
                    <a:solidFill>
                      <a:srgbClr val="0000FF"/>
                    </a:solidFill>
                  </a:rPr>
                  <a:t> </a:t>
                </a:r>
                <a14:m>
                  <m:oMath xmlns:m="http://schemas.openxmlformats.org/officeDocument/2006/math">
                    <m:r>
                      <a:rPr lang="en-US" sz="2000" i="1" dirty="0" smtClean="0">
                        <a:solidFill>
                          <a:srgbClr val="0000FF"/>
                        </a:solidFill>
                        <a:latin typeface="Cambria Math" panose="02040503050406030204" pitchFamily="18" charset="0"/>
                      </a:rPr>
                      <m:t>𝐴</m:t>
                    </m:r>
                    <m:r>
                      <a:rPr lang="en-US" sz="2000" i="1" dirty="0" smtClean="0">
                        <a:solidFill>
                          <a:srgbClr val="0000FF"/>
                        </a:solidFill>
                        <a:latin typeface="Cambria Math" panose="02040503050406030204" pitchFamily="18" charset="0"/>
                      </a:rPr>
                      <m:t> = </m:t>
                    </m:r>
                    <m:r>
                      <a:rPr lang="en-US" sz="2000" i="1" dirty="0" smtClean="0">
                        <a:solidFill>
                          <a:srgbClr val="0000FF"/>
                        </a:solidFill>
                        <a:latin typeface="Cambria Math" panose="02040503050406030204" pitchFamily="18" charset="0"/>
                      </a:rPr>
                      <m:t>𝐵</m:t>
                    </m:r>
                  </m:oMath>
                </a14:m>
                <a:endParaRPr lang="en-US" sz="2000" dirty="0"/>
              </a:p>
              <a:p>
                <a:pPr lvl="2"/>
                <a:endParaRPr lang="en-US" sz="800" dirty="0"/>
              </a:p>
              <a:p>
                <a:pPr lvl="1"/>
                <a:r>
                  <a:rPr lang="en-US" dirty="0"/>
                  <a:t>If we mix two lights, then mixing the matches will match the result:</a:t>
                </a:r>
              </a:p>
              <a:p>
                <a:pPr lvl="1"/>
                <a:endParaRPr lang="en-US" sz="800" dirty="0"/>
              </a:p>
              <a:p>
                <a:pPr lvl="2"/>
                <a:r>
                  <a:rPr lang="en-US" sz="2000" dirty="0"/>
                  <a:t>If </a:t>
                </a:r>
                <a14:m>
                  <m:oMath xmlns:m="http://schemas.openxmlformats.org/officeDocument/2006/math">
                    <m:r>
                      <a:rPr lang="en-US" sz="2000" i="1" dirty="0" smtClean="0">
                        <a:solidFill>
                          <a:srgbClr val="0000FF"/>
                        </a:solidFill>
                        <a:latin typeface="Cambria Math" panose="02040503050406030204" pitchFamily="18" charset="0"/>
                      </a:rPr>
                      <m:t>𝐴</m:t>
                    </m:r>
                    <m:r>
                      <a:rPr lang="en-US" sz="2000" i="1" dirty="0" smtClean="0">
                        <a:solidFill>
                          <a:srgbClr val="0000FF"/>
                        </a:solidFill>
                        <a:latin typeface="Cambria Math" panose="02040503050406030204" pitchFamily="18" charset="0"/>
                      </a:rPr>
                      <m:t> = (</m:t>
                    </m:r>
                    <m:r>
                      <a:rPr lang="en-US" sz="2000" i="1" dirty="0" smtClean="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1</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2</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3</m:t>
                    </m:r>
                    <m:r>
                      <a:rPr lang="en-US" sz="2000" i="1" dirty="0">
                        <a:solidFill>
                          <a:srgbClr val="0000FF"/>
                        </a:solidFill>
                        <a:latin typeface="Cambria Math" panose="02040503050406030204" pitchFamily="18" charset="0"/>
                      </a:rPr>
                      <m:t>)</m:t>
                    </m:r>
                  </m:oMath>
                </a14:m>
                <a:r>
                  <a:rPr lang="en-US" sz="2000" dirty="0">
                    <a:solidFill>
                      <a:srgbClr val="0000FF"/>
                    </a:solidFill>
                  </a:rPr>
                  <a:t> </a:t>
                </a:r>
                <a:r>
                  <a:rPr lang="en-US" sz="2000" dirty="0"/>
                  <a:t>and </a:t>
                </a:r>
                <a14:m>
                  <m:oMath xmlns:m="http://schemas.openxmlformats.org/officeDocument/2006/math">
                    <m:r>
                      <a:rPr lang="en-US" sz="2000" i="1" dirty="0" smtClean="0">
                        <a:solidFill>
                          <a:srgbClr val="0000FF"/>
                        </a:solidFill>
                        <a:latin typeface="Cambria Math" panose="02040503050406030204" pitchFamily="18" charset="0"/>
                      </a:rPr>
                      <m:t>𝐵</m:t>
                    </m:r>
                    <m:r>
                      <a:rPr lang="en-US" sz="2000" i="1" dirty="0" smtClean="0">
                        <a:solidFill>
                          <a:srgbClr val="0000FF"/>
                        </a:solidFill>
                        <a:latin typeface="Cambria Math" panose="02040503050406030204" pitchFamily="18" charset="0"/>
                      </a:rPr>
                      <m:t> = </m:t>
                    </m:r>
                    <m:d>
                      <m:dPr>
                        <m:ctrlPr>
                          <a:rPr lang="en-US" sz="2000" i="1" dirty="0" smtClean="0">
                            <a:solidFill>
                              <a:srgbClr val="0000FF"/>
                            </a:solidFill>
                            <a:latin typeface="Cambria Math" panose="02040503050406030204" pitchFamily="18" charset="0"/>
                          </a:rPr>
                        </m:ctrlPr>
                      </m:dPr>
                      <m:e>
                        <m:r>
                          <a:rPr lang="en-US" sz="2000" i="1" dirty="0" smtClean="0">
                            <a:solidFill>
                              <a:srgbClr val="0000FF"/>
                            </a:solidFill>
                            <a:latin typeface="Cambria Math" panose="02040503050406030204" pitchFamily="18" charset="0"/>
                          </a:rPr>
                          <m:t>𝑏</m:t>
                        </m:r>
                        <m:r>
                          <a:rPr lang="en-US" sz="2000" i="1" baseline="-25000" dirty="0">
                            <a:solidFill>
                              <a:srgbClr val="0000FF"/>
                            </a:solidFill>
                            <a:latin typeface="Cambria Math" panose="02040503050406030204" pitchFamily="18" charset="0"/>
                          </a:rPr>
                          <m:t>1</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𝑏</m:t>
                        </m:r>
                        <m:r>
                          <a:rPr lang="en-US" sz="2000" i="1" baseline="-25000" dirty="0">
                            <a:solidFill>
                              <a:srgbClr val="0000FF"/>
                            </a:solidFill>
                            <a:latin typeface="Cambria Math" panose="02040503050406030204" pitchFamily="18" charset="0"/>
                          </a:rPr>
                          <m:t>2</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𝑏</m:t>
                        </m:r>
                        <m:r>
                          <a:rPr lang="en-US" sz="2000" i="1" baseline="-25000" dirty="0">
                            <a:solidFill>
                              <a:srgbClr val="0000FF"/>
                            </a:solidFill>
                            <a:latin typeface="Cambria Math" panose="02040503050406030204" pitchFamily="18" charset="0"/>
                          </a:rPr>
                          <m:t>3</m:t>
                        </m:r>
                      </m:e>
                    </m:d>
                  </m:oMath>
                </a14:m>
                <a:r>
                  <a:rPr lang="en-US" sz="2000" dirty="0"/>
                  <a:t>, then </a:t>
                </a:r>
              </a:p>
              <a:p>
                <a:pPr marL="914400" lvl="2" indent="0">
                  <a:buNone/>
                </a:pPr>
                <a14:m>
                  <m:oMathPara xmlns:m="http://schemas.openxmlformats.org/officeDocument/2006/math">
                    <m:oMathParaPr>
                      <m:jc m:val="centerGroup"/>
                    </m:oMathParaPr>
                    <m:oMath xmlns:m="http://schemas.openxmlformats.org/officeDocument/2006/math">
                      <m:r>
                        <a:rPr lang="en-US" sz="2000" i="1" dirty="0" smtClean="0">
                          <a:solidFill>
                            <a:srgbClr val="0000FF"/>
                          </a:solidFill>
                          <a:latin typeface="Cambria Math" panose="02040503050406030204" pitchFamily="18" charset="0"/>
                        </a:rPr>
                        <m:t>𝐴</m:t>
                      </m:r>
                      <m:r>
                        <a:rPr lang="en-US" sz="2000" i="1" dirty="0" smtClean="0">
                          <a:solidFill>
                            <a:srgbClr val="0000FF"/>
                          </a:solidFill>
                          <a:latin typeface="Cambria Math" panose="02040503050406030204" pitchFamily="18" charset="0"/>
                        </a:rPr>
                        <m:t> + </m:t>
                      </m:r>
                      <m:r>
                        <a:rPr lang="en-US" sz="2000" i="1" dirty="0" smtClean="0">
                          <a:solidFill>
                            <a:srgbClr val="0000FF"/>
                          </a:solidFill>
                          <a:latin typeface="Cambria Math" panose="02040503050406030204" pitchFamily="18" charset="0"/>
                        </a:rPr>
                        <m:t>𝐵</m:t>
                      </m:r>
                      <m:r>
                        <a:rPr lang="en-US" sz="2000" i="1" dirty="0" smtClean="0">
                          <a:solidFill>
                            <a:srgbClr val="0000FF"/>
                          </a:solidFill>
                          <a:latin typeface="Cambria Math" panose="02040503050406030204" pitchFamily="18" charset="0"/>
                        </a:rPr>
                        <m:t> = (</m:t>
                      </m:r>
                      <m:r>
                        <a:rPr lang="en-US" sz="2000" i="1" dirty="0" smtClean="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1 </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𝑏</m:t>
                      </m:r>
                      <m:r>
                        <a:rPr lang="en-US" sz="2000" i="1" baseline="-25000" dirty="0">
                          <a:solidFill>
                            <a:srgbClr val="0000FF"/>
                          </a:solidFill>
                          <a:latin typeface="Cambria Math" panose="02040503050406030204" pitchFamily="18" charset="0"/>
                        </a:rPr>
                        <m:t>1</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2 </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𝑏</m:t>
                      </m:r>
                      <m:r>
                        <a:rPr lang="en-US" sz="2000" i="1" baseline="-25000" dirty="0">
                          <a:solidFill>
                            <a:srgbClr val="0000FF"/>
                          </a:solidFill>
                          <a:latin typeface="Cambria Math" panose="02040503050406030204" pitchFamily="18" charset="0"/>
                        </a:rPr>
                        <m:t>2</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3 </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𝑏</m:t>
                      </m:r>
                      <m:r>
                        <a:rPr lang="en-US" sz="2000" i="1" baseline="-25000" dirty="0">
                          <a:solidFill>
                            <a:srgbClr val="0000FF"/>
                          </a:solidFill>
                          <a:latin typeface="Cambria Math" panose="02040503050406030204" pitchFamily="18" charset="0"/>
                        </a:rPr>
                        <m:t>3</m:t>
                      </m:r>
                      <m:r>
                        <a:rPr lang="en-US" sz="2000" i="1" dirty="0">
                          <a:solidFill>
                            <a:srgbClr val="0000FF"/>
                          </a:solidFill>
                          <a:latin typeface="Cambria Math" panose="02040503050406030204" pitchFamily="18" charset="0"/>
                        </a:rPr>
                        <m:t>)</m:t>
                      </m:r>
                    </m:oMath>
                  </m:oMathPara>
                </a14:m>
                <a:endParaRPr lang="en-US" sz="2000" dirty="0"/>
              </a:p>
              <a:p>
                <a:pPr marL="914400" lvl="2" indent="0">
                  <a:buNone/>
                </a:pPr>
                <a:endParaRPr lang="en-US" sz="800" dirty="0"/>
              </a:p>
              <a:p>
                <a:pPr lvl="1"/>
                <a:r>
                  <a:rPr lang="en-US" dirty="0"/>
                  <a:t>If we scale the test light, then the matches get scaled by the same amount:</a:t>
                </a:r>
              </a:p>
              <a:p>
                <a:pPr lvl="1"/>
                <a:endParaRPr lang="en-US" sz="800" dirty="0"/>
              </a:p>
              <a:p>
                <a:pPr marL="914400" lvl="2" indent="0">
                  <a:buNone/>
                </a:pPr>
                <a14:m>
                  <m:oMathPara xmlns:m="http://schemas.openxmlformats.org/officeDocument/2006/math">
                    <m:oMathParaPr>
                      <m:jc m:val="centerGroup"/>
                    </m:oMathParaPr>
                    <m:oMath xmlns:m="http://schemas.openxmlformats.org/officeDocument/2006/math">
                      <m:r>
                        <a:rPr lang="en-US" sz="2000" b="0" i="1" dirty="0" smtClean="0">
                          <a:solidFill>
                            <a:srgbClr val="0000FF"/>
                          </a:solidFill>
                          <a:latin typeface="Cambria Math" panose="02040503050406030204" pitchFamily="18" charset="0"/>
                        </a:rPr>
                        <m:t>𝑢</m:t>
                      </m:r>
                      <m:r>
                        <a:rPr lang="en-US" sz="2000" i="1" dirty="0" smtClean="0">
                          <a:solidFill>
                            <a:srgbClr val="0000FF"/>
                          </a:solidFill>
                          <a:latin typeface="Cambria Math" panose="02040503050406030204" pitchFamily="18" charset="0"/>
                        </a:rPr>
                        <m:t>𝐴</m:t>
                      </m:r>
                      <m:r>
                        <a:rPr lang="en-US" sz="2000" i="1" dirty="0" smtClean="0">
                          <a:solidFill>
                            <a:srgbClr val="0000FF"/>
                          </a:solidFill>
                          <a:latin typeface="Cambria Math" panose="02040503050406030204" pitchFamily="18" charset="0"/>
                        </a:rPr>
                        <m:t> = (</m:t>
                      </m:r>
                      <m:r>
                        <a:rPr lang="en-US" sz="2000" b="0" i="1" dirty="0" smtClean="0">
                          <a:solidFill>
                            <a:srgbClr val="0000FF"/>
                          </a:solidFill>
                          <a:latin typeface="Cambria Math" panose="02040503050406030204" pitchFamily="18" charset="0"/>
                        </a:rPr>
                        <m:t>𝑢</m:t>
                      </m:r>
                      <m:r>
                        <a:rPr lang="en-US" sz="2000" i="1" dirty="0" smtClean="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1</m:t>
                      </m:r>
                      <m:r>
                        <a:rPr lang="en-US" sz="2000" i="1" dirty="0">
                          <a:solidFill>
                            <a:srgbClr val="0000FF"/>
                          </a:solidFill>
                          <a:latin typeface="Cambria Math" panose="02040503050406030204" pitchFamily="18" charset="0"/>
                        </a:rPr>
                        <m:t>, </m:t>
                      </m:r>
                      <m:r>
                        <a:rPr lang="en-US" sz="2000" b="0" i="1" dirty="0" smtClean="0">
                          <a:solidFill>
                            <a:srgbClr val="0000FF"/>
                          </a:solidFill>
                          <a:latin typeface="Cambria Math" panose="02040503050406030204" pitchFamily="18" charset="0"/>
                        </a:rPr>
                        <m:t>𝑢</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2</m:t>
                      </m:r>
                      <m:r>
                        <a:rPr lang="en-US" sz="2000" i="1" dirty="0">
                          <a:solidFill>
                            <a:srgbClr val="0000FF"/>
                          </a:solidFill>
                          <a:latin typeface="Cambria Math" panose="02040503050406030204" pitchFamily="18" charset="0"/>
                        </a:rPr>
                        <m:t>, </m:t>
                      </m:r>
                      <m:r>
                        <a:rPr lang="en-US" sz="2000" b="0" i="1" dirty="0" smtClean="0">
                          <a:solidFill>
                            <a:srgbClr val="0000FF"/>
                          </a:solidFill>
                          <a:latin typeface="Cambria Math" panose="02040503050406030204" pitchFamily="18" charset="0"/>
                        </a:rPr>
                        <m:t>𝑢</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3</m:t>
                      </m:r>
                      <m:r>
                        <a:rPr lang="en-US" sz="2000" i="1" dirty="0">
                          <a:solidFill>
                            <a:srgbClr val="0000FF"/>
                          </a:solidFill>
                          <a:latin typeface="Cambria Math" panose="02040503050406030204" pitchFamily="18" charset="0"/>
                        </a:rPr>
                        <m:t>)</m:t>
                      </m:r>
                    </m:oMath>
                  </m:oMathPara>
                </a14:m>
                <a:endParaRPr lang="en-US" sz="2000" baseline="-25000" dirty="0"/>
              </a:p>
              <a:p>
                <a:pPr marL="914400" lvl="2" indent="0">
                  <a:buNone/>
                </a:pPr>
                <a:endParaRPr lang="en-US" sz="2000" baseline="-25000" dirty="0"/>
              </a:p>
            </p:txBody>
          </p:sp>
        </mc:Choice>
        <mc:Fallback xmlns="">
          <p:sp>
            <p:nvSpPr>
              <p:cNvPr id="813059" name="Rectangle 3"/>
              <p:cNvSpPr>
                <a:spLocks noGrp="1" noRot="1" noChangeAspect="1" noMove="1" noResize="1" noEditPoints="1" noAdjustHandles="1" noChangeArrowheads="1" noChangeShapeType="1" noTextEdit="1"/>
              </p:cNvSpPr>
              <p:nvPr>
                <p:ph idx="1"/>
              </p:nvPr>
            </p:nvSpPr>
            <p:spPr>
              <a:blipFill>
                <a:blip r:embed="rId3"/>
                <a:stretch>
                  <a:fillRect l="-858" t="-966"/>
                </a:stretch>
              </a:blipFill>
            </p:spPr>
            <p:txBody>
              <a:bodyPr/>
              <a:lstStyle/>
              <a:p>
                <a:r>
                  <a:rPr lang="en-US">
                    <a:noFill/>
                  </a:rPr>
                  <a:t> </a:t>
                </a:r>
              </a:p>
            </p:txBody>
          </p:sp>
        </mc:Fallback>
      </mc:AlternateContent>
    </p:spTree>
    <p:extLst>
      <p:ext uri="{BB962C8B-B14F-4D97-AF65-F5344CB8AC3E}">
        <p14:creationId xmlns:p14="http://schemas.microsoft.com/office/powerpoint/2010/main" val="106363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130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305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305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3059">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3059">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3059">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13059">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305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059"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a:t>Color matching is linear</a:t>
            </a:r>
          </a:p>
        </p:txBody>
      </p:sp>
      <mc:AlternateContent xmlns:mc="http://schemas.openxmlformats.org/markup-compatibility/2006" xmlns:a14="http://schemas.microsoft.com/office/drawing/2010/main">
        <mc:Choice Requires="a14">
          <p:sp>
            <p:nvSpPr>
              <p:cNvPr id="813059" name="Rectangle 3"/>
              <p:cNvSpPr>
                <a:spLocks noGrp="1" noChangeArrowheads="1"/>
              </p:cNvSpPr>
              <p:nvPr>
                <p:ph idx="1"/>
              </p:nvPr>
            </p:nvSpPr>
            <p:spPr/>
            <p:txBody>
              <a:bodyPr/>
              <a:lstStyle/>
              <a:p>
                <a:r>
                  <a:rPr lang="en-US" dirty="0"/>
                  <a:t>Fix primaries </a:t>
                </a:r>
                <a14:m>
                  <m:oMath xmlns:m="http://schemas.openxmlformats.org/officeDocument/2006/math">
                    <m:r>
                      <a:rPr lang="en-US" i="1" dirty="0">
                        <a:solidFill>
                          <a:srgbClr val="0000FF"/>
                        </a:solidFill>
                        <a:latin typeface="Cambria Math" panose="02040503050406030204" pitchFamily="18" charset="0"/>
                      </a:rPr>
                      <m:t>𝑃</m:t>
                    </m:r>
                    <m:r>
                      <a:rPr lang="en-US" i="1" baseline="-25000" dirty="0">
                        <a:solidFill>
                          <a:srgbClr val="0000FF"/>
                        </a:solidFill>
                        <a:latin typeface="Cambria Math" panose="02040503050406030204" pitchFamily="18" charset="0"/>
                      </a:rPr>
                      <m:t>1</m:t>
                    </m:r>
                  </m:oMath>
                </a14:m>
                <a:r>
                  <a:rPr lang="en-US" dirty="0"/>
                  <a:t>, </a:t>
                </a:r>
                <a14:m>
                  <m:oMath xmlns:m="http://schemas.openxmlformats.org/officeDocument/2006/math">
                    <m:r>
                      <a:rPr lang="en-US" i="1" dirty="0">
                        <a:solidFill>
                          <a:srgbClr val="0000FF"/>
                        </a:solidFill>
                        <a:latin typeface="Cambria Math" panose="02040503050406030204" pitchFamily="18" charset="0"/>
                      </a:rPr>
                      <m:t>𝑃</m:t>
                    </m:r>
                    <m:r>
                      <a:rPr lang="en-US" i="1" baseline="-25000" dirty="0">
                        <a:solidFill>
                          <a:srgbClr val="0000FF"/>
                        </a:solidFill>
                        <a:latin typeface="Cambria Math" panose="02040503050406030204" pitchFamily="18" charset="0"/>
                      </a:rPr>
                      <m:t>2</m:t>
                    </m:r>
                  </m:oMath>
                </a14:m>
                <a:r>
                  <a:rPr lang="en-US" dirty="0"/>
                  <a:t>, </a:t>
                </a:r>
                <a14:m>
                  <m:oMath xmlns:m="http://schemas.openxmlformats.org/officeDocument/2006/math">
                    <m:r>
                      <a:rPr lang="en-US" i="1" dirty="0">
                        <a:solidFill>
                          <a:srgbClr val="0000FF"/>
                        </a:solidFill>
                        <a:latin typeface="Cambria Math" panose="02040503050406030204" pitchFamily="18" charset="0"/>
                      </a:rPr>
                      <m:t>𝑃</m:t>
                    </m:r>
                    <m:r>
                      <a:rPr lang="en-US" i="1" baseline="-25000" dirty="0">
                        <a:solidFill>
                          <a:srgbClr val="0000FF"/>
                        </a:solidFill>
                        <a:latin typeface="Cambria Math" panose="02040503050406030204" pitchFamily="18" charset="0"/>
                      </a:rPr>
                      <m:t>3</m:t>
                    </m:r>
                  </m:oMath>
                </a14:m>
                <a:r>
                  <a:rPr lang="en-US" dirty="0"/>
                  <a:t>  and let </a:t>
                </a:r>
                <a14:m>
                  <m:oMath xmlns:m="http://schemas.openxmlformats.org/officeDocument/2006/math">
                    <m:r>
                      <a:rPr lang="en-US" i="1" dirty="0" smtClean="0">
                        <a:solidFill>
                          <a:srgbClr val="0000FF"/>
                        </a:solidFill>
                        <a:latin typeface="Cambria Math" panose="02040503050406030204" pitchFamily="18" charset="0"/>
                      </a:rPr>
                      <m:t>𝑎</m:t>
                    </m:r>
                    <m:r>
                      <a:rPr lang="en-US" i="1" baseline="-25000" dirty="0">
                        <a:solidFill>
                          <a:srgbClr val="0000FF"/>
                        </a:solidFill>
                        <a:latin typeface="Cambria Math" panose="02040503050406030204" pitchFamily="18" charset="0"/>
                      </a:rPr>
                      <m:t>1</m:t>
                    </m:r>
                  </m:oMath>
                </a14:m>
                <a:r>
                  <a:rPr lang="en-US" dirty="0"/>
                  <a:t>,</a:t>
                </a:r>
                <a:r>
                  <a:rPr lang="en-US" dirty="0">
                    <a:solidFill>
                      <a:srgbClr val="0000FF"/>
                    </a:solidFill>
                  </a:rPr>
                  <a:t> </a:t>
                </a:r>
                <a14:m>
                  <m:oMath xmlns:m="http://schemas.openxmlformats.org/officeDocument/2006/math">
                    <m:r>
                      <a:rPr lang="en-US" i="1" dirty="0" smtClean="0">
                        <a:solidFill>
                          <a:srgbClr val="0000FF"/>
                        </a:solidFill>
                        <a:latin typeface="Cambria Math" panose="02040503050406030204" pitchFamily="18" charset="0"/>
                      </a:rPr>
                      <m:t>𝑎</m:t>
                    </m:r>
                    <m:r>
                      <a:rPr lang="en-US" i="1" baseline="-25000" dirty="0">
                        <a:solidFill>
                          <a:srgbClr val="0000FF"/>
                        </a:solidFill>
                        <a:latin typeface="Cambria Math" panose="02040503050406030204" pitchFamily="18" charset="0"/>
                      </a:rPr>
                      <m:t>2</m:t>
                    </m:r>
                  </m:oMath>
                </a14:m>
                <a:r>
                  <a:rPr lang="en-US" dirty="0"/>
                  <a:t>,</a:t>
                </a:r>
                <a:r>
                  <a:rPr lang="en-US" dirty="0">
                    <a:solidFill>
                      <a:srgbClr val="0000FF"/>
                    </a:solidFill>
                  </a:rPr>
                  <a:t> </a:t>
                </a:r>
                <a14:m>
                  <m:oMath xmlns:m="http://schemas.openxmlformats.org/officeDocument/2006/math">
                    <m:r>
                      <a:rPr lang="en-US" i="1" dirty="0" smtClean="0">
                        <a:solidFill>
                          <a:srgbClr val="0000FF"/>
                        </a:solidFill>
                        <a:latin typeface="Cambria Math" panose="02040503050406030204" pitchFamily="18" charset="0"/>
                      </a:rPr>
                      <m:t>𝑎</m:t>
                    </m:r>
                    <m:r>
                      <a:rPr lang="en-US" i="1" baseline="-25000" dirty="0">
                        <a:solidFill>
                          <a:srgbClr val="0000FF"/>
                        </a:solidFill>
                        <a:latin typeface="Cambria Math" panose="02040503050406030204" pitchFamily="18" charset="0"/>
                      </a:rPr>
                      <m:t>3</m:t>
                    </m:r>
                  </m:oMath>
                </a14:m>
                <a:r>
                  <a:rPr lang="en-US" dirty="0"/>
                  <a:t> and </a:t>
                </a:r>
                <a14:m>
                  <m:oMath xmlns:m="http://schemas.openxmlformats.org/officeDocument/2006/math">
                    <m:r>
                      <a:rPr lang="en-US" b="0" i="1" dirty="0" smtClean="0">
                        <a:solidFill>
                          <a:srgbClr val="0000FF"/>
                        </a:solidFill>
                        <a:latin typeface="Cambria Math" panose="02040503050406030204" pitchFamily="18" charset="0"/>
                      </a:rPr>
                      <m:t>𝑏</m:t>
                    </m:r>
                    <m:r>
                      <a:rPr lang="en-US" i="1" baseline="-25000" dirty="0">
                        <a:solidFill>
                          <a:srgbClr val="0000FF"/>
                        </a:solidFill>
                        <a:latin typeface="Cambria Math" panose="02040503050406030204" pitchFamily="18" charset="0"/>
                      </a:rPr>
                      <m:t>1</m:t>
                    </m:r>
                  </m:oMath>
                </a14:m>
                <a:r>
                  <a:rPr lang="en-US" dirty="0"/>
                  <a:t>,</a:t>
                </a:r>
                <a:r>
                  <a:rPr lang="en-US" dirty="0">
                    <a:solidFill>
                      <a:srgbClr val="0000FF"/>
                    </a:solidFill>
                  </a:rPr>
                  <a:t> </a:t>
                </a:r>
                <a14:m>
                  <m:oMath xmlns:m="http://schemas.openxmlformats.org/officeDocument/2006/math">
                    <m:r>
                      <a:rPr lang="en-US" b="0" i="1" dirty="0" smtClean="0">
                        <a:solidFill>
                          <a:srgbClr val="0000FF"/>
                        </a:solidFill>
                        <a:latin typeface="Cambria Math" panose="02040503050406030204" pitchFamily="18" charset="0"/>
                      </a:rPr>
                      <m:t>𝑏</m:t>
                    </m:r>
                    <m:r>
                      <a:rPr lang="en-US" i="1" baseline="-25000" dirty="0">
                        <a:solidFill>
                          <a:srgbClr val="0000FF"/>
                        </a:solidFill>
                        <a:latin typeface="Cambria Math" panose="02040503050406030204" pitchFamily="18" charset="0"/>
                      </a:rPr>
                      <m:t>2</m:t>
                    </m:r>
                  </m:oMath>
                </a14:m>
                <a:r>
                  <a:rPr lang="en-US" dirty="0"/>
                  <a:t>,</a:t>
                </a:r>
                <a:r>
                  <a:rPr lang="en-US" dirty="0">
                    <a:solidFill>
                      <a:srgbClr val="0000FF"/>
                    </a:solidFill>
                  </a:rPr>
                  <a:t> </a:t>
                </a:r>
                <a14:m>
                  <m:oMath xmlns:m="http://schemas.openxmlformats.org/officeDocument/2006/math">
                    <m:r>
                      <a:rPr lang="en-US" b="0" i="1" dirty="0" smtClean="0">
                        <a:solidFill>
                          <a:srgbClr val="0000FF"/>
                        </a:solidFill>
                        <a:latin typeface="Cambria Math" panose="02040503050406030204" pitchFamily="18" charset="0"/>
                      </a:rPr>
                      <m:t>𝑏</m:t>
                    </m:r>
                    <m:r>
                      <a:rPr lang="en-US" i="1" baseline="-25000" dirty="0">
                        <a:solidFill>
                          <a:srgbClr val="0000FF"/>
                        </a:solidFill>
                        <a:latin typeface="Cambria Math" panose="02040503050406030204" pitchFamily="18" charset="0"/>
                      </a:rPr>
                      <m:t>3</m:t>
                    </m:r>
                  </m:oMath>
                </a14:m>
                <a:r>
                  <a:rPr lang="en-US" dirty="0"/>
                  <a:t> be the weights of primaries needed to match test lights </a:t>
                </a:r>
                <a14:m>
                  <m:oMath xmlns:m="http://schemas.openxmlformats.org/officeDocument/2006/math">
                    <m:r>
                      <a:rPr lang="en-US" i="1" dirty="0">
                        <a:solidFill>
                          <a:srgbClr val="0000FF"/>
                        </a:solidFill>
                        <a:latin typeface="Cambria Math" panose="02040503050406030204" pitchFamily="18" charset="0"/>
                      </a:rPr>
                      <m:t>𝐴</m:t>
                    </m:r>
                  </m:oMath>
                </a14:m>
                <a:r>
                  <a:rPr lang="en-US" dirty="0"/>
                  <a:t> and </a:t>
                </a:r>
                <a14:m>
                  <m:oMath xmlns:m="http://schemas.openxmlformats.org/officeDocument/2006/math">
                    <m:r>
                      <a:rPr lang="en-US" b="0" i="1" dirty="0" smtClean="0">
                        <a:solidFill>
                          <a:srgbClr val="0000FF"/>
                        </a:solidFill>
                        <a:latin typeface="Cambria Math" panose="02040503050406030204" pitchFamily="18" charset="0"/>
                      </a:rPr>
                      <m:t>𝐵</m:t>
                    </m:r>
                  </m:oMath>
                </a14:m>
                <a:r>
                  <a:rPr lang="en-US" dirty="0"/>
                  <a:t>. I.e., </a:t>
                </a:r>
                <a14:m>
                  <m:oMath xmlns:m="http://schemas.openxmlformats.org/officeDocument/2006/math">
                    <m:r>
                      <a:rPr lang="en-US" i="1" dirty="0">
                        <a:solidFill>
                          <a:srgbClr val="0000FF"/>
                        </a:solidFill>
                        <a:latin typeface="Cambria Math" panose="02040503050406030204" pitchFamily="18" charset="0"/>
                      </a:rPr>
                      <m:t>𝐴</m:t>
                    </m:r>
                    <m:r>
                      <a:rPr lang="en-US" i="1" dirty="0">
                        <a:solidFill>
                          <a:srgbClr val="0000FF"/>
                        </a:solidFill>
                        <a:latin typeface="Cambria Math" panose="02040503050406030204" pitchFamily="18" charset="0"/>
                      </a:rPr>
                      <m:t> = </m:t>
                    </m:r>
                    <m:d>
                      <m:dPr>
                        <m:ctrlPr>
                          <a:rPr lang="en-US" i="1" dirty="0">
                            <a:solidFill>
                              <a:srgbClr val="0000FF"/>
                            </a:solidFill>
                            <a:latin typeface="Cambria Math" panose="02040503050406030204" pitchFamily="18" charset="0"/>
                          </a:rPr>
                        </m:ctrlPr>
                      </m:dPr>
                      <m:e>
                        <m:r>
                          <a:rPr lang="en-US" i="1" dirty="0">
                            <a:solidFill>
                              <a:srgbClr val="0000FF"/>
                            </a:solidFill>
                            <a:latin typeface="Cambria Math" panose="02040503050406030204" pitchFamily="18" charset="0"/>
                          </a:rPr>
                          <m:t>𝑎</m:t>
                        </m:r>
                        <m:r>
                          <a:rPr lang="en-US" i="1" baseline="-25000" dirty="0">
                            <a:solidFill>
                              <a:srgbClr val="0000FF"/>
                            </a:solidFill>
                            <a:latin typeface="Cambria Math" panose="02040503050406030204" pitchFamily="18" charset="0"/>
                          </a:rPr>
                          <m:t>1</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𝑎</m:t>
                        </m:r>
                        <m:r>
                          <a:rPr lang="en-US" i="1" baseline="-25000" dirty="0">
                            <a:solidFill>
                              <a:srgbClr val="0000FF"/>
                            </a:solidFill>
                            <a:latin typeface="Cambria Math" panose="02040503050406030204" pitchFamily="18" charset="0"/>
                          </a:rPr>
                          <m:t>2</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𝑎</m:t>
                        </m:r>
                        <m:r>
                          <a:rPr lang="en-US" i="1" baseline="-25000" dirty="0">
                            <a:solidFill>
                              <a:srgbClr val="0000FF"/>
                            </a:solidFill>
                            <a:latin typeface="Cambria Math" panose="02040503050406030204" pitchFamily="18" charset="0"/>
                          </a:rPr>
                          <m:t>3</m:t>
                        </m:r>
                      </m:e>
                    </m:d>
                  </m:oMath>
                </a14:m>
                <a:r>
                  <a:rPr lang="en-US" dirty="0"/>
                  <a:t> and </a:t>
                </a:r>
                <a14:m>
                  <m:oMath xmlns:m="http://schemas.openxmlformats.org/officeDocument/2006/math">
                    <m:r>
                      <a:rPr lang="en-US" b="0" i="1" dirty="0" smtClean="0">
                        <a:solidFill>
                          <a:srgbClr val="0000FF"/>
                        </a:solidFill>
                        <a:latin typeface="Cambria Math" panose="02040503050406030204" pitchFamily="18" charset="0"/>
                      </a:rPr>
                      <m:t>𝐵</m:t>
                    </m:r>
                    <m:r>
                      <a:rPr lang="en-US" i="1" dirty="0">
                        <a:solidFill>
                          <a:srgbClr val="0000FF"/>
                        </a:solidFill>
                        <a:latin typeface="Cambria Math" panose="02040503050406030204" pitchFamily="18" charset="0"/>
                      </a:rPr>
                      <m:t> = </m:t>
                    </m:r>
                    <m:d>
                      <m:dPr>
                        <m:ctrlPr>
                          <a:rPr lang="en-US" i="1" dirty="0">
                            <a:solidFill>
                              <a:srgbClr val="0000FF"/>
                            </a:solidFill>
                            <a:latin typeface="Cambria Math" panose="02040503050406030204" pitchFamily="18" charset="0"/>
                          </a:rPr>
                        </m:ctrlPr>
                      </m:dPr>
                      <m:e>
                        <m:r>
                          <a:rPr lang="en-US" b="0" i="1" dirty="0" smtClean="0">
                            <a:solidFill>
                              <a:srgbClr val="0000FF"/>
                            </a:solidFill>
                            <a:latin typeface="Cambria Math" panose="02040503050406030204" pitchFamily="18" charset="0"/>
                          </a:rPr>
                          <m:t>𝑏</m:t>
                        </m:r>
                        <m:r>
                          <a:rPr lang="en-US" i="1" baseline="-25000" dirty="0">
                            <a:solidFill>
                              <a:srgbClr val="0000FF"/>
                            </a:solidFill>
                            <a:latin typeface="Cambria Math" panose="02040503050406030204" pitchFamily="18" charset="0"/>
                          </a:rPr>
                          <m:t>1</m:t>
                        </m:r>
                        <m:r>
                          <a:rPr lang="en-US" i="1" dirty="0">
                            <a:solidFill>
                              <a:srgbClr val="0000FF"/>
                            </a:solidFill>
                            <a:latin typeface="Cambria Math" panose="02040503050406030204" pitchFamily="18" charset="0"/>
                          </a:rPr>
                          <m:t>, </m:t>
                        </m:r>
                        <m:r>
                          <a:rPr lang="en-US" b="0" i="1" dirty="0" smtClean="0">
                            <a:solidFill>
                              <a:srgbClr val="0000FF"/>
                            </a:solidFill>
                            <a:latin typeface="Cambria Math" panose="02040503050406030204" pitchFamily="18" charset="0"/>
                          </a:rPr>
                          <m:t>𝑏</m:t>
                        </m:r>
                        <m:r>
                          <a:rPr lang="en-US" i="1" baseline="-25000" dirty="0">
                            <a:solidFill>
                              <a:srgbClr val="0000FF"/>
                            </a:solidFill>
                            <a:latin typeface="Cambria Math" panose="02040503050406030204" pitchFamily="18" charset="0"/>
                          </a:rPr>
                          <m:t>2</m:t>
                        </m:r>
                        <m:r>
                          <a:rPr lang="en-US" i="1" dirty="0">
                            <a:solidFill>
                              <a:srgbClr val="0000FF"/>
                            </a:solidFill>
                            <a:latin typeface="Cambria Math" panose="02040503050406030204" pitchFamily="18" charset="0"/>
                          </a:rPr>
                          <m:t>, </m:t>
                        </m:r>
                        <m:r>
                          <a:rPr lang="en-US" b="0" i="1" dirty="0" smtClean="0">
                            <a:solidFill>
                              <a:srgbClr val="0000FF"/>
                            </a:solidFill>
                            <a:latin typeface="Cambria Math" panose="02040503050406030204" pitchFamily="18" charset="0"/>
                          </a:rPr>
                          <m:t>𝑏</m:t>
                        </m:r>
                        <m:r>
                          <a:rPr lang="en-US" i="1" baseline="-25000" dirty="0">
                            <a:solidFill>
                              <a:srgbClr val="0000FF"/>
                            </a:solidFill>
                            <a:latin typeface="Cambria Math" panose="02040503050406030204" pitchFamily="18" charset="0"/>
                          </a:rPr>
                          <m:t>3</m:t>
                        </m:r>
                      </m:e>
                    </m:d>
                  </m:oMath>
                </a14:m>
                <a:r>
                  <a:rPr lang="en-US" baseline="-25000" dirty="0">
                    <a:solidFill>
                      <a:srgbClr val="0000FF"/>
                    </a:solidFill>
                  </a:rPr>
                  <a:t> </a:t>
                </a:r>
              </a:p>
              <a:p>
                <a:r>
                  <a:rPr lang="en-US" dirty="0"/>
                  <a:t>Empirically, color matching is linear: for scalar coefficients </a:t>
                </a:r>
                <a14:m>
                  <m:oMath xmlns:m="http://schemas.openxmlformats.org/officeDocument/2006/math">
                    <m:r>
                      <a:rPr lang="en-US" i="1" dirty="0" smtClean="0">
                        <a:solidFill>
                          <a:srgbClr val="0000FF"/>
                        </a:solidFill>
                        <a:latin typeface="Cambria Math" panose="02040503050406030204" pitchFamily="18" charset="0"/>
                      </a:rPr>
                      <m:t>𝑢</m:t>
                    </m:r>
                  </m:oMath>
                </a14:m>
                <a:r>
                  <a:rPr lang="en-US" dirty="0"/>
                  <a:t> and </a:t>
                </a:r>
                <a14:m>
                  <m:oMath xmlns:m="http://schemas.openxmlformats.org/officeDocument/2006/math">
                    <m:r>
                      <a:rPr lang="en-US" i="1" dirty="0" smtClean="0">
                        <a:solidFill>
                          <a:srgbClr val="0000FF"/>
                        </a:solidFill>
                        <a:latin typeface="Cambria Math" panose="02040503050406030204" pitchFamily="18" charset="0"/>
                      </a:rPr>
                      <m:t>𝑣</m:t>
                    </m:r>
                  </m:oMath>
                </a14:m>
                <a:r>
                  <a:rPr lang="en-US" dirty="0"/>
                  <a:t>, </a:t>
                </a:r>
                <a14:m>
                  <m:oMath xmlns:m="http://schemas.openxmlformats.org/officeDocument/2006/math">
                    <m:r>
                      <a:rPr lang="en-US" sz="2800" i="1" dirty="0">
                        <a:solidFill>
                          <a:srgbClr val="0000FF"/>
                        </a:solidFill>
                        <a:latin typeface="Cambria Math" panose="02040503050406030204" pitchFamily="18" charset="0"/>
                      </a:rPr>
                      <m:t>𝑢𝐴</m:t>
                    </m:r>
                    <m:r>
                      <a:rPr lang="en-US" sz="2800" i="1" dirty="0">
                        <a:solidFill>
                          <a:srgbClr val="0000FF"/>
                        </a:solidFill>
                        <a:latin typeface="Cambria Math" panose="02040503050406030204" pitchFamily="18" charset="0"/>
                      </a:rPr>
                      <m:t> + </m:t>
                    </m:r>
                    <m:r>
                      <a:rPr lang="en-US" sz="2800" i="1" dirty="0">
                        <a:solidFill>
                          <a:srgbClr val="0000FF"/>
                        </a:solidFill>
                        <a:latin typeface="Cambria Math" panose="02040503050406030204" pitchFamily="18" charset="0"/>
                      </a:rPr>
                      <m:t>𝑣𝐵</m:t>
                    </m:r>
                    <m:r>
                      <a:rPr lang="en-US" sz="2800" i="1" dirty="0">
                        <a:solidFill>
                          <a:srgbClr val="0000FF"/>
                        </a:solidFill>
                        <a:latin typeface="Cambria Math" panose="02040503050406030204" pitchFamily="18" charset="0"/>
                      </a:rPr>
                      <m:t> = (</m:t>
                    </m:r>
                    <m:r>
                      <a:rPr lang="en-US" sz="2800" i="1" dirty="0">
                        <a:solidFill>
                          <a:srgbClr val="0000FF"/>
                        </a:solidFill>
                        <a:latin typeface="Cambria Math" panose="02040503050406030204" pitchFamily="18" charset="0"/>
                      </a:rPr>
                      <m:t>𝑢𝑎</m:t>
                    </m:r>
                    <m:r>
                      <a:rPr lang="en-US" sz="2800" i="1" baseline="-25000" dirty="0">
                        <a:solidFill>
                          <a:srgbClr val="0000FF"/>
                        </a:solidFill>
                        <a:latin typeface="Cambria Math" panose="02040503050406030204" pitchFamily="18" charset="0"/>
                      </a:rPr>
                      <m:t>1</m:t>
                    </m:r>
                    <m:r>
                      <a:rPr lang="en-US" sz="2800" i="1" dirty="0">
                        <a:solidFill>
                          <a:srgbClr val="0000FF"/>
                        </a:solidFill>
                        <a:latin typeface="Cambria Math" panose="02040503050406030204" pitchFamily="18" charset="0"/>
                      </a:rPr>
                      <m:t> + </m:t>
                    </m:r>
                    <m:r>
                      <a:rPr lang="en-US" sz="2800" i="1" dirty="0">
                        <a:solidFill>
                          <a:srgbClr val="0000FF"/>
                        </a:solidFill>
                        <a:latin typeface="Cambria Math" panose="02040503050406030204" pitchFamily="18" charset="0"/>
                      </a:rPr>
                      <m:t>𝑣𝑏</m:t>
                    </m:r>
                    <m:r>
                      <a:rPr lang="en-US" sz="2800" i="1" baseline="-25000" dirty="0">
                        <a:solidFill>
                          <a:srgbClr val="0000FF"/>
                        </a:solidFill>
                        <a:latin typeface="Cambria Math" panose="02040503050406030204" pitchFamily="18" charset="0"/>
                      </a:rPr>
                      <m:t>1</m:t>
                    </m:r>
                    <m:r>
                      <a:rPr lang="en-US" sz="2800" i="1" dirty="0">
                        <a:solidFill>
                          <a:srgbClr val="0000FF"/>
                        </a:solidFill>
                        <a:latin typeface="Cambria Math" panose="02040503050406030204" pitchFamily="18" charset="0"/>
                      </a:rPr>
                      <m:t>, </m:t>
                    </m:r>
                    <m:r>
                      <a:rPr lang="en-US" sz="2800" i="1" dirty="0">
                        <a:solidFill>
                          <a:srgbClr val="0000FF"/>
                        </a:solidFill>
                        <a:latin typeface="Cambria Math" panose="02040503050406030204" pitchFamily="18" charset="0"/>
                      </a:rPr>
                      <m:t>𝑢𝑎</m:t>
                    </m:r>
                    <m:r>
                      <a:rPr lang="en-US" sz="2800" i="1" baseline="-25000" dirty="0">
                        <a:solidFill>
                          <a:srgbClr val="0000FF"/>
                        </a:solidFill>
                        <a:latin typeface="Cambria Math" panose="02040503050406030204" pitchFamily="18" charset="0"/>
                      </a:rPr>
                      <m:t>2</m:t>
                    </m:r>
                    <m:r>
                      <a:rPr lang="en-US" sz="2800" i="1" dirty="0">
                        <a:solidFill>
                          <a:srgbClr val="0000FF"/>
                        </a:solidFill>
                        <a:latin typeface="Cambria Math" panose="02040503050406030204" pitchFamily="18" charset="0"/>
                      </a:rPr>
                      <m:t> + </m:t>
                    </m:r>
                    <m:r>
                      <a:rPr lang="en-US" sz="2800" i="1" dirty="0">
                        <a:solidFill>
                          <a:srgbClr val="0000FF"/>
                        </a:solidFill>
                        <a:latin typeface="Cambria Math" panose="02040503050406030204" pitchFamily="18" charset="0"/>
                      </a:rPr>
                      <m:t>𝑣𝑏</m:t>
                    </m:r>
                    <m:r>
                      <a:rPr lang="en-US" sz="2800" i="1" baseline="-25000" dirty="0">
                        <a:solidFill>
                          <a:srgbClr val="0000FF"/>
                        </a:solidFill>
                        <a:latin typeface="Cambria Math" panose="02040503050406030204" pitchFamily="18" charset="0"/>
                      </a:rPr>
                      <m:t>2</m:t>
                    </m:r>
                    <m:r>
                      <a:rPr lang="en-US" sz="2800" i="1" dirty="0">
                        <a:solidFill>
                          <a:srgbClr val="0000FF"/>
                        </a:solidFill>
                        <a:latin typeface="Cambria Math" panose="02040503050406030204" pitchFamily="18" charset="0"/>
                      </a:rPr>
                      <m:t>, </m:t>
                    </m:r>
                    <m:r>
                      <a:rPr lang="en-US" sz="2800" i="1" dirty="0">
                        <a:solidFill>
                          <a:srgbClr val="0000FF"/>
                        </a:solidFill>
                        <a:latin typeface="Cambria Math" panose="02040503050406030204" pitchFamily="18" charset="0"/>
                      </a:rPr>
                      <m:t>𝑢𝑎</m:t>
                    </m:r>
                    <m:r>
                      <a:rPr lang="en-US" sz="2800" i="1" baseline="-25000" dirty="0">
                        <a:solidFill>
                          <a:srgbClr val="0000FF"/>
                        </a:solidFill>
                        <a:latin typeface="Cambria Math" panose="02040503050406030204" pitchFamily="18" charset="0"/>
                      </a:rPr>
                      <m:t>3</m:t>
                    </m:r>
                    <m:r>
                      <a:rPr lang="en-US" sz="2800" i="1" dirty="0">
                        <a:solidFill>
                          <a:srgbClr val="0000FF"/>
                        </a:solidFill>
                        <a:latin typeface="Cambria Math" panose="02040503050406030204" pitchFamily="18" charset="0"/>
                      </a:rPr>
                      <m:t> + </m:t>
                    </m:r>
                    <m:r>
                      <a:rPr lang="en-US" sz="2800" i="1" dirty="0">
                        <a:solidFill>
                          <a:srgbClr val="0000FF"/>
                        </a:solidFill>
                        <a:latin typeface="Cambria Math" panose="02040503050406030204" pitchFamily="18" charset="0"/>
                      </a:rPr>
                      <m:t>𝑣𝑏</m:t>
                    </m:r>
                    <m:r>
                      <a:rPr lang="en-US" sz="2800" i="1" baseline="-25000" dirty="0">
                        <a:solidFill>
                          <a:srgbClr val="0000FF"/>
                        </a:solidFill>
                        <a:latin typeface="Cambria Math" panose="02040503050406030204" pitchFamily="18" charset="0"/>
                      </a:rPr>
                      <m:t>3</m:t>
                    </m:r>
                    <m:r>
                      <a:rPr lang="en-US" sz="2800" i="1" dirty="0">
                        <a:solidFill>
                          <a:srgbClr val="0000FF"/>
                        </a:solidFill>
                        <a:latin typeface="Cambria Math" panose="02040503050406030204" pitchFamily="18" charset="0"/>
                      </a:rPr>
                      <m:t>)</m:t>
                    </m:r>
                  </m:oMath>
                </a14:m>
                <a:endParaRPr lang="en-US" sz="2800" dirty="0"/>
              </a:p>
              <a:p>
                <a:endParaRPr lang="en-US" sz="2400" dirty="0"/>
              </a:p>
              <a:p>
                <a:pPr marL="914400" lvl="2" indent="0">
                  <a:buNone/>
                </a:pPr>
                <a:endParaRPr lang="en-US" sz="2000" baseline="-25000" dirty="0"/>
              </a:p>
            </p:txBody>
          </p:sp>
        </mc:Choice>
        <mc:Fallback xmlns="">
          <p:sp>
            <p:nvSpPr>
              <p:cNvPr id="813059" name="Rectangle 3"/>
              <p:cNvSpPr>
                <a:spLocks noGrp="1" noRot="1" noChangeAspect="1" noMove="1" noResize="1" noEditPoints="1" noAdjustHandles="1" noChangeArrowheads="1" noChangeShapeType="1" noTextEdit="1"/>
              </p:cNvSpPr>
              <p:nvPr>
                <p:ph idx="1"/>
              </p:nvPr>
            </p:nvSpPr>
            <p:spPr>
              <a:blipFill>
                <a:blip r:embed="rId3"/>
                <a:stretch>
                  <a:fillRect l="-1103" t="-1449" r="-490"/>
                </a:stretch>
              </a:blipFill>
            </p:spPr>
            <p:txBody>
              <a:bodyPr/>
              <a:lstStyle/>
              <a:p>
                <a:r>
                  <a:rPr lang="en-US">
                    <a:noFill/>
                  </a:rPr>
                  <a:t> </a:t>
                </a:r>
              </a:p>
            </p:txBody>
          </p:sp>
        </mc:Fallback>
      </mc:AlternateContent>
    </p:spTree>
    <p:extLst>
      <p:ext uri="{BB962C8B-B14F-4D97-AF65-F5344CB8AC3E}">
        <p14:creationId xmlns:p14="http://schemas.microsoft.com/office/powerpoint/2010/main" val="587618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7F7F-CFA7-C142-AC5D-D1936FFF0ED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74B24EF-8C0F-F946-80FF-68B085FCB247}"/>
              </a:ext>
            </a:extLst>
          </p:cNvPr>
          <p:cNvSpPr>
            <a:spLocks noGrp="1"/>
          </p:cNvSpPr>
          <p:nvPr>
            <p:ph idx="1"/>
          </p:nvPr>
        </p:nvSpPr>
        <p:spPr/>
        <p:txBody>
          <a:bodyPr/>
          <a:lstStyle/>
          <a:p>
            <a:r>
              <a:rPr lang="en-US" dirty="0">
                <a:solidFill>
                  <a:schemeClr val="bg1">
                    <a:lumMod val="50000"/>
                  </a:schemeClr>
                </a:solidFill>
              </a:rPr>
              <a:t>Physical origin of color</a:t>
            </a:r>
          </a:p>
          <a:p>
            <a:r>
              <a:rPr lang="en-US" dirty="0">
                <a:solidFill>
                  <a:schemeClr val="bg1">
                    <a:lumMod val="50000"/>
                  </a:schemeClr>
                </a:solidFill>
              </a:rPr>
              <a:t>Spectra of sources and surfaces</a:t>
            </a:r>
          </a:p>
          <a:p>
            <a:r>
              <a:rPr lang="en-US" dirty="0">
                <a:solidFill>
                  <a:schemeClr val="bg1">
                    <a:lumMod val="50000"/>
                  </a:schemeClr>
                </a:solidFill>
              </a:rPr>
              <a:t>Physiology of color vision</a:t>
            </a:r>
          </a:p>
          <a:p>
            <a:r>
              <a:rPr lang="en-US" dirty="0">
                <a:solidFill>
                  <a:schemeClr val="bg1">
                    <a:lumMod val="50000"/>
                  </a:schemeClr>
                </a:solidFill>
              </a:rPr>
              <a:t>Quantifying color perception</a:t>
            </a:r>
          </a:p>
          <a:p>
            <a:r>
              <a:rPr lang="en-US" dirty="0"/>
              <a:t>Color spaces</a:t>
            </a:r>
          </a:p>
          <a:p>
            <a:endParaRPr lang="en-US" dirty="0"/>
          </a:p>
          <a:p>
            <a:endParaRPr lang="en-US" dirty="0"/>
          </a:p>
          <a:p>
            <a:endParaRPr lang="en-US" dirty="0"/>
          </a:p>
        </p:txBody>
      </p:sp>
    </p:spTree>
    <p:extLst>
      <p:ext uri="{BB962C8B-B14F-4D97-AF65-F5344CB8AC3E}">
        <p14:creationId xmlns:p14="http://schemas.microsoft.com/office/powerpoint/2010/main" val="330652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Electromagnetic spectrum</a:t>
            </a:r>
          </a:p>
        </p:txBody>
      </p:sp>
      <p:sp>
        <p:nvSpPr>
          <p:cNvPr id="17411" name="Rectangle 3"/>
          <p:cNvSpPr>
            <a:spLocks noGrp="1" noChangeArrowheads="1"/>
          </p:cNvSpPr>
          <p:nvPr>
            <p:ph type="body" idx="1"/>
          </p:nvPr>
        </p:nvSpPr>
        <p:spPr>
          <a:xfrm>
            <a:off x="1524000" y="914400"/>
            <a:ext cx="7772400" cy="5257800"/>
          </a:xfrm>
        </p:spPr>
        <p:txBody>
          <a:bodyPr/>
          <a:lstStyle/>
          <a:p>
            <a:pPr>
              <a:buFontTx/>
              <a:buNone/>
            </a:pPr>
            <a:endParaRPr lang="en-US"/>
          </a:p>
        </p:txBody>
      </p:sp>
      <p:pic>
        <p:nvPicPr>
          <p:cNvPr id="17412" name="Picture 8"/>
          <p:cNvPicPr>
            <a:picLocks noChangeAspect="1" noChangeArrowheads="1"/>
          </p:cNvPicPr>
          <p:nvPr/>
        </p:nvPicPr>
        <p:blipFill>
          <a:blip r:embed="rId3" cstate="print"/>
          <a:srcRect/>
          <a:stretch>
            <a:fillRect/>
          </a:stretch>
        </p:blipFill>
        <p:spPr bwMode="auto">
          <a:xfrm>
            <a:off x="1676401" y="914401"/>
            <a:ext cx="7496175" cy="4010025"/>
          </a:xfrm>
          <a:prstGeom prst="rect">
            <a:avLst/>
          </a:prstGeom>
          <a:noFill/>
          <a:ln w="9525">
            <a:noFill/>
            <a:miter lim="800000"/>
            <a:headEnd/>
            <a:tailEnd/>
          </a:ln>
        </p:spPr>
      </p:pic>
      <p:pic>
        <p:nvPicPr>
          <p:cNvPr id="17413" name="Picture 9" descr="equiluminant"/>
          <p:cNvPicPr>
            <a:picLocks noChangeAspect="1" noChangeArrowheads="1"/>
          </p:cNvPicPr>
          <p:nvPr/>
        </p:nvPicPr>
        <p:blipFill>
          <a:blip r:embed="rId4" cstate="print"/>
          <a:srcRect/>
          <a:stretch>
            <a:fillRect/>
          </a:stretch>
        </p:blipFill>
        <p:spPr bwMode="auto">
          <a:xfrm>
            <a:off x="1828800" y="3124200"/>
            <a:ext cx="4876800" cy="2209800"/>
          </a:xfrm>
          <a:prstGeom prst="rect">
            <a:avLst/>
          </a:prstGeom>
          <a:noFill/>
          <a:ln w="9525">
            <a:noFill/>
            <a:miter lim="800000"/>
            <a:headEnd/>
            <a:tailEnd/>
          </a:ln>
        </p:spPr>
      </p:pic>
      <p:sp>
        <p:nvSpPr>
          <p:cNvPr id="17415" name="Rectangle 11"/>
          <p:cNvSpPr>
            <a:spLocks noChangeArrowheads="1"/>
          </p:cNvSpPr>
          <p:nvPr/>
        </p:nvSpPr>
        <p:spPr bwMode="auto">
          <a:xfrm>
            <a:off x="2895601" y="5334000"/>
            <a:ext cx="3249613" cy="304800"/>
          </a:xfrm>
          <a:prstGeom prst="rect">
            <a:avLst/>
          </a:prstGeom>
          <a:noFill/>
          <a:ln w="9525">
            <a:noFill/>
            <a:miter lim="800000"/>
            <a:headEnd/>
            <a:tailEnd/>
          </a:ln>
        </p:spPr>
        <p:txBody>
          <a:bodyPr wrap="none">
            <a:spAutoFit/>
          </a:bodyPr>
          <a:lstStyle/>
          <a:p>
            <a:r>
              <a:rPr lang="en-US" sz="1400">
                <a:solidFill>
                  <a:schemeClr val="tx2"/>
                </a:solidFill>
              </a:rPr>
              <a:t>Human Luminance Sensitivity Function</a:t>
            </a:r>
          </a:p>
        </p:txBody>
      </p:sp>
      <p:pic>
        <p:nvPicPr>
          <p:cNvPr id="126977" name="Picture 1"/>
          <p:cNvPicPr>
            <a:picLocks noChangeAspect="1" noChangeArrowheads="1"/>
          </p:cNvPicPr>
          <p:nvPr/>
        </p:nvPicPr>
        <p:blipFill>
          <a:blip r:embed="rId5" cstate="print"/>
          <a:srcRect/>
          <a:stretch>
            <a:fillRect/>
          </a:stretch>
        </p:blipFill>
        <p:spPr bwMode="auto">
          <a:xfrm>
            <a:off x="6858001" y="2937986"/>
            <a:ext cx="3221531" cy="239601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a:t>Linear color spaces</a:t>
            </a:r>
          </a:p>
        </p:txBody>
      </p:sp>
      <p:sp>
        <p:nvSpPr>
          <p:cNvPr id="40963" name="Rectangle 3"/>
          <p:cNvSpPr>
            <a:spLocks noGrp="1" noChangeArrowheads="1"/>
          </p:cNvSpPr>
          <p:nvPr>
            <p:ph idx="1"/>
          </p:nvPr>
        </p:nvSpPr>
        <p:spPr>
          <a:xfrm>
            <a:off x="914400" y="914400"/>
            <a:ext cx="10363200" cy="5257800"/>
          </a:xfrm>
        </p:spPr>
        <p:txBody>
          <a:bodyPr/>
          <a:lstStyle/>
          <a:p>
            <a:r>
              <a:rPr lang="en-US" sz="2400" dirty="0"/>
              <a:t>Fixing three </a:t>
            </a:r>
            <a:r>
              <a:rPr lang="en-US" sz="2400" b="1" dirty="0"/>
              <a:t>primaries </a:t>
            </a:r>
            <a:r>
              <a:rPr lang="en-US" sz="2400" dirty="0"/>
              <a:t>defines a linear color space in which the </a:t>
            </a:r>
            <a:r>
              <a:rPr lang="en-US" sz="2400" b="1" dirty="0"/>
              <a:t>coordinates</a:t>
            </a:r>
            <a:r>
              <a:rPr lang="en-US" sz="2400" dirty="0"/>
              <a:t> of a color are given by the weights of the primaries used to match it</a:t>
            </a:r>
          </a:p>
          <a:p>
            <a:r>
              <a:rPr lang="en-US" sz="2400" dirty="0"/>
              <a:t>How can we find the coordinates of an arbitrary color signal?</a:t>
            </a:r>
          </a:p>
          <a:p>
            <a:r>
              <a:rPr lang="en-US" sz="2400" dirty="0"/>
              <a:t>We need </a:t>
            </a:r>
            <a:r>
              <a:rPr lang="en-US" sz="2400" b="1" dirty="0"/>
              <a:t>matching functions</a:t>
            </a:r>
            <a:r>
              <a:rPr lang="en-US" sz="2400" dirty="0"/>
              <a:t>,</a:t>
            </a:r>
            <a:r>
              <a:rPr lang="en-US" sz="2400" b="1" dirty="0"/>
              <a:t> </a:t>
            </a:r>
            <a:r>
              <a:rPr lang="en-US" sz="2400" dirty="0"/>
              <a:t>or amounts of each primary needed to match monochromatic sources at each wavelength</a:t>
            </a:r>
            <a:endParaRPr lang="en-US" sz="2400" b="1" dirty="0"/>
          </a:p>
          <a:p>
            <a:endParaRPr lang="en-US" dirty="0"/>
          </a:p>
        </p:txBody>
      </p:sp>
      <p:grpSp>
        <p:nvGrpSpPr>
          <p:cNvPr id="4" name="Group 12">
            <a:extLst>
              <a:ext uri="{FF2B5EF4-FFF2-40B4-BE49-F238E27FC236}">
                <a16:creationId xmlns:a16="http://schemas.microsoft.com/office/drawing/2014/main" id="{477A1A21-8447-3A47-B2EB-E78685790AB1}"/>
              </a:ext>
            </a:extLst>
          </p:cNvPr>
          <p:cNvGrpSpPr>
            <a:grpSpLocks/>
          </p:cNvGrpSpPr>
          <p:nvPr/>
        </p:nvGrpSpPr>
        <p:grpSpPr bwMode="auto">
          <a:xfrm>
            <a:off x="1280438" y="3733801"/>
            <a:ext cx="2377173" cy="1790700"/>
            <a:chOff x="3984" y="513"/>
            <a:chExt cx="912" cy="687"/>
          </a:xfrm>
        </p:grpSpPr>
        <p:sp>
          <p:nvSpPr>
            <p:cNvPr id="5" name="Freeform 13">
              <a:extLst>
                <a:ext uri="{FF2B5EF4-FFF2-40B4-BE49-F238E27FC236}">
                  <a16:creationId xmlns:a16="http://schemas.microsoft.com/office/drawing/2014/main" id="{3AFA2799-09B6-D34F-AC87-4B588A25CF8C}"/>
                </a:ext>
              </a:extLst>
            </p:cNvPr>
            <p:cNvSpPr>
              <a:spLocks/>
            </p:cNvSpPr>
            <p:nvPr/>
          </p:nvSpPr>
          <p:spPr bwMode="auto">
            <a:xfrm flipV="1">
              <a:off x="4568" y="694"/>
              <a:ext cx="328" cy="443"/>
            </a:xfrm>
            <a:custGeom>
              <a:avLst/>
              <a:gdLst>
                <a:gd name="T0" fmla="*/ 17 w 501"/>
                <a:gd name="T1" fmla="*/ 2 h 677"/>
                <a:gd name="T2" fmla="*/ 34 w 501"/>
                <a:gd name="T3" fmla="*/ 5 h 677"/>
                <a:gd name="T4" fmla="*/ 39 w 501"/>
                <a:gd name="T5" fmla="*/ 11 h 677"/>
                <a:gd name="T6" fmla="*/ 31 w 501"/>
                <a:gd name="T7" fmla="*/ 27 h 677"/>
                <a:gd name="T8" fmla="*/ 27 w 501"/>
                <a:gd name="T9" fmla="*/ 35 h 677"/>
                <a:gd name="T10" fmla="*/ 24 w 501"/>
                <a:gd name="T11" fmla="*/ 40 h 677"/>
                <a:gd name="T12" fmla="*/ 14 w 501"/>
                <a:gd name="T13" fmla="*/ 35 h 677"/>
                <a:gd name="T14" fmla="*/ 12 w 501"/>
                <a:gd name="T15" fmla="*/ 34 h 677"/>
                <a:gd name="T16" fmla="*/ 8 w 501"/>
                <a:gd name="T17" fmla="*/ 32 h 677"/>
                <a:gd name="T18" fmla="*/ 1 w 501"/>
                <a:gd name="T19" fmla="*/ 35 h 677"/>
                <a:gd name="T20" fmla="*/ 6 w 501"/>
                <a:gd name="T21" fmla="*/ 41 h 677"/>
                <a:gd name="T22" fmla="*/ 24 w 501"/>
                <a:gd name="T23" fmla="*/ 53 h 677"/>
                <a:gd name="T24" fmla="*/ 22 w 501"/>
                <a:gd name="T25" fmla="*/ 44 h 677"/>
                <a:gd name="T26" fmla="*/ 2 w 501"/>
                <a:gd name="T27" fmla="*/ 27 h 677"/>
                <a:gd name="T28" fmla="*/ 3 w 501"/>
                <a:gd name="T29" fmla="*/ 34 h 677"/>
                <a:gd name="T30" fmla="*/ 5 w 501"/>
                <a:gd name="T31" fmla="*/ 37 h 677"/>
                <a:gd name="T32" fmla="*/ 23 w 501"/>
                <a:gd name="T33" fmla="*/ 46 h 677"/>
                <a:gd name="T34" fmla="*/ 20 w 501"/>
                <a:gd name="T35" fmla="*/ 41 h 677"/>
                <a:gd name="T36" fmla="*/ 5 w 501"/>
                <a:gd name="T37" fmla="*/ 34 h 677"/>
                <a:gd name="T38" fmla="*/ 8 w 501"/>
                <a:gd name="T39" fmla="*/ 27 h 677"/>
                <a:gd name="T40" fmla="*/ 13 w 501"/>
                <a:gd name="T41" fmla="*/ 14 h 677"/>
                <a:gd name="T42" fmla="*/ 14 w 501"/>
                <a:gd name="T43" fmla="*/ 9 h 677"/>
                <a:gd name="T44" fmla="*/ 16 w 501"/>
                <a:gd name="T45" fmla="*/ 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6" name="Freeform 14">
              <a:extLst>
                <a:ext uri="{FF2B5EF4-FFF2-40B4-BE49-F238E27FC236}">
                  <a16:creationId xmlns:a16="http://schemas.microsoft.com/office/drawing/2014/main" id="{62791E80-E212-EC48-B263-BD7B1418B3BF}"/>
                </a:ext>
              </a:extLst>
            </p:cNvPr>
            <p:cNvSpPr>
              <a:spLocks/>
            </p:cNvSpPr>
            <p:nvPr/>
          </p:nvSpPr>
          <p:spPr bwMode="auto">
            <a:xfrm flipV="1">
              <a:off x="4365" y="757"/>
              <a:ext cx="329" cy="443"/>
            </a:xfrm>
            <a:custGeom>
              <a:avLst/>
              <a:gdLst>
                <a:gd name="T0" fmla="*/ 17 w 501"/>
                <a:gd name="T1" fmla="*/ 2 h 677"/>
                <a:gd name="T2" fmla="*/ 35 w 501"/>
                <a:gd name="T3" fmla="*/ 5 h 677"/>
                <a:gd name="T4" fmla="*/ 40 w 501"/>
                <a:gd name="T5" fmla="*/ 11 h 677"/>
                <a:gd name="T6" fmla="*/ 32 w 501"/>
                <a:gd name="T7" fmla="*/ 27 h 677"/>
                <a:gd name="T8" fmla="*/ 27 w 501"/>
                <a:gd name="T9" fmla="*/ 35 h 677"/>
                <a:gd name="T10" fmla="*/ 24 w 501"/>
                <a:gd name="T11" fmla="*/ 40 h 677"/>
                <a:gd name="T12" fmla="*/ 14 w 501"/>
                <a:gd name="T13" fmla="*/ 35 h 677"/>
                <a:gd name="T14" fmla="*/ 12 w 501"/>
                <a:gd name="T15" fmla="*/ 34 h 677"/>
                <a:gd name="T16" fmla="*/ 8 w 501"/>
                <a:gd name="T17" fmla="*/ 32 h 677"/>
                <a:gd name="T18" fmla="*/ 1 w 501"/>
                <a:gd name="T19" fmla="*/ 35 h 677"/>
                <a:gd name="T20" fmla="*/ 6 w 501"/>
                <a:gd name="T21" fmla="*/ 41 h 677"/>
                <a:gd name="T22" fmla="*/ 24 w 501"/>
                <a:gd name="T23" fmla="*/ 53 h 677"/>
                <a:gd name="T24" fmla="*/ 22 w 501"/>
                <a:gd name="T25" fmla="*/ 44 h 677"/>
                <a:gd name="T26" fmla="*/ 2 w 501"/>
                <a:gd name="T27" fmla="*/ 27 h 677"/>
                <a:gd name="T28" fmla="*/ 3 w 501"/>
                <a:gd name="T29" fmla="*/ 34 h 677"/>
                <a:gd name="T30" fmla="*/ 5 w 501"/>
                <a:gd name="T31" fmla="*/ 37 h 677"/>
                <a:gd name="T32" fmla="*/ 23 w 501"/>
                <a:gd name="T33" fmla="*/ 46 h 677"/>
                <a:gd name="T34" fmla="*/ 21 w 501"/>
                <a:gd name="T35" fmla="*/ 41 h 677"/>
                <a:gd name="T36" fmla="*/ 5 w 501"/>
                <a:gd name="T37" fmla="*/ 34 h 677"/>
                <a:gd name="T38" fmla="*/ 8 w 501"/>
                <a:gd name="T39" fmla="*/ 27 h 677"/>
                <a:gd name="T40" fmla="*/ 13 w 501"/>
                <a:gd name="T41" fmla="*/ 14 h 677"/>
                <a:gd name="T42" fmla="*/ 14 w 501"/>
                <a:gd name="T43" fmla="*/ 9 h 677"/>
                <a:gd name="T44" fmla="*/ 16 w 501"/>
                <a:gd name="T45" fmla="*/ 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7" name="Freeform 15">
              <a:extLst>
                <a:ext uri="{FF2B5EF4-FFF2-40B4-BE49-F238E27FC236}">
                  <a16:creationId xmlns:a16="http://schemas.microsoft.com/office/drawing/2014/main" id="{D3157642-5342-6B45-AC9B-A593DD8D625B}"/>
                </a:ext>
              </a:extLst>
            </p:cNvPr>
            <p:cNvSpPr>
              <a:spLocks/>
            </p:cNvSpPr>
            <p:nvPr/>
          </p:nvSpPr>
          <p:spPr bwMode="auto">
            <a:xfrm flipV="1">
              <a:off x="4208" y="702"/>
              <a:ext cx="328" cy="443"/>
            </a:xfrm>
            <a:custGeom>
              <a:avLst/>
              <a:gdLst>
                <a:gd name="T0" fmla="*/ 17 w 501"/>
                <a:gd name="T1" fmla="*/ 2 h 677"/>
                <a:gd name="T2" fmla="*/ 34 w 501"/>
                <a:gd name="T3" fmla="*/ 5 h 677"/>
                <a:gd name="T4" fmla="*/ 39 w 501"/>
                <a:gd name="T5" fmla="*/ 11 h 677"/>
                <a:gd name="T6" fmla="*/ 31 w 501"/>
                <a:gd name="T7" fmla="*/ 27 h 677"/>
                <a:gd name="T8" fmla="*/ 27 w 501"/>
                <a:gd name="T9" fmla="*/ 35 h 677"/>
                <a:gd name="T10" fmla="*/ 24 w 501"/>
                <a:gd name="T11" fmla="*/ 40 h 677"/>
                <a:gd name="T12" fmla="*/ 14 w 501"/>
                <a:gd name="T13" fmla="*/ 35 h 677"/>
                <a:gd name="T14" fmla="*/ 12 w 501"/>
                <a:gd name="T15" fmla="*/ 34 h 677"/>
                <a:gd name="T16" fmla="*/ 8 w 501"/>
                <a:gd name="T17" fmla="*/ 32 h 677"/>
                <a:gd name="T18" fmla="*/ 1 w 501"/>
                <a:gd name="T19" fmla="*/ 35 h 677"/>
                <a:gd name="T20" fmla="*/ 6 w 501"/>
                <a:gd name="T21" fmla="*/ 41 h 677"/>
                <a:gd name="T22" fmla="*/ 24 w 501"/>
                <a:gd name="T23" fmla="*/ 53 h 677"/>
                <a:gd name="T24" fmla="*/ 22 w 501"/>
                <a:gd name="T25" fmla="*/ 44 h 677"/>
                <a:gd name="T26" fmla="*/ 2 w 501"/>
                <a:gd name="T27" fmla="*/ 27 h 677"/>
                <a:gd name="T28" fmla="*/ 3 w 501"/>
                <a:gd name="T29" fmla="*/ 34 h 677"/>
                <a:gd name="T30" fmla="*/ 5 w 501"/>
                <a:gd name="T31" fmla="*/ 37 h 677"/>
                <a:gd name="T32" fmla="*/ 23 w 501"/>
                <a:gd name="T33" fmla="*/ 46 h 677"/>
                <a:gd name="T34" fmla="*/ 20 w 501"/>
                <a:gd name="T35" fmla="*/ 41 h 677"/>
                <a:gd name="T36" fmla="*/ 5 w 501"/>
                <a:gd name="T37" fmla="*/ 34 h 677"/>
                <a:gd name="T38" fmla="*/ 8 w 501"/>
                <a:gd name="T39" fmla="*/ 27 h 677"/>
                <a:gd name="T40" fmla="*/ 13 w 501"/>
                <a:gd name="T41" fmla="*/ 14 h 677"/>
                <a:gd name="T42" fmla="*/ 14 w 501"/>
                <a:gd name="T43" fmla="*/ 9 h 677"/>
                <a:gd name="T44" fmla="*/ 16 w 501"/>
                <a:gd name="T45" fmla="*/ 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8" name="Line 16">
              <a:extLst>
                <a:ext uri="{FF2B5EF4-FFF2-40B4-BE49-F238E27FC236}">
                  <a16:creationId xmlns:a16="http://schemas.microsoft.com/office/drawing/2014/main" id="{28BA6F31-87D7-6043-A485-F67AA7668582}"/>
                </a:ext>
              </a:extLst>
            </p:cNvPr>
            <p:cNvSpPr>
              <a:spLocks noChangeShapeType="1"/>
            </p:cNvSpPr>
            <p:nvPr/>
          </p:nvSpPr>
          <p:spPr bwMode="auto">
            <a:xfrm flipH="1" flipV="1">
              <a:off x="3984" y="639"/>
              <a:ext cx="220" cy="188"/>
            </a:xfrm>
            <a:prstGeom prst="line">
              <a:avLst/>
            </a:prstGeom>
            <a:noFill/>
            <a:ln w="9525">
              <a:solidFill>
                <a:srgbClr val="CC0000"/>
              </a:solidFill>
              <a:round/>
              <a:headEnd/>
              <a:tailEnd/>
            </a:ln>
          </p:spPr>
          <p:txBody>
            <a:bodyPr/>
            <a:lstStyle/>
            <a:p>
              <a:endParaRPr lang="en-US"/>
            </a:p>
          </p:txBody>
        </p:sp>
        <p:sp>
          <p:nvSpPr>
            <p:cNvPr id="9" name="Line 17">
              <a:extLst>
                <a:ext uri="{FF2B5EF4-FFF2-40B4-BE49-F238E27FC236}">
                  <a16:creationId xmlns:a16="http://schemas.microsoft.com/office/drawing/2014/main" id="{A898A84B-B62B-F341-A1B0-1DF02C956F45}"/>
                </a:ext>
              </a:extLst>
            </p:cNvPr>
            <p:cNvSpPr>
              <a:spLocks noChangeShapeType="1"/>
            </p:cNvSpPr>
            <p:nvPr/>
          </p:nvSpPr>
          <p:spPr bwMode="auto">
            <a:xfrm flipH="1" flipV="1">
              <a:off x="4330" y="513"/>
              <a:ext cx="63" cy="220"/>
            </a:xfrm>
            <a:prstGeom prst="line">
              <a:avLst/>
            </a:prstGeom>
            <a:noFill/>
            <a:ln w="9525">
              <a:solidFill>
                <a:srgbClr val="CC0000"/>
              </a:solidFill>
              <a:round/>
              <a:headEnd/>
              <a:tailEnd/>
            </a:ln>
          </p:spPr>
          <p:txBody>
            <a:bodyPr/>
            <a:lstStyle/>
            <a:p>
              <a:endParaRPr lang="en-US"/>
            </a:p>
          </p:txBody>
        </p:sp>
        <p:grpSp>
          <p:nvGrpSpPr>
            <p:cNvPr id="10" name="Group 18">
              <a:extLst>
                <a:ext uri="{FF2B5EF4-FFF2-40B4-BE49-F238E27FC236}">
                  <a16:creationId xmlns:a16="http://schemas.microsoft.com/office/drawing/2014/main" id="{A5FEE3FF-B4F8-B042-8BB9-71704CA84F03}"/>
                </a:ext>
              </a:extLst>
            </p:cNvPr>
            <p:cNvGrpSpPr>
              <a:grpSpLocks/>
            </p:cNvGrpSpPr>
            <p:nvPr/>
          </p:nvGrpSpPr>
          <p:grpSpPr bwMode="auto">
            <a:xfrm>
              <a:off x="4361" y="576"/>
              <a:ext cx="409" cy="251"/>
              <a:chOff x="4361" y="576"/>
              <a:chExt cx="409" cy="251"/>
            </a:xfrm>
          </p:grpSpPr>
          <p:sp>
            <p:nvSpPr>
              <p:cNvPr id="19" name="Line 19">
                <a:extLst>
                  <a:ext uri="{FF2B5EF4-FFF2-40B4-BE49-F238E27FC236}">
                    <a16:creationId xmlns:a16="http://schemas.microsoft.com/office/drawing/2014/main" id="{41F8416E-B698-1D45-89D3-1A0DBF8B4131}"/>
                  </a:ext>
                </a:extLst>
              </p:cNvPr>
              <p:cNvSpPr>
                <a:spLocks noChangeShapeType="1"/>
              </p:cNvSpPr>
              <p:nvPr/>
            </p:nvSpPr>
            <p:spPr bwMode="auto">
              <a:xfrm flipH="1" flipV="1">
                <a:off x="4361" y="639"/>
                <a:ext cx="221" cy="188"/>
              </a:xfrm>
              <a:prstGeom prst="line">
                <a:avLst/>
              </a:prstGeom>
              <a:noFill/>
              <a:ln w="9525">
                <a:solidFill>
                  <a:srgbClr val="003399"/>
                </a:solidFill>
                <a:round/>
                <a:headEnd/>
                <a:tailEnd/>
              </a:ln>
            </p:spPr>
            <p:txBody>
              <a:bodyPr/>
              <a:lstStyle/>
              <a:p>
                <a:endParaRPr lang="en-US"/>
              </a:p>
            </p:txBody>
          </p:sp>
          <p:sp>
            <p:nvSpPr>
              <p:cNvPr id="20" name="Line 20">
                <a:extLst>
                  <a:ext uri="{FF2B5EF4-FFF2-40B4-BE49-F238E27FC236}">
                    <a16:creationId xmlns:a16="http://schemas.microsoft.com/office/drawing/2014/main" id="{9DDFF6D1-6BE8-0E41-80BE-D9668D8743E2}"/>
                  </a:ext>
                </a:extLst>
              </p:cNvPr>
              <p:cNvSpPr>
                <a:spLocks noChangeShapeType="1"/>
              </p:cNvSpPr>
              <p:nvPr/>
            </p:nvSpPr>
            <p:spPr bwMode="auto">
              <a:xfrm flipH="1" flipV="1">
                <a:off x="4707" y="576"/>
                <a:ext cx="63" cy="220"/>
              </a:xfrm>
              <a:prstGeom prst="line">
                <a:avLst/>
              </a:prstGeom>
              <a:noFill/>
              <a:ln w="9525">
                <a:solidFill>
                  <a:srgbClr val="003399"/>
                </a:solidFill>
                <a:round/>
                <a:headEnd/>
                <a:tailEnd/>
              </a:ln>
            </p:spPr>
            <p:txBody>
              <a:bodyPr/>
              <a:lstStyle/>
              <a:p>
                <a:endParaRPr lang="en-US"/>
              </a:p>
            </p:txBody>
          </p:sp>
          <p:sp>
            <p:nvSpPr>
              <p:cNvPr id="21" name="Line 21">
                <a:extLst>
                  <a:ext uri="{FF2B5EF4-FFF2-40B4-BE49-F238E27FC236}">
                    <a16:creationId xmlns:a16="http://schemas.microsoft.com/office/drawing/2014/main" id="{30B02CA4-F982-4248-B46D-7E7FFBE63FF4}"/>
                  </a:ext>
                </a:extLst>
              </p:cNvPr>
              <p:cNvSpPr>
                <a:spLocks noChangeShapeType="1"/>
              </p:cNvSpPr>
              <p:nvPr/>
            </p:nvSpPr>
            <p:spPr bwMode="auto">
              <a:xfrm flipH="1" flipV="1">
                <a:off x="4613" y="639"/>
                <a:ext cx="63" cy="125"/>
              </a:xfrm>
              <a:prstGeom prst="line">
                <a:avLst/>
              </a:prstGeom>
              <a:noFill/>
              <a:ln w="9525">
                <a:solidFill>
                  <a:srgbClr val="003399"/>
                </a:solidFill>
                <a:round/>
                <a:headEnd/>
                <a:tailEnd/>
              </a:ln>
            </p:spPr>
            <p:txBody>
              <a:bodyPr/>
              <a:lstStyle/>
              <a:p>
                <a:endParaRPr lang="en-US"/>
              </a:p>
            </p:txBody>
          </p:sp>
        </p:grpSp>
        <p:grpSp>
          <p:nvGrpSpPr>
            <p:cNvPr id="11" name="Group 22">
              <a:extLst>
                <a:ext uri="{FF2B5EF4-FFF2-40B4-BE49-F238E27FC236}">
                  <a16:creationId xmlns:a16="http://schemas.microsoft.com/office/drawing/2014/main" id="{376C2A41-6663-F644-ACBA-2AFBB84B5CF1}"/>
                </a:ext>
              </a:extLst>
            </p:cNvPr>
            <p:cNvGrpSpPr>
              <a:grpSpLocks/>
            </p:cNvGrpSpPr>
            <p:nvPr/>
          </p:nvGrpSpPr>
          <p:grpSpPr bwMode="auto">
            <a:xfrm>
              <a:off x="4176" y="607"/>
              <a:ext cx="374" cy="283"/>
              <a:chOff x="4176" y="607"/>
              <a:chExt cx="374" cy="283"/>
            </a:xfrm>
          </p:grpSpPr>
          <p:sp>
            <p:nvSpPr>
              <p:cNvPr id="16" name="Line 23">
                <a:extLst>
                  <a:ext uri="{FF2B5EF4-FFF2-40B4-BE49-F238E27FC236}">
                    <a16:creationId xmlns:a16="http://schemas.microsoft.com/office/drawing/2014/main" id="{630330B2-5529-9B44-861D-C00F3F165F54}"/>
                  </a:ext>
                </a:extLst>
              </p:cNvPr>
              <p:cNvSpPr>
                <a:spLocks noChangeShapeType="1"/>
              </p:cNvSpPr>
              <p:nvPr/>
            </p:nvSpPr>
            <p:spPr bwMode="auto">
              <a:xfrm flipH="1" flipV="1">
                <a:off x="4176" y="705"/>
                <a:ext cx="217" cy="185"/>
              </a:xfrm>
              <a:prstGeom prst="line">
                <a:avLst/>
              </a:prstGeom>
              <a:noFill/>
              <a:ln w="9525">
                <a:solidFill>
                  <a:srgbClr val="00FF00"/>
                </a:solidFill>
                <a:round/>
                <a:headEnd/>
                <a:tailEnd/>
              </a:ln>
            </p:spPr>
            <p:txBody>
              <a:bodyPr/>
              <a:lstStyle/>
              <a:p>
                <a:endParaRPr lang="en-US"/>
              </a:p>
            </p:txBody>
          </p:sp>
          <p:sp>
            <p:nvSpPr>
              <p:cNvPr id="17" name="Line 24">
                <a:extLst>
                  <a:ext uri="{FF2B5EF4-FFF2-40B4-BE49-F238E27FC236}">
                    <a16:creationId xmlns:a16="http://schemas.microsoft.com/office/drawing/2014/main" id="{E979EC27-DD3F-7B4A-BFC0-409F9E275B15}"/>
                  </a:ext>
                </a:extLst>
              </p:cNvPr>
              <p:cNvSpPr>
                <a:spLocks noChangeShapeType="1"/>
              </p:cNvSpPr>
              <p:nvPr/>
            </p:nvSpPr>
            <p:spPr bwMode="auto">
              <a:xfrm flipH="1" flipV="1">
                <a:off x="4487" y="607"/>
                <a:ext cx="63" cy="220"/>
              </a:xfrm>
              <a:prstGeom prst="line">
                <a:avLst/>
              </a:prstGeom>
              <a:noFill/>
              <a:ln w="9525">
                <a:solidFill>
                  <a:srgbClr val="00FF00"/>
                </a:solidFill>
                <a:round/>
                <a:headEnd/>
                <a:tailEnd/>
              </a:ln>
            </p:spPr>
            <p:txBody>
              <a:bodyPr/>
              <a:lstStyle/>
              <a:p>
                <a:endParaRPr lang="en-US"/>
              </a:p>
            </p:txBody>
          </p:sp>
          <p:sp>
            <p:nvSpPr>
              <p:cNvPr id="18" name="Line 25">
                <a:extLst>
                  <a:ext uri="{FF2B5EF4-FFF2-40B4-BE49-F238E27FC236}">
                    <a16:creationId xmlns:a16="http://schemas.microsoft.com/office/drawing/2014/main" id="{71868FDE-B46D-384C-81E7-0C612FDC5E61}"/>
                  </a:ext>
                </a:extLst>
              </p:cNvPr>
              <p:cNvSpPr>
                <a:spLocks noChangeShapeType="1"/>
              </p:cNvSpPr>
              <p:nvPr/>
            </p:nvSpPr>
            <p:spPr bwMode="auto">
              <a:xfrm flipH="1" flipV="1">
                <a:off x="4424" y="702"/>
                <a:ext cx="63" cy="125"/>
              </a:xfrm>
              <a:prstGeom prst="line">
                <a:avLst/>
              </a:prstGeom>
              <a:noFill/>
              <a:ln w="9525">
                <a:solidFill>
                  <a:srgbClr val="00FF00"/>
                </a:solidFill>
                <a:round/>
                <a:headEnd/>
                <a:tailEnd/>
              </a:ln>
            </p:spPr>
            <p:txBody>
              <a:bodyPr/>
              <a:lstStyle/>
              <a:p>
                <a:endParaRPr lang="en-US"/>
              </a:p>
            </p:txBody>
          </p:sp>
        </p:grpSp>
        <p:sp>
          <p:nvSpPr>
            <p:cNvPr id="12" name="Line 26">
              <a:extLst>
                <a:ext uri="{FF2B5EF4-FFF2-40B4-BE49-F238E27FC236}">
                  <a16:creationId xmlns:a16="http://schemas.microsoft.com/office/drawing/2014/main" id="{9ECDD455-B589-4C41-9E81-B041A0B02228}"/>
                </a:ext>
              </a:extLst>
            </p:cNvPr>
            <p:cNvSpPr>
              <a:spLocks noChangeShapeType="1"/>
            </p:cNvSpPr>
            <p:nvPr/>
          </p:nvSpPr>
          <p:spPr bwMode="auto">
            <a:xfrm flipH="1" flipV="1">
              <a:off x="4236" y="639"/>
              <a:ext cx="62" cy="125"/>
            </a:xfrm>
            <a:prstGeom prst="line">
              <a:avLst/>
            </a:prstGeom>
            <a:noFill/>
            <a:ln w="9525">
              <a:solidFill>
                <a:srgbClr val="CC0000"/>
              </a:solidFill>
              <a:round/>
              <a:headEnd/>
              <a:tailEnd/>
            </a:ln>
          </p:spPr>
          <p:txBody>
            <a:bodyPr/>
            <a:lstStyle/>
            <a:p>
              <a:endParaRPr lang="en-US"/>
            </a:p>
          </p:txBody>
        </p:sp>
        <p:sp>
          <p:nvSpPr>
            <p:cNvPr id="13" name="Oval 27">
              <a:extLst>
                <a:ext uri="{FF2B5EF4-FFF2-40B4-BE49-F238E27FC236}">
                  <a16:creationId xmlns:a16="http://schemas.microsoft.com/office/drawing/2014/main" id="{59274DD9-AB77-EB4E-9EED-D9EBC49C45F7}"/>
                </a:ext>
              </a:extLst>
            </p:cNvPr>
            <p:cNvSpPr>
              <a:spLocks noChangeArrowheads="1"/>
            </p:cNvSpPr>
            <p:nvPr/>
          </p:nvSpPr>
          <p:spPr bwMode="auto">
            <a:xfrm rot="-1693360">
              <a:off x="4176" y="768"/>
              <a:ext cx="240"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14" name="Oval 28">
              <a:extLst>
                <a:ext uri="{FF2B5EF4-FFF2-40B4-BE49-F238E27FC236}">
                  <a16:creationId xmlns:a16="http://schemas.microsoft.com/office/drawing/2014/main" id="{3C37593E-B51D-BF44-989C-1F92B39674DB}"/>
                </a:ext>
              </a:extLst>
            </p:cNvPr>
            <p:cNvSpPr>
              <a:spLocks noChangeArrowheads="1"/>
            </p:cNvSpPr>
            <p:nvPr/>
          </p:nvSpPr>
          <p:spPr bwMode="auto">
            <a:xfrm rot="-1693360">
              <a:off x="4368" y="816"/>
              <a:ext cx="240" cy="96"/>
            </a:xfrm>
            <a:prstGeom prst="ellipse">
              <a:avLst/>
            </a:prstGeom>
            <a:solidFill>
              <a:srgbClr val="00FF00"/>
            </a:solidFill>
            <a:ln w="9525">
              <a:solidFill>
                <a:schemeClr val="tx1"/>
              </a:solidFill>
              <a:round/>
              <a:headEnd/>
              <a:tailEnd/>
            </a:ln>
          </p:spPr>
          <p:txBody>
            <a:bodyPr wrap="none" anchor="ctr"/>
            <a:lstStyle/>
            <a:p>
              <a:endParaRPr lang="en-US"/>
            </a:p>
          </p:txBody>
        </p:sp>
        <p:sp>
          <p:nvSpPr>
            <p:cNvPr id="15" name="Oval 29">
              <a:extLst>
                <a:ext uri="{FF2B5EF4-FFF2-40B4-BE49-F238E27FC236}">
                  <a16:creationId xmlns:a16="http://schemas.microsoft.com/office/drawing/2014/main" id="{20341E72-B46F-BC4A-A029-AFDB81A59FF5}"/>
                </a:ext>
              </a:extLst>
            </p:cNvPr>
            <p:cNvSpPr>
              <a:spLocks noChangeArrowheads="1"/>
            </p:cNvSpPr>
            <p:nvPr/>
          </p:nvSpPr>
          <p:spPr bwMode="auto">
            <a:xfrm rot="-1693360">
              <a:off x="4560" y="768"/>
              <a:ext cx="240" cy="96"/>
            </a:xfrm>
            <a:prstGeom prst="ellipse">
              <a:avLst/>
            </a:prstGeom>
            <a:solidFill>
              <a:schemeClr val="accent2"/>
            </a:solidFill>
            <a:ln w="9525">
              <a:solidFill>
                <a:schemeClr val="tx1"/>
              </a:solidFill>
              <a:round/>
              <a:headEnd/>
              <a:tailEnd/>
            </a:ln>
          </p:spPr>
          <p:txBody>
            <a:bodyPr wrap="none" anchor="ctr"/>
            <a:lstStyle/>
            <a:p>
              <a:endParaRPr lang="en-US"/>
            </a:p>
          </p:txBody>
        </p:sp>
      </p:grpSp>
      <p:sp>
        <p:nvSpPr>
          <p:cNvPr id="22" name="Line 30">
            <a:extLst>
              <a:ext uri="{FF2B5EF4-FFF2-40B4-BE49-F238E27FC236}">
                <a16:creationId xmlns:a16="http://schemas.microsoft.com/office/drawing/2014/main" id="{CCEBB248-2369-C545-8CAC-FFBFF23C7B68}"/>
              </a:ext>
            </a:extLst>
          </p:cNvPr>
          <p:cNvSpPr>
            <a:spLocks noChangeShapeType="1"/>
          </p:cNvSpPr>
          <p:nvPr/>
        </p:nvSpPr>
        <p:spPr bwMode="auto">
          <a:xfrm>
            <a:off x="6934211" y="4876799"/>
            <a:ext cx="1066800" cy="0"/>
          </a:xfrm>
          <a:prstGeom prst="line">
            <a:avLst/>
          </a:prstGeom>
          <a:noFill/>
          <a:ln w="9525">
            <a:solidFill>
              <a:schemeClr val="tx1"/>
            </a:solidFill>
            <a:round/>
            <a:headEnd/>
            <a:tailEnd type="triangle" w="med" len="med"/>
          </a:ln>
        </p:spPr>
        <p:txBody>
          <a:bodyPr/>
          <a:lstStyle/>
          <a:p>
            <a:endParaRPr lang="en-US"/>
          </a:p>
        </p:txBody>
      </p:sp>
      <p:grpSp>
        <p:nvGrpSpPr>
          <p:cNvPr id="23" name="Group 32">
            <a:extLst>
              <a:ext uri="{FF2B5EF4-FFF2-40B4-BE49-F238E27FC236}">
                <a16:creationId xmlns:a16="http://schemas.microsoft.com/office/drawing/2014/main" id="{EC145E9C-E9B6-904D-A6E1-D2654D1075B8}"/>
              </a:ext>
            </a:extLst>
          </p:cNvPr>
          <p:cNvGrpSpPr>
            <a:grpSpLocks/>
          </p:cNvGrpSpPr>
          <p:nvPr/>
        </p:nvGrpSpPr>
        <p:grpSpPr bwMode="auto">
          <a:xfrm>
            <a:off x="8258108" y="4191001"/>
            <a:ext cx="2105092" cy="1657762"/>
            <a:chOff x="4452" y="1508"/>
            <a:chExt cx="640" cy="504"/>
          </a:xfrm>
        </p:grpSpPr>
        <p:grpSp>
          <p:nvGrpSpPr>
            <p:cNvPr id="24" name="Group 33">
              <a:extLst>
                <a:ext uri="{FF2B5EF4-FFF2-40B4-BE49-F238E27FC236}">
                  <a16:creationId xmlns:a16="http://schemas.microsoft.com/office/drawing/2014/main" id="{6E582834-EFB2-BD4B-93FC-16527D000B53}"/>
                </a:ext>
              </a:extLst>
            </p:cNvPr>
            <p:cNvGrpSpPr>
              <a:grpSpLocks/>
            </p:cNvGrpSpPr>
            <p:nvPr/>
          </p:nvGrpSpPr>
          <p:grpSpPr bwMode="auto">
            <a:xfrm>
              <a:off x="4464" y="1508"/>
              <a:ext cx="576" cy="364"/>
              <a:chOff x="4464" y="1296"/>
              <a:chExt cx="912" cy="576"/>
            </a:xfrm>
          </p:grpSpPr>
          <p:sp>
            <p:nvSpPr>
              <p:cNvPr id="26" name="Line 34">
                <a:extLst>
                  <a:ext uri="{FF2B5EF4-FFF2-40B4-BE49-F238E27FC236}">
                    <a16:creationId xmlns:a16="http://schemas.microsoft.com/office/drawing/2014/main" id="{FCE6C6CF-0BFD-1743-A48E-E0534189146F}"/>
                  </a:ext>
                </a:extLst>
              </p:cNvPr>
              <p:cNvSpPr>
                <a:spLocks noChangeShapeType="1"/>
              </p:cNvSpPr>
              <p:nvPr/>
            </p:nvSpPr>
            <p:spPr bwMode="auto">
              <a:xfrm>
                <a:off x="4464" y="1872"/>
                <a:ext cx="768" cy="0"/>
              </a:xfrm>
              <a:prstGeom prst="line">
                <a:avLst/>
              </a:prstGeom>
              <a:noFill/>
              <a:ln w="9525">
                <a:solidFill>
                  <a:schemeClr val="tx1"/>
                </a:solidFill>
                <a:round/>
                <a:headEnd/>
                <a:tailEnd/>
              </a:ln>
            </p:spPr>
            <p:txBody>
              <a:bodyPr/>
              <a:lstStyle/>
              <a:p>
                <a:endParaRPr lang="en-US"/>
              </a:p>
            </p:txBody>
          </p:sp>
          <p:sp>
            <p:nvSpPr>
              <p:cNvPr id="27" name="Rectangle 35">
                <a:extLst>
                  <a:ext uri="{FF2B5EF4-FFF2-40B4-BE49-F238E27FC236}">
                    <a16:creationId xmlns:a16="http://schemas.microsoft.com/office/drawing/2014/main" id="{A2585D74-7ED2-A440-B28D-7C2DC6EFCCCA}"/>
                  </a:ext>
                </a:extLst>
              </p:cNvPr>
              <p:cNvSpPr>
                <a:spLocks noChangeArrowheads="1"/>
              </p:cNvSpPr>
              <p:nvPr/>
            </p:nvSpPr>
            <p:spPr bwMode="auto">
              <a:xfrm>
                <a:off x="4464" y="1728"/>
                <a:ext cx="240" cy="144"/>
              </a:xfrm>
              <a:prstGeom prst="rect">
                <a:avLst/>
              </a:prstGeom>
              <a:solidFill>
                <a:srgbClr val="C00000"/>
              </a:solidFill>
              <a:ln w="9525">
                <a:solidFill>
                  <a:schemeClr val="tx1"/>
                </a:solidFill>
                <a:miter lim="800000"/>
                <a:headEnd/>
                <a:tailEnd/>
              </a:ln>
            </p:spPr>
            <p:txBody>
              <a:bodyPr wrap="none" anchor="ctr"/>
              <a:lstStyle/>
              <a:p>
                <a:endParaRPr lang="en-US"/>
              </a:p>
            </p:txBody>
          </p:sp>
          <p:sp>
            <p:nvSpPr>
              <p:cNvPr id="28" name="Rectangle 36">
                <a:extLst>
                  <a:ext uri="{FF2B5EF4-FFF2-40B4-BE49-F238E27FC236}">
                    <a16:creationId xmlns:a16="http://schemas.microsoft.com/office/drawing/2014/main" id="{407E5BAC-935D-414E-8EF2-25A2D68EE998}"/>
                  </a:ext>
                </a:extLst>
              </p:cNvPr>
              <p:cNvSpPr>
                <a:spLocks noChangeArrowheads="1"/>
              </p:cNvSpPr>
              <p:nvPr/>
            </p:nvSpPr>
            <p:spPr bwMode="auto">
              <a:xfrm>
                <a:off x="4800" y="1296"/>
                <a:ext cx="240" cy="576"/>
              </a:xfrm>
              <a:prstGeom prst="rect">
                <a:avLst/>
              </a:prstGeom>
              <a:solidFill>
                <a:srgbClr val="00FF00"/>
              </a:solidFill>
              <a:ln w="9525">
                <a:solidFill>
                  <a:schemeClr val="tx1"/>
                </a:solidFill>
                <a:miter lim="800000"/>
                <a:headEnd/>
                <a:tailEnd/>
              </a:ln>
            </p:spPr>
            <p:txBody>
              <a:bodyPr wrap="none" anchor="ctr"/>
              <a:lstStyle/>
              <a:p>
                <a:endParaRPr lang="en-US"/>
              </a:p>
            </p:txBody>
          </p:sp>
          <p:sp>
            <p:nvSpPr>
              <p:cNvPr id="29" name="Rectangle 37">
                <a:extLst>
                  <a:ext uri="{FF2B5EF4-FFF2-40B4-BE49-F238E27FC236}">
                    <a16:creationId xmlns:a16="http://schemas.microsoft.com/office/drawing/2014/main" id="{BD22191F-A37F-E742-A1C5-C1E604E697B3}"/>
                  </a:ext>
                </a:extLst>
              </p:cNvPr>
              <p:cNvSpPr>
                <a:spLocks noChangeArrowheads="1"/>
              </p:cNvSpPr>
              <p:nvPr/>
            </p:nvSpPr>
            <p:spPr bwMode="auto">
              <a:xfrm>
                <a:off x="5136" y="1488"/>
                <a:ext cx="240" cy="384"/>
              </a:xfrm>
              <a:prstGeom prst="rect">
                <a:avLst/>
              </a:prstGeom>
              <a:solidFill>
                <a:srgbClr val="0000FF"/>
              </a:solid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25" name="Text Box 38">
                  <a:extLst>
                    <a:ext uri="{FF2B5EF4-FFF2-40B4-BE49-F238E27FC236}">
                      <a16:creationId xmlns:a16="http://schemas.microsoft.com/office/drawing/2014/main" id="{203D24A6-222E-C94F-A24F-454C982011CA}"/>
                    </a:ext>
                  </a:extLst>
                </p:cNvPr>
                <p:cNvSpPr txBox="1">
                  <a:spLocks noChangeArrowheads="1"/>
                </p:cNvSpPr>
                <p:nvPr/>
              </p:nvSpPr>
              <p:spPr bwMode="auto">
                <a:xfrm>
                  <a:off x="4452" y="1872"/>
                  <a:ext cx="640" cy="140"/>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𝑝</m:t>
                        </m:r>
                        <m:r>
                          <a:rPr lang="en-US" i="1" baseline="-25000" dirty="0" smtClean="0">
                            <a:latin typeface="Cambria Math" panose="02040503050406030204" pitchFamily="18" charset="0"/>
                          </a:rPr>
                          <m:t>1    </m:t>
                        </m:r>
                        <m:r>
                          <a:rPr lang="en-US" i="1" dirty="0" smtClean="0">
                            <a:latin typeface="Cambria Math" panose="02040503050406030204" pitchFamily="18" charset="0"/>
                          </a:rPr>
                          <m:t>    </m:t>
                        </m:r>
                        <m:r>
                          <a:rPr lang="en-US" i="1" dirty="0">
                            <a:latin typeface="Cambria Math" panose="02040503050406030204" pitchFamily="18" charset="0"/>
                          </a:rPr>
                          <m:t>𝑝</m:t>
                        </m:r>
                        <m:r>
                          <a:rPr lang="en-US" i="1" baseline="-25000" dirty="0">
                            <a:latin typeface="Cambria Math" panose="02040503050406030204" pitchFamily="18" charset="0"/>
                          </a:rPr>
                          <m:t>2     </m:t>
                        </m:r>
                        <m:r>
                          <a:rPr lang="en-US" i="1" dirty="0">
                            <a:latin typeface="Cambria Math" panose="02040503050406030204" pitchFamily="18" charset="0"/>
                          </a:rPr>
                          <m:t> </m:t>
                        </m:r>
                        <m:r>
                          <a:rPr lang="en-US" b="0" i="1" dirty="0" smtClean="0">
                            <a:latin typeface="Cambria Math" panose="02040503050406030204" pitchFamily="18" charset="0"/>
                          </a:rPr>
                          <m:t>  </m:t>
                        </m:r>
                        <m:r>
                          <a:rPr lang="en-US" i="1" dirty="0">
                            <a:latin typeface="Cambria Math" panose="02040503050406030204" pitchFamily="18" charset="0"/>
                          </a:rPr>
                          <m:t>𝑝</m:t>
                        </m:r>
                        <m:r>
                          <a:rPr lang="en-US" i="1" baseline="-25000" dirty="0">
                            <a:latin typeface="Cambria Math" panose="02040503050406030204" pitchFamily="18" charset="0"/>
                          </a:rPr>
                          <m:t>3</m:t>
                        </m:r>
                        <m:r>
                          <a:rPr lang="en-US" i="1" dirty="0">
                            <a:latin typeface="Cambria Math" panose="02040503050406030204" pitchFamily="18" charset="0"/>
                          </a:rPr>
                          <m:t> </m:t>
                        </m:r>
                      </m:oMath>
                    </m:oMathPara>
                  </a14:m>
                  <a:endParaRPr lang="en-US" dirty="0">
                    <a:latin typeface="Times New Roman" pitchFamily="18" charset="0"/>
                  </a:endParaRPr>
                </a:p>
              </p:txBody>
            </p:sp>
          </mc:Choice>
          <mc:Fallback xmlns="">
            <p:sp>
              <p:nvSpPr>
                <p:cNvPr id="25" name="Text Box 38">
                  <a:extLst>
                    <a:ext uri="{FF2B5EF4-FFF2-40B4-BE49-F238E27FC236}">
                      <a16:creationId xmlns:a16="http://schemas.microsoft.com/office/drawing/2014/main" id="{203D24A6-222E-C94F-A24F-454C982011CA}"/>
                    </a:ext>
                  </a:extLst>
                </p:cNvPr>
                <p:cNvSpPr txBox="1">
                  <a:spLocks noRot="1" noChangeAspect="1" noMove="1" noResize="1" noEditPoints="1" noAdjustHandles="1" noChangeArrowheads="1" noChangeShapeType="1" noTextEdit="1"/>
                </p:cNvSpPr>
                <p:nvPr/>
              </p:nvSpPr>
              <p:spPr bwMode="auto">
                <a:xfrm>
                  <a:off x="4452" y="1872"/>
                  <a:ext cx="640" cy="140"/>
                </a:xfrm>
                <a:prstGeom prst="rect">
                  <a:avLst/>
                </a:prstGeom>
                <a:blipFill>
                  <a:blip r:embed="rId4"/>
                  <a:stretch>
                    <a:fillRect b="-28947"/>
                  </a:stretch>
                </a:blipFill>
                <a:ln w="9525">
                  <a:noFill/>
                  <a:miter lim="800000"/>
                  <a:headEnd/>
                  <a:tailEnd/>
                </a:ln>
              </p:spPr>
              <p:txBody>
                <a:bodyPr/>
                <a:lstStyle/>
                <a:p>
                  <a:r>
                    <a:rPr lang="en-US">
                      <a:noFill/>
                    </a:rPr>
                    <a:t> </a:t>
                  </a:r>
                </a:p>
              </p:txBody>
            </p:sp>
          </mc:Fallback>
        </mc:AlternateContent>
      </p:grpSp>
      <p:graphicFrame>
        <p:nvGraphicFramePr>
          <p:cNvPr id="30" name="Object 31">
            <a:extLst>
              <a:ext uri="{FF2B5EF4-FFF2-40B4-BE49-F238E27FC236}">
                <a16:creationId xmlns:a16="http://schemas.microsoft.com/office/drawing/2014/main" id="{F91718D6-05DC-CE46-9752-F3B3BC5FC207}"/>
              </a:ext>
            </a:extLst>
          </p:cNvPr>
          <p:cNvGraphicFramePr>
            <a:graphicFrameLocks noChangeAspect="1"/>
          </p:cNvGraphicFramePr>
          <p:nvPr>
            <p:extLst>
              <p:ext uri="{D42A27DB-BD31-4B8C-83A1-F6EECF244321}">
                <p14:modId xmlns:p14="http://schemas.microsoft.com/office/powerpoint/2010/main" val="2985360136"/>
              </p:ext>
            </p:extLst>
          </p:nvPr>
        </p:nvGraphicFramePr>
        <p:xfrm>
          <a:off x="4567490" y="3978818"/>
          <a:ext cx="2156447" cy="1979070"/>
        </p:xfrm>
        <a:graphic>
          <a:graphicData uri="http://schemas.openxmlformats.org/presentationml/2006/ole">
            <mc:AlternateContent xmlns:mc="http://schemas.openxmlformats.org/markup-compatibility/2006">
              <mc:Choice xmlns:v="urn:schemas-microsoft-com:vml" Requires="v">
                <p:oleObj spid="_x0000_s48175" name="Image" r:id="rId5" imgW="1541899" imgH="1414155" progId="">
                  <p:embed/>
                </p:oleObj>
              </mc:Choice>
              <mc:Fallback>
                <p:oleObj name="Image" r:id="rId5" imgW="1541899" imgH="1414155" progId="">
                  <p:embed/>
                  <p:pic>
                    <p:nvPicPr>
                      <p:cNvPr id="30" name="Object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490" y="3978818"/>
                        <a:ext cx="2156447" cy="19790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31" name="TextBox 30">
            <a:extLst>
              <a:ext uri="{FF2B5EF4-FFF2-40B4-BE49-F238E27FC236}">
                <a16:creationId xmlns:a16="http://schemas.microsoft.com/office/drawing/2014/main" id="{CCF1FCAF-E839-8347-BEBB-9EE689B8E673}"/>
              </a:ext>
            </a:extLst>
          </p:cNvPr>
          <p:cNvSpPr txBox="1"/>
          <p:nvPr/>
        </p:nvSpPr>
        <p:spPr>
          <a:xfrm>
            <a:off x="7086612" y="3657600"/>
            <a:ext cx="755335" cy="1323439"/>
          </a:xfrm>
          <a:prstGeom prst="rect">
            <a:avLst/>
          </a:prstGeom>
          <a:noFill/>
        </p:spPr>
        <p:txBody>
          <a:bodyPr wrap="none" rtlCol="0">
            <a:spAutoFit/>
          </a:bodyPr>
          <a:lstStyle/>
          <a:p>
            <a:r>
              <a:rPr lang="en-US" sz="8000" dirty="0">
                <a:solidFill>
                  <a:srgbClr val="FF0000"/>
                </a:solidFill>
              </a:rPr>
              <a:t>?</a:t>
            </a:r>
          </a:p>
        </p:txBody>
      </p:sp>
      <mc:AlternateContent xmlns:mc="http://schemas.openxmlformats.org/markup-compatibility/2006" xmlns:a14="http://schemas.microsoft.com/office/drawing/2010/main">
        <mc:Choice Requires="a14">
          <p:sp>
            <p:nvSpPr>
              <p:cNvPr id="34" name="Text Box 38">
                <a:extLst>
                  <a:ext uri="{FF2B5EF4-FFF2-40B4-BE49-F238E27FC236}">
                    <a16:creationId xmlns:a16="http://schemas.microsoft.com/office/drawing/2014/main" id="{91DCDA42-344E-CE4B-94A4-46C921B1FCE3}"/>
                  </a:ext>
                </a:extLst>
              </p:cNvPr>
              <p:cNvSpPr txBox="1">
                <a:spLocks noChangeArrowheads="1"/>
              </p:cNvSpPr>
              <p:nvPr/>
            </p:nvSpPr>
            <p:spPr bwMode="auto">
              <a:xfrm>
                <a:off x="2048495" y="5602211"/>
                <a:ext cx="1813317"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𝑝</m:t>
                      </m:r>
                      <m:r>
                        <a:rPr lang="en-US" i="1" baseline="-25000" dirty="0">
                          <a:latin typeface="Cambria Math" panose="02040503050406030204" pitchFamily="18" charset="0"/>
                        </a:rPr>
                        <m:t>1    </m:t>
                      </m:r>
                      <m:r>
                        <a:rPr lang="en-US" i="1" dirty="0">
                          <a:latin typeface="Cambria Math" panose="02040503050406030204" pitchFamily="18" charset="0"/>
                        </a:rPr>
                        <m:t>  </m:t>
                      </m:r>
                      <m:r>
                        <a:rPr lang="en-US" i="1" dirty="0">
                          <a:latin typeface="Cambria Math" panose="02040503050406030204" pitchFamily="18" charset="0"/>
                        </a:rPr>
                        <m:t>𝑝</m:t>
                      </m:r>
                      <m:r>
                        <a:rPr lang="en-US" i="1" baseline="-25000" dirty="0">
                          <a:latin typeface="Cambria Math" panose="02040503050406030204" pitchFamily="18" charset="0"/>
                        </a:rPr>
                        <m:t>2       </m:t>
                      </m:r>
                      <m:r>
                        <a:rPr lang="en-US" i="1" dirty="0">
                          <a:latin typeface="Cambria Math" panose="02040503050406030204" pitchFamily="18" charset="0"/>
                        </a:rPr>
                        <m:t>𝑝</m:t>
                      </m:r>
                      <m:r>
                        <a:rPr lang="en-US" i="1" baseline="-25000" dirty="0">
                          <a:latin typeface="Cambria Math" panose="02040503050406030204" pitchFamily="18" charset="0"/>
                        </a:rPr>
                        <m:t>3</m:t>
                      </m:r>
                      <m:r>
                        <a:rPr lang="en-US" i="1" dirty="0">
                          <a:latin typeface="Cambria Math" panose="02040503050406030204" pitchFamily="18" charset="0"/>
                        </a:rPr>
                        <m:t> </m:t>
                      </m:r>
                    </m:oMath>
                  </m:oMathPara>
                </a14:m>
                <a:endParaRPr lang="en-US" dirty="0">
                  <a:latin typeface="Times New Roman" pitchFamily="18" charset="0"/>
                </a:endParaRPr>
              </a:p>
            </p:txBody>
          </p:sp>
        </mc:Choice>
        <mc:Fallback xmlns="">
          <p:sp>
            <p:nvSpPr>
              <p:cNvPr id="34" name="Text Box 38">
                <a:extLst>
                  <a:ext uri="{FF2B5EF4-FFF2-40B4-BE49-F238E27FC236}">
                    <a16:creationId xmlns:a16="http://schemas.microsoft.com/office/drawing/2014/main" id="{91DCDA42-344E-CE4B-94A4-46C921B1FCE3}"/>
                  </a:ext>
                </a:extLst>
              </p:cNvPr>
              <p:cNvSpPr txBox="1">
                <a:spLocks noRot="1" noChangeAspect="1" noMove="1" noResize="1" noEditPoints="1" noAdjustHandles="1" noChangeArrowheads="1" noChangeShapeType="1" noTextEdit="1"/>
              </p:cNvSpPr>
              <p:nvPr/>
            </p:nvSpPr>
            <p:spPr bwMode="auto">
              <a:xfrm>
                <a:off x="2048495" y="5602211"/>
                <a:ext cx="1813317" cy="461665"/>
              </a:xfrm>
              <a:prstGeom prst="rect">
                <a:avLst/>
              </a:prstGeom>
              <a:blipFill>
                <a:blip r:embed="rId7"/>
                <a:stretch>
                  <a:fillRect r="-694" b="-32432"/>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21758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uiExpand="1" build="p"/>
      <p:bldP spid="22" grpId="0" animBg="1"/>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color spaces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Let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i="1" dirty="0" smtClean="0">
                        <a:solidFill>
                          <a:srgbClr val="7030A0"/>
                        </a:solidFill>
                        <a:latin typeface="Cambria Math" panose="02040503050406030204" pitchFamily="18" charset="0"/>
                        <a:cs typeface="Times New Roman" panose="02020603050405020304" pitchFamily="18" charset="0"/>
                      </a:rPr>
                      <m:t>(</m:t>
                    </m:r>
                    <m:r>
                      <a:rPr lang="el-GR" i="1" dirty="0">
                        <a:solidFill>
                          <a:srgbClr val="7030A0"/>
                        </a:solidFill>
                        <a:latin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t> be the spectrum of the target signal and </a:t>
                </a:r>
                <a14:m>
                  <m:oMath xmlns:m="http://schemas.openxmlformats.org/officeDocument/2006/math">
                    <m:sSub>
                      <m:sSubPr>
                        <m:ctrlPr>
                          <a:rPr lang="en-US" i="1" dirty="0" smtClean="0">
                            <a:solidFill>
                              <a:srgbClr val="0000FF"/>
                            </a:solidFill>
                            <a:latin typeface="Cambria Math" panose="02040503050406030204" pitchFamily="18" charset="0"/>
                            <a:cs typeface="Times New Roman" panose="02020603050405020304" pitchFamily="18" charset="0"/>
                          </a:rPr>
                        </m:ctrlPr>
                      </m:sSubPr>
                      <m:e>
                        <m:r>
                          <a:rPr lang="en-US" i="1" dirty="0">
                            <a:solidFill>
                              <a:srgbClr val="0000FF"/>
                            </a:solidFill>
                            <a:latin typeface="Cambria Math" panose="02040503050406030204" pitchFamily="18" charset="0"/>
                            <a:cs typeface="Times New Roman" panose="02020603050405020304" pitchFamily="18" charset="0"/>
                          </a:rPr>
                          <m:t>𝑐</m:t>
                        </m:r>
                      </m:e>
                      <m:sub>
                        <m:r>
                          <a:rPr lang="en-US" i="1" dirty="0">
                            <a:solidFill>
                              <a:srgbClr val="0000FF"/>
                            </a:solidFill>
                            <a:latin typeface="Cambria Math" panose="02040503050406030204" pitchFamily="18" charset="0"/>
                            <a:cs typeface="Times New Roman" panose="02020603050405020304" pitchFamily="18" charset="0"/>
                          </a:rPr>
                          <m:t>1</m:t>
                        </m:r>
                      </m:sub>
                    </m:sSub>
                    <m:r>
                      <a:rPr lang="en-US" i="1" dirty="0">
                        <a:solidFill>
                          <a:srgbClr val="0000FF"/>
                        </a:solidFill>
                        <a:latin typeface="Cambria Math" panose="02040503050406030204" pitchFamily="18" charset="0"/>
                        <a:cs typeface="Times New Roman" panose="02020603050405020304" pitchFamily="18" charset="0"/>
                      </a:rPr>
                      <m:t>(</m:t>
                    </m:r>
                    <m:r>
                      <a:rPr lang="en-US"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0000FF"/>
                        </a:solidFill>
                        <a:latin typeface="Cambria Math" panose="02040503050406030204" pitchFamily="18" charset="0"/>
                        <a:cs typeface="Times New Roman" panose="02020603050405020304" pitchFamily="18" charset="0"/>
                      </a:rPr>
                      <m:t>)</m:t>
                    </m:r>
                  </m:oMath>
                </a14:m>
                <a:r>
                  <a:rPr lang="en-US" dirty="0"/>
                  <a:t>,</a:t>
                </a:r>
                <a:r>
                  <a:rPr lang="en-US" dirty="0">
                    <a:solidFill>
                      <a:srgbClr val="C00000"/>
                    </a:solidFill>
                  </a:rPr>
                  <a:t> </a:t>
                </a:r>
                <a14:m>
                  <m:oMath xmlns:m="http://schemas.openxmlformats.org/officeDocument/2006/math">
                    <m:sSub>
                      <m:sSubPr>
                        <m:ctrlPr>
                          <a:rPr lang="en-US" i="1" dirty="0" smtClean="0">
                            <a:solidFill>
                              <a:srgbClr val="33CC33"/>
                            </a:solidFill>
                            <a:latin typeface="Cambria Math" panose="02040503050406030204" pitchFamily="18" charset="0"/>
                            <a:cs typeface="Times New Roman" panose="02020603050405020304" pitchFamily="18" charset="0"/>
                          </a:rPr>
                        </m:ctrlPr>
                      </m:sSubPr>
                      <m:e>
                        <m:r>
                          <a:rPr lang="en-US" i="1" dirty="0">
                            <a:solidFill>
                              <a:srgbClr val="33CC33"/>
                            </a:solidFill>
                            <a:latin typeface="Cambria Math" panose="02040503050406030204" pitchFamily="18" charset="0"/>
                            <a:cs typeface="Times New Roman" panose="02020603050405020304" pitchFamily="18" charset="0"/>
                          </a:rPr>
                          <m:t>𝑐</m:t>
                        </m:r>
                      </m:e>
                      <m:sub>
                        <m:r>
                          <a:rPr lang="en-US" i="1" dirty="0">
                            <a:solidFill>
                              <a:srgbClr val="33CC33"/>
                            </a:solidFill>
                            <a:latin typeface="Cambria Math" panose="02040503050406030204" pitchFamily="18" charset="0"/>
                            <a:cs typeface="Times New Roman" panose="02020603050405020304" pitchFamily="18" charset="0"/>
                          </a:rPr>
                          <m:t>2</m:t>
                        </m:r>
                      </m:sub>
                    </m:sSub>
                    <m:r>
                      <a:rPr lang="en-US" i="1" dirty="0">
                        <a:solidFill>
                          <a:srgbClr val="33CC33"/>
                        </a:solidFill>
                        <a:latin typeface="Cambria Math" panose="02040503050406030204" pitchFamily="18" charset="0"/>
                        <a:cs typeface="Times New Roman" panose="02020603050405020304" pitchFamily="18" charset="0"/>
                      </a:rPr>
                      <m:t>(</m:t>
                    </m:r>
                    <m:r>
                      <a:rPr lang="en-US"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33CC33"/>
                        </a:solidFill>
                        <a:latin typeface="Cambria Math" panose="02040503050406030204" pitchFamily="18" charset="0"/>
                        <a:cs typeface="Times New Roman" panose="02020603050405020304" pitchFamily="18" charset="0"/>
                      </a:rPr>
                      <m:t>)</m:t>
                    </m:r>
                  </m:oMath>
                </a14:m>
                <a:r>
                  <a:rPr lang="en-US" dirty="0"/>
                  <a:t>, and</a:t>
                </a:r>
                <a:r>
                  <a:rPr lang="en-US" dirty="0">
                    <a:solidFill>
                      <a:srgbClr val="C00000"/>
                    </a:solidFill>
                  </a:rPr>
                  <a:t> </a:t>
                </a:r>
                <a14:m>
                  <m:oMath xmlns:m="http://schemas.openxmlformats.org/officeDocument/2006/math">
                    <m:sSub>
                      <m:sSubPr>
                        <m:ctrlPr>
                          <a:rPr lang="en-US" i="1" dirty="0" smtClean="0">
                            <a:solidFill>
                              <a:srgbClr val="FF0000"/>
                            </a:solidFill>
                            <a:latin typeface="Cambria Math" panose="02040503050406030204" pitchFamily="18" charset="0"/>
                            <a:cs typeface="Times New Roman" panose="02020603050405020304" pitchFamily="18" charset="0"/>
                          </a:rPr>
                        </m:ctrlPr>
                      </m:sSubPr>
                      <m:e>
                        <m:r>
                          <a:rPr lang="en-US" i="1" dirty="0">
                            <a:solidFill>
                              <a:srgbClr val="FF0000"/>
                            </a:solidFill>
                            <a:latin typeface="Cambria Math" panose="02040503050406030204" pitchFamily="18" charset="0"/>
                            <a:cs typeface="Times New Roman" panose="02020603050405020304" pitchFamily="18" charset="0"/>
                          </a:rPr>
                          <m:t>𝑐</m:t>
                        </m:r>
                      </m:e>
                      <m:sub>
                        <m:r>
                          <a:rPr lang="en-US" i="1" dirty="0">
                            <a:solidFill>
                              <a:srgbClr val="FF0000"/>
                            </a:solidFill>
                            <a:latin typeface="Cambria Math" panose="02040503050406030204" pitchFamily="18" charset="0"/>
                            <a:cs typeface="Times New Roman" panose="02020603050405020304" pitchFamily="18" charset="0"/>
                          </a:rPr>
                          <m:t>3</m:t>
                        </m:r>
                      </m:sub>
                    </m:sSub>
                    <m:r>
                      <a:rPr lang="en-US" i="1" dirty="0">
                        <a:solidFill>
                          <a:srgbClr val="FF0000"/>
                        </a:solidFill>
                        <a:latin typeface="Cambria Math" panose="02040503050406030204" pitchFamily="18" charset="0"/>
                        <a:cs typeface="Times New Roman" panose="02020603050405020304" pitchFamily="18" charset="0"/>
                      </a:rPr>
                      <m:t>(</m:t>
                    </m:r>
                    <m:r>
                      <a:rPr lang="en-US"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FF0000"/>
                        </a:solidFill>
                        <a:latin typeface="Cambria Math" panose="02040503050406030204" pitchFamily="18" charset="0"/>
                        <a:cs typeface="Times New Roman" panose="02020603050405020304" pitchFamily="18" charset="0"/>
                      </a:rPr>
                      <m:t>)</m:t>
                    </m:r>
                  </m:oMath>
                </a14:m>
                <a:r>
                  <a:rPr lang="en-US" dirty="0">
                    <a:solidFill>
                      <a:srgbClr val="C00000"/>
                    </a:solidFill>
                  </a:rPr>
                  <a:t> </a:t>
                </a:r>
                <a:r>
                  <a:rPr lang="en-US" dirty="0"/>
                  <a:t>the matching functions</a:t>
                </a:r>
              </a:p>
              <a:p>
                <a:pPr marL="0" indent="0" algn="ctr">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6" name="Freeform 8">
            <a:extLst>
              <a:ext uri="{FF2B5EF4-FFF2-40B4-BE49-F238E27FC236}">
                <a16:creationId xmlns:a16="http://schemas.microsoft.com/office/drawing/2014/main" id="{6B9CFB4B-1F85-DC4D-A818-5005CDD1249E}"/>
              </a:ext>
            </a:extLst>
          </p:cNvPr>
          <p:cNvSpPr>
            <a:spLocks/>
          </p:cNvSpPr>
          <p:nvPr/>
        </p:nvSpPr>
        <p:spPr bwMode="auto">
          <a:xfrm>
            <a:off x="2247901" y="4968874"/>
            <a:ext cx="2595563" cy="1276350"/>
          </a:xfrm>
          <a:custGeom>
            <a:avLst/>
            <a:gdLst>
              <a:gd name="T0" fmla="*/ 2147483647 w 1635"/>
              <a:gd name="T1" fmla="*/ 2147483647 h 502"/>
              <a:gd name="T2" fmla="*/ 2147483647 w 1635"/>
              <a:gd name="T3" fmla="*/ 2147483647 h 502"/>
              <a:gd name="T4" fmla="*/ 2147483647 w 1635"/>
              <a:gd name="T5" fmla="*/ 2147483647 h 502"/>
              <a:gd name="T6" fmla="*/ 2147483647 w 1635"/>
              <a:gd name="T7" fmla="*/ 2147483647 h 502"/>
              <a:gd name="T8" fmla="*/ 2147483647 w 1635"/>
              <a:gd name="T9" fmla="*/ 2147483647 h 502"/>
              <a:gd name="T10" fmla="*/ 2147483647 w 1635"/>
              <a:gd name="T11" fmla="*/ 2147483647 h 502"/>
              <a:gd name="T12" fmla="*/ 2147483647 w 1635"/>
              <a:gd name="T13" fmla="*/ 2147483647 h 502"/>
              <a:gd name="T14" fmla="*/ 2147483647 w 1635"/>
              <a:gd name="T15" fmla="*/ 2147483647 h 502"/>
              <a:gd name="T16" fmla="*/ 2147483647 w 1635"/>
              <a:gd name="T17" fmla="*/ 2147483647 h 502"/>
              <a:gd name="T18" fmla="*/ 2147483647 w 1635"/>
              <a:gd name="T19" fmla="*/ 2147483647 h 502"/>
              <a:gd name="T20" fmla="*/ 2147483647 w 1635"/>
              <a:gd name="T21" fmla="*/ 2147483647 h 502"/>
              <a:gd name="T22" fmla="*/ 2147483647 w 1635"/>
              <a:gd name="T23" fmla="*/ 2147483647 h 502"/>
              <a:gd name="T24" fmla="*/ 2147483647 w 1635"/>
              <a:gd name="T25" fmla="*/ 2147483647 h 502"/>
              <a:gd name="T26" fmla="*/ 2147483647 w 1635"/>
              <a:gd name="T27" fmla="*/ 2147483647 h 502"/>
              <a:gd name="T28" fmla="*/ 2147483647 w 1635"/>
              <a:gd name="T29" fmla="*/ 2147483647 h 502"/>
              <a:gd name="T30" fmla="*/ 2147483647 w 1635"/>
              <a:gd name="T31" fmla="*/ 2147483647 h 502"/>
              <a:gd name="T32" fmla="*/ 2147483647 w 1635"/>
              <a:gd name="T33" fmla="*/ 2147483647 h 502"/>
              <a:gd name="T34" fmla="*/ 2147483647 w 1635"/>
              <a:gd name="T35" fmla="*/ 0 h 502"/>
              <a:gd name="T36" fmla="*/ 2147483647 w 1635"/>
              <a:gd name="T37" fmla="*/ 2147483647 h 502"/>
              <a:gd name="T38" fmla="*/ 2147483647 w 1635"/>
              <a:gd name="T39" fmla="*/ 2147483647 h 502"/>
              <a:gd name="T40" fmla="*/ 2147483647 w 1635"/>
              <a:gd name="T41" fmla="*/ 2147483647 h 502"/>
              <a:gd name="T42" fmla="*/ 2147483647 w 1635"/>
              <a:gd name="T43" fmla="*/ 2147483647 h 502"/>
              <a:gd name="T44" fmla="*/ 2147483647 w 1635"/>
              <a:gd name="T45" fmla="*/ 2147483647 h 502"/>
              <a:gd name="T46" fmla="*/ 2147483647 w 1635"/>
              <a:gd name="T47" fmla="*/ 2147483647 h 502"/>
              <a:gd name="T48" fmla="*/ 2147483647 w 1635"/>
              <a:gd name="T49" fmla="*/ 2147483647 h 502"/>
              <a:gd name="T50" fmla="*/ 2147483647 w 1635"/>
              <a:gd name="T51" fmla="*/ 2147483647 h 502"/>
              <a:gd name="T52" fmla="*/ 2147483647 w 1635"/>
              <a:gd name="T53" fmla="*/ 2147483647 h 502"/>
              <a:gd name="T54" fmla="*/ 2147483647 w 1635"/>
              <a:gd name="T55" fmla="*/ 2147483647 h 502"/>
              <a:gd name="T56" fmla="*/ 2147483647 w 1635"/>
              <a:gd name="T57" fmla="*/ 2147483647 h 502"/>
              <a:gd name="T58" fmla="*/ 2147483647 w 1635"/>
              <a:gd name="T59" fmla="*/ 2147483647 h 502"/>
              <a:gd name="T60" fmla="*/ 2147483647 w 1635"/>
              <a:gd name="T61" fmla="*/ 2147483647 h 502"/>
              <a:gd name="T62" fmla="*/ 2147483647 w 1635"/>
              <a:gd name="T63" fmla="*/ 2147483647 h 502"/>
              <a:gd name="T64" fmla="*/ 2147483647 w 1635"/>
              <a:gd name="T65" fmla="*/ 2147483647 h 502"/>
              <a:gd name="T66" fmla="*/ 2147483647 w 1635"/>
              <a:gd name="T67" fmla="*/ 2147483647 h 502"/>
              <a:gd name="T68" fmla="*/ 2147483647 w 1635"/>
              <a:gd name="T69" fmla="*/ 2147483647 h 502"/>
              <a:gd name="T70" fmla="*/ 2147483647 w 1635"/>
              <a:gd name="T71" fmla="*/ 2147483647 h 502"/>
              <a:gd name="T72" fmla="*/ 2147483647 w 1635"/>
              <a:gd name="T73" fmla="*/ 2147483647 h 502"/>
              <a:gd name="T74" fmla="*/ 2147483647 w 1635"/>
              <a:gd name="T75" fmla="*/ 2147483647 h 502"/>
              <a:gd name="T76" fmla="*/ 2147483647 w 1635"/>
              <a:gd name="T77" fmla="*/ 2147483647 h 502"/>
              <a:gd name="T78" fmla="*/ 2147483647 w 1635"/>
              <a:gd name="T79" fmla="*/ 2147483647 h 502"/>
              <a:gd name="T80" fmla="*/ 2147483647 w 1635"/>
              <a:gd name="T81" fmla="*/ 2147483647 h 502"/>
              <a:gd name="T82" fmla="*/ 2147483647 w 1635"/>
              <a:gd name="T83" fmla="*/ 2147483647 h 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5"/>
              <a:gd name="T127" fmla="*/ 0 h 502"/>
              <a:gd name="T128" fmla="*/ 1635 w 1635"/>
              <a:gd name="T129" fmla="*/ 502 h 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round/>
            <a:headEnd/>
            <a:tailEnd/>
          </a:ln>
        </p:spPr>
        <p:txBody>
          <a:bodyPr/>
          <a:lstStyle/>
          <a:p>
            <a:endParaRPr lang="en-US"/>
          </a:p>
        </p:txBody>
      </p:sp>
      <p:sp>
        <p:nvSpPr>
          <p:cNvPr id="7" name="Freeform 11">
            <a:extLst>
              <a:ext uri="{FF2B5EF4-FFF2-40B4-BE49-F238E27FC236}">
                <a16:creationId xmlns:a16="http://schemas.microsoft.com/office/drawing/2014/main" id="{465591B0-50B7-FD4D-ACFD-691E4C92E495}"/>
              </a:ext>
            </a:extLst>
          </p:cNvPr>
          <p:cNvSpPr>
            <a:spLocks/>
          </p:cNvSpPr>
          <p:nvPr/>
        </p:nvSpPr>
        <p:spPr bwMode="auto">
          <a:xfrm>
            <a:off x="2311400" y="4664074"/>
            <a:ext cx="3206750" cy="1574800"/>
          </a:xfrm>
          <a:custGeom>
            <a:avLst/>
            <a:gdLst>
              <a:gd name="T0" fmla="*/ 2147483647 w 2192"/>
              <a:gd name="T1" fmla="*/ 2147483647 h 1138"/>
              <a:gd name="T2" fmla="*/ 2147483647 w 2192"/>
              <a:gd name="T3" fmla="*/ 2147483647 h 1138"/>
              <a:gd name="T4" fmla="*/ 2147483647 w 2192"/>
              <a:gd name="T5" fmla="*/ 2147483647 h 1138"/>
              <a:gd name="T6" fmla="*/ 2147483647 w 2192"/>
              <a:gd name="T7" fmla="*/ 2147483647 h 1138"/>
              <a:gd name="T8" fmla="*/ 2147483647 w 2192"/>
              <a:gd name="T9" fmla="*/ 2147483647 h 1138"/>
              <a:gd name="T10" fmla="*/ 2147483647 w 2192"/>
              <a:gd name="T11" fmla="*/ 2147483647 h 1138"/>
              <a:gd name="T12" fmla="*/ 2147483647 w 2192"/>
              <a:gd name="T13" fmla="*/ 2147483647 h 1138"/>
              <a:gd name="T14" fmla="*/ 2147483647 w 2192"/>
              <a:gd name="T15" fmla="*/ 2147483647 h 1138"/>
              <a:gd name="T16" fmla="*/ 2147483647 w 2192"/>
              <a:gd name="T17" fmla="*/ 2147483647 h 1138"/>
              <a:gd name="T18" fmla="*/ 2147483647 w 2192"/>
              <a:gd name="T19" fmla="*/ 2147483647 h 1138"/>
              <a:gd name="T20" fmla="*/ 2147483647 w 2192"/>
              <a:gd name="T21" fmla="*/ 2147483647 h 1138"/>
              <a:gd name="T22" fmla="*/ 2147483647 w 2192"/>
              <a:gd name="T23" fmla="*/ 2147483647 h 1138"/>
              <a:gd name="T24" fmla="*/ 2147483647 w 2192"/>
              <a:gd name="T25" fmla="*/ 2147483647 h 1138"/>
              <a:gd name="T26" fmla="*/ 2147483647 w 2192"/>
              <a:gd name="T27" fmla="*/ 2147483647 h 1138"/>
              <a:gd name="T28" fmla="*/ 2147483647 w 2192"/>
              <a:gd name="T29" fmla="*/ 2147483647 h 1138"/>
              <a:gd name="T30" fmla="*/ 2147483647 w 2192"/>
              <a:gd name="T31" fmla="*/ 2147483647 h 1138"/>
              <a:gd name="T32" fmla="*/ 2147483647 w 2192"/>
              <a:gd name="T33" fmla="*/ 2147483647 h 1138"/>
              <a:gd name="T34" fmla="*/ 2147483647 w 2192"/>
              <a:gd name="T35" fmla="*/ 2147483647 h 1138"/>
              <a:gd name="T36" fmla="*/ 2147483647 w 2192"/>
              <a:gd name="T37" fmla="*/ 2147483647 h 1138"/>
              <a:gd name="T38" fmla="*/ 2147483647 w 2192"/>
              <a:gd name="T39" fmla="*/ 2147483647 h 1138"/>
              <a:gd name="T40" fmla="*/ 2147483647 w 2192"/>
              <a:gd name="T41" fmla="*/ 2147483647 h 1138"/>
              <a:gd name="T42" fmla="*/ 2147483647 w 2192"/>
              <a:gd name="T43" fmla="*/ 2147483647 h 1138"/>
              <a:gd name="T44" fmla="*/ 2147483647 w 2192"/>
              <a:gd name="T45" fmla="*/ 2147483647 h 1138"/>
              <a:gd name="T46" fmla="*/ 2147483647 w 2192"/>
              <a:gd name="T47" fmla="*/ 2147483647 h 1138"/>
              <a:gd name="T48" fmla="*/ 2147483647 w 2192"/>
              <a:gd name="T49" fmla="*/ 2147483647 h 1138"/>
              <a:gd name="T50" fmla="*/ 2147483647 w 2192"/>
              <a:gd name="T51" fmla="*/ 2147483647 h 1138"/>
              <a:gd name="T52" fmla="*/ 2147483647 w 2192"/>
              <a:gd name="T53" fmla="*/ 2147483647 h 1138"/>
              <a:gd name="T54" fmla="*/ 2147483647 w 2192"/>
              <a:gd name="T55" fmla="*/ 2147483647 h 1138"/>
              <a:gd name="T56" fmla="*/ 2147483647 w 2192"/>
              <a:gd name="T57" fmla="*/ 0 h 1138"/>
              <a:gd name="T58" fmla="*/ 2147483647 w 2192"/>
              <a:gd name="T59" fmla="*/ 2147483647 h 1138"/>
              <a:gd name="T60" fmla="*/ 2147483647 w 2192"/>
              <a:gd name="T61" fmla="*/ 2147483647 h 1138"/>
              <a:gd name="T62" fmla="*/ 2147483647 w 2192"/>
              <a:gd name="T63" fmla="*/ 2147483647 h 1138"/>
              <a:gd name="T64" fmla="*/ 2147483647 w 2192"/>
              <a:gd name="T65" fmla="*/ 2147483647 h 1138"/>
              <a:gd name="T66" fmla="*/ 2147483647 w 2192"/>
              <a:gd name="T67" fmla="*/ 2147483647 h 1138"/>
              <a:gd name="T68" fmla="*/ 2147483647 w 2192"/>
              <a:gd name="T69" fmla="*/ 2147483647 h 1138"/>
              <a:gd name="T70" fmla="*/ 2147483647 w 2192"/>
              <a:gd name="T71" fmla="*/ 2147483647 h 1138"/>
              <a:gd name="T72" fmla="*/ 2147483647 w 2192"/>
              <a:gd name="T73" fmla="*/ 2147483647 h 1138"/>
              <a:gd name="T74" fmla="*/ 2147483647 w 2192"/>
              <a:gd name="T75" fmla="*/ 2147483647 h 1138"/>
              <a:gd name="T76" fmla="*/ 2147483647 w 2192"/>
              <a:gd name="T77" fmla="*/ 2147483647 h 1138"/>
              <a:gd name="T78" fmla="*/ 2147483647 w 2192"/>
              <a:gd name="T79" fmla="*/ 2147483647 h 1138"/>
              <a:gd name="T80" fmla="*/ 2147483647 w 2192"/>
              <a:gd name="T81" fmla="*/ 2147483647 h 1138"/>
              <a:gd name="T82" fmla="*/ 2147483647 w 2192"/>
              <a:gd name="T83" fmla="*/ 2147483647 h 1138"/>
              <a:gd name="T84" fmla="*/ 2147483647 w 2192"/>
              <a:gd name="T85" fmla="*/ 2147483647 h 1138"/>
              <a:gd name="T86" fmla="*/ 2147483647 w 2192"/>
              <a:gd name="T87" fmla="*/ 2147483647 h 1138"/>
              <a:gd name="T88" fmla="*/ 2147483647 w 2192"/>
              <a:gd name="T89" fmla="*/ 2147483647 h 1138"/>
              <a:gd name="T90" fmla="*/ 2147483647 w 2192"/>
              <a:gd name="T91" fmla="*/ 2147483647 h 1138"/>
              <a:gd name="T92" fmla="*/ 2147483647 w 2192"/>
              <a:gd name="T93" fmla="*/ 2147483647 h 1138"/>
              <a:gd name="T94" fmla="*/ 2147483647 w 2192"/>
              <a:gd name="T95" fmla="*/ 2147483647 h 1138"/>
              <a:gd name="T96" fmla="*/ 2147483647 w 2192"/>
              <a:gd name="T97" fmla="*/ 2147483647 h 1138"/>
              <a:gd name="T98" fmla="*/ 2147483647 w 2192"/>
              <a:gd name="T99" fmla="*/ 2147483647 h 1138"/>
              <a:gd name="T100" fmla="*/ 2147483647 w 2192"/>
              <a:gd name="T101" fmla="*/ 2147483647 h 1138"/>
              <a:gd name="T102" fmla="*/ 2147483647 w 2192"/>
              <a:gd name="T103" fmla="*/ 2147483647 h 1138"/>
              <a:gd name="T104" fmla="*/ 2147483647 w 2192"/>
              <a:gd name="T105" fmla="*/ 2147483647 h 1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2"/>
              <a:gd name="T160" fmla="*/ 0 h 1138"/>
              <a:gd name="T161" fmla="*/ 2192 w 2192"/>
              <a:gd name="T162" fmla="*/ 1138 h 1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2" h="1138">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93" y="1126"/>
                </a:lnTo>
                <a:lnTo>
                  <a:pt x="2192" y="1138"/>
                </a:lnTo>
              </a:path>
            </a:pathLst>
          </a:custGeom>
          <a:noFill/>
          <a:ln w="50800">
            <a:solidFill>
              <a:srgbClr val="00CC00"/>
            </a:solidFill>
            <a:round/>
            <a:headEnd/>
            <a:tailEnd/>
          </a:ln>
        </p:spPr>
        <p:txBody>
          <a:bodyPr/>
          <a:lstStyle/>
          <a:p>
            <a:endParaRPr lang="en-US"/>
          </a:p>
        </p:txBody>
      </p:sp>
      <p:sp>
        <p:nvSpPr>
          <p:cNvPr id="8" name="Freeform 14">
            <a:extLst>
              <a:ext uri="{FF2B5EF4-FFF2-40B4-BE49-F238E27FC236}">
                <a16:creationId xmlns:a16="http://schemas.microsoft.com/office/drawing/2014/main" id="{5954DB1E-4F37-5648-9D0F-8995EFD1FFBB}"/>
              </a:ext>
            </a:extLst>
          </p:cNvPr>
          <p:cNvSpPr>
            <a:spLocks/>
          </p:cNvSpPr>
          <p:nvPr/>
        </p:nvSpPr>
        <p:spPr bwMode="auto">
          <a:xfrm>
            <a:off x="2590800" y="4532312"/>
            <a:ext cx="3951288" cy="1714500"/>
          </a:xfrm>
          <a:custGeom>
            <a:avLst/>
            <a:gdLst>
              <a:gd name="T0" fmla="*/ 2147483647 w 2489"/>
              <a:gd name="T1" fmla="*/ 2147483647 h 1080"/>
              <a:gd name="T2" fmla="*/ 2147483647 w 2489"/>
              <a:gd name="T3" fmla="*/ 2147483647 h 1080"/>
              <a:gd name="T4" fmla="*/ 2147483647 w 2489"/>
              <a:gd name="T5" fmla="*/ 2147483647 h 1080"/>
              <a:gd name="T6" fmla="*/ 2147483647 w 2489"/>
              <a:gd name="T7" fmla="*/ 2147483647 h 1080"/>
              <a:gd name="T8" fmla="*/ 2147483647 w 2489"/>
              <a:gd name="T9" fmla="*/ 2147483647 h 1080"/>
              <a:gd name="T10" fmla="*/ 2147483647 w 2489"/>
              <a:gd name="T11" fmla="*/ 2147483647 h 1080"/>
              <a:gd name="T12" fmla="*/ 2147483647 w 2489"/>
              <a:gd name="T13" fmla="*/ 2147483647 h 1080"/>
              <a:gd name="T14" fmla="*/ 2147483647 w 2489"/>
              <a:gd name="T15" fmla="*/ 2147483647 h 1080"/>
              <a:gd name="T16" fmla="*/ 2147483647 w 2489"/>
              <a:gd name="T17" fmla="*/ 2147483647 h 1080"/>
              <a:gd name="T18" fmla="*/ 2147483647 w 2489"/>
              <a:gd name="T19" fmla="*/ 2147483647 h 1080"/>
              <a:gd name="T20" fmla="*/ 2147483647 w 2489"/>
              <a:gd name="T21" fmla="*/ 2147483647 h 1080"/>
              <a:gd name="T22" fmla="*/ 2147483647 w 2489"/>
              <a:gd name="T23" fmla="*/ 2147483647 h 1080"/>
              <a:gd name="T24" fmla="*/ 2147483647 w 2489"/>
              <a:gd name="T25" fmla="*/ 2147483647 h 1080"/>
              <a:gd name="T26" fmla="*/ 2147483647 w 2489"/>
              <a:gd name="T27" fmla="*/ 2147483647 h 1080"/>
              <a:gd name="T28" fmla="*/ 2147483647 w 2489"/>
              <a:gd name="T29" fmla="*/ 2147483647 h 1080"/>
              <a:gd name="T30" fmla="*/ 2147483647 w 2489"/>
              <a:gd name="T31" fmla="*/ 2147483647 h 1080"/>
              <a:gd name="T32" fmla="*/ 2147483647 w 2489"/>
              <a:gd name="T33" fmla="*/ 2147483647 h 1080"/>
              <a:gd name="T34" fmla="*/ 2147483647 w 2489"/>
              <a:gd name="T35" fmla="*/ 2147483647 h 1080"/>
              <a:gd name="T36" fmla="*/ 2147483647 w 2489"/>
              <a:gd name="T37" fmla="*/ 2147483647 h 1080"/>
              <a:gd name="T38" fmla="*/ 2147483647 w 2489"/>
              <a:gd name="T39" fmla="*/ 2147483647 h 1080"/>
              <a:gd name="T40" fmla="*/ 2147483647 w 2489"/>
              <a:gd name="T41" fmla="*/ 2147483647 h 1080"/>
              <a:gd name="T42" fmla="*/ 2147483647 w 2489"/>
              <a:gd name="T43" fmla="*/ 2147483647 h 1080"/>
              <a:gd name="T44" fmla="*/ 2147483647 w 2489"/>
              <a:gd name="T45" fmla="*/ 2147483647 h 1080"/>
              <a:gd name="T46" fmla="*/ 2147483647 w 2489"/>
              <a:gd name="T47" fmla="*/ 2147483647 h 1080"/>
              <a:gd name="T48" fmla="*/ 2147483647 w 2489"/>
              <a:gd name="T49" fmla="*/ 2147483647 h 1080"/>
              <a:gd name="T50" fmla="*/ 2147483647 w 2489"/>
              <a:gd name="T51" fmla="*/ 2147483647 h 1080"/>
              <a:gd name="T52" fmla="*/ 2147483647 w 2489"/>
              <a:gd name="T53" fmla="*/ 2147483647 h 1080"/>
              <a:gd name="T54" fmla="*/ 2147483647 w 2489"/>
              <a:gd name="T55" fmla="*/ 2147483647 h 1080"/>
              <a:gd name="T56" fmla="*/ 2147483647 w 2489"/>
              <a:gd name="T57" fmla="*/ 2147483647 h 1080"/>
              <a:gd name="T58" fmla="*/ 2147483647 w 2489"/>
              <a:gd name="T59" fmla="*/ 2147483647 h 1080"/>
              <a:gd name="T60" fmla="*/ 2147483647 w 2489"/>
              <a:gd name="T61" fmla="*/ 2147483647 h 1080"/>
              <a:gd name="T62" fmla="*/ 2147483647 w 2489"/>
              <a:gd name="T63" fmla="*/ 2147483647 h 1080"/>
              <a:gd name="T64" fmla="*/ 2147483647 w 2489"/>
              <a:gd name="T65" fmla="*/ 2147483647 h 1080"/>
              <a:gd name="T66" fmla="*/ 2147483647 w 2489"/>
              <a:gd name="T67" fmla="*/ 2147483647 h 1080"/>
              <a:gd name="T68" fmla="*/ 2147483647 w 2489"/>
              <a:gd name="T69" fmla="*/ 0 h 1080"/>
              <a:gd name="T70" fmla="*/ 2147483647 w 2489"/>
              <a:gd name="T71" fmla="*/ 2147483647 h 1080"/>
              <a:gd name="T72" fmla="*/ 2147483647 w 2489"/>
              <a:gd name="T73" fmla="*/ 2147483647 h 1080"/>
              <a:gd name="T74" fmla="*/ 2147483647 w 2489"/>
              <a:gd name="T75" fmla="*/ 2147483647 h 1080"/>
              <a:gd name="T76" fmla="*/ 2147483647 w 2489"/>
              <a:gd name="T77" fmla="*/ 2147483647 h 1080"/>
              <a:gd name="T78" fmla="*/ 2147483647 w 2489"/>
              <a:gd name="T79" fmla="*/ 2147483647 h 1080"/>
              <a:gd name="T80" fmla="*/ 2147483647 w 2489"/>
              <a:gd name="T81" fmla="*/ 2147483647 h 1080"/>
              <a:gd name="T82" fmla="*/ 2147483647 w 2489"/>
              <a:gd name="T83" fmla="*/ 2147483647 h 1080"/>
              <a:gd name="T84" fmla="*/ 2147483647 w 2489"/>
              <a:gd name="T85" fmla="*/ 2147483647 h 1080"/>
              <a:gd name="T86" fmla="*/ 2147483647 w 2489"/>
              <a:gd name="T87" fmla="*/ 2147483647 h 1080"/>
              <a:gd name="T88" fmla="*/ 2147483647 w 2489"/>
              <a:gd name="T89" fmla="*/ 2147483647 h 1080"/>
              <a:gd name="T90" fmla="*/ 2147483647 w 2489"/>
              <a:gd name="T91" fmla="*/ 2147483647 h 1080"/>
              <a:gd name="T92" fmla="*/ 2147483647 w 2489"/>
              <a:gd name="T93" fmla="*/ 2147483647 h 1080"/>
              <a:gd name="T94" fmla="*/ 2147483647 w 2489"/>
              <a:gd name="T95" fmla="*/ 2147483647 h 1080"/>
              <a:gd name="T96" fmla="*/ 2147483647 w 2489"/>
              <a:gd name="T97" fmla="*/ 2147483647 h 1080"/>
              <a:gd name="T98" fmla="*/ 2147483647 w 2489"/>
              <a:gd name="T99" fmla="*/ 2147483647 h 1080"/>
              <a:gd name="T100" fmla="*/ 2147483647 w 2489"/>
              <a:gd name="T101" fmla="*/ 2147483647 h 1080"/>
              <a:gd name="T102" fmla="*/ 2147483647 w 2489"/>
              <a:gd name="T103" fmla="*/ 2147483647 h 1080"/>
              <a:gd name="T104" fmla="*/ 2147483647 w 2489"/>
              <a:gd name="T105" fmla="*/ 2147483647 h 1080"/>
              <a:gd name="T106" fmla="*/ 2147483647 w 2489"/>
              <a:gd name="T107" fmla="*/ 2147483647 h 1080"/>
              <a:gd name="T108" fmla="*/ 2147483647 w 2489"/>
              <a:gd name="T109" fmla="*/ 2147483647 h 1080"/>
              <a:gd name="T110" fmla="*/ 2147483647 w 2489"/>
              <a:gd name="T111" fmla="*/ 2147483647 h 10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9"/>
              <a:gd name="T169" fmla="*/ 0 h 1080"/>
              <a:gd name="T170" fmla="*/ 2489 w 2489"/>
              <a:gd name="T171" fmla="*/ 1080 h 10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9" h="1080">
                <a:moveTo>
                  <a:pt x="0" y="1080"/>
                </a:moveTo>
                <a:lnTo>
                  <a:pt x="24" y="1080"/>
                </a:lnTo>
                <a:lnTo>
                  <a:pt x="48" y="1080"/>
                </a:lnTo>
                <a:lnTo>
                  <a:pt x="72" y="1080"/>
                </a:lnTo>
                <a:lnTo>
                  <a:pt x="88" y="1080"/>
                </a:lnTo>
                <a:lnTo>
                  <a:pt x="112" y="1080"/>
                </a:lnTo>
                <a:lnTo>
                  <a:pt x="136" y="1080"/>
                </a:lnTo>
                <a:lnTo>
                  <a:pt x="160" y="1080"/>
                </a:lnTo>
                <a:lnTo>
                  <a:pt x="176" y="1080"/>
                </a:lnTo>
                <a:lnTo>
                  <a:pt x="200" y="1080"/>
                </a:lnTo>
                <a:lnTo>
                  <a:pt x="224" y="1080"/>
                </a:lnTo>
                <a:lnTo>
                  <a:pt x="240" y="1075"/>
                </a:lnTo>
                <a:lnTo>
                  <a:pt x="263" y="1075"/>
                </a:lnTo>
                <a:lnTo>
                  <a:pt x="287" y="1075"/>
                </a:lnTo>
                <a:lnTo>
                  <a:pt x="303" y="1068"/>
                </a:lnTo>
                <a:lnTo>
                  <a:pt x="327" y="1068"/>
                </a:lnTo>
                <a:lnTo>
                  <a:pt x="351" y="1062"/>
                </a:lnTo>
                <a:lnTo>
                  <a:pt x="367" y="1062"/>
                </a:lnTo>
                <a:lnTo>
                  <a:pt x="391" y="1056"/>
                </a:lnTo>
                <a:lnTo>
                  <a:pt x="407" y="1050"/>
                </a:lnTo>
                <a:lnTo>
                  <a:pt x="431" y="1050"/>
                </a:lnTo>
                <a:lnTo>
                  <a:pt x="447" y="1044"/>
                </a:lnTo>
                <a:lnTo>
                  <a:pt x="471" y="1038"/>
                </a:lnTo>
                <a:lnTo>
                  <a:pt x="487" y="1031"/>
                </a:lnTo>
                <a:lnTo>
                  <a:pt x="511" y="1026"/>
                </a:lnTo>
                <a:lnTo>
                  <a:pt x="527" y="1019"/>
                </a:lnTo>
                <a:lnTo>
                  <a:pt x="551" y="1019"/>
                </a:lnTo>
                <a:lnTo>
                  <a:pt x="567" y="1013"/>
                </a:lnTo>
                <a:lnTo>
                  <a:pt x="591" y="1007"/>
                </a:lnTo>
                <a:lnTo>
                  <a:pt x="607" y="995"/>
                </a:lnTo>
                <a:lnTo>
                  <a:pt x="623" y="988"/>
                </a:lnTo>
                <a:lnTo>
                  <a:pt x="646" y="983"/>
                </a:lnTo>
                <a:lnTo>
                  <a:pt x="662" y="976"/>
                </a:lnTo>
                <a:lnTo>
                  <a:pt x="686" y="970"/>
                </a:lnTo>
                <a:lnTo>
                  <a:pt x="702" y="964"/>
                </a:lnTo>
                <a:lnTo>
                  <a:pt x="718" y="952"/>
                </a:lnTo>
                <a:lnTo>
                  <a:pt x="742" y="946"/>
                </a:lnTo>
                <a:lnTo>
                  <a:pt x="758" y="939"/>
                </a:lnTo>
                <a:lnTo>
                  <a:pt x="774" y="927"/>
                </a:lnTo>
                <a:lnTo>
                  <a:pt x="798" y="921"/>
                </a:lnTo>
                <a:lnTo>
                  <a:pt x="814" y="908"/>
                </a:lnTo>
                <a:lnTo>
                  <a:pt x="830" y="903"/>
                </a:lnTo>
                <a:lnTo>
                  <a:pt x="846" y="891"/>
                </a:lnTo>
                <a:lnTo>
                  <a:pt x="870" y="884"/>
                </a:lnTo>
                <a:lnTo>
                  <a:pt x="886" y="872"/>
                </a:lnTo>
                <a:lnTo>
                  <a:pt x="902" y="860"/>
                </a:lnTo>
                <a:lnTo>
                  <a:pt x="918" y="854"/>
                </a:lnTo>
                <a:lnTo>
                  <a:pt x="942" y="841"/>
                </a:lnTo>
                <a:lnTo>
                  <a:pt x="958" y="828"/>
                </a:lnTo>
                <a:lnTo>
                  <a:pt x="974" y="816"/>
                </a:lnTo>
                <a:lnTo>
                  <a:pt x="997" y="804"/>
                </a:lnTo>
                <a:lnTo>
                  <a:pt x="1013" y="786"/>
                </a:lnTo>
                <a:lnTo>
                  <a:pt x="1029" y="767"/>
                </a:lnTo>
                <a:lnTo>
                  <a:pt x="1045" y="749"/>
                </a:lnTo>
                <a:lnTo>
                  <a:pt x="1069" y="731"/>
                </a:lnTo>
                <a:lnTo>
                  <a:pt x="1085" y="706"/>
                </a:lnTo>
                <a:lnTo>
                  <a:pt x="1101" y="688"/>
                </a:lnTo>
                <a:lnTo>
                  <a:pt x="1117" y="663"/>
                </a:lnTo>
                <a:lnTo>
                  <a:pt x="1125" y="651"/>
                </a:lnTo>
                <a:lnTo>
                  <a:pt x="1133" y="639"/>
                </a:lnTo>
                <a:lnTo>
                  <a:pt x="1141" y="627"/>
                </a:lnTo>
                <a:lnTo>
                  <a:pt x="1149" y="614"/>
                </a:lnTo>
                <a:lnTo>
                  <a:pt x="1157" y="602"/>
                </a:lnTo>
                <a:lnTo>
                  <a:pt x="1165" y="589"/>
                </a:lnTo>
                <a:lnTo>
                  <a:pt x="1173" y="577"/>
                </a:lnTo>
                <a:lnTo>
                  <a:pt x="1181" y="565"/>
                </a:lnTo>
                <a:lnTo>
                  <a:pt x="1189" y="547"/>
                </a:lnTo>
                <a:lnTo>
                  <a:pt x="1189" y="535"/>
                </a:lnTo>
                <a:lnTo>
                  <a:pt x="1197" y="522"/>
                </a:lnTo>
                <a:lnTo>
                  <a:pt x="1205" y="510"/>
                </a:lnTo>
                <a:lnTo>
                  <a:pt x="1213" y="497"/>
                </a:lnTo>
                <a:lnTo>
                  <a:pt x="1221" y="479"/>
                </a:lnTo>
                <a:lnTo>
                  <a:pt x="1229" y="467"/>
                </a:lnTo>
                <a:lnTo>
                  <a:pt x="1237" y="455"/>
                </a:lnTo>
                <a:lnTo>
                  <a:pt x="1245" y="443"/>
                </a:lnTo>
                <a:lnTo>
                  <a:pt x="1245" y="430"/>
                </a:lnTo>
                <a:lnTo>
                  <a:pt x="1253" y="412"/>
                </a:lnTo>
                <a:lnTo>
                  <a:pt x="1261" y="399"/>
                </a:lnTo>
                <a:lnTo>
                  <a:pt x="1269" y="387"/>
                </a:lnTo>
                <a:lnTo>
                  <a:pt x="1277" y="375"/>
                </a:lnTo>
                <a:lnTo>
                  <a:pt x="1285" y="356"/>
                </a:lnTo>
                <a:lnTo>
                  <a:pt x="1285" y="344"/>
                </a:lnTo>
                <a:lnTo>
                  <a:pt x="1293" y="332"/>
                </a:lnTo>
                <a:lnTo>
                  <a:pt x="1301" y="320"/>
                </a:lnTo>
                <a:lnTo>
                  <a:pt x="1309" y="307"/>
                </a:lnTo>
                <a:lnTo>
                  <a:pt x="1309" y="295"/>
                </a:lnTo>
                <a:lnTo>
                  <a:pt x="1317" y="276"/>
                </a:lnTo>
                <a:lnTo>
                  <a:pt x="1325" y="264"/>
                </a:lnTo>
                <a:lnTo>
                  <a:pt x="1333" y="252"/>
                </a:lnTo>
                <a:lnTo>
                  <a:pt x="1333" y="240"/>
                </a:lnTo>
                <a:lnTo>
                  <a:pt x="1341" y="227"/>
                </a:lnTo>
                <a:lnTo>
                  <a:pt x="1349" y="215"/>
                </a:lnTo>
                <a:lnTo>
                  <a:pt x="1356" y="203"/>
                </a:lnTo>
                <a:lnTo>
                  <a:pt x="1356" y="191"/>
                </a:lnTo>
                <a:lnTo>
                  <a:pt x="1372" y="172"/>
                </a:lnTo>
                <a:lnTo>
                  <a:pt x="1380" y="148"/>
                </a:lnTo>
                <a:lnTo>
                  <a:pt x="1396" y="129"/>
                </a:lnTo>
                <a:lnTo>
                  <a:pt x="1404" y="104"/>
                </a:lnTo>
                <a:lnTo>
                  <a:pt x="1412" y="92"/>
                </a:lnTo>
                <a:lnTo>
                  <a:pt x="1428" y="73"/>
                </a:lnTo>
                <a:lnTo>
                  <a:pt x="1436" y="56"/>
                </a:lnTo>
                <a:lnTo>
                  <a:pt x="1444" y="43"/>
                </a:lnTo>
                <a:lnTo>
                  <a:pt x="1460" y="31"/>
                </a:lnTo>
                <a:lnTo>
                  <a:pt x="1476" y="12"/>
                </a:lnTo>
                <a:lnTo>
                  <a:pt x="1500" y="0"/>
                </a:lnTo>
                <a:lnTo>
                  <a:pt x="1516" y="7"/>
                </a:lnTo>
                <a:lnTo>
                  <a:pt x="1524" y="7"/>
                </a:lnTo>
                <a:lnTo>
                  <a:pt x="1532" y="12"/>
                </a:lnTo>
                <a:lnTo>
                  <a:pt x="1540" y="19"/>
                </a:lnTo>
                <a:lnTo>
                  <a:pt x="1556" y="31"/>
                </a:lnTo>
                <a:lnTo>
                  <a:pt x="1564" y="43"/>
                </a:lnTo>
                <a:lnTo>
                  <a:pt x="1572" y="61"/>
                </a:lnTo>
                <a:lnTo>
                  <a:pt x="1580" y="80"/>
                </a:lnTo>
                <a:lnTo>
                  <a:pt x="1596" y="104"/>
                </a:lnTo>
                <a:lnTo>
                  <a:pt x="1604" y="129"/>
                </a:lnTo>
                <a:lnTo>
                  <a:pt x="1612" y="148"/>
                </a:lnTo>
                <a:lnTo>
                  <a:pt x="1620" y="172"/>
                </a:lnTo>
                <a:lnTo>
                  <a:pt x="1628" y="196"/>
                </a:lnTo>
                <a:lnTo>
                  <a:pt x="1636" y="221"/>
                </a:lnTo>
                <a:lnTo>
                  <a:pt x="1652" y="240"/>
                </a:lnTo>
                <a:lnTo>
                  <a:pt x="1660" y="264"/>
                </a:lnTo>
                <a:lnTo>
                  <a:pt x="1668" y="289"/>
                </a:lnTo>
                <a:lnTo>
                  <a:pt x="1676" y="313"/>
                </a:lnTo>
                <a:lnTo>
                  <a:pt x="1684" y="338"/>
                </a:lnTo>
                <a:lnTo>
                  <a:pt x="1692" y="363"/>
                </a:lnTo>
                <a:lnTo>
                  <a:pt x="1700" y="387"/>
                </a:lnTo>
                <a:lnTo>
                  <a:pt x="1708" y="412"/>
                </a:lnTo>
                <a:lnTo>
                  <a:pt x="1715" y="436"/>
                </a:lnTo>
                <a:lnTo>
                  <a:pt x="1723" y="460"/>
                </a:lnTo>
                <a:lnTo>
                  <a:pt x="1731" y="485"/>
                </a:lnTo>
                <a:lnTo>
                  <a:pt x="1739" y="510"/>
                </a:lnTo>
                <a:lnTo>
                  <a:pt x="1747" y="535"/>
                </a:lnTo>
                <a:lnTo>
                  <a:pt x="1755" y="559"/>
                </a:lnTo>
                <a:lnTo>
                  <a:pt x="1763" y="583"/>
                </a:lnTo>
                <a:lnTo>
                  <a:pt x="1771" y="608"/>
                </a:lnTo>
                <a:lnTo>
                  <a:pt x="1779" y="627"/>
                </a:lnTo>
                <a:lnTo>
                  <a:pt x="1795" y="651"/>
                </a:lnTo>
                <a:lnTo>
                  <a:pt x="1803" y="675"/>
                </a:lnTo>
                <a:lnTo>
                  <a:pt x="1811" y="700"/>
                </a:lnTo>
                <a:lnTo>
                  <a:pt x="1827" y="719"/>
                </a:lnTo>
                <a:lnTo>
                  <a:pt x="1835" y="743"/>
                </a:lnTo>
                <a:lnTo>
                  <a:pt x="1851" y="761"/>
                </a:lnTo>
                <a:lnTo>
                  <a:pt x="1859" y="786"/>
                </a:lnTo>
                <a:lnTo>
                  <a:pt x="1875" y="804"/>
                </a:lnTo>
                <a:lnTo>
                  <a:pt x="1891" y="828"/>
                </a:lnTo>
                <a:lnTo>
                  <a:pt x="1899" y="847"/>
                </a:lnTo>
                <a:lnTo>
                  <a:pt x="1915" y="866"/>
                </a:lnTo>
                <a:lnTo>
                  <a:pt x="1931" y="884"/>
                </a:lnTo>
                <a:lnTo>
                  <a:pt x="1947" y="903"/>
                </a:lnTo>
                <a:lnTo>
                  <a:pt x="1963" y="921"/>
                </a:lnTo>
                <a:lnTo>
                  <a:pt x="1987" y="939"/>
                </a:lnTo>
                <a:lnTo>
                  <a:pt x="2003" y="958"/>
                </a:lnTo>
                <a:lnTo>
                  <a:pt x="2019" y="970"/>
                </a:lnTo>
                <a:lnTo>
                  <a:pt x="2043" y="988"/>
                </a:lnTo>
                <a:lnTo>
                  <a:pt x="2067" y="1000"/>
                </a:lnTo>
                <a:lnTo>
                  <a:pt x="2090" y="1013"/>
                </a:lnTo>
                <a:lnTo>
                  <a:pt x="2106" y="1026"/>
                </a:lnTo>
                <a:lnTo>
                  <a:pt x="2130" y="1044"/>
                </a:lnTo>
                <a:lnTo>
                  <a:pt x="2162" y="1050"/>
                </a:lnTo>
                <a:lnTo>
                  <a:pt x="2186" y="1062"/>
                </a:lnTo>
                <a:lnTo>
                  <a:pt x="2218" y="1075"/>
                </a:lnTo>
                <a:lnTo>
                  <a:pt x="2242" y="1080"/>
                </a:lnTo>
                <a:lnTo>
                  <a:pt x="2274" y="1080"/>
                </a:lnTo>
                <a:lnTo>
                  <a:pt x="2306" y="1080"/>
                </a:lnTo>
                <a:lnTo>
                  <a:pt x="2338" y="1080"/>
                </a:lnTo>
                <a:lnTo>
                  <a:pt x="2370" y="1080"/>
                </a:lnTo>
                <a:lnTo>
                  <a:pt x="2394" y="1080"/>
                </a:lnTo>
                <a:lnTo>
                  <a:pt x="2426" y="1080"/>
                </a:lnTo>
                <a:lnTo>
                  <a:pt x="2457" y="1080"/>
                </a:lnTo>
                <a:lnTo>
                  <a:pt x="2489" y="1080"/>
                </a:lnTo>
              </a:path>
            </a:pathLst>
          </a:custGeom>
          <a:noFill/>
          <a:ln w="50800">
            <a:solidFill>
              <a:srgbClr val="FF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7">
                <a:extLst>
                  <a:ext uri="{FF2B5EF4-FFF2-40B4-BE49-F238E27FC236}">
                    <a16:creationId xmlns:a16="http://schemas.microsoft.com/office/drawing/2014/main" id="{577A4C3A-3875-D54D-87AF-A524EE6D91E8}"/>
                  </a:ext>
                </a:extLst>
              </p:cNvPr>
              <p:cNvSpPr>
                <a:spLocks noChangeArrowheads="1"/>
              </p:cNvSpPr>
              <p:nvPr/>
            </p:nvSpPr>
            <p:spPr bwMode="auto">
              <a:xfrm>
                <a:off x="5410200" y="3886200"/>
                <a:ext cx="1914050"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signal </a:t>
                </a:r>
                <a14:m>
                  <m:oMath xmlns:m="http://schemas.openxmlformats.org/officeDocument/2006/math">
                    <m:r>
                      <a:rPr lang="en-US" sz="1800" i="1" dirty="0" smtClean="0">
                        <a:solidFill>
                          <a:srgbClr val="7030A0"/>
                        </a:solidFill>
                        <a:latin typeface="Cambria Math" panose="02040503050406030204" pitchFamily="18" charset="0"/>
                      </a:rPr>
                      <m:t>𝑡</m:t>
                    </m:r>
                    <m:r>
                      <a:rPr lang="en-US" sz="1800" i="1" dirty="0" smtClean="0">
                        <a:solidFill>
                          <a:srgbClr val="7030A0"/>
                        </a:solidFill>
                        <a:latin typeface="Cambria Math" panose="02040503050406030204" pitchFamily="18" charset="0"/>
                      </a:rPr>
                      <m:t>(</m:t>
                    </m:r>
                    <m:r>
                      <a:rPr lang="el-GR" sz="1800" i="1" dirty="0">
                        <a:solidFill>
                          <a:srgbClr val="7030A0"/>
                        </a:solidFill>
                        <a:latin typeface="Cambria Math" panose="02040503050406030204" pitchFamily="18" charset="0"/>
                      </a:rPr>
                      <m:t>𝜆</m:t>
                    </m:r>
                    <m:r>
                      <a:rPr lang="en-US" sz="1800" i="1" dirty="0">
                        <a:solidFill>
                          <a:srgbClr val="7030A0"/>
                        </a:solidFill>
                        <a:latin typeface="Cambria Math" panose="02040503050406030204" pitchFamily="18" charset="0"/>
                      </a:rPr>
                      <m:t>)</m:t>
                    </m:r>
                  </m:oMath>
                </a14:m>
                <a:endParaRPr lang="en-US" sz="1800" dirty="0">
                  <a:solidFill>
                    <a:srgbClr val="7030A0"/>
                  </a:solidFill>
                </a:endParaRPr>
              </a:p>
            </p:txBody>
          </p:sp>
        </mc:Choice>
        <mc:Fallback xmlns="">
          <p:sp>
            <p:nvSpPr>
              <p:cNvPr id="14" name="Rectangle 17">
                <a:extLst>
                  <a:ext uri="{FF2B5EF4-FFF2-40B4-BE49-F238E27FC236}">
                    <a16:creationId xmlns:a16="http://schemas.microsoft.com/office/drawing/2014/main" id="{577A4C3A-3875-D54D-87AF-A524EE6D91E8}"/>
                  </a:ext>
                </a:extLst>
              </p:cNvPr>
              <p:cNvSpPr>
                <a:spLocks noRot="1" noChangeAspect="1" noMove="1" noResize="1" noEditPoints="1" noAdjustHandles="1" noChangeArrowheads="1" noChangeShapeType="1" noTextEdit="1"/>
              </p:cNvSpPr>
              <p:nvPr/>
            </p:nvSpPr>
            <p:spPr bwMode="auto">
              <a:xfrm>
                <a:off x="5410200" y="3886200"/>
                <a:ext cx="1914050" cy="286745"/>
              </a:xfrm>
              <a:prstGeom prst="rect">
                <a:avLst/>
              </a:prstGeom>
              <a:blipFill>
                <a:blip r:embed="rId4"/>
                <a:stretch>
                  <a:fillRect l="-3289" t="-29167" r="-1316" b="-33333"/>
                </a:stretch>
              </a:blipFill>
              <a:ln w="12700">
                <a:noFill/>
                <a:miter lim="800000"/>
                <a:headEnd/>
                <a:tailEnd/>
              </a:ln>
            </p:spPr>
            <p:txBody>
              <a:bodyPr/>
              <a:lstStyle/>
              <a:p>
                <a:r>
                  <a:rPr lang="en-US">
                    <a:noFill/>
                  </a:rPr>
                  <a:t> </a:t>
                </a:r>
              </a:p>
            </p:txBody>
          </p:sp>
        </mc:Fallback>
      </mc:AlternateContent>
      <p:cxnSp>
        <p:nvCxnSpPr>
          <p:cNvPr id="15" name="Straight Arrow Connector 55">
            <a:extLst>
              <a:ext uri="{FF2B5EF4-FFF2-40B4-BE49-F238E27FC236}">
                <a16:creationId xmlns:a16="http://schemas.microsoft.com/office/drawing/2014/main" id="{80928B85-5518-8A4C-9E94-830493004F2F}"/>
              </a:ext>
            </a:extLst>
          </p:cNvPr>
          <p:cNvCxnSpPr>
            <a:cxnSpLocks noChangeShapeType="1"/>
          </p:cNvCxnSpPr>
          <p:nvPr/>
        </p:nvCxnSpPr>
        <p:spPr bwMode="auto">
          <a:xfrm flipH="1">
            <a:off x="6019800" y="4267199"/>
            <a:ext cx="276778" cy="1066800"/>
          </a:xfrm>
          <a:prstGeom prst="straightConnector1">
            <a:avLst/>
          </a:prstGeom>
          <a:noFill/>
          <a:ln w="9525" algn="ctr">
            <a:solidFill>
              <a:schemeClr val="tx1"/>
            </a:solidFill>
            <a:round/>
            <a:headEnd/>
            <a:tailEnd type="arrow" w="med" len="med"/>
          </a:ln>
        </p:spPr>
      </p:cxnSp>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3BC0464-BFC9-0745-9B13-B8FE0FE00098}"/>
                  </a:ext>
                </a:extLst>
              </p:cNvPr>
              <p:cNvSpPr/>
              <p:nvPr/>
            </p:nvSpPr>
            <p:spPr>
              <a:xfrm>
                <a:off x="2468045" y="4558784"/>
                <a:ext cx="7675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00FF"/>
                              </a:solidFill>
                              <a:latin typeface="Cambria Math" panose="02040503050406030204" pitchFamily="18" charset="0"/>
                              <a:cs typeface="Times New Roman" panose="02020603050405020304" pitchFamily="18" charset="0"/>
                            </a:rPr>
                          </m:ctrlPr>
                        </m:sSubPr>
                        <m:e>
                          <m:r>
                            <a:rPr lang="en-US" sz="1800" i="1" dirty="0">
                              <a:solidFill>
                                <a:srgbClr val="0000FF"/>
                              </a:solidFill>
                              <a:latin typeface="Cambria Math" panose="02040503050406030204" pitchFamily="18" charset="0"/>
                              <a:cs typeface="Times New Roman" panose="02020603050405020304" pitchFamily="18" charset="0"/>
                            </a:rPr>
                            <m:t>𝑐</m:t>
                          </m:r>
                        </m:e>
                        <m:sub>
                          <m:r>
                            <a:rPr lang="en-US" sz="1800" i="1" dirty="0">
                              <a:solidFill>
                                <a:srgbClr val="0000FF"/>
                              </a:solidFill>
                              <a:latin typeface="Cambria Math" panose="02040503050406030204" pitchFamily="18" charset="0"/>
                              <a:cs typeface="Times New Roman" panose="02020603050405020304" pitchFamily="18" charset="0"/>
                            </a:rPr>
                            <m:t>1</m:t>
                          </m:r>
                        </m:sub>
                      </m:sSub>
                      <m:r>
                        <a:rPr lang="en-US" sz="1800" i="1" dirty="0">
                          <a:solidFill>
                            <a:srgbClr val="0000FF"/>
                          </a:solidFill>
                          <a:latin typeface="Cambria Math" panose="02040503050406030204" pitchFamily="18" charset="0"/>
                          <a:cs typeface="Times New Roman" panose="02020603050405020304" pitchFamily="18" charset="0"/>
                        </a:rPr>
                        <m:t>(</m:t>
                      </m:r>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00FF"/>
                          </a:solidFill>
                          <a:latin typeface="Cambria Math" panose="02040503050406030204" pitchFamily="18" charset="0"/>
                          <a:cs typeface="Times New Roman" panose="02020603050405020304" pitchFamily="18" charset="0"/>
                        </a:rPr>
                        <m:t>)</m:t>
                      </m:r>
                    </m:oMath>
                  </m:oMathPara>
                </a14:m>
                <a:endParaRPr lang="en-US" sz="1800" dirty="0">
                  <a:solidFill>
                    <a:srgbClr val="0000FF"/>
                  </a:solidFill>
                </a:endParaRPr>
              </a:p>
            </p:txBody>
          </p:sp>
        </mc:Choice>
        <mc:Fallback xmlns="">
          <p:sp>
            <p:nvSpPr>
              <p:cNvPr id="17" name="Rectangle 16">
                <a:extLst>
                  <a:ext uri="{FF2B5EF4-FFF2-40B4-BE49-F238E27FC236}">
                    <a16:creationId xmlns:a16="http://schemas.microsoft.com/office/drawing/2014/main" id="{83BC0464-BFC9-0745-9B13-B8FE0FE00098}"/>
                  </a:ext>
                </a:extLst>
              </p:cNvPr>
              <p:cNvSpPr>
                <a:spLocks noRot="1" noChangeAspect="1" noMove="1" noResize="1" noEditPoints="1" noAdjustHandles="1" noChangeArrowheads="1" noChangeShapeType="1" noTextEdit="1"/>
              </p:cNvSpPr>
              <p:nvPr/>
            </p:nvSpPr>
            <p:spPr>
              <a:xfrm>
                <a:off x="2468045" y="4558784"/>
                <a:ext cx="767518"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BC3A4232-23FF-4349-A488-A433DCFEA2CB}"/>
                  </a:ext>
                </a:extLst>
              </p:cNvPr>
              <p:cNvSpPr/>
              <p:nvPr/>
            </p:nvSpPr>
            <p:spPr>
              <a:xfrm>
                <a:off x="3537783" y="4362915"/>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B050"/>
                              </a:solidFill>
                              <a:latin typeface="Cambria Math" panose="02040503050406030204" pitchFamily="18" charset="0"/>
                              <a:cs typeface="Times New Roman" panose="02020603050405020304" pitchFamily="18" charset="0"/>
                            </a:rPr>
                          </m:ctrlPr>
                        </m:sSubPr>
                        <m:e>
                          <m:r>
                            <a:rPr lang="en-US" sz="1800" i="1" dirty="0">
                              <a:solidFill>
                                <a:srgbClr val="00B050"/>
                              </a:solidFill>
                              <a:latin typeface="Cambria Math" panose="02040503050406030204" pitchFamily="18" charset="0"/>
                              <a:cs typeface="Times New Roman" panose="02020603050405020304" pitchFamily="18" charset="0"/>
                            </a:rPr>
                            <m:t>𝑐</m:t>
                          </m:r>
                        </m:e>
                        <m:sub>
                          <m:r>
                            <a:rPr lang="en-US" sz="1800" i="1" dirty="0">
                              <a:solidFill>
                                <a:srgbClr val="00B050"/>
                              </a:solidFill>
                              <a:latin typeface="Cambria Math" panose="02040503050406030204" pitchFamily="18" charset="0"/>
                              <a:cs typeface="Times New Roman" panose="02020603050405020304" pitchFamily="18" charset="0"/>
                            </a:rPr>
                            <m:t>2</m:t>
                          </m:r>
                        </m:sub>
                      </m:sSub>
                      <m:r>
                        <a:rPr lang="en-US" sz="1800" i="1" dirty="0">
                          <a:solidFill>
                            <a:srgbClr val="00B050"/>
                          </a:solidFill>
                          <a:latin typeface="Cambria Math" panose="02040503050406030204" pitchFamily="18" charset="0"/>
                          <a:cs typeface="Times New Roman" panose="02020603050405020304" pitchFamily="18" charset="0"/>
                        </a:rPr>
                        <m:t>(</m:t>
                      </m:r>
                      <m:r>
                        <a:rPr lang="en-US" sz="1800" i="1" dirty="0">
                          <a:solidFill>
                            <a:srgbClr val="00B05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B050"/>
                          </a:solidFill>
                          <a:latin typeface="Cambria Math" panose="02040503050406030204" pitchFamily="18" charset="0"/>
                          <a:cs typeface="Times New Roman" panose="02020603050405020304" pitchFamily="18" charset="0"/>
                        </a:rPr>
                        <m:t>)</m:t>
                      </m:r>
                    </m:oMath>
                  </m:oMathPara>
                </a14:m>
                <a:endParaRPr lang="en-US" sz="1800" dirty="0">
                  <a:solidFill>
                    <a:srgbClr val="00B050"/>
                  </a:solidFill>
                </a:endParaRPr>
              </a:p>
            </p:txBody>
          </p:sp>
        </mc:Choice>
        <mc:Fallback xmlns="">
          <p:sp>
            <p:nvSpPr>
              <p:cNvPr id="20" name="Rectangle 19">
                <a:extLst>
                  <a:ext uri="{FF2B5EF4-FFF2-40B4-BE49-F238E27FC236}">
                    <a16:creationId xmlns:a16="http://schemas.microsoft.com/office/drawing/2014/main" id="{BC3A4232-23FF-4349-A488-A433DCFEA2CB}"/>
                  </a:ext>
                </a:extLst>
              </p:cNvPr>
              <p:cNvSpPr>
                <a:spLocks noRot="1" noChangeAspect="1" noMove="1" noResize="1" noEditPoints="1" noAdjustHandles="1" noChangeArrowheads="1" noChangeShapeType="1" noTextEdit="1"/>
              </p:cNvSpPr>
              <p:nvPr/>
            </p:nvSpPr>
            <p:spPr>
              <a:xfrm>
                <a:off x="3537783" y="4362915"/>
                <a:ext cx="772839" cy="369332"/>
              </a:xfrm>
              <a:prstGeom prst="rect">
                <a:avLst/>
              </a:prstGeom>
              <a:blipFill>
                <a:blip r:embed="rId6"/>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3D0391D-9F53-9F4A-91D1-D580D685BD80}"/>
                  </a:ext>
                </a:extLst>
              </p:cNvPr>
              <p:cNvSpPr/>
              <p:nvPr/>
            </p:nvSpPr>
            <p:spPr>
              <a:xfrm>
                <a:off x="4642683" y="4121140"/>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FF0000"/>
                              </a:solidFill>
                              <a:latin typeface="Cambria Math" panose="02040503050406030204" pitchFamily="18" charset="0"/>
                              <a:cs typeface="Times New Roman" panose="02020603050405020304" pitchFamily="18" charset="0"/>
                            </a:rPr>
                          </m:ctrlPr>
                        </m:sSubPr>
                        <m:e>
                          <m:r>
                            <a:rPr lang="en-US" sz="1800" i="1" dirty="0">
                              <a:solidFill>
                                <a:srgbClr val="FF0000"/>
                              </a:solidFill>
                              <a:latin typeface="Cambria Math" panose="02040503050406030204" pitchFamily="18" charset="0"/>
                              <a:cs typeface="Times New Roman" panose="02020603050405020304" pitchFamily="18" charset="0"/>
                            </a:rPr>
                            <m:t>𝑐</m:t>
                          </m:r>
                        </m:e>
                        <m:sub>
                          <m:r>
                            <a:rPr lang="en-US" sz="1800" i="1" dirty="0">
                              <a:solidFill>
                                <a:srgbClr val="FF0000"/>
                              </a:solidFill>
                              <a:latin typeface="Cambria Math" panose="02040503050406030204" pitchFamily="18" charset="0"/>
                              <a:cs typeface="Times New Roman" panose="02020603050405020304" pitchFamily="18" charset="0"/>
                            </a:rPr>
                            <m:t>3</m:t>
                          </m:r>
                        </m:sub>
                      </m:sSub>
                      <m:r>
                        <a:rPr lang="en-US" sz="1800" i="1" dirty="0">
                          <a:solidFill>
                            <a:srgbClr val="FF0000"/>
                          </a:solidFill>
                          <a:latin typeface="Cambria Math" panose="02040503050406030204" pitchFamily="18" charset="0"/>
                          <a:cs typeface="Times New Roman" panose="02020603050405020304" pitchFamily="18" charset="0"/>
                        </a:rPr>
                        <m:t>(</m:t>
                      </m:r>
                      <m:r>
                        <a:rPr lang="en-US" sz="18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FF0000"/>
                          </a:solidFill>
                          <a:latin typeface="Cambria Math" panose="02040503050406030204" pitchFamily="18" charset="0"/>
                          <a:cs typeface="Times New Roman" panose="02020603050405020304" pitchFamily="18" charset="0"/>
                        </a:rPr>
                        <m:t>)</m:t>
                      </m:r>
                    </m:oMath>
                  </m:oMathPara>
                </a14:m>
                <a:endParaRPr lang="en-US" sz="1800" dirty="0">
                  <a:solidFill>
                    <a:srgbClr val="FF0000"/>
                  </a:solidFill>
                </a:endParaRPr>
              </a:p>
            </p:txBody>
          </p:sp>
        </mc:Choice>
        <mc:Fallback xmlns="">
          <p:sp>
            <p:nvSpPr>
              <p:cNvPr id="21" name="Rectangle 20">
                <a:extLst>
                  <a:ext uri="{FF2B5EF4-FFF2-40B4-BE49-F238E27FC236}">
                    <a16:creationId xmlns:a16="http://schemas.microsoft.com/office/drawing/2014/main" id="{23D0391D-9F53-9F4A-91D1-D580D685BD80}"/>
                  </a:ext>
                </a:extLst>
              </p:cNvPr>
              <p:cNvSpPr>
                <a:spLocks noRot="1" noChangeAspect="1" noMove="1" noResize="1" noEditPoints="1" noAdjustHandles="1" noChangeArrowheads="1" noChangeShapeType="1" noTextEdit="1"/>
              </p:cNvSpPr>
              <p:nvPr/>
            </p:nvSpPr>
            <p:spPr>
              <a:xfrm>
                <a:off x="4642683" y="4121140"/>
                <a:ext cx="772839" cy="369332"/>
              </a:xfrm>
              <a:prstGeom prst="rect">
                <a:avLst/>
              </a:prstGeom>
              <a:blipFill>
                <a:blip r:embed="rId7"/>
                <a:stretch>
                  <a:fillRect b="-16667"/>
                </a:stretch>
              </a:blipFill>
            </p:spPr>
            <p:txBody>
              <a:bodyPr/>
              <a:lstStyle/>
              <a:p>
                <a:r>
                  <a:rPr lang="en-US">
                    <a:noFill/>
                  </a:rPr>
                  <a:t> </a:t>
                </a:r>
              </a:p>
            </p:txBody>
          </p:sp>
        </mc:Fallback>
      </mc:AlternateContent>
    </p:spTree>
    <p:extLst>
      <p:ext uri="{BB962C8B-B14F-4D97-AF65-F5344CB8AC3E}">
        <p14:creationId xmlns:p14="http://schemas.microsoft.com/office/powerpoint/2010/main" val="146148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7" grpId="0"/>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color spaces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Let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i="1" dirty="0" smtClean="0">
                        <a:solidFill>
                          <a:srgbClr val="7030A0"/>
                        </a:solidFill>
                        <a:latin typeface="Cambria Math" panose="02040503050406030204" pitchFamily="18" charset="0"/>
                        <a:cs typeface="Times New Roman" panose="02020603050405020304" pitchFamily="18" charset="0"/>
                      </a:rPr>
                      <m:t>(</m:t>
                    </m:r>
                    <m:r>
                      <a:rPr lang="el-GR" i="1" dirty="0">
                        <a:solidFill>
                          <a:srgbClr val="7030A0"/>
                        </a:solidFill>
                        <a:latin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t> be the spectrum of the target signal and </a:t>
                </a:r>
                <a14:m>
                  <m:oMath xmlns:m="http://schemas.openxmlformats.org/officeDocument/2006/math">
                    <m:sSub>
                      <m:sSubPr>
                        <m:ctrlPr>
                          <a:rPr lang="en-US" i="1" dirty="0" smtClean="0">
                            <a:solidFill>
                              <a:srgbClr val="0000FF"/>
                            </a:solidFill>
                            <a:latin typeface="Cambria Math" panose="02040503050406030204" pitchFamily="18" charset="0"/>
                            <a:cs typeface="Times New Roman" panose="02020603050405020304" pitchFamily="18" charset="0"/>
                          </a:rPr>
                        </m:ctrlPr>
                      </m:sSubPr>
                      <m:e>
                        <m:r>
                          <a:rPr lang="en-US" i="1" dirty="0">
                            <a:solidFill>
                              <a:srgbClr val="0000FF"/>
                            </a:solidFill>
                            <a:latin typeface="Cambria Math" panose="02040503050406030204" pitchFamily="18" charset="0"/>
                            <a:cs typeface="Times New Roman" panose="02020603050405020304" pitchFamily="18" charset="0"/>
                          </a:rPr>
                          <m:t>𝑐</m:t>
                        </m:r>
                      </m:e>
                      <m:sub>
                        <m:r>
                          <a:rPr lang="en-US" i="1" dirty="0">
                            <a:solidFill>
                              <a:srgbClr val="0000FF"/>
                            </a:solidFill>
                            <a:latin typeface="Cambria Math" panose="02040503050406030204" pitchFamily="18" charset="0"/>
                            <a:cs typeface="Times New Roman" panose="02020603050405020304" pitchFamily="18" charset="0"/>
                          </a:rPr>
                          <m:t>1</m:t>
                        </m:r>
                      </m:sub>
                    </m:sSub>
                    <m:r>
                      <a:rPr lang="en-US" i="1" dirty="0">
                        <a:solidFill>
                          <a:srgbClr val="0000FF"/>
                        </a:solidFill>
                        <a:latin typeface="Cambria Math" panose="02040503050406030204" pitchFamily="18" charset="0"/>
                        <a:cs typeface="Times New Roman" panose="02020603050405020304" pitchFamily="18" charset="0"/>
                      </a:rPr>
                      <m:t>(</m:t>
                    </m:r>
                    <m:r>
                      <a:rPr lang="en-US"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0000FF"/>
                        </a:solidFill>
                        <a:latin typeface="Cambria Math" panose="02040503050406030204" pitchFamily="18" charset="0"/>
                        <a:cs typeface="Times New Roman" panose="02020603050405020304" pitchFamily="18" charset="0"/>
                      </a:rPr>
                      <m:t>)</m:t>
                    </m:r>
                  </m:oMath>
                </a14:m>
                <a:r>
                  <a:rPr lang="en-US" dirty="0"/>
                  <a:t>,</a:t>
                </a:r>
                <a:r>
                  <a:rPr lang="en-US" dirty="0">
                    <a:solidFill>
                      <a:srgbClr val="C00000"/>
                    </a:solidFill>
                  </a:rPr>
                  <a:t> </a:t>
                </a:r>
                <a14:m>
                  <m:oMath xmlns:m="http://schemas.openxmlformats.org/officeDocument/2006/math">
                    <m:sSub>
                      <m:sSubPr>
                        <m:ctrlPr>
                          <a:rPr lang="en-US" i="1" dirty="0" smtClean="0">
                            <a:solidFill>
                              <a:srgbClr val="33CC33"/>
                            </a:solidFill>
                            <a:latin typeface="Cambria Math" panose="02040503050406030204" pitchFamily="18" charset="0"/>
                            <a:cs typeface="Times New Roman" panose="02020603050405020304" pitchFamily="18" charset="0"/>
                          </a:rPr>
                        </m:ctrlPr>
                      </m:sSubPr>
                      <m:e>
                        <m:r>
                          <a:rPr lang="en-US" i="1" dirty="0">
                            <a:solidFill>
                              <a:srgbClr val="33CC33"/>
                            </a:solidFill>
                            <a:latin typeface="Cambria Math" panose="02040503050406030204" pitchFamily="18" charset="0"/>
                            <a:cs typeface="Times New Roman" panose="02020603050405020304" pitchFamily="18" charset="0"/>
                          </a:rPr>
                          <m:t>𝑐</m:t>
                        </m:r>
                      </m:e>
                      <m:sub>
                        <m:r>
                          <a:rPr lang="en-US" i="1" dirty="0">
                            <a:solidFill>
                              <a:srgbClr val="33CC33"/>
                            </a:solidFill>
                            <a:latin typeface="Cambria Math" panose="02040503050406030204" pitchFamily="18" charset="0"/>
                            <a:cs typeface="Times New Roman" panose="02020603050405020304" pitchFamily="18" charset="0"/>
                          </a:rPr>
                          <m:t>2</m:t>
                        </m:r>
                      </m:sub>
                    </m:sSub>
                    <m:r>
                      <a:rPr lang="en-US" i="1" dirty="0">
                        <a:solidFill>
                          <a:srgbClr val="33CC33"/>
                        </a:solidFill>
                        <a:latin typeface="Cambria Math" panose="02040503050406030204" pitchFamily="18" charset="0"/>
                        <a:cs typeface="Times New Roman" panose="02020603050405020304" pitchFamily="18" charset="0"/>
                      </a:rPr>
                      <m:t>(</m:t>
                    </m:r>
                    <m:r>
                      <a:rPr lang="en-US"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33CC33"/>
                        </a:solidFill>
                        <a:latin typeface="Cambria Math" panose="02040503050406030204" pitchFamily="18" charset="0"/>
                        <a:cs typeface="Times New Roman" panose="02020603050405020304" pitchFamily="18" charset="0"/>
                      </a:rPr>
                      <m:t>)</m:t>
                    </m:r>
                  </m:oMath>
                </a14:m>
                <a:r>
                  <a:rPr lang="en-US" dirty="0"/>
                  <a:t>, and</a:t>
                </a:r>
                <a:r>
                  <a:rPr lang="en-US" dirty="0">
                    <a:solidFill>
                      <a:srgbClr val="C00000"/>
                    </a:solidFill>
                  </a:rPr>
                  <a:t> </a:t>
                </a:r>
                <a14:m>
                  <m:oMath xmlns:m="http://schemas.openxmlformats.org/officeDocument/2006/math">
                    <m:sSub>
                      <m:sSubPr>
                        <m:ctrlPr>
                          <a:rPr lang="en-US" i="1" dirty="0" smtClean="0">
                            <a:solidFill>
                              <a:srgbClr val="FF0000"/>
                            </a:solidFill>
                            <a:latin typeface="Cambria Math" panose="02040503050406030204" pitchFamily="18" charset="0"/>
                            <a:cs typeface="Times New Roman" panose="02020603050405020304" pitchFamily="18" charset="0"/>
                          </a:rPr>
                        </m:ctrlPr>
                      </m:sSubPr>
                      <m:e>
                        <m:r>
                          <a:rPr lang="en-US" i="1" dirty="0">
                            <a:solidFill>
                              <a:srgbClr val="FF0000"/>
                            </a:solidFill>
                            <a:latin typeface="Cambria Math" panose="02040503050406030204" pitchFamily="18" charset="0"/>
                            <a:cs typeface="Times New Roman" panose="02020603050405020304" pitchFamily="18" charset="0"/>
                          </a:rPr>
                          <m:t>𝑐</m:t>
                        </m:r>
                      </m:e>
                      <m:sub>
                        <m:r>
                          <a:rPr lang="en-US" i="1" dirty="0">
                            <a:solidFill>
                              <a:srgbClr val="FF0000"/>
                            </a:solidFill>
                            <a:latin typeface="Cambria Math" panose="02040503050406030204" pitchFamily="18" charset="0"/>
                            <a:cs typeface="Times New Roman" panose="02020603050405020304" pitchFamily="18" charset="0"/>
                          </a:rPr>
                          <m:t>3</m:t>
                        </m:r>
                      </m:sub>
                    </m:sSub>
                    <m:r>
                      <a:rPr lang="en-US" i="1" dirty="0">
                        <a:solidFill>
                          <a:srgbClr val="FF0000"/>
                        </a:solidFill>
                        <a:latin typeface="Cambria Math" panose="02040503050406030204" pitchFamily="18" charset="0"/>
                        <a:cs typeface="Times New Roman" panose="02020603050405020304" pitchFamily="18" charset="0"/>
                      </a:rPr>
                      <m:t>(</m:t>
                    </m:r>
                    <m:r>
                      <a:rPr lang="en-US"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FF0000"/>
                        </a:solidFill>
                        <a:latin typeface="Cambria Math" panose="02040503050406030204" pitchFamily="18" charset="0"/>
                        <a:cs typeface="Times New Roman" panose="02020603050405020304" pitchFamily="18" charset="0"/>
                      </a:rPr>
                      <m:t>)</m:t>
                    </m:r>
                  </m:oMath>
                </a14:m>
                <a:r>
                  <a:rPr lang="en-US" dirty="0">
                    <a:solidFill>
                      <a:srgbClr val="C00000"/>
                    </a:solidFill>
                  </a:rPr>
                  <a:t> </a:t>
                </a:r>
                <a:r>
                  <a:rPr lang="en-US" dirty="0"/>
                  <a:t>the matching functions</a:t>
                </a:r>
              </a:p>
              <a:p>
                <a:r>
                  <a:rPr lang="en-US" dirty="0"/>
                  <a:t>Then the</a:t>
                </a:r>
                <a:r>
                  <a:rPr lang="en-US" dirty="0">
                    <a:latin typeface="Arial" charset="0"/>
                    <a:cs typeface="Arial" charset="0"/>
                  </a:rPr>
                  <a:t> weights of the primaries needed to match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b="0" i="1" dirty="0" smtClean="0">
                        <a:solidFill>
                          <a:srgbClr val="7030A0"/>
                        </a:solidFill>
                        <a:latin typeface="Cambria Math" panose="02040503050406030204" pitchFamily="18" charset="0"/>
                        <a:cs typeface="Times New Roman" panose="02020603050405020304" pitchFamily="18" charset="0"/>
                      </a:rPr>
                      <m:t>(</m:t>
                    </m:r>
                    <m:r>
                      <a:rPr lang="en-US" i="1" dirty="0">
                        <a:solidFill>
                          <a:srgbClr val="7030A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latin typeface="Arial" charset="0"/>
                    <a:cs typeface="Arial" charset="0"/>
                  </a:rPr>
                  <a:t> are:</a:t>
                </a:r>
              </a:p>
              <a:p>
                <a:endParaRPr lang="en-US" dirty="0">
                  <a:latin typeface="Arial" charset="0"/>
                  <a:cs typeface="Arial" charset="0"/>
                </a:endParaRPr>
              </a:p>
              <a:p>
                <a:pPr marL="0" indent="0" algn="ctr">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6" name="Freeform 8">
            <a:extLst>
              <a:ext uri="{FF2B5EF4-FFF2-40B4-BE49-F238E27FC236}">
                <a16:creationId xmlns:a16="http://schemas.microsoft.com/office/drawing/2014/main" id="{6B9CFB4B-1F85-DC4D-A818-5005CDD1249E}"/>
              </a:ext>
            </a:extLst>
          </p:cNvPr>
          <p:cNvSpPr>
            <a:spLocks/>
          </p:cNvSpPr>
          <p:nvPr/>
        </p:nvSpPr>
        <p:spPr bwMode="auto">
          <a:xfrm>
            <a:off x="2247901" y="4968874"/>
            <a:ext cx="2595563" cy="1276350"/>
          </a:xfrm>
          <a:custGeom>
            <a:avLst/>
            <a:gdLst>
              <a:gd name="T0" fmla="*/ 2147483647 w 1635"/>
              <a:gd name="T1" fmla="*/ 2147483647 h 502"/>
              <a:gd name="T2" fmla="*/ 2147483647 w 1635"/>
              <a:gd name="T3" fmla="*/ 2147483647 h 502"/>
              <a:gd name="T4" fmla="*/ 2147483647 w 1635"/>
              <a:gd name="T5" fmla="*/ 2147483647 h 502"/>
              <a:gd name="T6" fmla="*/ 2147483647 w 1635"/>
              <a:gd name="T7" fmla="*/ 2147483647 h 502"/>
              <a:gd name="T8" fmla="*/ 2147483647 w 1635"/>
              <a:gd name="T9" fmla="*/ 2147483647 h 502"/>
              <a:gd name="T10" fmla="*/ 2147483647 w 1635"/>
              <a:gd name="T11" fmla="*/ 2147483647 h 502"/>
              <a:gd name="T12" fmla="*/ 2147483647 w 1635"/>
              <a:gd name="T13" fmla="*/ 2147483647 h 502"/>
              <a:gd name="T14" fmla="*/ 2147483647 w 1635"/>
              <a:gd name="T15" fmla="*/ 2147483647 h 502"/>
              <a:gd name="T16" fmla="*/ 2147483647 w 1635"/>
              <a:gd name="T17" fmla="*/ 2147483647 h 502"/>
              <a:gd name="T18" fmla="*/ 2147483647 w 1635"/>
              <a:gd name="T19" fmla="*/ 2147483647 h 502"/>
              <a:gd name="T20" fmla="*/ 2147483647 w 1635"/>
              <a:gd name="T21" fmla="*/ 2147483647 h 502"/>
              <a:gd name="T22" fmla="*/ 2147483647 w 1635"/>
              <a:gd name="T23" fmla="*/ 2147483647 h 502"/>
              <a:gd name="T24" fmla="*/ 2147483647 w 1635"/>
              <a:gd name="T25" fmla="*/ 2147483647 h 502"/>
              <a:gd name="T26" fmla="*/ 2147483647 w 1635"/>
              <a:gd name="T27" fmla="*/ 2147483647 h 502"/>
              <a:gd name="T28" fmla="*/ 2147483647 w 1635"/>
              <a:gd name="T29" fmla="*/ 2147483647 h 502"/>
              <a:gd name="T30" fmla="*/ 2147483647 w 1635"/>
              <a:gd name="T31" fmla="*/ 2147483647 h 502"/>
              <a:gd name="T32" fmla="*/ 2147483647 w 1635"/>
              <a:gd name="T33" fmla="*/ 2147483647 h 502"/>
              <a:gd name="T34" fmla="*/ 2147483647 w 1635"/>
              <a:gd name="T35" fmla="*/ 0 h 502"/>
              <a:gd name="T36" fmla="*/ 2147483647 w 1635"/>
              <a:gd name="T37" fmla="*/ 2147483647 h 502"/>
              <a:gd name="T38" fmla="*/ 2147483647 w 1635"/>
              <a:gd name="T39" fmla="*/ 2147483647 h 502"/>
              <a:gd name="T40" fmla="*/ 2147483647 w 1635"/>
              <a:gd name="T41" fmla="*/ 2147483647 h 502"/>
              <a:gd name="T42" fmla="*/ 2147483647 w 1635"/>
              <a:gd name="T43" fmla="*/ 2147483647 h 502"/>
              <a:gd name="T44" fmla="*/ 2147483647 w 1635"/>
              <a:gd name="T45" fmla="*/ 2147483647 h 502"/>
              <a:gd name="T46" fmla="*/ 2147483647 w 1635"/>
              <a:gd name="T47" fmla="*/ 2147483647 h 502"/>
              <a:gd name="T48" fmla="*/ 2147483647 w 1635"/>
              <a:gd name="T49" fmla="*/ 2147483647 h 502"/>
              <a:gd name="T50" fmla="*/ 2147483647 w 1635"/>
              <a:gd name="T51" fmla="*/ 2147483647 h 502"/>
              <a:gd name="T52" fmla="*/ 2147483647 w 1635"/>
              <a:gd name="T53" fmla="*/ 2147483647 h 502"/>
              <a:gd name="T54" fmla="*/ 2147483647 w 1635"/>
              <a:gd name="T55" fmla="*/ 2147483647 h 502"/>
              <a:gd name="T56" fmla="*/ 2147483647 w 1635"/>
              <a:gd name="T57" fmla="*/ 2147483647 h 502"/>
              <a:gd name="T58" fmla="*/ 2147483647 w 1635"/>
              <a:gd name="T59" fmla="*/ 2147483647 h 502"/>
              <a:gd name="T60" fmla="*/ 2147483647 w 1635"/>
              <a:gd name="T61" fmla="*/ 2147483647 h 502"/>
              <a:gd name="T62" fmla="*/ 2147483647 w 1635"/>
              <a:gd name="T63" fmla="*/ 2147483647 h 502"/>
              <a:gd name="T64" fmla="*/ 2147483647 w 1635"/>
              <a:gd name="T65" fmla="*/ 2147483647 h 502"/>
              <a:gd name="T66" fmla="*/ 2147483647 w 1635"/>
              <a:gd name="T67" fmla="*/ 2147483647 h 502"/>
              <a:gd name="T68" fmla="*/ 2147483647 w 1635"/>
              <a:gd name="T69" fmla="*/ 2147483647 h 502"/>
              <a:gd name="T70" fmla="*/ 2147483647 w 1635"/>
              <a:gd name="T71" fmla="*/ 2147483647 h 502"/>
              <a:gd name="T72" fmla="*/ 2147483647 w 1635"/>
              <a:gd name="T73" fmla="*/ 2147483647 h 502"/>
              <a:gd name="T74" fmla="*/ 2147483647 w 1635"/>
              <a:gd name="T75" fmla="*/ 2147483647 h 502"/>
              <a:gd name="T76" fmla="*/ 2147483647 w 1635"/>
              <a:gd name="T77" fmla="*/ 2147483647 h 502"/>
              <a:gd name="T78" fmla="*/ 2147483647 w 1635"/>
              <a:gd name="T79" fmla="*/ 2147483647 h 502"/>
              <a:gd name="T80" fmla="*/ 2147483647 w 1635"/>
              <a:gd name="T81" fmla="*/ 2147483647 h 502"/>
              <a:gd name="T82" fmla="*/ 2147483647 w 1635"/>
              <a:gd name="T83" fmla="*/ 2147483647 h 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5"/>
              <a:gd name="T127" fmla="*/ 0 h 502"/>
              <a:gd name="T128" fmla="*/ 1635 w 1635"/>
              <a:gd name="T129" fmla="*/ 502 h 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7">
                <a:extLst>
                  <a:ext uri="{FF2B5EF4-FFF2-40B4-BE49-F238E27FC236}">
                    <a16:creationId xmlns:a16="http://schemas.microsoft.com/office/drawing/2014/main" id="{577A4C3A-3875-D54D-87AF-A524EE6D91E8}"/>
                  </a:ext>
                </a:extLst>
              </p:cNvPr>
              <p:cNvSpPr>
                <a:spLocks noChangeArrowheads="1"/>
              </p:cNvSpPr>
              <p:nvPr/>
            </p:nvSpPr>
            <p:spPr bwMode="auto">
              <a:xfrm>
                <a:off x="5410200" y="3886200"/>
                <a:ext cx="1914050"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signal </a:t>
                </a:r>
                <a14:m>
                  <m:oMath xmlns:m="http://schemas.openxmlformats.org/officeDocument/2006/math">
                    <m:r>
                      <a:rPr lang="en-US" sz="1800" i="1" dirty="0" smtClean="0">
                        <a:solidFill>
                          <a:srgbClr val="7030A0"/>
                        </a:solidFill>
                        <a:latin typeface="Cambria Math" panose="02040503050406030204" pitchFamily="18" charset="0"/>
                      </a:rPr>
                      <m:t>𝑡</m:t>
                    </m:r>
                    <m:r>
                      <a:rPr lang="en-US" sz="1800" i="1" dirty="0" smtClean="0">
                        <a:solidFill>
                          <a:srgbClr val="7030A0"/>
                        </a:solidFill>
                        <a:latin typeface="Cambria Math" panose="02040503050406030204" pitchFamily="18" charset="0"/>
                      </a:rPr>
                      <m:t>(</m:t>
                    </m:r>
                    <m:r>
                      <a:rPr lang="el-GR" sz="1800" i="1" dirty="0">
                        <a:solidFill>
                          <a:srgbClr val="7030A0"/>
                        </a:solidFill>
                        <a:latin typeface="Cambria Math" panose="02040503050406030204" pitchFamily="18" charset="0"/>
                      </a:rPr>
                      <m:t>𝜆</m:t>
                    </m:r>
                    <m:r>
                      <a:rPr lang="en-US" sz="1800" i="1" dirty="0">
                        <a:solidFill>
                          <a:srgbClr val="7030A0"/>
                        </a:solidFill>
                        <a:latin typeface="Cambria Math" panose="02040503050406030204" pitchFamily="18" charset="0"/>
                      </a:rPr>
                      <m:t>)</m:t>
                    </m:r>
                  </m:oMath>
                </a14:m>
                <a:endParaRPr lang="en-US" sz="1800" dirty="0">
                  <a:solidFill>
                    <a:srgbClr val="0000FF"/>
                  </a:solidFill>
                </a:endParaRPr>
              </a:p>
            </p:txBody>
          </p:sp>
        </mc:Choice>
        <mc:Fallback xmlns="">
          <p:sp>
            <p:nvSpPr>
              <p:cNvPr id="14" name="Rectangle 17">
                <a:extLst>
                  <a:ext uri="{FF2B5EF4-FFF2-40B4-BE49-F238E27FC236}">
                    <a16:creationId xmlns:a16="http://schemas.microsoft.com/office/drawing/2014/main" id="{577A4C3A-3875-D54D-87AF-A524EE6D91E8}"/>
                  </a:ext>
                </a:extLst>
              </p:cNvPr>
              <p:cNvSpPr>
                <a:spLocks noRot="1" noChangeAspect="1" noMove="1" noResize="1" noEditPoints="1" noAdjustHandles="1" noChangeArrowheads="1" noChangeShapeType="1" noTextEdit="1"/>
              </p:cNvSpPr>
              <p:nvPr/>
            </p:nvSpPr>
            <p:spPr bwMode="auto">
              <a:xfrm>
                <a:off x="5410200" y="3886200"/>
                <a:ext cx="1914050" cy="286745"/>
              </a:xfrm>
              <a:prstGeom prst="rect">
                <a:avLst/>
              </a:prstGeom>
              <a:blipFill>
                <a:blip r:embed="rId4"/>
                <a:stretch>
                  <a:fillRect l="-3289" t="-29167" r="-1316" b="-33333"/>
                </a:stretch>
              </a:blipFill>
              <a:ln w="12700">
                <a:noFill/>
                <a:miter lim="800000"/>
                <a:headEnd/>
                <a:tailEnd/>
              </a:ln>
            </p:spPr>
            <p:txBody>
              <a:bodyPr/>
              <a:lstStyle/>
              <a:p>
                <a:r>
                  <a:rPr lang="en-US">
                    <a:noFill/>
                  </a:rPr>
                  <a:t> </a:t>
                </a:r>
              </a:p>
            </p:txBody>
          </p:sp>
        </mc:Fallback>
      </mc:AlternateContent>
      <p:cxnSp>
        <p:nvCxnSpPr>
          <p:cNvPr id="15" name="Straight Arrow Connector 55">
            <a:extLst>
              <a:ext uri="{FF2B5EF4-FFF2-40B4-BE49-F238E27FC236}">
                <a16:creationId xmlns:a16="http://schemas.microsoft.com/office/drawing/2014/main" id="{80928B85-5518-8A4C-9E94-830493004F2F}"/>
              </a:ext>
            </a:extLst>
          </p:cNvPr>
          <p:cNvCxnSpPr>
            <a:cxnSpLocks noChangeShapeType="1"/>
          </p:cNvCxnSpPr>
          <p:nvPr/>
        </p:nvCxnSpPr>
        <p:spPr bwMode="auto">
          <a:xfrm flipH="1">
            <a:off x="6019800" y="4267199"/>
            <a:ext cx="276778" cy="1066800"/>
          </a:xfrm>
          <a:prstGeom prst="straightConnector1">
            <a:avLst/>
          </a:prstGeom>
          <a:noFill/>
          <a:ln w="9525" algn="ctr">
            <a:solidFill>
              <a:schemeClr val="tx1"/>
            </a:solidFill>
            <a:round/>
            <a:headEnd/>
            <a:tailEnd type="arrow" w="med" len="med"/>
          </a:ln>
        </p:spPr>
      </p:cxnSp>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3BC0464-BFC9-0745-9B13-B8FE0FE00098}"/>
                  </a:ext>
                </a:extLst>
              </p:cNvPr>
              <p:cNvSpPr/>
              <p:nvPr/>
            </p:nvSpPr>
            <p:spPr>
              <a:xfrm>
                <a:off x="2468045" y="4558784"/>
                <a:ext cx="7675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00FF"/>
                              </a:solidFill>
                              <a:latin typeface="Cambria Math" panose="02040503050406030204" pitchFamily="18" charset="0"/>
                              <a:cs typeface="Times New Roman" panose="02020603050405020304" pitchFamily="18" charset="0"/>
                            </a:rPr>
                          </m:ctrlPr>
                        </m:sSubPr>
                        <m:e>
                          <m:r>
                            <a:rPr lang="en-US" sz="1800" i="1" dirty="0">
                              <a:solidFill>
                                <a:srgbClr val="0000FF"/>
                              </a:solidFill>
                              <a:latin typeface="Cambria Math" panose="02040503050406030204" pitchFamily="18" charset="0"/>
                              <a:cs typeface="Times New Roman" panose="02020603050405020304" pitchFamily="18" charset="0"/>
                            </a:rPr>
                            <m:t>𝑐</m:t>
                          </m:r>
                        </m:e>
                        <m:sub>
                          <m:r>
                            <a:rPr lang="en-US" sz="1800" i="1" dirty="0">
                              <a:solidFill>
                                <a:srgbClr val="0000FF"/>
                              </a:solidFill>
                              <a:latin typeface="Cambria Math" panose="02040503050406030204" pitchFamily="18" charset="0"/>
                              <a:cs typeface="Times New Roman" panose="02020603050405020304" pitchFamily="18" charset="0"/>
                            </a:rPr>
                            <m:t>1</m:t>
                          </m:r>
                        </m:sub>
                      </m:sSub>
                      <m:r>
                        <a:rPr lang="en-US" sz="1800" i="1" dirty="0">
                          <a:solidFill>
                            <a:srgbClr val="0000FF"/>
                          </a:solidFill>
                          <a:latin typeface="Cambria Math" panose="02040503050406030204" pitchFamily="18" charset="0"/>
                          <a:cs typeface="Times New Roman" panose="02020603050405020304" pitchFamily="18" charset="0"/>
                        </a:rPr>
                        <m:t>(</m:t>
                      </m:r>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00FF"/>
                          </a:solidFill>
                          <a:latin typeface="Cambria Math" panose="02040503050406030204" pitchFamily="18" charset="0"/>
                          <a:cs typeface="Times New Roman" panose="02020603050405020304" pitchFamily="18" charset="0"/>
                        </a:rPr>
                        <m:t>)</m:t>
                      </m:r>
                    </m:oMath>
                  </m:oMathPara>
                </a14:m>
                <a:endParaRPr lang="en-US" sz="1800" dirty="0">
                  <a:solidFill>
                    <a:srgbClr val="0000FF"/>
                  </a:solidFill>
                </a:endParaRPr>
              </a:p>
            </p:txBody>
          </p:sp>
        </mc:Choice>
        <mc:Fallback xmlns="">
          <p:sp>
            <p:nvSpPr>
              <p:cNvPr id="17" name="Rectangle 16">
                <a:extLst>
                  <a:ext uri="{FF2B5EF4-FFF2-40B4-BE49-F238E27FC236}">
                    <a16:creationId xmlns:a16="http://schemas.microsoft.com/office/drawing/2014/main" id="{83BC0464-BFC9-0745-9B13-B8FE0FE00098}"/>
                  </a:ext>
                </a:extLst>
              </p:cNvPr>
              <p:cNvSpPr>
                <a:spLocks noRot="1" noChangeAspect="1" noMove="1" noResize="1" noEditPoints="1" noAdjustHandles="1" noChangeArrowheads="1" noChangeShapeType="1" noTextEdit="1"/>
              </p:cNvSpPr>
              <p:nvPr/>
            </p:nvSpPr>
            <p:spPr>
              <a:xfrm>
                <a:off x="2468045" y="4558784"/>
                <a:ext cx="767518"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1E3E1D0-CD56-A841-B2B4-63EBD554DD03}"/>
                  </a:ext>
                </a:extLst>
              </p:cNvPr>
              <p:cNvSpPr/>
              <p:nvPr/>
            </p:nvSpPr>
            <p:spPr>
              <a:xfrm>
                <a:off x="1337174" y="2556581"/>
                <a:ext cx="3238001"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i="1">
                              <a:solidFill>
                                <a:srgbClr val="0000FF"/>
                              </a:solidFill>
                              <a:latin typeface="Cambria Math" panose="02040503050406030204" pitchFamily="18" charset="0"/>
                            </a:rPr>
                            <m:t>𝑤</m:t>
                          </m:r>
                        </m:e>
                        <m:sub>
                          <m:r>
                            <a:rPr lang="en-US" i="1">
                              <a:solidFill>
                                <a:srgbClr val="0000FF"/>
                              </a:solidFill>
                              <a:latin typeface="Cambria Math" panose="02040503050406030204" pitchFamily="18" charset="0"/>
                            </a:rPr>
                            <m:t>1</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0000FF"/>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00FF"/>
                                  </a:solidFill>
                                  <a:latin typeface="Cambria Math" panose="02040503050406030204" pitchFamily="18" charset="0"/>
                                </a:rPr>
                                <m:t>𝑐</m:t>
                              </m:r>
                            </m:e>
                            <m:sub>
                              <m:r>
                                <a:rPr lang="en-US" i="1">
                                  <a:solidFill>
                                    <a:srgbClr val="0000FF"/>
                                  </a:solidFill>
                                  <a:latin typeface="Cambria Math" panose="02040503050406030204" pitchFamily="18" charset="0"/>
                                </a:rPr>
                                <m:t>1</m:t>
                              </m:r>
                            </m:sub>
                          </m:sSub>
                          <m:d>
                            <m:dPr>
                              <m:ctrlPr>
                                <a:rPr lang="en-US" i="1">
                                  <a:solidFill>
                                    <a:srgbClr val="0000FF"/>
                                  </a:solidFill>
                                  <a:latin typeface="Cambria Math" panose="02040503050406030204" pitchFamily="18" charset="0"/>
                                </a:rPr>
                              </m:ctrlPr>
                            </m:dPr>
                            <m:e>
                              <m:r>
                                <a:rPr lang="en-US" i="1">
                                  <a:solidFill>
                                    <a:srgbClr val="0000FF"/>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r>
                        <a:rPr lang="en-US" i="1">
                          <a:latin typeface="Cambria Math" panose="02040503050406030204" pitchFamily="18" charset="0"/>
                        </a:rPr>
                        <m:t> </m:t>
                      </m:r>
                    </m:oMath>
                  </m:oMathPara>
                </a14:m>
                <a:endParaRPr lang="en-US" dirty="0"/>
              </a:p>
            </p:txBody>
          </p:sp>
        </mc:Choice>
        <mc:Fallback xmlns="">
          <p:sp>
            <p:nvSpPr>
              <p:cNvPr id="12" name="Rectangle 11">
                <a:extLst>
                  <a:ext uri="{FF2B5EF4-FFF2-40B4-BE49-F238E27FC236}">
                    <a16:creationId xmlns:a16="http://schemas.microsoft.com/office/drawing/2014/main" id="{71E3E1D0-CD56-A841-B2B4-63EBD554DD03}"/>
                  </a:ext>
                </a:extLst>
              </p:cNvPr>
              <p:cNvSpPr>
                <a:spLocks noRot="1" noChangeAspect="1" noMove="1" noResize="1" noEditPoints="1" noAdjustHandles="1" noChangeArrowheads="1" noChangeShapeType="1" noTextEdit="1"/>
              </p:cNvSpPr>
              <p:nvPr/>
            </p:nvSpPr>
            <p:spPr>
              <a:xfrm>
                <a:off x="1337174" y="2556581"/>
                <a:ext cx="3238001" cy="955133"/>
              </a:xfrm>
              <a:prstGeom prst="rect">
                <a:avLst/>
              </a:prstGeom>
              <a:blipFill>
                <a:blip r:embed="rId6"/>
                <a:stretch>
                  <a:fillRect l="-11328" t="-149351" b="-224675"/>
                </a:stretch>
              </a:blipFill>
            </p:spPr>
            <p:txBody>
              <a:bodyPr/>
              <a:lstStyle/>
              <a:p>
                <a:r>
                  <a:rPr lang="en-US">
                    <a:noFill/>
                  </a:rPr>
                  <a:t> </a:t>
                </a:r>
              </a:p>
            </p:txBody>
          </p:sp>
        </mc:Fallback>
      </mc:AlternateContent>
    </p:spTree>
    <p:extLst>
      <p:ext uri="{BB962C8B-B14F-4D97-AF65-F5344CB8AC3E}">
        <p14:creationId xmlns:p14="http://schemas.microsoft.com/office/powerpoint/2010/main" val="381778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color spaces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Let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i="1" dirty="0" smtClean="0">
                        <a:solidFill>
                          <a:srgbClr val="7030A0"/>
                        </a:solidFill>
                        <a:latin typeface="Cambria Math" panose="02040503050406030204" pitchFamily="18" charset="0"/>
                        <a:cs typeface="Times New Roman" panose="02020603050405020304" pitchFamily="18" charset="0"/>
                      </a:rPr>
                      <m:t>(</m:t>
                    </m:r>
                    <m:r>
                      <a:rPr lang="el-GR" i="1" dirty="0">
                        <a:solidFill>
                          <a:srgbClr val="7030A0"/>
                        </a:solidFill>
                        <a:latin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t> be the spectrum of the target signal and </a:t>
                </a:r>
                <a14:m>
                  <m:oMath xmlns:m="http://schemas.openxmlformats.org/officeDocument/2006/math">
                    <m:sSub>
                      <m:sSubPr>
                        <m:ctrlPr>
                          <a:rPr lang="en-US" i="1" dirty="0" smtClean="0">
                            <a:solidFill>
                              <a:srgbClr val="0000FF"/>
                            </a:solidFill>
                            <a:latin typeface="Cambria Math" panose="02040503050406030204" pitchFamily="18" charset="0"/>
                            <a:cs typeface="Times New Roman" panose="02020603050405020304" pitchFamily="18" charset="0"/>
                          </a:rPr>
                        </m:ctrlPr>
                      </m:sSubPr>
                      <m:e>
                        <m:r>
                          <a:rPr lang="en-US" i="1" dirty="0">
                            <a:solidFill>
                              <a:srgbClr val="0000FF"/>
                            </a:solidFill>
                            <a:latin typeface="Cambria Math" panose="02040503050406030204" pitchFamily="18" charset="0"/>
                            <a:cs typeface="Times New Roman" panose="02020603050405020304" pitchFamily="18" charset="0"/>
                          </a:rPr>
                          <m:t>𝑐</m:t>
                        </m:r>
                      </m:e>
                      <m:sub>
                        <m:r>
                          <a:rPr lang="en-US" i="1" dirty="0">
                            <a:solidFill>
                              <a:srgbClr val="0000FF"/>
                            </a:solidFill>
                            <a:latin typeface="Cambria Math" panose="02040503050406030204" pitchFamily="18" charset="0"/>
                            <a:cs typeface="Times New Roman" panose="02020603050405020304" pitchFamily="18" charset="0"/>
                          </a:rPr>
                          <m:t>1</m:t>
                        </m:r>
                      </m:sub>
                    </m:sSub>
                    <m:r>
                      <a:rPr lang="en-US" i="1" dirty="0">
                        <a:solidFill>
                          <a:srgbClr val="0000FF"/>
                        </a:solidFill>
                        <a:latin typeface="Cambria Math" panose="02040503050406030204" pitchFamily="18" charset="0"/>
                        <a:cs typeface="Times New Roman" panose="02020603050405020304" pitchFamily="18" charset="0"/>
                      </a:rPr>
                      <m:t>(</m:t>
                    </m:r>
                    <m:r>
                      <a:rPr lang="en-US"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0000FF"/>
                        </a:solidFill>
                        <a:latin typeface="Cambria Math" panose="02040503050406030204" pitchFamily="18" charset="0"/>
                        <a:cs typeface="Times New Roman" panose="02020603050405020304" pitchFamily="18" charset="0"/>
                      </a:rPr>
                      <m:t>)</m:t>
                    </m:r>
                  </m:oMath>
                </a14:m>
                <a:r>
                  <a:rPr lang="en-US" dirty="0"/>
                  <a:t>,</a:t>
                </a:r>
                <a:r>
                  <a:rPr lang="en-US" dirty="0">
                    <a:solidFill>
                      <a:srgbClr val="C00000"/>
                    </a:solidFill>
                  </a:rPr>
                  <a:t> </a:t>
                </a:r>
                <a14:m>
                  <m:oMath xmlns:m="http://schemas.openxmlformats.org/officeDocument/2006/math">
                    <m:sSub>
                      <m:sSubPr>
                        <m:ctrlPr>
                          <a:rPr lang="en-US" i="1" dirty="0" smtClean="0">
                            <a:solidFill>
                              <a:srgbClr val="33CC33"/>
                            </a:solidFill>
                            <a:latin typeface="Cambria Math" panose="02040503050406030204" pitchFamily="18" charset="0"/>
                            <a:cs typeface="Times New Roman" panose="02020603050405020304" pitchFamily="18" charset="0"/>
                          </a:rPr>
                        </m:ctrlPr>
                      </m:sSubPr>
                      <m:e>
                        <m:r>
                          <a:rPr lang="en-US" i="1" dirty="0">
                            <a:solidFill>
                              <a:srgbClr val="33CC33"/>
                            </a:solidFill>
                            <a:latin typeface="Cambria Math" panose="02040503050406030204" pitchFamily="18" charset="0"/>
                            <a:cs typeface="Times New Roman" panose="02020603050405020304" pitchFamily="18" charset="0"/>
                          </a:rPr>
                          <m:t>𝑐</m:t>
                        </m:r>
                      </m:e>
                      <m:sub>
                        <m:r>
                          <a:rPr lang="en-US" i="1" dirty="0">
                            <a:solidFill>
                              <a:srgbClr val="33CC33"/>
                            </a:solidFill>
                            <a:latin typeface="Cambria Math" panose="02040503050406030204" pitchFamily="18" charset="0"/>
                            <a:cs typeface="Times New Roman" panose="02020603050405020304" pitchFamily="18" charset="0"/>
                          </a:rPr>
                          <m:t>2</m:t>
                        </m:r>
                      </m:sub>
                    </m:sSub>
                    <m:r>
                      <a:rPr lang="en-US" i="1" dirty="0">
                        <a:solidFill>
                          <a:srgbClr val="33CC33"/>
                        </a:solidFill>
                        <a:latin typeface="Cambria Math" panose="02040503050406030204" pitchFamily="18" charset="0"/>
                        <a:cs typeface="Times New Roman" panose="02020603050405020304" pitchFamily="18" charset="0"/>
                      </a:rPr>
                      <m:t>(</m:t>
                    </m:r>
                    <m:r>
                      <a:rPr lang="en-US"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33CC33"/>
                        </a:solidFill>
                        <a:latin typeface="Cambria Math" panose="02040503050406030204" pitchFamily="18" charset="0"/>
                        <a:cs typeface="Times New Roman" panose="02020603050405020304" pitchFamily="18" charset="0"/>
                      </a:rPr>
                      <m:t>)</m:t>
                    </m:r>
                  </m:oMath>
                </a14:m>
                <a:r>
                  <a:rPr lang="en-US" dirty="0"/>
                  <a:t>, and</a:t>
                </a:r>
                <a:r>
                  <a:rPr lang="en-US" dirty="0">
                    <a:solidFill>
                      <a:srgbClr val="C00000"/>
                    </a:solidFill>
                  </a:rPr>
                  <a:t> </a:t>
                </a:r>
                <a14:m>
                  <m:oMath xmlns:m="http://schemas.openxmlformats.org/officeDocument/2006/math">
                    <m:sSub>
                      <m:sSubPr>
                        <m:ctrlPr>
                          <a:rPr lang="en-US" i="1" dirty="0" smtClean="0">
                            <a:solidFill>
                              <a:srgbClr val="FF0000"/>
                            </a:solidFill>
                            <a:latin typeface="Cambria Math" panose="02040503050406030204" pitchFamily="18" charset="0"/>
                            <a:cs typeface="Times New Roman" panose="02020603050405020304" pitchFamily="18" charset="0"/>
                          </a:rPr>
                        </m:ctrlPr>
                      </m:sSubPr>
                      <m:e>
                        <m:r>
                          <a:rPr lang="en-US" i="1" dirty="0">
                            <a:solidFill>
                              <a:srgbClr val="FF0000"/>
                            </a:solidFill>
                            <a:latin typeface="Cambria Math" panose="02040503050406030204" pitchFamily="18" charset="0"/>
                            <a:cs typeface="Times New Roman" panose="02020603050405020304" pitchFamily="18" charset="0"/>
                          </a:rPr>
                          <m:t>𝑐</m:t>
                        </m:r>
                      </m:e>
                      <m:sub>
                        <m:r>
                          <a:rPr lang="en-US" i="1" dirty="0">
                            <a:solidFill>
                              <a:srgbClr val="FF0000"/>
                            </a:solidFill>
                            <a:latin typeface="Cambria Math" panose="02040503050406030204" pitchFamily="18" charset="0"/>
                            <a:cs typeface="Times New Roman" panose="02020603050405020304" pitchFamily="18" charset="0"/>
                          </a:rPr>
                          <m:t>3</m:t>
                        </m:r>
                      </m:sub>
                    </m:sSub>
                    <m:r>
                      <a:rPr lang="en-US" i="1" dirty="0">
                        <a:solidFill>
                          <a:srgbClr val="FF0000"/>
                        </a:solidFill>
                        <a:latin typeface="Cambria Math" panose="02040503050406030204" pitchFamily="18" charset="0"/>
                        <a:cs typeface="Times New Roman" panose="02020603050405020304" pitchFamily="18" charset="0"/>
                      </a:rPr>
                      <m:t>(</m:t>
                    </m:r>
                    <m:r>
                      <a:rPr lang="en-US"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FF0000"/>
                        </a:solidFill>
                        <a:latin typeface="Cambria Math" panose="02040503050406030204" pitchFamily="18" charset="0"/>
                        <a:cs typeface="Times New Roman" panose="02020603050405020304" pitchFamily="18" charset="0"/>
                      </a:rPr>
                      <m:t>)</m:t>
                    </m:r>
                  </m:oMath>
                </a14:m>
                <a:r>
                  <a:rPr lang="en-US" dirty="0">
                    <a:solidFill>
                      <a:srgbClr val="C00000"/>
                    </a:solidFill>
                  </a:rPr>
                  <a:t> </a:t>
                </a:r>
                <a:r>
                  <a:rPr lang="en-US" dirty="0"/>
                  <a:t>the matching functions</a:t>
                </a:r>
              </a:p>
              <a:p>
                <a:r>
                  <a:rPr lang="en-US" dirty="0"/>
                  <a:t>Then the</a:t>
                </a:r>
                <a:r>
                  <a:rPr lang="en-US" dirty="0">
                    <a:latin typeface="Arial" charset="0"/>
                    <a:cs typeface="Arial" charset="0"/>
                  </a:rPr>
                  <a:t> weights of the primaries needed to match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b="0" i="1" dirty="0" smtClean="0">
                        <a:solidFill>
                          <a:srgbClr val="7030A0"/>
                        </a:solidFill>
                        <a:latin typeface="Cambria Math" panose="02040503050406030204" pitchFamily="18" charset="0"/>
                        <a:cs typeface="Times New Roman" panose="02020603050405020304" pitchFamily="18" charset="0"/>
                      </a:rPr>
                      <m:t>(</m:t>
                    </m:r>
                    <m:r>
                      <a:rPr lang="en-US" i="1" dirty="0">
                        <a:solidFill>
                          <a:srgbClr val="7030A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latin typeface="Arial" charset="0"/>
                    <a:cs typeface="Arial" charset="0"/>
                  </a:rPr>
                  <a:t> are:</a:t>
                </a:r>
              </a:p>
              <a:p>
                <a:endParaRPr lang="en-US" dirty="0">
                  <a:latin typeface="Arial" charset="0"/>
                  <a:cs typeface="Arial" charset="0"/>
                </a:endParaRPr>
              </a:p>
              <a:p>
                <a:pPr marL="0" indent="0" algn="ctr">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7" name="Freeform 11">
            <a:extLst>
              <a:ext uri="{FF2B5EF4-FFF2-40B4-BE49-F238E27FC236}">
                <a16:creationId xmlns:a16="http://schemas.microsoft.com/office/drawing/2014/main" id="{465591B0-50B7-FD4D-ACFD-691E4C92E495}"/>
              </a:ext>
            </a:extLst>
          </p:cNvPr>
          <p:cNvSpPr>
            <a:spLocks/>
          </p:cNvSpPr>
          <p:nvPr/>
        </p:nvSpPr>
        <p:spPr bwMode="auto">
          <a:xfrm>
            <a:off x="2311400" y="4664074"/>
            <a:ext cx="3206750" cy="1574800"/>
          </a:xfrm>
          <a:custGeom>
            <a:avLst/>
            <a:gdLst>
              <a:gd name="T0" fmla="*/ 2147483647 w 2192"/>
              <a:gd name="T1" fmla="*/ 2147483647 h 1138"/>
              <a:gd name="T2" fmla="*/ 2147483647 w 2192"/>
              <a:gd name="T3" fmla="*/ 2147483647 h 1138"/>
              <a:gd name="T4" fmla="*/ 2147483647 w 2192"/>
              <a:gd name="T5" fmla="*/ 2147483647 h 1138"/>
              <a:gd name="T6" fmla="*/ 2147483647 w 2192"/>
              <a:gd name="T7" fmla="*/ 2147483647 h 1138"/>
              <a:gd name="T8" fmla="*/ 2147483647 w 2192"/>
              <a:gd name="T9" fmla="*/ 2147483647 h 1138"/>
              <a:gd name="T10" fmla="*/ 2147483647 w 2192"/>
              <a:gd name="T11" fmla="*/ 2147483647 h 1138"/>
              <a:gd name="T12" fmla="*/ 2147483647 w 2192"/>
              <a:gd name="T13" fmla="*/ 2147483647 h 1138"/>
              <a:gd name="T14" fmla="*/ 2147483647 w 2192"/>
              <a:gd name="T15" fmla="*/ 2147483647 h 1138"/>
              <a:gd name="T16" fmla="*/ 2147483647 w 2192"/>
              <a:gd name="T17" fmla="*/ 2147483647 h 1138"/>
              <a:gd name="T18" fmla="*/ 2147483647 w 2192"/>
              <a:gd name="T19" fmla="*/ 2147483647 h 1138"/>
              <a:gd name="T20" fmla="*/ 2147483647 w 2192"/>
              <a:gd name="T21" fmla="*/ 2147483647 h 1138"/>
              <a:gd name="T22" fmla="*/ 2147483647 w 2192"/>
              <a:gd name="T23" fmla="*/ 2147483647 h 1138"/>
              <a:gd name="T24" fmla="*/ 2147483647 w 2192"/>
              <a:gd name="T25" fmla="*/ 2147483647 h 1138"/>
              <a:gd name="T26" fmla="*/ 2147483647 w 2192"/>
              <a:gd name="T27" fmla="*/ 2147483647 h 1138"/>
              <a:gd name="T28" fmla="*/ 2147483647 w 2192"/>
              <a:gd name="T29" fmla="*/ 2147483647 h 1138"/>
              <a:gd name="T30" fmla="*/ 2147483647 w 2192"/>
              <a:gd name="T31" fmla="*/ 2147483647 h 1138"/>
              <a:gd name="T32" fmla="*/ 2147483647 w 2192"/>
              <a:gd name="T33" fmla="*/ 2147483647 h 1138"/>
              <a:gd name="T34" fmla="*/ 2147483647 w 2192"/>
              <a:gd name="T35" fmla="*/ 2147483647 h 1138"/>
              <a:gd name="T36" fmla="*/ 2147483647 w 2192"/>
              <a:gd name="T37" fmla="*/ 2147483647 h 1138"/>
              <a:gd name="T38" fmla="*/ 2147483647 w 2192"/>
              <a:gd name="T39" fmla="*/ 2147483647 h 1138"/>
              <a:gd name="T40" fmla="*/ 2147483647 w 2192"/>
              <a:gd name="T41" fmla="*/ 2147483647 h 1138"/>
              <a:gd name="T42" fmla="*/ 2147483647 w 2192"/>
              <a:gd name="T43" fmla="*/ 2147483647 h 1138"/>
              <a:gd name="T44" fmla="*/ 2147483647 w 2192"/>
              <a:gd name="T45" fmla="*/ 2147483647 h 1138"/>
              <a:gd name="T46" fmla="*/ 2147483647 w 2192"/>
              <a:gd name="T47" fmla="*/ 2147483647 h 1138"/>
              <a:gd name="T48" fmla="*/ 2147483647 w 2192"/>
              <a:gd name="T49" fmla="*/ 2147483647 h 1138"/>
              <a:gd name="T50" fmla="*/ 2147483647 w 2192"/>
              <a:gd name="T51" fmla="*/ 2147483647 h 1138"/>
              <a:gd name="T52" fmla="*/ 2147483647 w 2192"/>
              <a:gd name="T53" fmla="*/ 2147483647 h 1138"/>
              <a:gd name="T54" fmla="*/ 2147483647 w 2192"/>
              <a:gd name="T55" fmla="*/ 2147483647 h 1138"/>
              <a:gd name="T56" fmla="*/ 2147483647 w 2192"/>
              <a:gd name="T57" fmla="*/ 0 h 1138"/>
              <a:gd name="T58" fmla="*/ 2147483647 w 2192"/>
              <a:gd name="T59" fmla="*/ 2147483647 h 1138"/>
              <a:gd name="T60" fmla="*/ 2147483647 w 2192"/>
              <a:gd name="T61" fmla="*/ 2147483647 h 1138"/>
              <a:gd name="T62" fmla="*/ 2147483647 w 2192"/>
              <a:gd name="T63" fmla="*/ 2147483647 h 1138"/>
              <a:gd name="T64" fmla="*/ 2147483647 w 2192"/>
              <a:gd name="T65" fmla="*/ 2147483647 h 1138"/>
              <a:gd name="T66" fmla="*/ 2147483647 w 2192"/>
              <a:gd name="T67" fmla="*/ 2147483647 h 1138"/>
              <a:gd name="T68" fmla="*/ 2147483647 w 2192"/>
              <a:gd name="T69" fmla="*/ 2147483647 h 1138"/>
              <a:gd name="T70" fmla="*/ 2147483647 w 2192"/>
              <a:gd name="T71" fmla="*/ 2147483647 h 1138"/>
              <a:gd name="T72" fmla="*/ 2147483647 w 2192"/>
              <a:gd name="T73" fmla="*/ 2147483647 h 1138"/>
              <a:gd name="T74" fmla="*/ 2147483647 w 2192"/>
              <a:gd name="T75" fmla="*/ 2147483647 h 1138"/>
              <a:gd name="T76" fmla="*/ 2147483647 w 2192"/>
              <a:gd name="T77" fmla="*/ 2147483647 h 1138"/>
              <a:gd name="T78" fmla="*/ 2147483647 w 2192"/>
              <a:gd name="T79" fmla="*/ 2147483647 h 1138"/>
              <a:gd name="T80" fmla="*/ 2147483647 w 2192"/>
              <a:gd name="T81" fmla="*/ 2147483647 h 1138"/>
              <a:gd name="T82" fmla="*/ 2147483647 w 2192"/>
              <a:gd name="T83" fmla="*/ 2147483647 h 1138"/>
              <a:gd name="T84" fmla="*/ 2147483647 w 2192"/>
              <a:gd name="T85" fmla="*/ 2147483647 h 1138"/>
              <a:gd name="T86" fmla="*/ 2147483647 w 2192"/>
              <a:gd name="T87" fmla="*/ 2147483647 h 1138"/>
              <a:gd name="T88" fmla="*/ 2147483647 w 2192"/>
              <a:gd name="T89" fmla="*/ 2147483647 h 1138"/>
              <a:gd name="T90" fmla="*/ 2147483647 w 2192"/>
              <a:gd name="T91" fmla="*/ 2147483647 h 1138"/>
              <a:gd name="T92" fmla="*/ 2147483647 w 2192"/>
              <a:gd name="T93" fmla="*/ 2147483647 h 1138"/>
              <a:gd name="T94" fmla="*/ 2147483647 w 2192"/>
              <a:gd name="T95" fmla="*/ 2147483647 h 1138"/>
              <a:gd name="T96" fmla="*/ 2147483647 w 2192"/>
              <a:gd name="T97" fmla="*/ 2147483647 h 1138"/>
              <a:gd name="T98" fmla="*/ 2147483647 w 2192"/>
              <a:gd name="T99" fmla="*/ 2147483647 h 1138"/>
              <a:gd name="T100" fmla="*/ 2147483647 w 2192"/>
              <a:gd name="T101" fmla="*/ 2147483647 h 1138"/>
              <a:gd name="T102" fmla="*/ 2147483647 w 2192"/>
              <a:gd name="T103" fmla="*/ 2147483647 h 1138"/>
              <a:gd name="T104" fmla="*/ 2147483647 w 2192"/>
              <a:gd name="T105" fmla="*/ 2147483647 h 1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2"/>
              <a:gd name="T160" fmla="*/ 0 h 1138"/>
              <a:gd name="T161" fmla="*/ 2192 w 2192"/>
              <a:gd name="T162" fmla="*/ 1138 h 1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2" h="1138">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93" y="1126"/>
                </a:lnTo>
                <a:lnTo>
                  <a:pt x="2192" y="1138"/>
                </a:lnTo>
              </a:path>
            </a:pathLst>
          </a:custGeom>
          <a:noFill/>
          <a:ln w="50800">
            <a:solidFill>
              <a:srgbClr val="00CC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7">
                <a:extLst>
                  <a:ext uri="{FF2B5EF4-FFF2-40B4-BE49-F238E27FC236}">
                    <a16:creationId xmlns:a16="http://schemas.microsoft.com/office/drawing/2014/main" id="{577A4C3A-3875-D54D-87AF-A524EE6D91E8}"/>
                  </a:ext>
                </a:extLst>
              </p:cNvPr>
              <p:cNvSpPr>
                <a:spLocks noChangeArrowheads="1"/>
              </p:cNvSpPr>
              <p:nvPr/>
            </p:nvSpPr>
            <p:spPr bwMode="auto">
              <a:xfrm>
                <a:off x="5410200" y="3886200"/>
                <a:ext cx="1914050"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signal </a:t>
                </a:r>
                <a14:m>
                  <m:oMath xmlns:m="http://schemas.openxmlformats.org/officeDocument/2006/math">
                    <m:r>
                      <a:rPr lang="en-US" sz="1800" i="1" dirty="0" smtClean="0">
                        <a:solidFill>
                          <a:srgbClr val="7030A0"/>
                        </a:solidFill>
                        <a:latin typeface="Cambria Math" panose="02040503050406030204" pitchFamily="18" charset="0"/>
                      </a:rPr>
                      <m:t>𝑡</m:t>
                    </m:r>
                    <m:r>
                      <a:rPr lang="en-US" sz="1800" i="1" dirty="0" smtClean="0">
                        <a:solidFill>
                          <a:srgbClr val="7030A0"/>
                        </a:solidFill>
                        <a:latin typeface="Cambria Math" panose="02040503050406030204" pitchFamily="18" charset="0"/>
                      </a:rPr>
                      <m:t>(</m:t>
                    </m:r>
                    <m:r>
                      <a:rPr lang="el-GR" sz="1800" i="1" dirty="0">
                        <a:solidFill>
                          <a:srgbClr val="7030A0"/>
                        </a:solidFill>
                        <a:latin typeface="Cambria Math" panose="02040503050406030204" pitchFamily="18" charset="0"/>
                      </a:rPr>
                      <m:t>𝜆</m:t>
                    </m:r>
                    <m:r>
                      <a:rPr lang="en-US" sz="1800" i="1" dirty="0">
                        <a:solidFill>
                          <a:srgbClr val="7030A0"/>
                        </a:solidFill>
                        <a:latin typeface="Cambria Math" panose="02040503050406030204" pitchFamily="18" charset="0"/>
                      </a:rPr>
                      <m:t>)</m:t>
                    </m:r>
                  </m:oMath>
                </a14:m>
                <a:endParaRPr lang="en-US" sz="1800" dirty="0">
                  <a:solidFill>
                    <a:srgbClr val="0000FF"/>
                  </a:solidFill>
                </a:endParaRPr>
              </a:p>
            </p:txBody>
          </p:sp>
        </mc:Choice>
        <mc:Fallback xmlns="">
          <p:sp>
            <p:nvSpPr>
              <p:cNvPr id="14" name="Rectangle 17">
                <a:extLst>
                  <a:ext uri="{FF2B5EF4-FFF2-40B4-BE49-F238E27FC236}">
                    <a16:creationId xmlns:a16="http://schemas.microsoft.com/office/drawing/2014/main" id="{577A4C3A-3875-D54D-87AF-A524EE6D91E8}"/>
                  </a:ext>
                </a:extLst>
              </p:cNvPr>
              <p:cNvSpPr>
                <a:spLocks noRot="1" noChangeAspect="1" noMove="1" noResize="1" noEditPoints="1" noAdjustHandles="1" noChangeArrowheads="1" noChangeShapeType="1" noTextEdit="1"/>
              </p:cNvSpPr>
              <p:nvPr/>
            </p:nvSpPr>
            <p:spPr bwMode="auto">
              <a:xfrm>
                <a:off x="5410200" y="3886200"/>
                <a:ext cx="1914050" cy="286745"/>
              </a:xfrm>
              <a:prstGeom prst="rect">
                <a:avLst/>
              </a:prstGeom>
              <a:blipFill>
                <a:blip r:embed="rId4"/>
                <a:stretch>
                  <a:fillRect l="-3289" t="-29167" r="-1316" b="-33333"/>
                </a:stretch>
              </a:blipFill>
              <a:ln w="12700">
                <a:noFill/>
                <a:miter lim="800000"/>
                <a:headEnd/>
                <a:tailEnd/>
              </a:ln>
            </p:spPr>
            <p:txBody>
              <a:bodyPr/>
              <a:lstStyle/>
              <a:p>
                <a:r>
                  <a:rPr lang="en-US">
                    <a:noFill/>
                  </a:rPr>
                  <a:t> </a:t>
                </a:r>
              </a:p>
            </p:txBody>
          </p:sp>
        </mc:Fallback>
      </mc:AlternateContent>
      <p:cxnSp>
        <p:nvCxnSpPr>
          <p:cNvPr id="15" name="Straight Arrow Connector 55">
            <a:extLst>
              <a:ext uri="{FF2B5EF4-FFF2-40B4-BE49-F238E27FC236}">
                <a16:creationId xmlns:a16="http://schemas.microsoft.com/office/drawing/2014/main" id="{80928B85-5518-8A4C-9E94-830493004F2F}"/>
              </a:ext>
            </a:extLst>
          </p:cNvPr>
          <p:cNvCxnSpPr>
            <a:cxnSpLocks noChangeShapeType="1"/>
          </p:cNvCxnSpPr>
          <p:nvPr/>
        </p:nvCxnSpPr>
        <p:spPr bwMode="auto">
          <a:xfrm flipH="1">
            <a:off x="6019800" y="4267199"/>
            <a:ext cx="276778" cy="1066800"/>
          </a:xfrm>
          <a:prstGeom prst="straightConnector1">
            <a:avLst/>
          </a:prstGeom>
          <a:noFill/>
          <a:ln w="9525" algn="ctr">
            <a:solidFill>
              <a:schemeClr val="tx1"/>
            </a:solidFill>
            <a:round/>
            <a:headEnd/>
            <a:tailEnd type="arrow" w="med" len="med"/>
          </a:ln>
        </p:spPr>
      </p:cxnSp>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BC3A4232-23FF-4349-A488-A433DCFEA2CB}"/>
                  </a:ext>
                </a:extLst>
              </p:cNvPr>
              <p:cNvSpPr/>
              <p:nvPr/>
            </p:nvSpPr>
            <p:spPr>
              <a:xfrm>
                <a:off x="3537783" y="4362915"/>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B050"/>
                              </a:solidFill>
                              <a:latin typeface="Cambria Math" panose="02040503050406030204" pitchFamily="18" charset="0"/>
                              <a:cs typeface="Times New Roman" panose="02020603050405020304" pitchFamily="18" charset="0"/>
                            </a:rPr>
                          </m:ctrlPr>
                        </m:sSubPr>
                        <m:e>
                          <m:r>
                            <a:rPr lang="en-US" sz="1800" i="1" dirty="0">
                              <a:solidFill>
                                <a:srgbClr val="00B050"/>
                              </a:solidFill>
                              <a:latin typeface="Cambria Math" panose="02040503050406030204" pitchFamily="18" charset="0"/>
                              <a:cs typeface="Times New Roman" panose="02020603050405020304" pitchFamily="18" charset="0"/>
                            </a:rPr>
                            <m:t>𝑐</m:t>
                          </m:r>
                        </m:e>
                        <m:sub>
                          <m:r>
                            <a:rPr lang="en-US" sz="1800" i="1" dirty="0">
                              <a:solidFill>
                                <a:srgbClr val="00B050"/>
                              </a:solidFill>
                              <a:latin typeface="Cambria Math" panose="02040503050406030204" pitchFamily="18" charset="0"/>
                              <a:cs typeface="Times New Roman" panose="02020603050405020304" pitchFamily="18" charset="0"/>
                            </a:rPr>
                            <m:t>2</m:t>
                          </m:r>
                        </m:sub>
                      </m:sSub>
                      <m:r>
                        <a:rPr lang="en-US" sz="1800" i="1" dirty="0">
                          <a:solidFill>
                            <a:srgbClr val="00B050"/>
                          </a:solidFill>
                          <a:latin typeface="Cambria Math" panose="02040503050406030204" pitchFamily="18" charset="0"/>
                          <a:cs typeface="Times New Roman" panose="02020603050405020304" pitchFamily="18" charset="0"/>
                        </a:rPr>
                        <m:t>(</m:t>
                      </m:r>
                      <m:r>
                        <a:rPr lang="en-US" sz="1800" i="1" dirty="0">
                          <a:solidFill>
                            <a:srgbClr val="00B05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B050"/>
                          </a:solidFill>
                          <a:latin typeface="Cambria Math" panose="02040503050406030204" pitchFamily="18" charset="0"/>
                          <a:cs typeface="Times New Roman" panose="02020603050405020304" pitchFamily="18" charset="0"/>
                        </a:rPr>
                        <m:t>)</m:t>
                      </m:r>
                    </m:oMath>
                  </m:oMathPara>
                </a14:m>
                <a:endParaRPr lang="en-US" sz="1800" dirty="0">
                  <a:solidFill>
                    <a:srgbClr val="00B050"/>
                  </a:solidFill>
                </a:endParaRPr>
              </a:p>
            </p:txBody>
          </p:sp>
        </mc:Choice>
        <mc:Fallback xmlns="">
          <p:sp>
            <p:nvSpPr>
              <p:cNvPr id="20" name="Rectangle 19">
                <a:extLst>
                  <a:ext uri="{FF2B5EF4-FFF2-40B4-BE49-F238E27FC236}">
                    <a16:creationId xmlns:a16="http://schemas.microsoft.com/office/drawing/2014/main" id="{BC3A4232-23FF-4349-A488-A433DCFEA2CB}"/>
                  </a:ext>
                </a:extLst>
              </p:cNvPr>
              <p:cNvSpPr>
                <a:spLocks noRot="1" noChangeAspect="1" noMove="1" noResize="1" noEditPoints="1" noAdjustHandles="1" noChangeArrowheads="1" noChangeShapeType="1" noTextEdit="1"/>
              </p:cNvSpPr>
              <p:nvPr/>
            </p:nvSpPr>
            <p:spPr>
              <a:xfrm>
                <a:off x="3537783" y="4362915"/>
                <a:ext cx="772839" cy="369332"/>
              </a:xfrm>
              <a:prstGeom prst="rect">
                <a:avLst/>
              </a:prstGeom>
              <a:blipFill>
                <a:blip r:embed="rId5"/>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1E3E1D0-CD56-A841-B2B4-63EBD554DD03}"/>
                  </a:ext>
                </a:extLst>
              </p:cNvPr>
              <p:cNvSpPr/>
              <p:nvPr/>
            </p:nvSpPr>
            <p:spPr>
              <a:xfrm>
                <a:off x="1337174" y="2556581"/>
                <a:ext cx="3238001"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i="1">
                              <a:solidFill>
                                <a:srgbClr val="0000FF"/>
                              </a:solidFill>
                              <a:latin typeface="Cambria Math" panose="02040503050406030204" pitchFamily="18" charset="0"/>
                            </a:rPr>
                            <m:t>𝑤</m:t>
                          </m:r>
                        </m:e>
                        <m:sub>
                          <m:r>
                            <a:rPr lang="en-US" i="1">
                              <a:solidFill>
                                <a:srgbClr val="0000FF"/>
                              </a:solidFill>
                              <a:latin typeface="Cambria Math" panose="02040503050406030204" pitchFamily="18" charset="0"/>
                            </a:rPr>
                            <m:t>1</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0000FF"/>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00FF"/>
                                  </a:solidFill>
                                  <a:latin typeface="Cambria Math" panose="02040503050406030204" pitchFamily="18" charset="0"/>
                                </a:rPr>
                                <m:t>𝑐</m:t>
                              </m:r>
                            </m:e>
                            <m:sub>
                              <m:r>
                                <a:rPr lang="en-US" i="1">
                                  <a:solidFill>
                                    <a:srgbClr val="0000FF"/>
                                  </a:solidFill>
                                  <a:latin typeface="Cambria Math" panose="02040503050406030204" pitchFamily="18" charset="0"/>
                                </a:rPr>
                                <m:t>1</m:t>
                              </m:r>
                            </m:sub>
                          </m:sSub>
                          <m:d>
                            <m:dPr>
                              <m:ctrlPr>
                                <a:rPr lang="en-US" i="1">
                                  <a:solidFill>
                                    <a:srgbClr val="0000FF"/>
                                  </a:solidFill>
                                  <a:latin typeface="Cambria Math" panose="02040503050406030204" pitchFamily="18" charset="0"/>
                                </a:rPr>
                              </m:ctrlPr>
                            </m:dPr>
                            <m:e>
                              <m:r>
                                <a:rPr lang="en-US" i="1">
                                  <a:solidFill>
                                    <a:srgbClr val="0000FF"/>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r>
                        <a:rPr lang="en-US" i="1">
                          <a:latin typeface="Cambria Math" panose="02040503050406030204" pitchFamily="18" charset="0"/>
                        </a:rPr>
                        <m:t> </m:t>
                      </m:r>
                    </m:oMath>
                  </m:oMathPara>
                </a14:m>
                <a:endParaRPr lang="en-US" dirty="0"/>
              </a:p>
            </p:txBody>
          </p:sp>
        </mc:Choice>
        <mc:Fallback xmlns="">
          <p:sp>
            <p:nvSpPr>
              <p:cNvPr id="12" name="Rectangle 11">
                <a:extLst>
                  <a:ext uri="{FF2B5EF4-FFF2-40B4-BE49-F238E27FC236}">
                    <a16:creationId xmlns:a16="http://schemas.microsoft.com/office/drawing/2014/main" id="{71E3E1D0-CD56-A841-B2B4-63EBD554DD03}"/>
                  </a:ext>
                </a:extLst>
              </p:cNvPr>
              <p:cNvSpPr>
                <a:spLocks noRot="1" noChangeAspect="1" noMove="1" noResize="1" noEditPoints="1" noAdjustHandles="1" noChangeArrowheads="1" noChangeShapeType="1" noTextEdit="1"/>
              </p:cNvSpPr>
              <p:nvPr/>
            </p:nvSpPr>
            <p:spPr>
              <a:xfrm>
                <a:off x="1337174" y="2556581"/>
                <a:ext cx="3238001" cy="955133"/>
              </a:xfrm>
              <a:prstGeom prst="rect">
                <a:avLst/>
              </a:prstGeom>
              <a:blipFill>
                <a:blip r:embed="rId6"/>
                <a:stretch>
                  <a:fillRect l="-11328" t="-149351" b="-224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E6D4437B-D337-1C40-89A0-D1CAF1FD9379}"/>
                  </a:ext>
                </a:extLst>
              </p:cNvPr>
              <p:cNvSpPr/>
              <p:nvPr/>
            </p:nvSpPr>
            <p:spPr>
              <a:xfrm>
                <a:off x="4848851" y="2552649"/>
                <a:ext cx="3071097"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𝑤</m:t>
                          </m:r>
                        </m:e>
                        <m:sub>
                          <m:r>
                            <a:rPr lang="en-US" b="0" i="1" smtClean="0">
                              <a:solidFill>
                                <a:srgbClr val="00B050"/>
                              </a:solidFill>
                              <a:latin typeface="Cambria Math" panose="02040503050406030204" pitchFamily="18" charset="0"/>
                            </a:rPr>
                            <m:t>2</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smtClean="0">
                                  <a:solidFill>
                                    <a:srgbClr val="00B050"/>
                                  </a:solidFill>
                                  <a:latin typeface="Cambria Math" panose="02040503050406030204" pitchFamily="18" charset="0"/>
                                </a:rPr>
                              </m:ctrlPr>
                            </m:sSubPr>
                            <m:e>
                              <m:r>
                                <a:rPr lang="en-US" i="1" smtClean="0">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2</m:t>
                              </m:r>
                            </m:sub>
                          </m:sSub>
                          <m:d>
                            <m:dPr>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oMath>
                  </m:oMathPara>
                </a14:m>
                <a:endParaRPr lang="en-US" dirty="0"/>
              </a:p>
            </p:txBody>
          </p:sp>
        </mc:Choice>
        <mc:Fallback xmlns="">
          <p:sp>
            <p:nvSpPr>
              <p:cNvPr id="22" name="Rectangle 21">
                <a:extLst>
                  <a:ext uri="{FF2B5EF4-FFF2-40B4-BE49-F238E27FC236}">
                    <a16:creationId xmlns:a16="http://schemas.microsoft.com/office/drawing/2014/main" id="{E6D4437B-D337-1C40-89A0-D1CAF1FD9379}"/>
                  </a:ext>
                </a:extLst>
              </p:cNvPr>
              <p:cNvSpPr>
                <a:spLocks noRot="1" noChangeAspect="1" noMove="1" noResize="1" noEditPoints="1" noAdjustHandles="1" noChangeArrowheads="1" noChangeShapeType="1" noTextEdit="1"/>
              </p:cNvSpPr>
              <p:nvPr/>
            </p:nvSpPr>
            <p:spPr>
              <a:xfrm>
                <a:off x="4848851" y="2552649"/>
                <a:ext cx="3071097" cy="955133"/>
              </a:xfrm>
              <a:prstGeom prst="rect">
                <a:avLst/>
              </a:prstGeom>
              <a:blipFill>
                <a:blip r:embed="rId7"/>
                <a:stretch>
                  <a:fillRect l="-13580" t="-151316" b="-227632"/>
                </a:stretch>
              </a:blipFill>
            </p:spPr>
            <p:txBody>
              <a:bodyPr/>
              <a:lstStyle/>
              <a:p>
                <a:r>
                  <a:rPr lang="en-US">
                    <a:noFill/>
                  </a:rPr>
                  <a:t> </a:t>
                </a:r>
              </a:p>
            </p:txBody>
          </p:sp>
        </mc:Fallback>
      </mc:AlternateContent>
    </p:spTree>
    <p:extLst>
      <p:ext uri="{BB962C8B-B14F-4D97-AF65-F5344CB8AC3E}">
        <p14:creationId xmlns:p14="http://schemas.microsoft.com/office/powerpoint/2010/main" val="1672833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color spaces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Let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i="1" dirty="0" smtClean="0">
                        <a:solidFill>
                          <a:srgbClr val="7030A0"/>
                        </a:solidFill>
                        <a:latin typeface="Cambria Math" panose="02040503050406030204" pitchFamily="18" charset="0"/>
                        <a:cs typeface="Times New Roman" panose="02020603050405020304" pitchFamily="18" charset="0"/>
                      </a:rPr>
                      <m:t>(</m:t>
                    </m:r>
                    <m:r>
                      <a:rPr lang="el-GR" i="1" dirty="0">
                        <a:solidFill>
                          <a:srgbClr val="7030A0"/>
                        </a:solidFill>
                        <a:latin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t> be the spectrum of the target signal and </a:t>
                </a:r>
                <a14:m>
                  <m:oMath xmlns:m="http://schemas.openxmlformats.org/officeDocument/2006/math">
                    <m:sSub>
                      <m:sSubPr>
                        <m:ctrlPr>
                          <a:rPr lang="en-US" i="1" dirty="0" smtClean="0">
                            <a:solidFill>
                              <a:srgbClr val="0000FF"/>
                            </a:solidFill>
                            <a:latin typeface="Cambria Math" panose="02040503050406030204" pitchFamily="18" charset="0"/>
                            <a:cs typeface="Times New Roman" panose="02020603050405020304" pitchFamily="18" charset="0"/>
                          </a:rPr>
                        </m:ctrlPr>
                      </m:sSubPr>
                      <m:e>
                        <m:r>
                          <a:rPr lang="en-US" i="1" dirty="0">
                            <a:solidFill>
                              <a:srgbClr val="0000FF"/>
                            </a:solidFill>
                            <a:latin typeface="Cambria Math" panose="02040503050406030204" pitchFamily="18" charset="0"/>
                            <a:cs typeface="Times New Roman" panose="02020603050405020304" pitchFamily="18" charset="0"/>
                          </a:rPr>
                          <m:t>𝑐</m:t>
                        </m:r>
                      </m:e>
                      <m:sub>
                        <m:r>
                          <a:rPr lang="en-US" i="1" dirty="0">
                            <a:solidFill>
                              <a:srgbClr val="0000FF"/>
                            </a:solidFill>
                            <a:latin typeface="Cambria Math" panose="02040503050406030204" pitchFamily="18" charset="0"/>
                            <a:cs typeface="Times New Roman" panose="02020603050405020304" pitchFamily="18" charset="0"/>
                          </a:rPr>
                          <m:t>1</m:t>
                        </m:r>
                      </m:sub>
                    </m:sSub>
                    <m:r>
                      <a:rPr lang="en-US" i="1" dirty="0">
                        <a:solidFill>
                          <a:srgbClr val="0000FF"/>
                        </a:solidFill>
                        <a:latin typeface="Cambria Math" panose="02040503050406030204" pitchFamily="18" charset="0"/>
                        <a:cs typeface="Times New Roman" panose="02020603050405020304" pitchFamily="18" charset="0"/>
                      </a:rPr>
                      <m:t>(</m:t>
                    </m:r>
                    <m:r>
                      <a:rPr lang="en-US"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0000FF"/>
                        </a:solidFill>
                        <a:latin typeface="Cambria Math" panose="02040503050406030204" pitchFamily="18" charset="0"/>
                        <a:cs typeface="Times New Roman" panose="02020603050405020304" pitchFamily="18" charset="0"/>
                      </a:rPr>
                      <m:t>)</m:t>
                    </m:r>
                  </m:oMath>
                </a14:m>
                <a:r>
                  <a:rPr lang="en-US" dirty="0"/>
                  <a:t>,</a:t>
                </a:r>
                <a:r>
                  <a:rPr lang="en-US" dirty="0">
                    <a:solidFill>
                      <a:srgbClr val="C00000"/>
                    </a:solidFill>
                  </a:rPr>
                  <a:t> </a:t>
                </a:r>
                <a14:m>
                  <m:oMath xmlns:m="http://schemas.openxmlformats.org/officeDocument/2006/math">
                    <m:sSub>
                      <m:sSubPr>
                        <m:ctrlPr>
                          <a:rPr lang="en-US" i="1" dirty="0" smtClean="0">
                            <a:solidFill>
                              <a:srgbClr val="33CC33"/>
                            </a:solidFill>
                            <a:latin typeface="Cambria Math" panose="02040503050406030204" pitchFamily="18" charset="0"/>
                            <a:cs typeface="Times New Roman" panose="02020603050405020304" pitchFamily="18" charset="0"/>
                          </a:rPr>
                        </m:ctrlPr>
                      </m:sSubPr>
                      <m:e>
                        <m:r>
                          <a:rPr lang="en-US" i="1" dirty="0">
                            <a:solidFill>
                              <a:srgbClr val="33CC33"/>
                            </a:solidFill>
                            <a:latin typeface="Cambria Math" panose="02040503050406030204" pitchFamily="18" charset="0"/>
                            <a:cs typeface="Times New Roman" panose="02020603050405020304" pitchFamily="18" charset="0"/>
                          </a:rPr>
                          <m:t>𝑐</m:t>
                        </m:r>
                      </m:e>
                      <m:sub>
                        <m:r>
                          <a:rPr lang="en-US" i="1" dirty="0">
                            <a:solidFill>
                              <a:srgbClr val="33CC33"/>
                            </a:solidFill>
                            <a:latin typeface="Cambria Math" panose="02040503050406030204" pitchFamily="18" charset="0"/>
                            <a:cs typeface="Times New Roman" panose="02020603050405020304" pitchFamily="18" charset="0"/>
                          </a:rPr>
                          <m:t>2</m:t>
                        </m:r>
                      </m:sub>
                    </m:sSub>
                    <m:r>
                      <a:rPr lang="en-US" i="1" dirty="0">
                        <a:solidFill>
                          <a:srgbClr val="33CC33"/>
                        </a:solidFill>
                        <a:latin typeface="Cambria Math" panose="02040503050406030204" pitchFamily="18" charset="0"/>
                        <a:cs typeface="Times New Roman" panose="02020603050405020304" pitchFamily="18" charset="0"/>
                      </a:rPr>
                      <m:t>(</m:t>
                    </m:r>
                    <m:r>
                      <a:rPr lang="en-US"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33CC33"/>
                        </a:solidFill>
                        <a:latin typeface="Cambria Math" panose="02040503050406030204" pitchFamily="18" charset="0"/>
                        <a:cs typeface="Times New Roman" panose="02020603050405020304" pitchFamily="18" charset="0"/>
                      </a:rPr>
                      <m:t>)</m:t>
                    </m:r>
                  </m:oMath>
                </a14:m>
                <a:r>
                  <a:rPr lang="en-US" dirty="0"/>
                  <a:t>, and</a:t>
                </a:r>
                <a:r>
                  <a:rPr lang="en-US" dirty="0">
                    <a:solidFill>
                      <a:srgbClr val="C00000"/>
                    </a:solidFill>
                  </a:rPr>
                  <a:t> </a:t>
                </a:r>
                <a14:m>
                  <m:oMath xmlns:m="http://schemas.openxmlformats.org/officeDocument/2006/math">
                    <m:sSub>
                      <m:sSubPr>
                        <m:ctrlPr>
                          <a:rPr lang="en-US" i="1" dirty="0" smtClean="0">
                            <a:solidFill>
                              <a:srgbClr val="FF0000"/>
                            </a:solidFill>
                            <a:latin typeface="Cambria Math" panose="02040503050406030204" pitchFamily="18" charset="0"/>
                            <a:cs typeface="Times New Roman" panose="02020603050405020304" pitchFamily="18" charset="0"/>
                          </a:rPr>
                        </m:ctrlPr>
                      </m:sSubPr>
                      <m:e>
                        <m:r>
                          <a:rPr lang="en-US" i="1" dirty="0">
                            <a:solidFill>
                              <a:srgbClr val="FF0000"/>
                            </a:solidFill>
                            <a:latin typeface="Cambria Math" panose="02040503050406030204" pitchFamily="18" charset="0"/>
                            <a:cs typeface="Times New Roman" panose="02020603050405020304" pitchFamily="18" charset="0"/>
                          </a:rPr>
                          <m:t>𝑐</m:t>
                        </m:r>
                      </m:e>
                      <m:sub>
                        <m:r>
                          <a:rPr lang="en-US" i="1" dirty="0">
                            <a:solidFill>
                              <a:srgbClr val="FF0000"/>
                            </a:solidFill>
                            <a:latin typeface="Cambria Math" panose="02040503050406030204" pitchFamily="18" charset="0"/>
                            <a:cs typeface="Times New Roman" panose="02020603050405020304" pitchFamily="18" charset="0"/>
                          </a:rPr>
                          <m:t>3</m:t>
                        </m:r>
                      </m:sub>
                    </m:sSub>
                    <m:r>
                      <a:rPr lang="en-US" i="1" dirty="0">
                        <a:solidFill>
                          <a:srgbClr val="FF0000"/>
                        </a:solidFill>
                        <a:latin typeface="Cambria Math" panose="02040503050406030204" pitchFamily="18" charset="0"/>
                        <a:cs typeface="Times New Roman" panose="02020603050405020304" pitchFamily="18" charset="0"/>
                      </a:rPr>
                      <m:t>(</m:t>
                    </m:r>
                    <m:r>
                      <a:rPr lang="en-US"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FF0000"/>
                        </a:solidFill>
                        <a:latin typeface="Cambria Math" panose="02040503050406030204" pitchFamily="18" charset="0"/>
                        <a:cs typeface="Times New Roman" panose="02020603050405020304" pitchFamily="18" charset="0"/>
                      </a:rPr>
                      <m:t>)</m:t>
                    </m:r>
                  </m:oMath>
                </a14:m>
                <a:r>
                  <a:rPr lang="en-US" dirty="0">
                    <a:solidFill>
                      <a:srgbClr val="C00000"/>
                    </a:solidFill>
                  </a:rPr>
                  <a:t> </a:t>
                </a:r>
                <a:r>
                  <a:rPr lang="en-US" dirty="0"/>
                  <a:t>the matching functions</a:t>
                </a:r>
              </a:p>
              <a:p>
                <a:r>
                  <a:rPr lang="en-US" dirty="0"/>
                  <a:t>Then the</a:t>
                </a:r>
                <a:r>
                  <a:rPr lang="en-US" dirty="0">
                    <a:latin typeface="Arial" charset="0"/>
                    <a:cs typeface="Arial" charset="0"/>
                  </a:rPr>
                  <a:t> weights of the primaries needed to match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b="0" i="1" dirty="0" smtClean="0">
                        <a:solidFill>
                          <a:srgbClr val="7030A0"/>
                        </a:solidFill>
                        <a:latin typeface="Cambria Math" panose="02040503050406030204" pitchFamily="18" charset="0"/>
                        <a:cs typeface="Times New Roman" panose="02020603050405020304" pitchFamily="18" charset="0"/>
                      </a:rPr>
                      <m:t>(</m:t>
                    </m:r>
                    <m:r>
                      <a:rPr lang="en-US" i="1" dirty="0">
                        <a:solidFill>
                          <a:srgbClr val="7030A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latin typeface="Arial" charset="0"/>
                    <a:cs typeface="Arial" charset="0"/>
                  </a:rPr>
                  <a:t> are:</a:t>
                </a:r>
              </a:p>
              <a:p>
                <a:endParaRPr lang="en-US" dirty="0">
                  <a:latin typeface="Arial" charset="0"/>
                  <a:cs typeface="Arial" charset="0"/>
                </a:endParaRPr>
              </a:p>
              <a:p>
                <a:pPr marL="0" indent="0" algn="ctr">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8" name="Freeform 14">
            <a:extLst>
              <a:ext uri="{FF2B5EF4-FFF2-40B4-BE49-F238E27FC236}">
                <a16:creationId xmlns:a16="http://schemas.microsoft.com/office/drawing/2014/main" id="{5954DB1E-4F37-5648-9D0F-8995EFD1FFBB}"/>
              </a:ext>
            </a:extLst>
          </p:cNvPr>
          <p:cNvSpPr>
            <a:spLocks/>
          </p:cNvSpPr>
          <p:nvPr/>
        </p:nvSpPr>
        <p:spPr bwMode="auto">
          <a:xfrm>
            <a:off x="2590800" y="4532312"/>
            <a:ext cx="3951288" cy="1714500"/>
          </a:xfrm>
          <a:custGeom>
            <a:avLst/>
            <a:gdLst>
              <a:gd name="T0" fmla="*/ 2147483647 w 2489"/>
              <a:gd name="T1" fmla="*/ 2147483647 h 1080"/>
              <a:gd name="T2" fmla="*/ 2147483647 w 2489"/>
              <a:gd name="T3" fmla="*/ 2147483647 h 1080"/>
              <a:gd name="T4" fmla="*/ 2147483647 w 2489"/>
              <a:gd name="T5" fmla="*/ 2147483647 h 1080"/>
              <a:gd name="T6" fmla="*/ 2147483647 w 2489"/>
              <a:gd name="T7" fmla="*/ 2147483647 h 1080"/>
              <a:gd name="T8" fmla="*/ 2147483647 w 2489"/>
              <a:gd name="T9" fmla="*/ 2147483647 h 1080"/>
              <a:gd name="T10" fmla="*/ 2147483647 w 2489"/>
              <a:gd name="T11" fmla="*/ 2147483647 h 1080"/>
              <a:gd name="T12" fmla="*/ 2147483647 w 2489"/>
              <a:gd name="T13" fmla="*/ 2147483647 h 1080"/>
              <a:gd name="T14" fmla="*/ 2147483647 w 2489"/>
              <a:gd name="T15" fmla="*/ 2147483647 h 1080"/>
              <a:gd name="T16" fmla="*/ 2147483647 w 2489"/>
              <a:gd name="T17" fmla="*/ 2147483647 h 1080"/>
              <a:gd name="T18" fmla="*/ 2147483647 w 2489"/>
              <a:gd name="T19" fmla="*/ 2147483647 h 1080"/>
              <a:gd name="T20" fmla="*/ 2147483647 w 2489"/>
              <a:gd name="T21" fmla="*/ 2147483647 h 1080"/>
              <a:gd name="T22" fmla="*/ 2147483647 w 2489"/>
              <a:gd name="T23" fmla="*/ 2147483647 h 1080"/>
              <a:gd name="T24" fmla="*/ 2147483647 w 2489"/>
              <a:gd name="T25" fmla="*/ 2147483647 h 1080"/>
              <a:gd name="T26" fmla="*/ 2147483647 w 2489"/>
              <a:gd name="T27" fmla="*/ 2147483647 h 1080"/>
              <a:gd name="T28" fmla="*/ 2147483647 w 2489"/>
              <a:gd name="T29" fmla="*/ 2147483647 h 1080"/>
              <a:gd name="T30" fmla="*/ 2147483647 w 2489"/>
              <a:gd name="T31" fmla="*/ 2147483647 h 1080"/>
              <a:gd name="T32" fmla="*/ 2147483647 w 2489"/>
              <a:gd name="T33" fmla="*/ 2147483647 h 1080"/>
              <a:gd name="T34" fmla="*/ 2147483647 w 2489"/>
              <a:gd name="T35" fmla="*/ 2147483647 h 1080"/>
              <a:gd name="T36" fmla="*/ 2147483647 w 2489"/>
              <a:gd name="T37" fmla="*/ 2147483647 h 1080"/>
              <a:gd name="T38" fmla="*/ 2147483647 w 2489"/>
              <a:gd name="T39" fmla="*/ 2147483647 h 1080"/>
              <a:gd name="T40" fmla="*/ 2147483647 w 2489"/>
              <a:gd name="T41" fmla="*/ 2147483647 h 1080"/>
              <a:gd name="T42" fmla="*/ 2147483647 w 2489"/>
              <a:gd name="T43" fmla="*/ 2147483647 h 1080"/>
              <a:gd name="T44" fmla="*/ 2147483647 w 2489"/>
              <a:gd name="T45" fmla="*/ 2147483647 h 1080"/>
              <a:gd name="T46" fmla="*/ 2147483647 w 2489"/>
              <a:gd name="T47" fmla="*/ 2147483647 h 1080"/>
              <a:gd name="T48" fmla="*/ 2147483647 w 2489"/>
              <a:gd name="T49" fmla="*/ 2147483647 h 1080"/>
              <a:gd name="T50" fmla="*/ 2147483647 w 2489"/>
              <a:gd name="T51" fmla="*/ 2147483647 h 1080"/>
              <a:gd name="T52" fmla="*/ 2147483647 w 2489"/>
              <a:gd name="T53" fmla="*/ 2147483647 h 1080"/>
              <a:gd name="T54" fmla="*/ 2147483647 w 2489"/>
              <a:gd name="T55" fmla="*/ 2147483647 h 1080"/>
              <a:gd name="T56" fmla="*/ 2147483647 w 2489"/>
              <a:gd name="T57" fmla="*/ 2147483647 h 1080"/>
              <a:gd name="T58" fmla="*/ 2147483647 w 2489"/>
              <a:gd name="T59" fmla="*/ 2147483647 h 1080"/>
              <a:gd name="T60" fmla="*/ 2147483647 w 2489"/>
              <a:gd name="T61" fmla="*/ 2147483647 h 1080"/>
              <a:gd name="T62" fmla="*/ 2147483647 w 2489"/>
              <a:gd name="T63" fmla="*/ 2147483647 h 1080"/>
              <a:gd name="T64" fmla="*/ 2147483647 w 2489"/>
              <a:gd name="T65" fmla="*/ 2147483647 h 1080"/>
              <a:gd name="T66" fmla="*/ 2147483647 w 2489"/>
              <a:gd name="T67" fmla="*/ 2147483647 h 1080"/>
              <a:gd name="T68" fmla="*/ 2147483647 w 2489"/>
              <a:gd name="T69" fmla="*/ 0 h 1080"/>
              <a:gd name="T70" fmla="*/ 2147483647 w 2489"/>
              <a:gd name="T71" fmla="*/ 2147483647 h 1080"/>
              <a:gd name="T72" fmla="*/ 2147483647 w 2489"/>
              <a:gd name="T73" fmla="*/ 2147483647 h 1080"/>
              <a:gd name="T74" fmla="*/ 2147483647 w 2489"/>
              <a:gd name="T75" fmla="*/ 2147483647 h 1080"/>
              <a:gd name="T76" fmla="*/ 2147483647 w 2489"/>
              <a:gd name="T77" fmla="*/ 2147483647 h 1080"/>
              <a:gd name="T78" fmla="*/ 2147483647 w 2489"/>
              <a:gd name="T79" fmla="*/ 2147483647 h 1080"/>
              <a:gd name="T80" fmla="*/ 2147483647 w 2489"/>
              <a:gd name="T81" fmla="*/ 2147483647 h 1080"/>
              <a:gd name="T82" fmla="*/ 2147483647 w 2489"/>
              <a:gd name="T83" fmla="*/ 2147483647 h 1080"/>
              <a:gd name="T84" fmla="*/ 2147483647 w 2489"/>
              <a:gd name="T85" fmla="*/ 2147483647 h 1080"/>
              <a:gd name="T86" fmla="*/ 2147483647 w 2489"/>
              <a:gd name="T87" fmla="*/ 2147483647 h 1080"/>
              <a:gd name="T88" fmla="*/ 2147483647 w 2489"/>
              <a:gd name="T89" fmla="*/ 2147483647 h 1080"/>
              <a:gd name="T90" fmla="*/ 2147483647 w 2489"/>
              <a:gd name="T91" fmla="*/ 2147483647 h 1080"/>
              <a:gd name="T92" fmla="*/ 2147483647 w 2489"/>
              <a:gd name="T93" fmla="*/ 2147483647 h 1080"/>
              <a:gd name="T94" fmla="*/ 2147483647 w 2489"/>
              <a:gd name="T95" fmla="*/ 2147483647 h 1080"/>
              <a:gd name="T96" fmla="*/ 2147483647 w 2489"/>
              <a:gd name="T97" fmla="*/ 2147483647 h 1080"/>
              <a:gd name="T98" fmla="*/ 2147483647 w 2489"/>
              <a:gd name="T99" fmla="*/ 2147483647 h 1080"/>
              <a:gd name="T100" fmla="*/ 2147483647 w 2489"/>
              <a:gd name="T101" fmla="*/ 2147483647 h 1080"/>
              <a:gd name="T102" fmla="*/ 2147483647 w 2489"/>
              <a:gd name="T103" fmla="*/ 2147483647 h 1080"/>
              <a:gd name="T104" fmla="*/ 2147483647 w 2489"/>
              <a:gd name="T105" fmla="*/ 2147483647 h 1080"/>
              <a:gd name="T106" fmla="*/ 2147483647 w 2489"/>
              <a:gd name="T107" fmla="*/ 2147483647 h 1080"/>
              <a:gd name="T108" fmla="*/ 2147483647 w 2489"/>
              <a:gd name="T109" fmla="*/ 2147483647 h 1080"/>
              <a:gd name="T110" fmla="*/ 2147483647 w 2489"/>
              <a:gd name="T111" fmla="*/ 2147483647 h 10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9"/>
              <a:gd name="T169" fmla="*/ 0 h 1080"/>
              <a:gd name="T170" fmla="*/ 2489 w 2489"/>
              <a:gd name="T171" fmla="*/ 1080 h 10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9" h="1080">
                <a:moveTo>
                  <a:pt x="0" y="1080"/>
                </a:moveTo>
                <a:lnTo>
                  <a:pt x="24" y="1080"/>
                </a:lnTo>
                <a:lnTo>
                  <a:pt x="48" y="1080"/>
                </a:lnTo>
                <a:lnTo>
                  <a:pt x="72" y="1080"/>
                </a:lnTo>
                <a:lnTo>
                  <a:pt x="88" y="1080"/>
                </a:lnTo>
                <a:lnTo>
                  <a:pt x="112" y="1080"/>
                </a:lnTo>
                <a:lnTo>
                  <a:pt x="136" y="1080"/>
                </a:lnTo>
                <a:lnTo>
                  <a:pt x="160" y="1080"/>
                </a:lnTo>
                <a:lnTo>
                  <a:pt x="176" y="1080"/>
                </a:lnTo>
                <a:lnTo>
                  <a:pt x="200" y="1080"/>
                </a:lnTo>
                <a:lnTo>
                  <a:pt x="224" y="1080"/>
                </a:lnTo>
                <a:lnTo>
                  <a:pt x="240" y="1075"/>
                </a:lnTo>
                <a:lnTo>
                  <a:pt x="263" y="1075"/>
                </a:lnTo>
                <a:lnTo>
                  <a:pt x="287" y="1075"/>
                </a:lnTo>
                <a:lnTo>
                  <a:pt x="303" y="1068"/>
                </a:lnTo>
                <a:lnTo>
                  <a:pt x="327" y="1068"/>
                </a:lnTo>
                <a:lnTo>
                  <a:pt x="351" y="1062"/>
                </a:lnTo>
                <a:lnTo>
                  <a:pt x="367" y="1062"/>
                </a:lnTo>
                <a:lnTo>
                  <a:pt x="391" y="1056"/>
                </a:lnTo>
                <a:lnTo>
                  <a:pt x="407" y="1050"/>
                </a:lnTo>
                <a:lnTo>
                  <a:pt x="431" y="1050"/>
                </a:lnTo>
                <a:lnTo>
                  <a:pt x="447" y="1044"/>
                </a:lnTo>
                <a:lnTo>
                  <a:pt x="471" y="1038"/>
                </a:lnTo>
                <a:lnTo>
                  <a:pt x="487" y="1031"/>
                </a:lnTo>
                <a:lnTo>
                  <a:pt x="511" y="1026"/>
                </a:lnTo>
                <a:lnTo>
                  <a:pt x="527" y="1019"/>
                </a:lnTo>
                <a:lnTo>
                  <a:pt x="551" y="1019"/>
                </a:lnTo>
                <a:lnTo>
                  <a:pt x="567" y="1013"/>
                </a:lnTo>
                <a:lnTo>
                  <a:pt x="591" y="1007"/>
                </a:lnTo>
                <a:lnTo>
                  <a:pt x="607" y="995"/>
                </a:lnTo>
                <a:lnTo>
                  <a:pt x="623" y="988"/>
                </a:lnTo>
                <a:lnTo>
                  <a:pt x="646" y="983"/>
                </a:lnTo>
                <a:lnTo>
                  <a:pt x="662" y="976"/>
                </a:lnTo>
                <a:lnTo>
                  <a:pt x="686" y="970"/>
                </a:lnTo>
                <a:lnTo>
                  <a:pt x="702" y="964"/>
                </a:lnTo>
                <a:lnTo>
                  <a:pt x="718" y="952"/>
                </a:lnTo>
                <a:lnTo>
                  <a:pt x="742" y="946"/>
                </a:lnTo>
                <a:lnTo>
                  <a:pt x="758" y="939"/>
                </a:lnTo>
                <a:lnTo>
                  <a:pt x="774" y="927"/>
                </a:lnTo>
                <a:lnTo>
                  <a:pt x="798" y="921"/>
                </a:lnTo>
                <a:lnTo>
                  <a:pt x="814" y="908"/>
                </a:lnTo>
                <a:lnTo>
                  <a:pt x="830" y="903"/>
                </a:lnTo>
                <a:lnTo>
                  <a:pt x="846" y="891"/>
                </a:lnTo>
                <a:lnTo>
                  <a:pt x="870" y="884"/>
                </a:lnTo>
                <a:lnTo>
                  <a:pt x="886" y="872"/>
                </a:lnTo>
                <a:lnTo>
                  <a:pt x="902" y="860"/>
                </a:lnTo>
                <a:lnTo>
                  <a:pt x="918" y="854"/>
                </a:lnTo>
                <a:lnTo>
                  <a:pt x="942" y="841"/>
                </a:lnTo>
                <a:lnTo>
                  <a:pt x="958" y="828"/>
                </a:lnTo>
                <a:lnTo>
                  <a:pt x="974" y="816"/>
                </a:lnTo>
                <a:lnTo>
                  <a:pt x="997" y="804"/>
                </a:lnTo>
                <a:lnTo>
                  <a:pt x="1013" y="786"/>
                </a:lnTo>
                <a:lnTo>
                  <a:pt x="1029" y="767"/>
                </a:lnTo>
                <a:lnTo>
                  <a:pt x="1045" y="749"/>
                </a:lnTo>
                <a:lnTo>
                  <a:pt x="1069" y="731"/>
                </a:lnTo>
                <a:lnTo>
                  <a:pt x="1085" y="706"/>
                </a:lnTo>
                <a:lnTo>
                  <a:pt x="1101" y="688"/>
                </a:lnTo>
                <a:lnTo>
                  <a:pt x="1117" y="663"/>
                </a:lnTo>
                <a:lnTo>
                  <a:pt x="1125" y="651"/>
                </a:lnTo>
                <a:lnTo>
                  <a:pt x="1133" y="639"/>
                </a:lnTo>
                <a:lnTo>
                  <a:pt x="1141" y="627"/>
                </a:lnTo>
                <a:lnTo>
                  <a:pt x="1149" y="614"/>
                </a:lnTo>
                <a:lnTo>
                  <a:pt x="1157" y="602"/>
                </a:lnTo>
                <a:lnTo>
                  <a:pt x="1165" y="589"/>
                </a:lnTo>
                <a:lnTo>
                  <a:pt x="1173" y="577"/>
                </a:lnTo>
                <a:lnTo>
                  <a:pt x="1181" y="565"/>
                </a:lnTo>
                <a:lnTo>
                  <a:pt x="1189" y="547"/>
                </a:lnTo>
                <a:lnTo>
                  <a:pt x="1189" y="535"/>
                </a:lnTo>
                <a:lnTo>
                  <a:pt x="1197" y="522"/>
                </a:lnTo>
                <a:lnTo>
                  <a:pt x="1205" y="510"/>
                </a:lnTo>
                <a:lnTo>
                  <a:pt x="1213" y="497"/>
                </a:lnTo>
                <a:lnTo>
                  <a:pt x="1221" y="479"/>
                </a:lnTo>
                <a:lnTo>
                  <a:pt x="1229" y="467"/>
                </a:lnTo>
                <a:lnTo>
                  <a:pt x="1237" y="455"/>
                </a:lnTo>
                <a:lnTo>
                  <a:pt x="1245" y="443"/>
                </a:lnTo>
                <a:lnTo>
                  <a:pt x="1245" y="430"/>
                </a:lnTo>
                <a:lnTo>
                  <a:pt x="1253" y="412"/>
                </a:lnTo>
                <a:lnTo>
                  <a:pt x="1261" y="399"/>
                </a:lnTo>
                <a:lnTo>
                  <a:pt x="1269" y="387"/>
                </a:lnTo>
                <a:lnTo>
                  <a:pt x="1277" y="375"/>
                </a:lnTo>
                <a:lnTo>
                  <a:pt x="1285" y="356"/>
                </a:lnTo>
                <a:lnTo>
                  <a:pt x="1285" y="344"/>
                </a:lnTo>
                <a:lnTo>
                  <a:pt x="1293" y="332"/>
                </a:lnTo>
                <a:lnTo>
                  <a:pt x="1301" y="320"/>
                </a:lnTo>
                <a:lnTo>
                  <a:pt x="1309" y="307"/>
                </a:lnTo>
                <a:lnTo>
                  <a:pt x="1309" y="295"/>
                </a:lnTo>
                <a:lnTo>
                  <a:pt x="1317" y="276"/>
                </a:lnTo>
                <a:lnTo>
                  <a:pt x="1325" y="264"/>
                </a:lnTo>
                <a:lnTo>
                  <a:pt x="1333" y="252"/>
                </a:lnTo>
                <a:lnTo>
                  <a:pt x="1333" y="240"/>
                </a:lnTo>
                <a:lnTo>
                  <a:pt x="1341" y="227"/>
                </a:lnTo>
                <a:lnTo>
                  <a:pt x="1349" y="215"/>
                </a:lnTo>
                <a:lnTo>
                  <a:pt x="1356" y="203"/>
                </a:lnTo>
                <a:lnTo>
                  <a:pt x="1356" y="191"/>
                </a:lnTo>
                <a:lnTo>
                  <a:pt x="1372" y="172"/>
                </a:lnTo>
                <a:lnTo>
                  <a:pt x="1380" y="148"/>
                </a:lnTo>
                <a:lnTo>
                  <a:pt x="1396" y="129"/>
                </a:lnTo>
                <a:lnTo>
                  <a:pt x="1404" y="104"/>
                </a:lnTo>
                <a:lnTo>
                  <a:pt x="1412" y="92"/>
                </a:lnTo>
                <a:lnTo>
                  <a:pt x="1428" y="73"/>
                </a:lnTo>
                <a:lnTo>
                  <a:pt x="1436" y="56"/>
                </a:lnTo>
                <a:lnTo>
                  <a:pt x="1444" y="43"/>
                </a:lnTo>
                <a:lnTo>
                  <a:pt x="1460" y="31"/>
                </a:lnTo>
                <a:lnTo>
                  <a:pt x="1476" y="12"/>
                </a:lnTo>
                <a:lnTo>
                  <a:pt x="1500" y="0"/>
                </a:lnTo>
                <a:lnTo>
                  <a:pt x="1516" y="7"/>
                </a:lnTo>
                <a:lnTo>
                  <a:pt x="1524" y="7"/>
                </a:lnTo>
                <a:lnTo>
                  <a:pt x="1532" y="12"/>
                </a:lnTo>
                <a:lnTo>
                  <a:pt x="1540" y="19"/>
                </a:lnTo>
                <a:lnTo>
                  <a:pt x="1556" y="31"/>
                </a:lnTo>
                <a:lnTo>
                  <a:pt x="1564" y="43"/>
                </a:lnTo>
                <a:lnTo>
                  <a:pt x="1572" y="61"/>
                </a:lnTo>
                <a:lnTo>
                  <a:pt x="1580" y="80"/>
                </a:lnTo>
                <a:lnTo>
                  <a:pt x="1596" y="104"/>
                </a:lnTo>
                <a:lnTo>
                  <a:pt x="1604" y="129"/>
                </a:lnTo>
                <a:lnTo>
                  <a:pt x="1612" y="148"/>
                </a:lnTo>
                <a:lnTo>
                  <a:pt x="1620" y="172"/>
                </a:lnTo>
                <a:lnTo>
                  <a:pt x="1628" y="196"/>
                </a:lnTo>
                <a:lnTo>
                  <a:pt x="1636" y="221"/>
                </a:lnTo>
                <a:lnTo>
                  <a:pt x="1652" y="240"/>
                </a:lnTo>
                <a:lnTo>
                  <a:pt x="1660" y="264"/>
                </a:lnTo>
                <a:lnTo>
                  <a:pt x="1668" y="289"/>
                </a:lnTo>
                <a:lnTo>
                  <a:pt x="1676" y="313"/>
                </a:lnTo>
                <a:lnTo>
                  <a:pt x="1684" y="338"/>
                </a:lnTo>
                <a:lnTo>
                  <a:pt x="1692" y="363"/>
                </a:lnTo>
                <a:lnTo>
                  <a:pt x="1700" y="387"/>
                </a:lnTo>
                <a:lnTo>
                  <a:pt x="1708" y="412"/>
                </a:lnTo>
                <a:lnTo>
                  <a:pt x="1715" y="436"/>
                </a:lnTo>
                <a:lnTo>
                  <a:pt x="1723" y="460"/>
                </a:lnTo>
                <a:lnTo>
                  <a:pt x="1731" y="485"/>
                </a:lnTo>
                <a:lnTo>
                  <a:pt x="1739" y="510"/>
                </a:lnTo>
                <a:lnTo>
                  <a:pt x="1747" y="535"/>
                </a:lnTo>
                <a:lnTo>
                  <a:pt x="1755" y="559"/>
                </a:lnTo>
                <a:lnTo>
                  <a:pt x="1763" y="583"/>
                </a:lnTo>
                <a:lnTo>
                  <a:pt x="1771" y="608"/>
                </a:lnTo>
                <a:lnTo>
                  <a:pt x="1779" y="627"/>
                </a:lnTo>
                <a:lnTo>
                  <a:pt x="1795" y="651"/>
                </a:lnTo>
                <a:lnTo>
                  <a:pt x="1803" y="675"/>
                </a:lnTo>
                <a:lnTo>
                  <a:pt x="1811" y="700"/>
                </a:lnTo>
                <a:lnTo>
                  <a:pt x="1827" y="719"/>
                </a:lnTo>
                <a:lnTo>
                  <a:pt x="1835" y="743"/>
                </a:lnTo>
                <a:lnTo>
                  <a:pt x="1851" y="761"/>
                </a:lnTo>
                <a:lnTo>
                  <a:pt x="1859" y="786"/>
                </a:lnTo>
                <a:lnTo>
                  <a:pt x="1875" y="804"/>
                </a:lnTo>
                <a:lnTo>
                  <a:pt x="1891" y="828"/>
                </a:lnTo>
                <a:lnTo>
                  <a:pt x="1899" y="847"/>
                </a:lnTo>
                <a:lnTo>
                  <a:pt x="1915" y="866"/>
                </a:lnTo>
                <a:lnTo>
                  <a:pt x="1931" y="884"/>
                </a:lnTo>
                <a:lnTo>
                  <a:pt x="1947" y="903"/>
                </a:lnTo>
                <a:lnTo>
                  <a:pt x="1963" y="921"/>
                </a:lnTo>
                <a:lnTo>
                  <a:pt x="1987" y="939"/>
                </a:lnTo>
                <a:lnTo>
                  <a:pt x="2003" y="958"/>
                </a:lnTo>
                <a:lnTo>
                  <a:pt x="2019" y="970"/>
                </a:lnTo>
                <a:lnTo>
                  <a:pt x="2043" y="988"/>
                </a:lnTo>
                <a:lnTo>
                  <a:pt x="2067" y="1000"/>
                </a:lnTo>
                <a:lnTo>
                  <a:pt x="2090" y="1013"/>
                </a:lnTo>
                <a:lnTo>
                  <a:pt x="2106" y="1026"/>
                </a:lnTo>
                <a:lnTo>
                  <a:pt x="2130" y="1044"/>
                </a:lnTo>
                <a:lnTo>
                  <a:pt x="2162" y="1050"/>
                </a:lnTo>
                <a:lnTo>
                  <a:pt x="2186" y="1062"/>
                </a:lnTo>
                <a:lnTo>
                  <a:pt x="2218" y="1075"/>
                </a:lnTo>
                <a:lnTo>
                  <a:pt x="2242" y="1080"/>
                </a:lnTo>
                <a:lnTo>
                  <a:pt x="2274" y="1080"/>
                </a:lnTo>
                <a:lnTo>
                  <a:pt x="2306" y="1080"/>
                </a:lnTo>
                <a:lnTo>
                  <a:pt x="2338" y="1080"/>
                </a:lnTo>
                <a:lnTo>
                  <a:pt x="2370" y="1080"/>
                </a:lnTo>
                <a:lnTo>
                  <a:pt x="2394" y="1080"/>
                </a:lnTo>
                <a:lnTo>
                  <a:pt x="2426" y="1080"/>
                </a:lnTo>
                <a:lnTo>
                  <a:pt x="2457" y="1080"/>
                </a:lnTo>
                <a:lnTo>
                  <a:pt x="2489" y="1080"/>
                </a:lnTo>
              </a:path>
            </a:pathLst>
          </a:custGeom>
          <a:noFill/>
          <a:ln w="50800">
            <a:solidFill>
              <a:srgbClr val="FF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7">
                <a:extLst>
                  <a:ext uri="{FF2B5EF4-FFF2-40B4-BE49-F238E27FC236}">
                    <a16:creationId xmlns:a16="http://schemas.microsoft.com/office/drawing/2014/main" id="{577A4C3A-3875-D54D-87AF-A524EE6D91E8}"/>
                  </a:ext>
                </a:extLst>
              </p:cNvPr>
              <p:cNvSpPr>
                <a:spLocks noChangeArrowheads="1"/>
              </p:cNvSpPr>
              <p:nvPr/>
            </p:nvSpPr>
            <p:spPr bwMode="auto">
              <a:xfrm>
                <a:off x="5410200" y="3886200"/>
                <a:ext cx="1914050"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signal </a:t>
                </a:r>
                <a14:m>
                  <m:oMath xmlns:m="http://schemas.openxmlformats.org/officeDocument/2006/math">
                    <m:r>
                      <a:rPr lang="en-US" sz="1800" i="1" dirty="0" smtClean="0">
                        <a:solidFill>
                          <a:srgbClr val="7030A0"/>
                        </a:solidFill>
                        <a:latin typeface="Cambria Math" panose="02040503050406030204" pitchFamily="18" charset="0"/>
                      </a:rPr>
                      <m:t>𝑡</m:t>
                    </m:r>
                    <m:r>
                      <a:rPr lang="en-US" sz="1800" i="1" dirty="0" smtClean="0">
                        <a:solidFill>
                          <a:srgbClr val="7030A0"/>
                        </a:solidFill>
                        <a:latin typeface="Cambria Math" panose="02040503050406030204" pitchFamily="18" charset="0"/>
                      </a:rPr>
                      <m:t>(</m:t>
                    </m:r>
                    <m:r>
                      <a:rPr lang="el-GR" sz="1800" i="1" dirty="0">
                        <a:solidFill>
                          <a:srgbClr val="7030A0"/>
                        </a:solidFill>
                        <a:latin typeface="Cambria Math" panose="02040503050406030204" pitchFamily="18" charset="0"/>
                      </a:rPr>
                      <m:t>𝜆</m:t>
                    </m:r>
                    <m:r>
                      <a:rPr lang="en-US" sz="1800" i="1" dirty="0">
                        <a:solidFill>
                          <a:srgbClr val="7030A0"/>
                        </a:solidFill>
                        <a:latin typeface="Cambria Math" panose="02040503050406030204" pitchFamily="18" charset="0"/>
                      </a:rPr>
                      <m:t>)</m:t>
                    </m:r>
                  </m:oMath>
                </a14:m>
                <a:endParaRPr lang="en-US" sz="1800" dirty="0">
                  <a:solidFill>
                    <a:srgbClr val="0000FF"/>
                  </a:solidFill>
                </a:endParaRPr>
              </a:p>
            </p:txBody>
          </p:sp>
        </mc:Choice>
        <mc:Fallback xmlns="">
          <p:sp>
            <p:nvSpPr>
              <p:cNvPr id="14" name="Rectangle 17">
                <a:extLst>
                  <a:ext uri="{FF2B5EF4-FFF2-40B4-BE49-F238E27FC236}">
                    <a16:creationId xmlns:a16="http://schemas.microsoft.com/office/drawing/2014/main" id="{577A4C3A-3875-D54D-87AF-A524EE6D91E8}"/>
                  </a:ext>
                </a:extLst>
              </p:cNvPr>
              <p:cNvSpPr>
                <a:spLocks noRot="1" noChangeAspect="1" noMove="1" noResize="1" noEditPoints="1" noAdjustHandles="1" noChangeArrowheads="1" noChangeShapeType="1" noTextEdit="1"/>
              </p:cNvSpPr>
              <p:nvPr/>
            </p:nvSpPr>
            <p:spPr bwMode="auto">
              <a:xfrm>
                <a:off x="5410200" y="3886200"/>
                <a:ext cx="1914050" cy="286745"/>
              </a:xfrm>
              <a:prstGeom prst="rect">
                <a:avLst/>
              </a:prstGeom>
              <a:blipFill>
                <a:blip r:embed="rId4"/>
                <a:stretch>
                  <a:fillRect l="-3289" t="-29167" r="-1316" b="-33333"/>
                </a:stretch>
              </a:blipFill>
              <a:ln w="12700">
                <a:noFill/>
                <a:miter lim="800000"/>
                <a:headEnd/>
                <a:tailEnd/>
              </a:ln>
            </p:spPr>
            <p:txBody>
              <a:bodyPr/>
              <a:lstStyle/>
              <a:p>
                <a:r>
                  <a:rPr lang="en-US">
                    <a:noFill/>
                  </a:rPr>
                  <a:t> </a:t>
                </a:r>
              </a:p>
            </p:txBody>
          </p:sp>
        </mc:Fallback>
      </mc:AlternateContent>
      <p:cxnSp>
        <p:nvCxnSpPr>
          <p:cNvPr id="15" name="Straight Arrow Connector 55">
            <a:extLst>
              <a:ext uri="{FF2B5EF4-FFF2-40B4-BE49-F238E27FC236}">
                <a16:creationId xmlns:a16="http://schemas.microsoft.com/office/drawing/2014/main" id="{80928B85-5518-8A4C-9E94-830493004F2F}"/>
              </a:ext>
            </a:extLst>
          </p:cNvPr>
          <p:cNvCxnSpPr>
            <a:cxnSpLocks noChangeShapeType="1"/>
          </p:cNvCxnSpPr>
          <p:nvPr/>
        </p:nvCxnSpPr>
        <p:spPr bwMode="auto">
          <a:xfrm flipH="1">
            <a:off x="6019800" y="4267199"/>
            <a:ext cx="276778" cy="1066800"/>
          </a:xfrm>
          <a:prstGeom prst="straightConnector1">
            <a:avLst/>
          </a:prstGeom>
          <a:noFill/>
          <a:ln w="9525" algn="ctr">
            <a:solidFill>
              <a:schemeClr val="tx1"/>
            </a:solidFill>
            <a:round/>
            <a:headEnd/>
            <a:tailEnd type="arrow" w="med" len="med"/>
          </a:ln>
        </p:spPr>
      </p:cxnSp>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p:sp>
        <p:nvSpPr>
          <p:cNvPr id="19" name="TextBox 18">
            <a:extLst>
              <a:ext uri="{FF2B5EF4-FFF2-40B4-BE49-F238E27FC236}">
                <a16:creationId xmlns:a16="http://schemas.microsoft.com/office/drawing/2014/main" id="{C120E659-3C2B-C845-BF5C-C330CB5F575D}"/>
              </a:ext>
            </a:extLst>
          </p:cNvPr>
          <p:cNvSpPr txBox="1"/>
          <p:nvPr/>
        </p:nvSpPr>
        <p:spPr>
          <a:xfrm>
            <a:off x="7772400" y="4438688"/>
            <a:ext cx="3299064" cy="1323439"/>
          </a:xfrm>
          <a:prstGeom prst="rect">
            <a:avLst/>
          </a:prstGeom>
          <a:noFill/>
        </p:spPr>
        <p:txBody>
          <a:bodyPr wrap="square" rtlCol="0">
            <a:spAutoFit/>
          </a:bodyPr>
          <a:lstStyle/>
          <a:p>
            <a:pPr algn="ctr"/>
            <a:r>
              <a:rPr lang="en-US" sz="2000" dirty="0"/>
              <a:t>Matching functions act as filters on the target spectrum, like response curves of color receptors!</a:t>
            </a: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3D0391D-9F53-9F4A-91D1-D580D685BD80}"/>
                  </a:ext>
                </a:extLst>
              </p:cNvPr>
              <p:cNvSpPr/>
              <p:nvPr/>
            </p:nvSpPr>
            <p:spPr>
              <a:xfrm>
                <a:off x="4642683" y="4121140"/>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FF0000"/>
                              </a:solidFill>
                              <a:latin typeface="Cambria Math" panose="02040503050406030204" pitchFamily="18" charset="0"/>
                              <a:cs typeface="Times New Roman" panose="02020603050405020304" pitchFamily="18" charset="0"/>
                            </a:rPr>
                          </m:ctrlPr>
                        </m:sSubPr>
                        <m:e>
                          <m:r>
                            <a:rPr lang="en-US" sz="1800" i="1" dirty="0">
                              <a:solidFill>
                                <a:srgbClr val="FF0000"/>
                              </a:solidFill>
                              <a:latin typeface="Cambria Math" panose="02040503050406030204" pitchFamily="18" charset="0"/>
                              <a:cs typeface="Times New Roman" panose="02020603050405020304" pitchFamily="18" charset="0"/>
                            </a:rPr>
                            <m:t>𝑐</m:t>
                          </m:r>
                        </m:e>
                        <m:sub>
                          <m:r>
                            <a:rPr lang="en-US" sz="1800" i="1" dirty="0">
                              <a:solidFill>
                                <a:srgbClr val="FF0000"/>
                              </a:solidFill>
                              <a:latin typeface="Cambria Math" panose="02040503050406030204" pitchFamily="18" charset="0"/>
                              <a:cs typeface="Times New Roman" panose="02020603050405020304" pitchFamily="18" charset="0"/>
                            </a:rPr>
                            <m:t>3</m:t>
                          </m:r>
                        </m:sub>
                      </m:sSub>
                      <m:r>
                        <a:rPr lang="en-US" sz="1800" i="1" dirty="0">
                          <a:solidFill>
                            <a:srgbClr val="FF0000"/>
                          </a:solidFill>
                          <a:latin typeface="Cambria Math" panose="02040503050406030204" pitchFamily="18" charset="0"/>
                          <a:cs typeface="Times New Roman" panose="02020603050405020304" pitchFamily="18" charset="0"/>
                        </a:rPr>
                        <m:t>(</m:t>
                      </m:r>
                      <m:r>
                        <a:rPr lang="en-US" sz="18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FF0000"/>
                          </a:solidFill>
                          <a:latin typeface="Cambria Math" panose="02040503050406030204" pitchFamily="18" charset="0"/>
                          <a:cs typeface="Times New Roman" panose="02020603050405020304" pitchFamily="18" charset="0"/>
                        </a:rPr>
                        <m:t>)</m:t>
                      </m:r>
                    </m:oMath>
                  </m:oMathPara>
                </a14:m>
                <a:endParaRPr lang="en-US" sz="1800" dirty="0">
                  <a:solidFill>
                    <a:srgbClr val="FF0000"/>
                  </a:solidFill>
                </a:endParaRPr>
              </a:p>
            </p:txBody>
          </p:sp>
        </mc:Choice>
        <mc:Fallback xmlns="">
          <p:sp>
            <p:nvSpPr>
              <p:cNvPr id="21" name="Rectangle 20">
                <a:extLst>
                  <a:ext uri="{FF2B5EF4-FFF2-40B4-BE49-F238E27FC236}">
                    <a16:creationId xmlns:a16="http://schemas.microsoft.com/office/drawing/2014/main" id="{23D0391D-9F53-9F4A-91D1-D580D685BD80}"/>
                  </a:ext>
                </a:extLst>
              </p:cNvPr>
              <p:cNvSpPr>
                <a:spLocks noRot="1" noChangeAspect="1" noMove="1" noResize="1" noEditPoints="1" noAdjustHandles="1" noChangeArrowheads="1" noChangeShapeType="1" noTextEdit="1"/>
              </p:cNvSpPr>
              <p:nvPr/>
            </p:nvSpPr>
            <p:spPr>
              <a:xfrm>
                <a:off x="4642683" y="4121140"/>
                <a:ext cx="772839"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472223F5-D76A-4B4A-9B39-5AD02C1F7EFC}"/>
                  </a:ext>
                </a:extLst>
              </p:cNvPr>
              <p:cNvSpPr/>
              <p:nvPr/>
            </p:nvSpPr>
            <p:spPr>
              <a:xfrm>
                <a:off x="8193624" y="2552648"/>
                <a:ext cx="3071097"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𝑤</m:t>
                          </m:r>
                        </m:e>
                        <m:sub>
                          <m:r>
                            <a:rPr lang="en-US" i="1">
                              <a:solidFill>
                                <a:srgbClr val="FF0000"/>
                              </a:solidFill>
                              <a:latin typeface="Cambria Math" panose="02040503050406030204" pitchFamily="18" charset="0"/>
                            </a:rPr>
                            <m:t>3</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FF0000"/>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𝑡</m:t>
                              </m:r>
                              <m:d>
                                <m:dPr>
                                  <m:ctrlPr>
                                    <a:rPr lang="en-US" i="1">
                                      <a:solidFill>
                                        <a:srgbClr val="9900CC"/>
                                      </a:solidFill>
                                      <a:latin typeface="Cambria Math" panose="02040503050406030204" pitchFamily="18" charset="0"/>
                                      <a:ea typeface="Cambria Math" panose="02040503050406030204" pitchFamily="18" charset="0"/>
                                    </a:rPr>
                                  </m:ctrlPr>
                                </m:dPr>
                                <m:e>
                                  <m:r>
                                    <a:rPr lang="en-US" i="1">
                                      <a:solidFill>
                                        <a:srgbClr val="9900CC"/>
                                      </a:solidFill>
                                      <a:latin typeface="Cambria Math" panose="02040503050406030204" pitchFamily="18" charset="0"/>
                                      <a:ea typeface="Cambria Math" panose="02040503050406030204" pitchFamily="18" charset="0"/>
                                    </a:rPr>
                                    <m:t>𝜆</m:t>
                                  </m:r>
                                </m:e>
                              </m:d>
                              <m:r>
                                <a:rPr lang="en-US" i="1">
                                  <a:solidFill>
                                    <a:srgbClr val="FF0000"/>
                                  </a:solidFill>
                                  <a:latin typeface="Cambria Math" panose="02040503050406030204" pitchFamily="18" charset="0"/>
                                </a:rPr>
                                <m:t>𝑐</m:t>
                              </m:r>
                            </m:e>
                            <m:sub>
                              <m:r>
                                <a:rPr lang="en-US" i="1">
                                  <a:solidFill>
                                    <a:srgbClr val="FF0000"/>
                                  </a:solidFill>
                                  <a:latin typeface="Cambria Math" panose="02040503050406030204" pitchFamily="18" charset="0"/>
                                </a:rPr>
                                <m:t>3</m:t>
                              </m:r>
                            </m:sub>
                          </m:sSub>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oMath>
                  </m:oMathPara>
                </a14:m>
                <a:endParaRPr lang="en-US" dirty="0"/>
              </a:p>
            </p:txBody>
          </p:sp>
        </mc:Choice>
        <mc:Fallback xmlns="">
          <p:sp>
            <p:nvSpPr>
              <p:cNvPr id="11" name="Rectangle 10">
                <a:extLst>
                  <a:ext uri="{FF2B5EF4-FFF2-40B4-BE49-F238E27FC236}">
                    <a16:creationId xmlns:a16="http://schemas.microsoft.com/office/drawing/2014/main" id="{472223F5-D76A-4B4A-9B39-5AD02C1F7EFC}"/>
                  </a:ext>
                </a:extLst>
              </p:cNvPr>
              <p:cNvSpPr>
                <a:spLocks noRot="1" noChangeAspect="1" noMove="1" noResize="1" noEditPoints="1" noAdjustHandles="1" noChangeArrowheads="1" noChangeShapeType="1" noTextEdit="1"/>
              </p:cNvSpPr>
              <p:nvPr/>
            </p:nvSpPr>
            <p:spPr>
              <a:xfrm>
                <a:off x="8193624" y="2552648"/>
                <a:ext cx="3071097" cy="955133"/>
              </a:xfrm>
              <a:prstGeom prst="rect">
                <a:avLst/>
              </a:prstGeom>
              <a:blipFill>
                <a:blip r:embed="rId6"/>
                <a:stretch>
                  <a:fillRect l="-13169" t="-151316" b="-227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1E3E1D0-CD56-A841-B2B4-63EBD554DD03}"/>
                  </a:ext>
                </a:extLst>
              </p:cNvPr>
              <p:cNvSpPr/>
              <p:nvPr/>
            </p:nvSpPr>
            <p:spPr>
              <a:xfrm>
                <a:off x="1337174" y="2556581"/>
                <a:ext cx="3238001"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i="1">
                              <a:solidFill>
                                <a:srgbClr val="0000FF"/>
                              </a:solidFill>
                              <a:latin typeface="Cambria Math" panose="02040503050406030204" pitchFamily="18" charset="0"/>
                            </a:rPr>
                            <m:t>𝑤</m:t>
                          </m:r>
                        </m:e>
                        <m:sub>
                          <m:r>
                            <a:rPr lang="en-US" i="1">
                              <a:solidFill>
                                <a:srgbClr val="0000FF"/>
                              </a:solidFill>
                              <a:latin typeface="Cambria Math" panose="02040503050406030204" pitchFamily="18" charset="0"/>
                            </a:rPr>
                            <m:t>1</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0000FF"/>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00FF"/>
                                  </a:solidFill>
                                  <a:latin typeface="Cambria Math" panose="02040503050406030204" pitchFamily="18" charset="0"/>
                                </a:rPr>
                                <m:t>𝑐</m:t>
                              </m:r>
                            </m:e>
                            <m:sub>
                              <m:r>
                                <a:rPr lang="en-US" i="1">
                                  <a:solidFill>
                                    <a:srgbClr val="0000FF"/>
                                  </a:solidFill>
                                  <a:latin typeface="Cambria Math" panose="02040503050406030204" pitchFamily="18" charset="0"/>
                                </a:rPr>
                                <m:t>1</m:t>
                              </m:r>
                            </m:sub>
                          </m:sSub>
                          <m:d>
                            <m:dPr>
                              <m:ctrlPr>
                                <a:rPr lang="en-US" i="1">
                                  <a:solidFill>
                                    <a:srgbClr val="0000FF"/>
                                  </a:solidFill>
                                  <a:latin typeface="Cambria Math" panose="02040503050406030204" pitchFamily="18" charset="0"/>
                                </a:rPr>
                              </m:ctrlPr>
                            </m:dPr>
                            <m:e>
                              <m:r>
                                <a:rPr lang="en-US" i="1">
                                  <a:solidFill>
                                    <a:srgbClr val="0000FF"/>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r>
                        <a:rPr lang="en-US" i="1">
                          <a:latin typeface="Cambria Math" panose="02040503050406030204" pitchFamily="18" charset="0"/>
                        </a:rPr>
                        <m:t> </m:t>
                      </m:r>
                    </m:oMath>
                  </m:oMathPara>
                </a14:m>
                <a:endParaRPr lang="en-US" dirty="0"/>
              </a:p>
            </p:txBody>
          </p:sp>
        </mc:Choice>
        <mc:Fallback xmlns="">
          <p:sp>
            <p:nvSpPr>
              <p:cNvPr id="12" name="Rectangle 11">
                <a:extLst>
                  <a:ext uri="{FF2B5EF4-FFF2-40B4-BE49-F238E27FC236}">
                    <a16:creationId xmlns:a16="http://schemas.microsoft.com/office/drawing/2014/main" id="{71E3E1D0-CD56-A841-B2B4-63EBD554DD03}"/>
                  </a:ext>
                </a:extLst>
              </p:cNvPr>
              <p:cNvSpPr>
                <a:spLocks noRot="1" noChangeAspect="1" noMove="1" noResize="1" noEditPoints="1" noAdjustHandles="1" noChangeArrowheads="1" noChangeShapeType="1" noTextEdit="1"/>
              </p:cNvSpPr>
              <p:nvPr/>
            </p:nvSpPr>
            <p:spPr>
              <a:xfrm>
                <a:off x="1337174" y="2556581"/>
                <a:ext cx="3238001" cy="955133"/>
              </a:xfrm>
              <a:prstGeom prst="rect">
                <a:avLst/>
              </a:prstGeom>
              <a:blipFill>
                <a:blip r:embed="rId7"/>
                <a:stretch>
                  <a:fillRect l="-11328" t="-149351" b="-224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E6D4437B-D337-1C40-89A0-D1CAF1FD9379}"/>
                  </a:ext>
                </a:extLst>
              </p:cNvPr>
              <p:cNvSpPr/>
              <p:nvPr/>
            </p:nvSpPr>
            <p:spPr>
              <a:xfrm>
                <a:off x="4848851" y="2552649"/>
                <a:ext cx="3071097"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𝑤</m:t>
                          </m:r>
                        </m:e>
                        <m:sub>
                          <m:r>
                            <a:rPr lang="en-US" b="0" i="1" smtClean="0">
                              <a:solidFill>
                                <a:srgbClr val="00B050"/>
                              </a:solidFill>
                              <a:latin typeface="Cambria Math" panose="02040503050406030204" pitchFamily="18" charset="0"/>
                            </a:rPr>
                            <m:t>2</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smtClean="0">
                                  <a:solidFill>
                                    <a:srgbClr val="00B050"/>
                                  </a:solidFill>
                                  <a:latin typeface="Cambria Math" panose="02040503050406030204" pitchFamily="18" charset="0"/>
                                </a:rPr>
                              </m:ctrlPr>
                            </m:sSubPr>
                            <m:e>
                              <m:r>
                                <a:rPr lang="en-US" i="1" smtClean="0">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2</m:t>
                              </m:r>
                            </m:sub>
                          </m:sSub>
                          <m:d>
                            <m:dPr>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oMath>
                  </m:oMathPara>
                </a14:m>
                <a:endParaRPr lang="en-US" dirty="0"/>
              </a:p>
            </p:txBody>
          </p:sp>
        </mc:Choice>
        <mc:Fallback xmlns="">
          <p:sp>
            <p:nvSpPr>
              <p:cNvPr id="22" name="Rectangle 21">
                <a:extLst>
                  <a:ext uri="{FF2B5EF4-FFF2-40B4-BE49-F238E27FC236}">
                    <a16:creationId xmlns:a16="http://schemas.microsoft.com/office/drawing/2014/main" id="{E6D4437B-D337-1C40-89A0-D1CAF1FD9379}"/>
                  </a:ext>
                </a:extLst>
              </p:cNvPr>
              <p:cNvSpPr>
                <a:spLocks noRot="1" noChangeAspect="1" noMove="1" noResize="1" noEditPoints="1" noAdjustHandles="1" noChangeArrowheads="1" noChangeShapeType="1" noTextEdit="1"/>
              </p:cNvSpPr>
              <p:nvPr/>
            </p:nvSpPr>
            <p:spPr>
              <a:xfrm>
                <a:off x="4848851" y="2552649"/>
                <a:ext cx="3071097" cy="955133"/>
              </a:xfrm>
              <a:prstGeom prst="rect">
                <a:avLst/>
              </a:prstGeom>
              <a:blipFill>
                <a:blip r:embed="rId8"/>
                <a:stretch>
                  <a:fillRect l="-13580" t="-151316" b="-227632"/>
                </a:stretch>
              </a:blipFill>
            </p:spPr>
            <p:txBody>
              <a:bodyPr/>
              <a:lstStyle/>
              <a:p>
                <a:r>
                  <a:rPr lang="en-US">
                    <a:noFill/>
                  </a:rPr>
                  <a:t> </a:t>
                </a:r>
              </a:p>
            </p:txBody>
          </p:sp>
        </mc:Fallback>
      </mc:AlternateContent>
    </p:spTree>
    <p:extLst>
      <p:ext uri="{BB962C8B-B14F-4D97-AF65-F5344CB8AC3E}">
        <p14:creationId xmlns:p14="http://schemas.microsoft.com/office/powerpoint/2010/main" val="394490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coordinates in a linear space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dirty="0"/>
                  <a:t>Let </a:t>
                </a:r>
                <a14:m>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r>
                      <a:rPr lang="en-US" sz="2400" i="1" dirty="0">
                        <a:solidFill>
                          <a:srgbClr val="0000FF"/>
                        </a:solidFill>
                        <a:latin typeface="Cambria Math" panose="02040503050406030204" pitchFamily="18" charset="0"/>
                        <a:cs typeface="Times New Roman" panose="02020603050405020304" pitchFamily="18" charset="0"/>
                      </a:rPr>
                      <m:t>(</m:t>
                    </m:r>
                    <m:r>
                      <a:rPr lang="el-GR" sz="2400" i="1" dirty="0">
                        <a:solidFill>
                          <a:srgbClr val="0000FF"/>
                        </a:solidFill>
                        <a:latin typeface="Cambria Math" panose="02040503050406030204" pitchFamily="18" charset="0"/>
                        <a:cs typeface="Times New Roman" panose="02020603050405020304" pitchFamily="18" charset="0"/>
                      </a:rPr>
                      <m:t>𝜆</m:t>
                    </m:r>
                    <m:r>
                      <a:rPr lang="en-US" sz="2400" i="1" dirty="0">
                        <a:solidFill>
                          <a:srgbClr val="0000FF"/>
                        </a:solidFill>
                        <a:latin typeface="Cambria Math" panose="02040503050406030204" pitchFamily="18" charset="0"/>
                        <a:cs typeface="Times New Roman" panose="02020603050405020304" pitchFamily="18" charset="0"/>
                      </a:rPr>
                      <m:t>)</m:t>
                    </m:r>
                  </m:oMath>
                </a14:m>
                <a:r>
                  <a:rPr lang="en-US" sz="2400" dirty="0"/>
                  <a:t> be the spectrum of the target signal </a:t>
                </a:r>
              </a:p>
              <a:p>
                <a:r>
                  <a:rPr lang="en-US" sz="2400" dirty="0">
                    <a:latin typeface="Arial" charset="0"/>
                    <a:cs typeface="Arial" charset="0"/>
                  </a:rPr>
                  <a:t>We can write </a:t>
                </a:r>
                <a14:m>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r>
                      <a:rPr lang="en-US" sz="2400" i="1" dirty="0">
                        <a:solidFill>
                          <a:srgbClr val="0000FF"/>
                        </a:solidFill>
                        <a:latin typeface="Cambria Math" panose="02040503050406030204" pitchFamily="18" charset="0"/>
                        <a:cs typeface="Times New Roman" panose="02020603050405020304" pitchFamily="18" charset="0"/>
                      </a:rPr>
                      <m:t> </m:t>
                    </m:r>
                  </m:oMath>
                </a14:m>
                <a:r>
                  <a:rPr lang="en-US" sz="2400" dirty="0">
                    <a:latin typeface="Arial" charset="0"/>
                    <a:cs typeface="Arial" charset="0"/>
                  </a:rPr>
                  <a:t>as a sum of scaled unit-intensity single-wavelength sources </a:t>
                </a:r>
                <a14:m>
                  <m:oMath xmlns:m="http://schemas.openxmlformats.org/officeDocument/2006/math">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𝛿</m:t>
                    </m:r>
                    <m:d>
                      <m:dPr>
                        <m:ctrlP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2400" i="1" dirty="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e>
                    </m:d>
                  </m:oMath>
                </a14:m>
                <a:r>
                  <a:rPr lang="en-US" sz="2400" dirty="0">
                    <a:latin typeface="Cambria Math" panose="02040503050406030204" pitchFamily="18" charset="0"/>
                    <a:ea typeface="Cambria Math" panose="02040503050406030204" pitchFamily="18" charset="0"/>
                    <a:cs typeface="Times New Roman" panose="02020603050405020304" pitchFamily="18" charset="0"/>
                  </a:rPr>
                  <a:t>:</a:t>
                </a:r>
              </a:p>
              <a:p>
                <a:pPr marL="0" indent="0">
                  <a:buNone/>
                </a:pPr>
                <a14:m>
                  <m:oMathPara xmlns:m="http://schemas.openxmlformats.org/officeDocument/2006/math">
                    <m:oMathParaPr>
                      <m:jc m:val="centerGroup"/>
                    </m:oMathParaPr>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r>
                        <a:rPr lang="en-US" sz="2400" i="1" dirty="0">
                          <a:solidFill>
                            <a:srgbClr val="0000FF"/>
                          </a:solidFill>
                          <a:latin typeface="Cambria Math" panose="02040503050406030204" pitchFamily="18" charset="0"/>
                          <a:cs typeface="Times New Roman" panose="02020603050405020304" pitchFamily="18" charset="0"/>
                        </a:rPr>
                        <m:t>=</m:t>
                      </m:r>
                      <m:nary>
                        <m:naryPr>
                          <m:chr m:val="∑"/>
                          <m:supHide m:val="on"/>
                          <m:ctrlPr>
                            <a:rPr lang="en-US" sz="2400" i="1" dirty="0">
                              <a:solidFill>
                                <a:srgbClr val="0000FF"/>
                              </a:solidFill>
                              <a:latin typeface="Cambria Math" panose="02040503050406030204" pitchFamily="18" charset="0"/>
                              <a:cs typeface="Times New Roman" panose="02020603050405020304" pitchFamily="18" charset="0"/>
                            </a:rPr>
                          </m:ctrlPr>
                        </m:naryPr>
                        <m:sub>
                          <m:r>
                            <m:rPr>
                              <m:brk m:alnAt="7"/>
                            </m:rPr>
                            <a:rPr lang="en-US" sz="2400" i="1" dirty="0">
                              <a:solidFill>
                                <a:srgbClr val="0000FF"/>
                              </a:solidFill>
                              <a:latin typeface="Cambria Math" panose="02040503050406030204" pitchFamily="18" charset="0"/>
                              <a:cs typeface="Times New Roman" panose="02020603050405020304" pitchFamily="18" charset="0"/>
                            </a:rPr>
                            <m:t>𝑖</m:t>
                          </m:r>
                        </m:sub>
                        <m:sup/>
                        <m:e>
                          <m:r>
                            <a:rPr lang="en-US" sz="2400" i="1" dirty="0">
                              <a:solidFill>
                                <a:srgbClr val="9900CC"/>
                              </a:solidFill>
                              <a:latin typeface="Cambria Math" panose="02040503050406030204" pitchFamily="18" charset="0"/>
                              <a:cs typeface="Times New Roman" panose="02020603050405020304" pitchFamily="18" charset="0"/>
                            </a:rPr>
                            <m:t>𝑡</m:t>
                          </m:r>
                          <m:d>
                            <m:dPr>
                              <m:ctrlPr>
                                <a:rPr lang="en-US" sz="2400" i="1" dirty="0">
                                  <a:solidFill>
                                    <a:srgbClr val="9900CC"/>
                                  </a:solidFill>
                                  <a:latin typeface="Cambria Math" panose="02040503050406030204" pitchFamily="18" charset="0"/>
                                  <a:cs typeface="Times New Roman" panose="02020603050405020304" pitchFamily="18" charset="0"/>
                                </a:rPr>
                              </m:ctrlPr>
                            </m:dPr>
                            <m:e>
                              <m:sSub>
                                <m:sSubPr>
                                  <m:ctrlPr>
                                    <a:rPr lang="en-US" sz="2400" i="1" dirty="0">
                                      <a:solidFill>
                                        <a:srgbClr val="9900CC"/>
                                      </a:solidFill>
                                      <a:latin typeface="Cambria Math" panose="02040503050406030204" pitchFamily="18" charset="0"/>
                                      <a:cs typeface="Times New Roman" panose="02020603050405020304" pitchFamily="18" charset="0"/>
                                    </a:rPr>
                                  </m:ctrlPr>
                                </m:sSubPr>
                                <m:e>
                                  <m:r>
                                    <a:rPr lang="en-US" sz="24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𝑖</m:t>
                                  </m:r>
                                </m:sub>
                              </m:sSub>
                            </m:e>
                          </m:d>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𝛿</m:t>
                          </m:r>
                          <m:d>
                            <m:dPr>
                              <m:ctrlP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2400" i="1" dirty="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e>
                          </m:d>
                        </m:e>
                      </m:nary>
                    </m:oMath>
                  </m:oMathPara>
                </a14:m>
                <a:endParaRPr lang="en-US" sz="2400" dirty="0">
                  <a:latin typeface="Arial" charset="0"/>
                  <a:cs typeface="Arial" charset="0"/>
                </a:endParaRPr>
              </a:p>
              <a:p>
                <a:pPr marL="0" indent="0">
                  <a:buNone/>
                </a:pPr>
                <a:endParaRPr lang="en-US" dirty="0">
                  <a:latin typeface="Arial" charset="0"/>
                  <a:cs typeface="Arial" charset="0"/>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09800" y="914400"/>
                <a:ext cx="8077200" cy="5257800"/>
              </a:xfrm>
              <a:blipFill>
                <a:blip r:embed="rId2"/>
                <a:stretch>
                  <a:fillRect l="-942" t="-2657"/>
                </a:stretch>
              </a:blipFill>
            </p:spPr>
            <p:txBody>
              <a:bodyPr/>
              <a:lstStyle/>
              <a:p>
                <a:r>
                  <a:rPr lang="en-US">
                    <a:noFill/>
                  </a:rPr>
                  <a:t> </a:t>
                </a:r>
              </a:p>
            </p:txBody>
          </p:sp>
        </mc:Fallback>
      </mc:AlternateContent>
      <p:sp>
        <p:nvSpPr>
          <p:cNvPr id="8" name="Line 4">
            <a:extLst>
              <a:ext uri="{FF2B5EF4-FFF2-40B4-BE49-F238E27FC236}">
                <a16:creationId xmlns:a16="http://schemas.microsoft.com/office/drawing/2014/main" id="{CB4997FE-C117-9E4A-8A35-2572EE28FE23}"/>
              </a:ext>
            </a:extLst>
          </p:cNvPr>
          <p:cNvSpPr>
            <a:spLocks noChangeShapeType="1"/>
          </p:cNvSpPr>
          <p:nvPr/>
        </p:nvSpPr>
        <p:spPr bwMode="auto">
          <a:xfrm>
            <a:off x="3505200" y="4418013"/>
            <a:ext cx="7938" cy="1962150"/>
          </a:xfrm>
          <a:prstGeom prst="line">
            <a:avLst/>
          </a:prstGeom>
          <a:noFill/>
          <a:ln w="25400">
            <a:solidFill>
              <a:srgbClr val="000000"/>
            </a:solidFill>
            <a:round/>
            <a:headEnd/>
            <a:tailEnd/>
          </a:ln>
        </p:spPr>
        <p:txBody>
          <a:bodyPr/>
          <a:lstStyle/>
          <a:p>
            <a:endParaRPr lang="en-US"/>
          </a:p>
        </p:txBody>
      </p:sp>
      <p:sp>
        <p:nvSpPr>
          <p:cNvPr id="9" name="Freeform 6">
            <a:extLst>
              <a:ext uri="{FF2B5EF4-FFF2-40B4-BE49-F238E27FC236}">
                <a16:creationId xmlns:a16="http://schemas.microsoft.com/office/drawing/2014/main" id="{71941070-451C-824D-B89E-8176740207B8}"/>
              </a:ext>
            </a:extLst>
          </p:cNvPr>
          <p:cNvSpPr>
            <a:spLocks/>
          </p:cNvSpPr>
          <p:nvPr/>
        </p:nvSpPr>
        <p:spPr bwMode="auto">
          <a:xfrm>
            <a:off x="3524250" y="5143502"/>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chemeClr val="tx1"/>
            </a:solidFill>
            <a:round/>
            <a:headEnd/>
            <a:tailEnd/>
          </a:ln>
        </p:spPr>
        <p:txBody>
          <a:bodyPr/>
          <a:lstStyle/>
          <a:p>
            <a:endParaRPr lang="en-US"/>
          </a:p>
        </p:txBody>
      </p:sp>
      <p:sp>
        <p:nvSpPr>
          <p:cNvPr id="13" name="Rectangle 16">
            <a:extLst>
              <a:ext uri="{FF2B5EF4-FFF2-40B4-BE49-F238E27FC236}">
                <a16:creationId xmlns:a16="http://schemas.microsoft.com/office/drawing/2014/main" id="{AAD4AC2D-1FB1-A44F-B6E8-21D93A58BC14}"/>
              </a:ext>
            </a:extLst>
          </p:cNvPr>
          <p:cNvSpPr>
            <a:spLocks noChangeArrowheads="1"/>
          </p:cNvSpPr>
          <p:nvPr/>
        </p:nvSpPr>
        <p:spPr bwMode="auto">
          <a:xfrm>
            <a:off x="8468050" y="6154738"/>
            <a:ext cx="261289" cy="365228"/>
          </a:xfrm>
          <a:prstGeom prst="rect">
            <a:avLst/>
          </a:prstGeom>
          <a:noFill/>
          <a:ln w="12700">
            <a:noFill/>
            <a:miter lim="800000"/>
            <a:headEnd/>
            <a:tailEnd/>
          </a:ln>
        </p:spPr>
        <p:txBody>
          <a:bodyPr wrap="none" lIns="63500" tIns="25400" rIns="63500" bIns="25400">
            <a:spAutoFit/>
          </a:bodyPr>
          <a:lstStyle/>
          <a:p>
            <a:pPr algn="ctr">
              <a:lnSpc>
                <a:spcPct val="85000"/>
              </a:lnSpc>
            </a:pPr>
            <a:r>
              <a:rPr lang="el-GR" i="1" dirty="0">
                <a:solidFill>
                  <a:srgbClr val="0000FF"/>
                </a:solidFill>
                <a:latin typeface="Times New Roman" panose="02020603050405020304" pitchFamily="18" charset="0"/>
                <a:cs typeface="Times New Roman" panose="02020603050405020304" pitchFamily="18" charset="0"/>
              </a:rPr>
              <a:t>λ</a:t>
            </a:r>
            <a:endParaRPr lang="en-US" i="1" dirty="0">
              <a:solidFill>
                <a:srgbClr val="0000FF"/>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2423F80-0905-D54F-864E-45715A3CAC76}"/>
                  </a:ext>
                </a:extLst>
              </p:cNvPr>
              <p:cNvSpPr>
                <a:spLocks noChangeArrowheads="1"/>
              </p:cNvSpPr>
              <p:nvPr/>
            </p:nvSpPr>
            <p:spPr bwMode="auto">
              <a:xfrm>
                <a:off x="7577702" y="4265614"/>
                <a:ext cx="1597489"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signal </a:t>
                </a:r>
                <a14:m>
                  <m:oMath xmlns:m="http://schemas.openxmlformats.org/officeDocument/2006/math">
                    <m:r>
                      <a:rPr lang="en-US" sz="1800" i="1" dirty="0">
                        <a:solidFill>
                          <a:srgbClr val="0000FF"/>
                        </a:solidFill>
                        <a:latin typeface="Cambria Math" panose="02040503050406030204" pitchFamily="18" charset="0"/>
                        <a:cs typeface="Times New Roman" panose="02020603050405020304" pitchFamily="18" charset="0"/>
                      </a:rPr>
                      <m:t>𝑡</m:t>
                    </m:r>
                  </m:oMath>
                </a14:m>
                <a:endParaRPr lang="en-US" sz="1800" dirty="0"/>
              </a:p>
            </p:txBody>
          </p:sp>
        </mc:Choice>
        <mc:Fallback xmlns="">
          <p:sp>
            <p:nvSpPr>
              <p:cNvPr id="18" name="Rectangle 17">
                <a:extLst>
                  <a:ext uri="{FF2B5EF4-FFF2-40B4-BE49-F238E27FC236}">
                    <a16:creationId xmlns:a16="http://schemas.microsoft.com/office/drawing/2014/main" id="{F2423F80-0905-D54F-864E-45715A3CAC76}"/>
                  </a:ext>
                </a:extLst>
              </p:cNvPr>
              <p:cNvSpPr>
                <a:spLocks noRot="1" noChangeAspect="1" noMove="1" noResize="1" noEditPoints="1" noAdjustHandles="1" noChangeArrowheads="1" noChangeShapeType="1" noTextEdit="1"/>
              </p:cNvSpPr>
              <p:nvPr/>
            </p:nvSpPr>
            <p:spPr bwMode="auto">
              <a:xfrm>
                <a:off x="7577702" y="4265614"/>
                <a:ext cx="1597489" cy="286745"/>
              </a:xfrm>
              <a:prstGeom prst="rect">
                <a:avLst/>
              </a:prstGeom>
              <a:blipFill>
                <a:blip r:embed="rId3"/>
                <a:stretch>
                  <a:fillRect l="-4762" t="-36364" b="-40909"/>
                </a:stretch>
              </a:blipFill>
              <a:ln w="12700">
                <a:noFill/>
                <a:miter lim="800000"/>
                <a:headEnd/>
                <a:tailEnd/>
              </a:ln>
            </p:spPr>
            <p:txBody>
              <a:bodyPr/>
              <a:lstStyle/>
              <a:p>
                <a:r>
                  <a:rPr lang="en-US">
                    <a:noFill/>
                  </a:rPr>
                  <a:t> </a:t>
                </a:r>
              </a:p>
            </p:txBody>
          </p:sp>
        </mc:Fallback>
      </mc:AlternateContent>
      <p:cxnSp>
        <p:nvCxnSpPr>
          <p:cNvPr id="21" name="Straight Arrow Connector 55">
            <a:extLst>
              <a:ext uri="{FF2B5EF4-FFF2-40B4-BE49-F238E27FC236}">
                <a16:creationId xmlns:a16="http://schemas.microsoft.com/office/drawing/2014/main" id="{A5EBF7DE-F828-EA4D-B4BA-91177923483E}"/>
              </a:ext>
            </a:extLst>
          </p:cNvPr>
          <p:cNvCxnSpPr>
            <a:cxnSpLocks noChangeShapeType="1"/>
          </p:cNvCxnSpPr>
          <p:nvPr/>
        </p:nvCxnSpPr>
        <p:spPr bwMode="auto">
          <a:xfrm rot="5400000">
            <a:off x="7484269" y="4891882"/>
            <a:ext cx="1066800" cy="576262"/>
          </a:xfrm>
          <a:prstGeom prst="straightConnector1">
            <a:avLst/>
          </a:prstGeom>
          <a:noFill/>
          <a:ln w="9525" algn="ctr">
            <a:solidFill>
              <a:schemeClr val="tx1"/>
            </a:solidFill>
            <a:round/>
            <a:headEnd/>
            <a:tailEnd type="arrow" w="med" len="med"/>
          </a:ln>
        </p:spPr>
      </p:cxnSp>
      <p:sp>
        <p:nvSpPr>
          <p:cNvPr id="22" name="Line 5">
            <a:extLst>
              <a:ext uri="{FF2B5EF4-FFF2-40B4-BE49-F238E27FC236}">
                <a16:creationId xmlns:a16="http://schemas.microsoft.com/office/drawing/2014/main" id="{E6BFE6D4-6FE7-E443-9A6A-CAB80D022FFA}"/>
              </a:ext>
            </a:extLst>
          </p:cNvPr>
          <p:cNvSpPr>
            <a:spLocks noChangeShapeType="1"/>
          </p:cNvSpPr>
          <p:nvPr/>
        </p:nvSpPr>
        <p:spPr bwMode="auto">
          <a:xfrm>
            <a:off x="3511550" y="6380163"/>
            <a:ext cx="4870450" cy="19050"/>
          </a:xfrm>
          <a:prstGeom prst="line">
            <a:avLst/>
          </a:prstGeom>
          <a:noFill/>
          <a:ln w="25400">
            <a:solidFill>
              <a:srgbClr val="000000"/>
            </a:solidFill>
            <a:round/>
            <a:headEnd/>
            <a:tailEnd/>
          </a:ln>
        </p:spPr>
        <p:txBody>
          <a:bodyPr/>
          <a:lstStyle/>
          <a:p>
            <a:endParaRPr lang="en-US"/>
          </a:p>
        </p:txBody>
      </p:sp>
      <p:cxnSp>
        <p:nvCxnSpPr>
          <p:cNvPr id="7" name="Straight Connector 6">
            <a:extLst>
              <a:ext uri="{FF2B5EF4-FFF2-40B4-BE49-F238E27FC236}">
                <a16:creationId xmlns:a16="http://schemas.microsoft.com/office/drawing/2014/main" id="{54C2D3E0-FE20-DB46-8F24-B3874BD717D7}"/>
              </a:ext>
            </a:extLst>
          </p:cNvPr>
          <p:cNvCxnSpPr>
            <a:cxnSpLocks/>
          </p:cNvCxnSpPr>
          <p:nvPr/>
        </p:nvCxnSpPr>
        <p:spPr bwMode="auto">
          <a:xfrm>
            <a:off x="5257800" y="5334001"/>
            <a:ext cx="0" cy="1046163"/>
          </a:xfrm>
          <a:prstGeom prst="line">
            <a:avLst/>
          </a:prstGeom>
          <a:solidFill>
            <a:schemeClr val="accent1"/>
          </a:solidFill>
          <a:ln w="63500" cap="flat" cmpd="sng" algn="ctr">
            <a:solidFill>
              <a:srgbClr val="0000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6EC3FB15-A6ED-5548-A0F4-DFE9BC0806AE}"/>
                  </a:ext>
                </a:extLst>
              </p:cNvPr>
              <p:cNvSpPr/>
              <p:nvPr/>
            </p:nvSpPr>
            <p:spPr>
              <a:xfrm>
                <a:off x="4994138" y="6339830"/>
                <a:ext cx="5273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a:solidFill>
                                <a:srgbClr val="0000FF"/>
                              </a:solidFill>
                              <a:latin typeface="Cambria Math" panose="02040503050406030204" pitchFamily="18" charset="0"/>
                              <a:cs typeface="Times New Roman" panose="02020603050405020304" pitchFamily="18" charset="0"/>
                            </a:rPr>
                          </m:ctrlPr>
                        </m:sSubPr>
                        <m:e>
                          <m:r>
                            <a:rPr lang="en-US"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oMath>
                  </m:oMathPara>
                </a14:m>
                <a:endParaRPr lang="en-US" dirty="0"/>
              </a:p>
            </p:txBody>
          </p:sp>
        </mc:Choice>
        <mc:Fallback xmlns="">
          <p:sp>
            <p:nvSpPr>
              <p:cNvPr id="25" name="Rectangle 24">
                <a:extLst>
                  <a:ext uri="{FF2B5EF4-FFF2-40B4-BE49-F238E27FC236}">
                    <a16:creationId xmlns:a16="http://schemas.microsoft.com/office/drawing/2014/main" id="{6EC3FB15-A6ED-5548-A0F4-DFE9BC0806AE}"/>
                  </a:ext>
                </a:extLst>
              </p:cNvPr>
              <p:cNvSpPr>
                <a:spLocks noRot="1" noChangeAspect="1" noMove="1" noResize="1" noEditPoints="1" noAdjustHandles="1" noChangeArrowheads="1" noChangeShapeType="1" noTextEdit="1"/>
              </p:cNvSpPr>
              <p:nvPr/>
            </p:nvSpPr>
            <p:spPr>
              <a:xfrm>
                <a:off x="4994138" y="6339830"/>
                <a:ext cx="527324" cy="461665"/>
              </a:xfrm>
              <a:prstGeom prst="rect">
                <a:avLst/>
              </a:prstGeom>
              <a:blipFill>
                <a:blip r:embed="rId4"/>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AD81CE47-A553-AA46-9699-C3C50FDC751A}"/>
                  </a:ext>
                </a:extLst>
              </p:cNvPr>
              <p:cNvSpPr/>
              <p:nvPr/>
            </p:nvSpPr>
            <p:spPr>
              <a:xfrm>
                <a:off x="4114800" y="4876800"/>
                <a:ext cx="12511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dirty="0">
                          <a:solidFill>
                            <a:srgbClr val="9900CC"/>
                          </a:solidFill>
                          <a:latin typeface="Cambria Math" panose="02040503050406030204" pitchFamily="18" charset="0"/>
                          <a:cs typeface="Times New Roman" panose="02020603050405020304" pitchFamily="18" charset="0"/>
                        </a:rPr>
                        <m:t>𝑡</m:t>
                      </m:r>
                      <m:d>
                        <m:dPr>
                          <m:ctrlPr>
                            <a:rPr lang="en-US" sz="1800" i="1" dirty="0">
                              <a:solidFill>
                                <a:srgbClr val="9900CC"/>
                              </a:solidFill>
                              <a:latin typeface="Cambria Math" panose="02040503050406030204" pitchFamily="18" charset="0"/>
                              <a:cs typeface="Times New Roman" panose="02020603050405020304" pitchFamily="18" charset="0"/>
                            </a:rPr>
                          </m:ctrlPr>
                        </m:dPr>
                        <m:e>
                          <m:sSub>
                            <m:sSubPr>
                              <m:ctrlPr>
                                <a:rPr lang="en-US" sz="1800" i="1" dirty="0">
                                  <a:solidFill>
                                    <a:srgbClr val="9900CC"/>
                                  </a:solidFill>
                                  <a:latin typeface="Cambria Math" panose="02040503050406030204" pitchFamily="18" charset="0"/>
                                  <a:cs typeface="Times New Roman" panose="02020603050405020304" pitchFamily="18" charset="0"/>
                                </a:rPr>
                              </m:ctrlPr>
                            </m:sSubPr>
                            <m:e>
                              <m:r>
                                <a:rPr lang="en-US" sz="18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𝑖</m:t>
                              </m:r>
                            </m:sub>
                          </m:sSub>
                        </m:e>
                      </m:d>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𝛿</m:t>
                      </m:r>
                      <m:d>
                        <m:dPr>
                          <m:ctrlP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1800" i="1" dirty="0">
                                  <a:solidFill>
                                    <a:srgbClr val="0000FF"/>
                                  </a:solidFill>
                                  <a:latin typeface="Cambria Math" panose="02040503050406030204" pitchFamily="18" charset="0"/>
                                  <a:cs typeface="Times New Roman" panose="02020603050405020304" pitchFamily="18" charset="0"/>
                                </a:rPr>
                              </m:ctrlPr>
                            </m:sSubPr>
                            <m:e>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e>
                      </m:d>
                    </m:oMath>
                  </m:oMathPara>
                </a14:m>
                <a:endParaRPr lang="en-US" sz="1800" dirty="0"/>
              </a:p>
            </p:txBody>
          </p:sp>
        </mc:Choice>
        <mc:Fallback xmlns="">
          <p:sp>
            <p:nvSpPr>
              <p:cNvPr id="26" name="Rectangle 25">
                <a:extLst>
                  <a:ext uri="{FF2B5EF4-FFF2-40B4-BE49-F238E27FC236}">
                    <a16:creationId xmlns:a16="http://schemas.microsoft.com/office/drawing/2014/main" id="{AD81CE47-A553-AA46-9699-C3C50FDC751A}"/>
                  </a:ext>
                </a:extLst>
              </p:cNvPr>
              <p:cNvSpPr>
                <a:spLocks noRot="1" noChangeAspect="1" noMove="1" noResize="1" noEditPoints="1" noAdjustHandles="1" noChangeArrowheads="1" noChangeShapeType="1" noTextEdit="1"/>
              </p:cNvSpPr>
              <p:nvPr/>
            </p:nvSpPr>
            <p:spPr>
              <a:xfrm>
                <a:off x="4114800" y="4876800"/>
                <a:ext cx="1251176" cy="369332"/>
              </a:xfrm>
              <a:prstGeom prst="rect">
                <a:avLst/>
              </a:prstGeom>
              <a:blipFill>
                <a:blip r:embed="rId5"/>
                <a:stretch>
                  <a:fillRect b="-3448"/>
                </a:stretch>
              </a:blipFill>
            </p:spPr>
            <p:txBody>
              <a:bodyPr/>
              <a:lstStyle/>
              <a:p>
                <a:r>
                  <a:rPr lang="en-US">
                    <a:noFill/>
                  </a:rPr>
                  <a:t> </a:t>
                </a:r>
              </a:p>
            </p:txBody>
          </p:sp>
        </mc:Fallback>
      </mc:AlternateContent>
    </p:spTree>
    <p:extLst>
      <p:ext uri="{BB962C8B-B14F-4D97-AF65-F5344CB8AC3E}">
        <p14:creationId xmlns:p14="http://schemas.microsoft.com/office/powerpoint/2010/main" val="70058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5" grpId="0"/>
      <p:bldP spid="26"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coordinates in a linear space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dirty="0"/>
                  <a:t>Let </a:t>
                </a:r>
                <a14:m>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r>
                      <a:rPr lang="en-US" sz="2400" i="1" dirty="0">
                        <a:solidFill>
                          <a:srgbClr val="0000FF"/>
                        </a:solidFill>
                        <a:latin typeface="Cambria Math" panose="02040503050406030204" pitchFamily="18" charset="0"/>
                        <a:cs typeface="Times New Roman" panose="02020603050405020304" pitchFamily="18" charset="0"/>
                      </a:rPr>
                      <m:t>(</m:t>
                    </m:r>
                    <m:r>
                      <a:rPr lang="el-GR" sz="2400" i="1" dirty="0">
                        <a:solidFill>
                          <a:srgbClr val="0000FF"/>
                        </a:solidFill>
                        <a:latin typeface="Cambria Math" panose="02040503050406030204" pitchFamily="18" charset="0"/>
                        <a:cs typeface="Times New Roman" panose="02020603050405020304" pitchFamily="18" charset="0"/>
                      </a:rPr>
                      <m:t>𝜆</m:t>
                    </m:r>
                    <m:r>
                      <a:rPr lang="en-US" sz="2400" i="1" dirty="0">
                        <a:solidFill>
                          <a:srgbClr val="0000FF"/>
                        </a:solidFill>
                        <a:latin typeface="Cambria Math" panose="02040503050406030204" pitchFamily="18" charset="0"/>
                        <a:cs typeface="Times New Roman" panose="02020603050405020304" pitchFamily="18" charset="0"/>
                      </a:rPr>
                      <m:t>)</m:t>
                    </m:r>
                  </m:oMath>
                </a14:m>
                <a:r>
                  <a:rPr lang="en-US" sz="2400" dirty="0"/>
                  <a:t> be the spectrum of the target signal </a:t>
                </a:r>
              </a:p>
              <a:p>
                <a:r>
                  <a:rPr lang="en-US" sz="2400" dirty="0">
                    <a:latin typeface="Arial" charset="0"/>
                    <a:cs typeface="Arial" charset="0"/>
                  </a:rPr>
                  <a:t>We can write </a:t>
                </a:r>
                <a14:m>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r>
                      <a:rPr lang="en-US" sz="2400" i="1" dirty="0">
                        <a:solidFill>
                          <a:srgbClr val="0000FF"/>
                        </a:solidFill>
                        <a:latin typeface="Cambria Math" panose="02040503050406030204" pitchFamily="18" charset="0"/>
                        <a:cs typeface="Times New Roman" panose="02020603050405020304" pitchFamily="18" charset="0"/>
                      </a:rPr>
                      <m:t> </m:t>
                    </m:r>
                  </m:oMath>
                </a14:m>
                <a:r>
                  <a:rPr lang="en-US" sz="2400" dirty="0">
                    <a:latin typeface="Arial" charset="0"/>
                    <a:cs typeface="Arial" charset="0"/>
                  </a:rPr>
                  <a:t>as a sum of scaled unit-intensity single-wavelength sources </a:t>
                </a:r>
                <a14:m>
                  <m:oMath xmlns:m="http://schemas.openxmlformats.org/officeDocument/2006/math">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𝛿</m:t>
                    </m:r>
                    <m:d>
                      <m:dPr>
                        <m:ctrlP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2400" i="1" dirty="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e>
                    </m:d>
                  </m:oMath>
                </a14:m>
                <a:r>
                  <a:rPr lang="en-US" sz="2400" dirty="0">
                    <a:latin typeface="Cambria Math" panose="02040503050406030204" pitchFamily="18" charset="0"/>
                    <a:ea typeface="Cambria Math" panose="02040503050406030204" pitchFamily="18" charset="0"/>
                    <a:cs typeface="Times New Roman" panose="02020603050405020304" pitchFamily="18" charset="0"/>
                  </a:rPr>
                  <a:t>:</a:t>
                </a:r>
              </a:p>
              <a:p>
                <a:pPr marL="0" indent="0">
                  <a:buNone/>
                </a:pPr>
                <a14:m>
                  <m:oMathPara xmlns:m="http://schemas.openxmlformats.org/officeDocument/2006/math">
                    <m:oMathParaPr>
                      <m:jc m:val="centerGroup"/>
                    </m:oMathParaPr>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r>
                        <a:rPr lang="en-US" sz="2400" i="1" dirty="0">
                          <a:solidFill>
                            <a:srgbClr val="0000FF"/>
                          </a:solidFill>
                          <a:latin typeface="Cambria Math" panose="02040503050406030204" pitchFamily="18" charset="0"/>
                          <a:cs typeface="Times New Roman" panose="02020603050405020304" pitchFamily="18" charset="0"/>
                        </a:rPr>
                        <m:t>=</m:t>
                      </m:r>
                      <m:nary>
                        <m:naryPr>
                          <m:chr m:val="∑"/>
                          <m:supHide m:val="on"/>
                          <m:ctrlPr>
                            <a:rPr lang="en-US" sz="2400" i="1" dirty="0">
                              <a:solidFill>
                                <a:srgbClr val="0000FF"/>
                              </a:solidFill>
                              <a:latin typeface="Cambria Math" panose="02040503050406030204" pitchFamily="18" charset="0"/>
                              <a:cs typeface="Times New Roman" panose="02020603050405020304" pitchFamily="18" charset="0"/>
                            </a:rPr>
                          </m:ctrlPr>
                        </m:naryPr>
                        <m:sub>
                          <m:r>
                            <m:rPr>
                              <m:brk m:alnAt="7"/>
                            </m:rPr>
                            <a:rPr lang="en-US" sz="2400" i="1" dirty="0">
                              <a:solidFill>
                                <a:srgbClr val="0000FF"/>
                              </a:solidFill>
                              <a:latin typeface="Cambria Math" panose="02040503050406030204" pitchFamily="18" charset="0"/>
                              <a:cs typeface="Times New Roman" panose="02020603050405020304" pitchFamily="18" charset="0"/>
                            </a:rPr>
                            <m:t>𝑖</m:t>
                          </m:r>
                        </m:sub>
                        <m:sup/>
                        <m:e>
                          <m:r>
                            <a:rPr lang="en-US" sz="2400" i="1" dirty="0">
                              <a:solidFill>
                                <a:srgbClr val="9900CC"/>
                              </a:solidFill>
                              <a:latin typeface="Cambria Math" panose="02040503050406030204" pitchFamily="18" charset="0"/>
                              <a:cs typeface="Times New Roman" panose="02020603050405020304" pitchFamily="18" charset="0"/>
                            </a:rPr>
                            <m:t>𝑡</m:t>
                          </m:r>
                          <m:d>
                            <m:dPr>
                              <m:ctrlPr>
                                <a:rPr lang="en-US" sz="2400" i="1" dirty="0">
                                  <a:solidFill>
                                    <a:srgbClr val="9900CC"/>
                                  </a:solidFill>
                                  <a:latin typeface="Cambria Math" panose="02040503050406030204" pitchFamily="18" charset="0"/>
                                  <a:cs typeface="Times New Roman" panose="02020603050405020304" pitchFamily="18" charset="0"/>
                                </a:rPr>
                              </m:ctrlPr>
                            </m:dPr>
                            <m:e>
                              <m:sSub>
                                <m:sSubPr>
                                  <m:ctrlPr>
                                    <a:rPr lang="en-US" sz="2400" i="1" dirty="0">
                                      <a:solidFill>
                                        <a:srgbClr val="9900CC"/>
                                      </a:solidFill>
                                      <a:latin typeface="Cambria Math" panose="02040503050406030204" pitchFamily="18" charset="0"/>
                                      <a:cs typeface="Times New Roman" panose="02020603050405020304" pitchFamily="18" charset="0"/>
                                    </a:rPr>
                                  </m:ctrlPr>
                                </m:sSubPr>
                                <m:e>
                                  <m:r>
                                    <a:rPr lang="en-US" sz="24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𝑖</m:t>
                                  </m:r>
                                </m:sub>
                              </m:sSub>
                            </m:e>
                          </m:d>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𝛿</m:t>
                          </m:r>
                          <m:d>
                            <m:dPr>
                              <m:ctrlP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2400" i="1" dirty="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e>
                          </m:d>
                        </m:e>
                      </m:nary>
                    </m:oMath>
                  </m:oMathPara>
                </a14:m>
                <a:endParaRPr lang="en-US" sz="2400" dirty="0">
                  <a:latin typeface="Arial" charset="0"/>
                  <a:cs typeface="Arial" charset="0"/>
                </a:endParaRPr>
              </a:p>
              <a:p>
                <a:r>
                  <a:rPr lang="en-US" sz="2400" dirty="0">
                    <a:latin typeface="Arial" charset="0"/>
                    <a:cs typeface="Arial" charset="0"/>
                  </a:rPr>
                  <a:t>Suppose that the amount of primary </a:t>
                </a:r>
                <a14:m>
                  <m:oMath xmlns:m="http://schemas.openxmlformats.org/officeDocument/2006/math">
                    <m:r>
                      <a:rPr lang="en-US" sz="2400" i="1" dirty="0" smtClean="0">
                        <a:solidFill>
                          <a:srgbClr val="C00000"/>
                        </a:solidFill>
                        <a:latin typeface="Cambria Math" panose="02040503050406030204" pitchFamily="18" charset="0"/>
                        <a:cs typeface="Arial" charset="0"/>
                      </a:rPr>
                      <m:t>𝑝</m:t>
                    </m:r>
                  </m:oMath>
                </a14:m>
                <a:r>
                  <a:rPr lang="en-US" sz="2400" dirty="0">
                    <a:latin typeface="Arial" charset="0"/>
                    <a:cs typeface="Arial" charset="0"/>
                  </a:rPr>
                  <a:t> needed to match </a:t>
                </a:r>
                <a14:m>
                  <m:oMath xmlns:m="http://schemas.openxmlformats.org/officeDocument/2006/math">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𝛿</m:t>
                    </m:r>
                    <m:d>
                      <m:dPr>
                        <m:ctrlP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2400" i="1" dirty="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e>
                    </m:d>
                  </m:oMath>
                </a14:m>
                <a:r>
                  <a:rPr lang="en-US" sz="2400" dirty="0">
                    <a:latin typeface="Arial" charset="0"/>
                    <a:cs typeface="Arial" charset="0"/>
                  </a:rPr>
                  <a:t> is </a:t>
                </a:r>
                <a14:m>
                  <m:oMath xmlns:m="http://schemas.openxmlformats.org/officeDocument/2006/math">
                    <m:sSub>
                      <m:sSubPr>
                        <m:ctrlPr>
                          <a:rPr lang="en-US" sz="2400" i="1" dirty="0">
                            <a:solidFill>
                              <a:srgbClr val="C00000"/>
                            </a:solidFill>
                            <a:latin typeface="Cambria Math" panose="02040503050406030204" pitchFamily="18" charset="0"/>
                            <a:cs typeface="Times New Roman" panose="02020603050405020304" pitchFamily="18" charset="0"/>
                          </a:rPr>
                        </m:ctrlPr>
                      </m:sSubPr>
                      <m:e>
                        <m:r>
                          <a:rPr lang="en-US" sz="2400" i="1" dirty="0">
                            <a:solidFill>
                              <a:srgbClr val="C00000"/>
                            </a:solidFill>
                            <a:latin typeface="Cambria Math" panose="02040503050406030204" pitchFamily="18" charset="0"/>
                            <a:cs typeface="Times New Roman" panose="02020603050405020304" pitchFamily="18" charset="0"/>
                          </a:rPr>
                          <m:t>𝑐</m:t>
                        </m:r>
                      </m:e>
                      <m:sub>
                        <m:r>
                          <a:rPr lang="en-US" sz="2400" i="1" dirty="0">
                            <a:solidFill>
                              <a:srgbClr val="C00000"/>
                            </a:solidFill>
                            <a:latin typeface="Cambria Math" panose="02040503050406030204" pitchFamily="18" charset="0"/>
                            <a:cs typeface="Times New Roman" panose="02020603050405020304" pitchFamily="18" charset="0"/>
                          </a:rPr>
                          <m:t>𝑝</m:t>
                        </m:r>
                      </m:sub>
                    </m:sSub>
                    <m:r>
                      <a:rPr lang="en-US" sz="2400" i="1" dirty="0">
                        <a:solidFill>
                          <a:srgbClr val="C00000"/>
                        </a:solidFill>
                        <a:latin typeface="Cambria Math" panose="02040503050406030204" pitchFamily="18" charset="0"/>
                        <a:cs typeface="Times New Roman" panose="02020603050405020304" pitchFamily="18" charset="0"/>
                      </a:rPr>
                      <m:t>(</m:t>
                    </m:r>
                    <m:sSub>
                      <m:sSubPr>
                        <m:ctrlPr>
                          <a:rPr lang="en-US" sz="2400" i="1" dirty="0">
                            <a:solidFill>
                              <a:srgbClr val="C00000"/>
                            </a:solidFill>
                            <a:latin typeface="Cambria Math" panose="02040503050406030204" pitchFamily="18" charset="0"/>
                            <a:cs typeface="Times New Roman" panose="02020603050405020304" pitchFamily="18" charset="0"/>
                          </a:rPr>
                        </m:ctrlPr>
                      </m:sSubPr>
                      <m:e>
                        <m:r>
                          <a:rPr lang="en-US" sz="2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𝑖</m:t>
                        </m:r>
                      </m:sub>
                    </m:sSub>
                    <m:r>
                      <a:rPr lang="en-US" sz="2400" i="1" dirty="0">
                        <a:solidFill>
                          <a:srgbClr val="C00000"/>
                        </a:solidFill>
                        <a:latin typeface="Cambria Math" panose="02040503050406030204" pitchFamily="18" charset="0"/>
                        <a:cs typeface="Times New Roman" panose="02020603050405020304" pitchFamily="18" charset="0"/>
                      </a:rPr>
                      <m:t>)</m:t>
                    </m:r>
                  </m:oMath>
                </a14:m>
                <a:r>
                  <a:rPr lang="en-US" sz="2400" dirty="0">
                    <a:solidFill>
                      <a:srgbClr val="C00000"/>
                    </a:solidFill>
                  </a:rPr>
                  <a:t> </a:t>
                </a:r>
                <a:endParaRPr lang="en-US" sz="2400" dirty="0"/>
              </a:p>
              <a:p>
                <a:r>
                  <a:rPr lang="en-US" sz="2400" dirty="0"/>
                  <a:t>By linearity, the coordinates of a linear combination of sources are given by the linear combination of the respective coordinates. </a:t>
                </a:r>
                <a:r>
                  <a:rPr lang="en-US" sz="2400" dirty="0">
                    <a:latin typeface="Arial" charset="0"/>
                    <a:cs typeface="Arial" charset="0"/>
                  </a:rPr>
                  <a:t>Thus, the amount of primary </a:t>
                </a:r>
                <a14:m>
                  <m:oMath xmlns:m="http://schemas.openxmlformats.org/officeDocument/2006/math">
                    <m:r>
                      <a:rPr lang="en-US" sz="2400" i="1" dirty="0" smtClean="0">
                        <a:solidFill>
                          <a:srgbClr val="C00000"/>
                        </a:solidFill>
                        <a:latin typeface="Cambria Math" panose="02040503050406030204" pitchFamily="18" charset="0"/>
                        <a:cs typeface="Arial" charset="0"/>
                      </a:rPr>
                      <m:t>𝑝</m:t>
                    </m:r>
                  </m:oMath>
                </a14:m>
                <a:r>
                  <a:rPr lang="en-US" sz="2400" dirty="0">
                    <a:latin typeface="Arial" charset="0"/>
                    <a:cs typeface="Arial" charset="0"/>
                  </a:rPr>
                  <a:t> needed to match </a:t>
                </a:r>
                <a14:m>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oMath>
                </a14:m>
                <a:r>
                  <a:rPr lang="en-US" sz="2400" dirty="0">
                    <a:latin typeface="Arial" charset="0"/>
                    <a:cs typeface="Arial" charset="0"/>
                  </a:rPr>
                  <a:t> is </a:t>
                </a:r>
              </a:p>
              <a:p>
                <a:pPr marL="0" indent="0">
                  <a:buNone/>
                </a:pPr>
                <a14:m>
                  <m:oMathPara xmlns:m="http://schemas.openxmlformats.org/officeDocument/2006/math">
                    <m:oMathParaPr>
                      <m:jc m:val="centerGroup"/>
                    </m:oMathParaPr>
                    <m:oMath xmlns:m="http://schemas.openxmlformats.org/officeDocument/2006/math">
                      <m:sSub>
                        <m:sSubPr>
                          <m:ctrlPr>
                            <a:rPr lang="en-US" sz="2400" i="1" dirty="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cs typeface="Times New Roman" panose="02020603050405020304" pitchFamily="18" charset="0"/>
                            </a:rPr>
                            <m:t>𝑤</m:t>
                          </m:r>
                        </m:e>
                        <m:sub>
                          <m:r>
                            <a:rPr lang="en-US" sz="2400" i="1" dirty="0">
                              <a:solidFill>
                                <a:srgbClr val="0000FF"/>
                              </a:solidFill>
                              <a:latin typeface="Cambria Math" panose="02040503050406030204" pitchFamily="18" charset="0"/>
                              <a:cs typeface="Times New Roman" panose="02020603050405020304" pitchFamily="18" charset="0"/>
                            </a:rPr>
                            <m:t>𝑝</m:t>
                          </m:r>
                        </m:sub>
                      </m:sSub>
                      <m:r>
                        <a:rPr lang="en-US" sz="2400" i="1" dirty="0">
                          <a:solidFill>
                            <a:srgbClr val="0000FF"/>
                          </a:solidFill>
                          <a:latin typeface="Cambria Math" panose="02040503050406030204" pitchFamily="18" charset="0"/>
                          <a:cs typeface="Times New Roman" panose="02020603050405020304" pitchFamily="18" charset="0"/>
                        </a:rPr>
                        <m:t>=</m:t>
                      </m:r>
                      <m:nary>
                        <m:naryPr>
                          <m:chr m:val="∑"/>
                          <m:supHide m:val="on"/>
                          <m:ctrlPr>
                            <a:rPr lang="en-US" sz="2400" i="1" dirty="0">
                              <a:solidFill>
                                <a:srgbClr val="0000FF"/>
                              </a:solidFill>
                              <a:latin typeface="Cambria Math" panose="02040503050406030204" pitchFamily="18" charset="0"/>
                              <a:cs typeface="Times New Roman" panose="02020603050405020304" pitchFamily="18" charset="0"/>
                            </a:rPr>
                          </m:ctrlPr>
                        </m:naryPr>
                        <m:sub>
                          <m:r>
                            <m:rPr>
                              <m:brk m:alnAt="7"/>
                            </m:rPr>
                            <a:rPr lang="en-US" sz="2400" i="1" dirty="0">
                              <a:solidFill>
                                <a:srgbClr val="0000FF"/>
                              </a:solidFill>
                              <a:latin typeface="Cambria Math" panose="02040503050406030204" pitchFamily="18" charset="0"/>
                              <a:cs typeface="Times New Roman" panose="02020603050405020304" pitchFamily="18" charset="0"/>
                            </a:rPr>
                            <m:t>𝑖</m:t>
                          </m:r>
                        </m:sub>
                        <m:sup/>
                        <m:e>
                          <m:r>
                            <a:rPr lang="en-US" sz="2400" i="1" dirty="0">
                              <a:solidFill>
                                <a:srgbClr val="9900CC"/>
                              </a:solidFill>
                              <a:latin typeface="Cambria Math" panose="02040503050406030204" pitchFamily="18" charset="0"/>
                              <a:cs typeface="Times New Roman" panose="02020603050405020304" pitchFamily="18" charset="0"/>
                            </a:rPr>
                            <m:t>𝑡</m:t>
                          </m:r>
                          <m:d>
                            <m:dPr>
                              <m:ctrlPr>
                                <a:rPr lang="en-US" sz="2400" i="1" dirty="0">
                                  <a:solidFill>
                                    <a:srgbClr val="9900CC"/>
                                  </a:solidFill>
                                  <a:latin typeface="Cambria Math" panose="02040503050406030204" pitchFamily="18" charset="0"/>
                                  <a:cs typeface="Times New Roman" panose="02020603050405020304" pitchFamily="18" charset="0"/>
                                </a:rPr>
                              </m:ctrlPr>
                            </m:dPr>
                            <m:e>
                              <m:sSub>
                                <m:sSubPr>
                                  <m:ctrlPr>
                                    <a:rPr lang="en-US" sz="2400" i="1" dirty="0">
                                      <a:solidFill>
                                        <a:srgbClr val="9900CC"/>
                                      </a:solidFill>
                                      <a:latin typeface="Cambria Math" panose="02040503050406030204" pitchFamily="18" charset="0"/>
                                      <a:cs typeface="Times New Roman" panose="02020603050405020304" pitchFamily="18" charset="0"/>
                                    </a:rPr>
                                  </m:ctrlPr>
                                </m:sSubPr>
                                <m:e>
                                  <m:r>
                                    <a:rPr lang="en-US" sz="24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𝑖</m:t>
                                  </m:r>
                                </m:sub>
                              </m:sSub>
                            </m:e>
                          </m:d>
                          <m:sSub>
                            <m:sSubPr>
                              <m:ctrlPr>
                                <a:rPr lang="en-US" sz="2400" i="1" dirty="0">
                                  <a:solidFill>
                                    <a:srgbClr val="C00000"/>
                                  </a:solidFill>
                                  <a:latin typeface="Cambria Math" panose="02040503050406030204" pitchFamily="18" charset="0"/>
                                  <a:cs typeface="Times New Roman" panose="02020603050405020304" pitchFamily="18" charset="0"/>
                                </a:rPr>
                              </m:ctrlPr>
                            </m:sSubPr>
                            <m:e>
                              <m:r>
                                <a:rPr lang="en-US" sz="2400" i="1" dirty="0">
                                  <a:solidFill>
                                    <a:srgbClr val="C00000"/>
                                  </a:solidFill>
                                  <a:latin typeface="Cambria Math" panose="02040503050406030204" pitchFamily="18" charset="0"/>
                                  <a:cs typeface="Times New Roman" panose="02020603050405020304" pitchFamily="18" charset="0"/>
                                </a:rPr>
                                <m:t>𝑐</m:t>
                              </m:r>
                            </m:e>
                            <m:sub>
                              <m:r>
                                <a:rPr lang="en-US" sz="2400" i="1" dirty="0">
                                  <a:solidFill>
                                    <a:srgbClr val="C00000"/>
                                  </a:solidFill>
                                  <a:latin typeface="Cambria Math" panose="02040503050406030204" pitchFamily="18" charset="0"/>
                                  <a:cs typeface="Times New Roman" panose="02020603050405020304" pitchFamily="18" charset="0"/>
                                </a:rPr>
                                <m:t>𝑝</m:t>
                              </m:r>
                            </m:sub>
                          </m:sSub>
                          <m:d>
                            <m:dPr>
                              <m:ctrlPr>
                                <a:rPr lang="en-US" sz="2400" i="1" dirty="0">
                                  <a:solidFill>
                                    <a:srgbClr val="C00000"/>
                                  </a:solidFill>
                                  <a:latin typeface="Cambria Math" panose="02040503050406030204" pitchFamily="18" charset="0"/>
                                  <a:cs typeface="Times New Roman" panose="02020603050405020304" pitchFamily="18" charset="0"/>
                                </a:rPr>
                              </m:ctrlPr>
                            </m:dPr>
                            <m:e>
                              <m:sSub>
                                <m:sSubPr>
                                  <m:ctrlPr>
                                    <a:rPr lang="en-US" sz="2400" i="1" dirty="0">
                                      <a:solidFill>
                                        <a:srgbClr val="C00000"/>
                                      </a:solidFill>
                                      <a:latin typeface="Cambria Math" panose="02040503050406030204" pitchFamily="18" charset="0"/>
                                      <a:cs typeface="Times New Roman" panose="02020603050405020304" pitchFamily="18" charset="0"/>
                                    </a:rPr>
                                  </m:ctrlPr>
                                </m:sSubPr>
                                <m:e>
                                  <m:r>
                                    <a:rPr lang="en-US" sz="2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𝑖</m:t>
                                  </m:r>
                                </m:sub>
                              </m:sSub>
                            </m:e>
                          </m:d>
                        </m:e>
                      </m:nary>
                    </m:oMath>
                  </m:oMathPara>
                </a14:m>
                <a:endParaRPr lang="en-US" sz="2400" dirty="0">
                  <a:latin typeface="Arial" charset="0"/>
                  <a:cs typeface="Arial" charset="0"/>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58" t="-2657" r="-613" b="-23430"/>
                </a:stretch>
              </a:blipFill>
            </p:spPr>
            <p:txBody>
              <a:bodyPr/>
              <a:lstStyle/>
              <a:p>
                <a:r>
                  <a:rPr lang="en-US">
                    <a:noFill/>
                  </a:rPr>
                  <a:t> </a:t>
                </a:r>
              </a:p>
            </p:txBody>
          </p:sp>
        </mc:Fallback>
      </mc:AlternateContent>
    </p:spTree>
    <p:extLst>
      <p:ext uri="{BB962C8B-B14F-4D97-AF65-F5344CB8AC3E}">
        <p14:creationId xmlns:p14="http://schemas.microsoft.com/office/powerpoint/2010/main" val="114959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a:t>RGB color space</a:t>
            </a:r>
          </a:p>
        </p:txBody>
      </p:sp>
      <p:sp>
        <p:nvSpPr>
          <p:cNvPr id="40963" name="Rectangle 3"/>
          <p:cNvSpPr>
            <a:spLocks noGrp="1" noChangeArrowheads="1"/>
          </p:cNvSpPr>
          <p:nvPr>
            <p:ph idx="1"/>
          </p:nvPr>
        </p:nvSpPr>
        <p:spPr/>
        <p:txBody>
          <a:bodyPr/>
          <a:lstStyle/>
          <a:p>
            <a:r>
              <a:rPr lang="en-US" dirty="0"/>
              <a:t>Primaries are single-wavelength sources, matching functions for R and G have negative values for parts of the spectrum </a:t>
            </a:r>
          </a:p>
          <a:p>
            <a:endParaRPr lang="en-US" dirty="0"/>
          </a:p>
        </p:txBody>
      </p:sp>
      <p:pic>
        <p:nvPicPr>
          <p:cNvPr id="17" name="Picture 6"/>
          <p:cNvPicPr>
            <a:picLocks noChangeAspect="1" noChangeArrowheads="1"/>
          </p:cNvPicPr>
          <p:nvPr/>
        </p:nvPicPr>
        <p:blipFill>
          <a:blip r:embed="rId4" cstate="print"/>
          <a:srcRect/>
          <a:stretch>
            <a:fillRect/>
          </a:stretch>
        </p:blipFill>
        <p:spPr bwMode="auto">
          <a:xfrm>
            <a:off x="5791200" y="2362200"/>
            <a:ext cx="4038600" cy="3219450"/>
          </a:xfrm>
          <a:prstGeom prst="rect">
            <a:avLst/>
          </a:prstGeom>
          <a:noFill/>
          <a:ln w="9525">
            <a:noFill/>
            <a:miter lim="800000"/>
            <a:headEnd/>
            <a:tailEnd/>
          </a:ln>
        </p:spPr>
      </p:pic>
      <p:graphicFrame>
        <p:nvGraphicFramePr>
          <p:cNvPr id="18" name="Object 7"/>
          <p:cNvGraphicFramePr>
            <a:graphicFrameLocks noChangeAspect="1"/>
          </p:cNvGraphicFramePr>
          <p:nvPr>
            <p:extLst>
              <p:ext uri="{D42A27DB-BD31-4B8C-83A1-F6EECF244321}">
                <p14:modId xmlns:p14="http://schemas.microsoft.com/office/powerpoint/2010/main" val="742911930"/>
              </p:ext>
            </p:extLst>
          </p:nvPr>
        </p:nvGraphicFramePr>
        <p:xfrm>
          <a:off x="2819400" y="4572000"/>
          <a:ext cx="1828800" cy="1085850"/>
        </p:xfrm>
        <a:graphic>
          <a:graphicData uri="http://schemas.openxmlformats.org/presentationml/2006/ole">
            <mc:AlternateContent xmlns:mc="http://schemas.openxmlformats.org/markup-compatibility/2006">
              <mc:Choice xmlns:v="urn:schemas-microsoft-com:vml" Requires="v">
                <p:oleObj spid="_x0000_s41046" name="Image" r:id="rId5" imgW="3022222" imgH="1790476" progId="Photoshop.Image.10">
                  <p:embed/>
                </p:oleObj>
              </mc:Choice>
              <mc:Fallback>
                <p:oleObj name="Image" r:id="rId5" imgW="3022222" imgH="1790476" progId="Photoshop.Image.10">
                  <p:embed/>
                  <p:pic>
                    <p:nvPicPr>
                      <p:cNvPr id="1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4572000"/>
                        <a:ext cx="1828800" cy="1085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19" name="Picture 8"/>
          <p:cNvPicPr>
            <a:picLocks noChangeAspect="1" noChangeArrowheads="1"/>
          </p:cNvPicPr>
          <p:nvPr/>
        </p:nvPicPr>
        <p:blipFill>
          <a:blip r:embed="rId7" cstate="print"/>
          <a:srcRect/>
          <a:stretch>
            <a:fillRect/>
          </a:stretch>
        </p:blipFill>
        <p:spPr bwMode="auto">
          <a:xfrm>
            <a:off x="2765426" y="2381251"/>
            <a:ext cx="1958975" cy="1751013"/>
          </a:xfrm>
          <a:prstGeom prst="rect">
            <a:avLst/>
          </a:prstGeom>
          <a:noFill/>
          <a:ln w="9525">
            <a:noFill/>
            <a:miter lim="800000"/>
            <a:headEnd/>
            <a:tailEnd/>
          </a:ln>
        </p:spPr>
      </p:pic>
      <p:sp>
        <p:nvSpPr>
          <p:cNvPr id="20" name="Text Box 9"/>
          <p:cNvSpPr txBox="1">
            <a:spLocks noChangeArrowheads="1"/>
          </p:cNvSpPr>
          <p:nvPr/>
        </p:nvSpPr>
        <p:spPr bwMode="auto">
          <a:xfrm>
            <a:off x="6115050" y="2452688"/>
            <a:ext cx="1581150" cy="923330"/>
          </a:xfrm>
          <a:prstGeom prst="rect">
            <a:avLst/>
          </a:prstGeom>
          <a:noFill/>
          <a:ln w="9525">
            <a:noFill/>
            <a:miter lim="800000"/>
            <a:headEnd/>
            <a:tailEnd/>
          </a:ln>
        </p:spPr>
        <p:txBody>
          <a:bodyPr wrap="square">
            <a:spAutoFit/>
          </a:bodyPr>
          <a:lstStyle/>
          <a:p>
            <a:r>
              <a:rPr lang="en-US" sz="1800" dirty="0"/>
              <a:t>RGB matching functions</a:t>
            </a:r>
          </a:p>
        </p:txBody>
      </p:sp>
      <p:sp>
        <p:nvSpPr>
          <p:cNvPr id="21" name="Text Box 9"/>
          <p:cNvSpPr txBox="1">
            <a:spLocks noChangeArrowheads="1"/>
          </p:cNvSpPr>
          <p:nvPr/>
        </p:nvSpPr>
        <p:spPr bwMode="auto">
          <a:xfrm>
            <a:off x="2873376" y="4221162"/>
            <a:ext cx="1698625" cy="369888"/>
          </a:xfrm>
          <a:prstGeom prst="rect">
            <a:avLst/>
          </a:prstGeom>
          <a:noFill/>
          <a:ln w="9525">
            <a:noFill/>
            <a:miter lim="800000"/>
            <a:headEnd/>
            <a:tailEnd/>
          </a:ln>
        </p:spPr>
        <p:txBody>
          <a:bodyPr wrap="none">
            <a:spAutoFit/>
          </a:bodyPr>
          <a:lstStyle/>
          <a:p>
            <a:r>
              <a:rPr lang="en-US" sz="1800" dirty="0"/>
              <a:t>RGB primaries</a:t>
            </a:r>
          </a:p>
        </p:txBody>
      </p:sp>
      <p:cxnSp>
        <p:nvCxnSpPr>
          <p:cNvPr id="3" name="Straight Arrow Connector 2"/>
          <p:cNvCxnSpPr/>
          <p:nvPr/>
        </p:nvCxnSpPr>
        <p:spPr bwMode="auto">
          <a:xfrm flipV="1">
            <a:off x="3429000" y="2457450"/>
            <a:ext cx="0" cy="1219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a:off x="3429000" y="3676650"/>
            <a:ext cx="12192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flipH="1">
            <a:off x="2868168" y="3676650"/>
            <a:ext cx="560832"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44598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3"/>
          <p:cNvGraphicFramePr>
            <a:graphicFrameLocks noChangeAspect="1"/>
          </p:cNvGraphicFramePr>
          <p:nvPr/>
        </p:nvGraphicFramePr>
        <p:xfrm>
          <a:off x="1524001" y="838201"/>
          <a:ext cx="9142413" cy="5376863"/>
        </p:xfrm>
        <a:graphic>
          <a:graphicData uri="http://schemas.openxmlformats.org/presentationml/2006/ole">
            <mc:AlternateContent xmlns:mc="http://schemas.openxmlformats.org/markup-compatibility/2006">
              <mc:Choice xmlns:v="urn:schemas-microsoft-com:vml" Requires="v">
                <p:oleObj spid="_x0000_s6368" name="Image" r:id="rId4" imgW="5357941" imgH="3150838" progId="">
                  <p:embed/>
                </p:oleObj>
              </mc:Choice>
              <mc:Fallback>
                <p:oleObj name="Image" r:id="rId4" imgW="5357941" imgH="3150838"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838201"/>
                        <a:ext cx="9142413" cy="5376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6147" name="Rectangle 2"/>
          <p:cNvSpPr>
            <a:spLocks noGrp="1" noChangeArrowheads="1"/>
          </p:cNvSpPr>
          <p:nvPr>
            <p:ph type="title"/>
          </p:nvPr>
        </p:nvSpPr>
        <p:spPr>
          <a:xfrm>
            <a:off x="1752600" y="76200"/>
            <a:ext cx="8458200" cy="1143000"/>
          </a:xfrm>
        </p:spPr>
        <p:txBody>
          <a:bodyPr/>
          <a:lstStyle/>
          <a:p>
            <a:pPr eaLnBrk="1" hangingPunct="1"/>
            <a:r>
              <a:rPr lang="en-US" sz="3200" dirty="0">
                <a:latin typeface="Arial" pitchFamily="34" charset="0"/>
                <a:cs typeface="Arial" pitchFamily="34" charset="0"/>
              </a:rPr>
              <a:t>Comparison of RGB matching functions with best 3x3 transformation of cone responses</a:t>
            </a:r>
          </a:p>
        </p:txBody>
      </p:sp>
      <p:sp>
        <p:nvSpPr>
          <p:cNvPr id="5" name="Rectangle 5"/>
          <p:cNvSpPr>
            <a:spLocks noChangeArrowheads="1"/>
          </p:cNvSpPr>
          <p:nvPr/>
        </p:nvSpPr>
        <p:spPr bwMode="auto">
          <a:xfrm>
            <a:off x="7527718" y="6553201"/>
            <a:ext cx="3140283" cy="307777"/>
          </a:xfrm>
          <a:prstGeom prst="rect">
            <a:avLst/>
          </a:prstGeom>
          <a:noFill/>
          <a:ln w="9525">
            <a:noFill/>
            <a:miter lim="800000"/>
            <a:headEnd/>
            <a:tailEnd/>
          </a:ln>
        </p:spPr>
        <p:txBody>
          <a:bodyPr wrap="none">
            <a:spAutoFit/>
          </a:bodyPr>
          <a:lstStyle/>
          <a:p>
            <a:r>
              <a:rPr lang="en-US" sz="1400" dirty="0" err="1"/>
              <a:t>Wandell</a:t>
            </a:r>
            <a:r>
              <a:rPr lang="en-US" sz="1400" dirty="0"/>
              <a:t>, Foundations of Vision, 1995</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r>
              <a:rPr lang="en-US"/>
              <a:t>Linear color spaces: CIE XYZ</a:t>
            </a:r>
          </a:p>
        </p:txBody>
      </p:sp>
      <mc:AlternateContent xmlns:mc="http://schemas.openxmlformats.org/markup-compatibility/2006" xmlns:a14="http://schemas.microsoft.com/office/drawing/2010/main">
        <mc:Choice Requires="a14">
          <p:sp>
            <p:nvSpPr>
              <p:cNvPr id="7173" name="Rectangle 14"/>
              <p:cNvSpPr>
                <a:spLocks noGrp="1" noChangeArrowheads="1"/>
              </p:cNvSpPr>
              <p:nvPr>
                <p:ph type="body" idx="1"/>
              </p:nvPr>
            </p:nvSpPr>
            <p:spPr>
              <a:xfrm>
                <a:off x="914400" y="914400"/>
                <a:ext cx="10363200" cy="1524000"/>
              </a:xfrm>
            </p:spPr>
            <p:txBody>
              <a:bodyPr/>
              <a:lstStyle/>
              <a:p>
                <a:pPr>
                  <a:lnSpc>
                    <a:spcPct val="90000"/>
                  </a:lnSpc>
                </a:pPr>
                <a:r>
                  <a:rPr lang="en-US" dirty="0"/>
                  <a:t>Primaries are </a:t>
                </a:r>
                <a:r>
                  <a:rPr lang="en-US" i="1" dirty="0"/>
                  <a:t>imaginary</a:t>
                </a:r>
                <a:r>
                  <a:rPr lang="en-US" dirty="0"/>
                  <a:t>, but matching functions are everywhere positive</a:t>
                </a:r>
              </a:p>
              <a:p>
                <a:pPr>
                  <a:lnSpc>
                    <a:spcPct val="90000"/>
                  </a:lnSpc>
                </a:pPr>
                <a:r>
                  <a:rPr lang="en-US" dirty="0"/>
                  <a:t>The </a:t>
                </a:r>
                <a14:m>
                  <m:oMath xmlns:m="http://schemas.openxmlformats.org/officeDocument/2006/math">
                    <m:r>
                      <a:rPr lang="en-US" i="1" dirty="0" smtClean="0">
                        <a:solidFill>
                          <a:srgbClr val="0000FF"/>
                        </a:solidFill>
                        <a:latin typeface="Cambria Math" panose="02040503050406030204" pitchFamily="18" charset="0"/>
                      </a:rPr>
                      <m:t>𝑌</m:t>
                    </m:r>
                  </m:oMath>
                </a14:m>
                <a:r>
                  <a:rPr lang="en-US" dirty="0"/>
                  <a:t> parameter corresponds to brightness or </a:t>
                </a:r>
                <a:r>
                  <a:rPr lang="en-US" i="1" dirty="0"/>
                  <a:t>luminance</a:t>
                </a:r>
                <a:r>
                  <a:rPr lang="en-US" dirty="0"/>
                  <a:t> </a:t>
                </a:r>
                <a14:m>
                  <m:oMath xmlns:m="http://schemas.openxmlformats.org/officeDocument/2006/math">
                    <m:r>
                      <a:rPr lang="en-US" i="1" dirty="0" smtClean="0">
                        <a:solidFill>
                          <a:srgbClr val="0000FF"/>
                        </a:solidFill>
                        <a:latin typeface="Cambria Math" panose="02040503050406030204" pitchFamily="18" charset="0"/>
                      </a:rPr>
                      <m:t> </m:t>
                    </m:r>
                  </m:oMath>
                </a14:m>
                <a:endParaRPr lang="en-US" dirty="0"/>
              </a:p>
              <a:p>
                <a:pPr>
                  <a:lnSpc>
                    <a:spcPct val="90000"/>
                  </a:lnSpc>
                </a:pPr>
                <a:endParaRPr lang="en-US" sz="2400" dirty="0"/>
              </a:p>
            </p:txBody>
          </p:sp>
        </mc:Choice>
        <mc:Fallback xmlns="">
          <p:sp>
            <p:nvSpPr>
              <p:cNvPr id="7173" name="Rectangle 14"/>
              <p:cNvSpPr>
                <a:spLocks noGrp="1" noRot="1" noChangeAspect="1" noMove="1" noResize="1" noEditPoints="1" noAdjustHandles="1" noChangeArrowheads="1" noChangeShapeType="1" noTextEdit="1"/>
              </p:cNvSpPr>
              <p:nvPr>
                <p:ph type="body" idx="1"/>
              </p:nvPr>
            </p:nvSpPr>
            <p:spPr>
              <a:xfrm>
                <a:off x="914400" y="914400"/>
                <a:ext cx="10363200" cy="1524000"/>
              </a:xfrm>
              <a:blipFill>
                <a:blip r:embed="rId4"/>
                <a:stretch>
                  <a:fillRect l="-1103" t="-7500"/>
                </a:stretch>
              </a:blipFill>
            </p:spPr>
            <p:txBody>
              <a:bodyPr/>
              <a:lstStyle/>
              <a:p>
                <a:r>
                  <a:rPr lang="en-US">
                    <a:noFill/>
                  </a:rPr>
                  <a:t> </a:t>
                </a:r>
              </a:p>
            </p:txBody>
          </p:sp>
        </mc:Fallback>
      </mc:AlternateContent>
      <p:graphicFrame>
        <p:nvGraphicFramePr>
          <p:cNvPr id="7170" name="Object 8"/>
          <p:cNvGraphicFramePr>
            <a:graphicFrameLocks noGrp="1" noChangeAspect="1"/>
          </p:cNvGraphicFramePr>
          <p:nvPr>
            <p:ph sz="quarter" idx="4294967295"/>
            <p:extLst>
              <p:ext uri="{D42A27DB-BD31-4B8C-83A1-F6EECF244321}">
                <p14:modId xmlns:p14="http://schemas.microsoft.com/office/powerpoint/2010/main" val="3776381355"/>
              </p:ext>
            </p:extLst>
          </p:nvPr>
        </p:nvGraphicFramePr>
        <p:xfrm>
          <a:off x="1158875" y="3045455"/>
          <a:ext cx="4175125" cy="3134132"/>
        </p:xfrm>
        <a:graphic>
          <a:graphicData uri="http://schemas.openxmlformats.org/presentationml/2006/ole">
            <mc:AlternateContent xmlns:mc="http://schemas.openxmlformats.org/markup-compatibility/2006">
              <mc:Choice xmlns:v="urn:schemas-microsoft-com:vml" Requires="v">
                <p:oleObj spid="_x0000_s7610" name="Image" r:id="rId5" imgW="4076190" imgH="3060317" progId="Photoshop.Image.10">
                  <p:embed/>
                </p:oleObj>
              </mc:Choice>
              <mc:Fallback>
                <p:oleObj name="Image" r:id="rId5" imgW="4076190" imgH="3060317" progId="Photoshop.Image.10">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8875" y="3045455"/>
                        <a:ext cx="4175125" cy="31341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7171" name="Object 10"/>
          <p:cNvGraphicFramePr>
            <a:graphicFrameLocks noGrp="1" noChangeAspect="1"/>
          </p:cNvGraphicFramePr>
          <p:nvPr>
            <p:ph sz="quarter" idx="4294967295"/>
            <p:extLst>
              <p:ext uri="{D42A27DB-BD31-4B8C-83A1-F6EECF244321}">
                <p14:modId xmlns:p14="http://schemas.microsoft.com/office/powerpoint/2010/main" val="1014770929"/>
              </p:ext>
            </p:extLst>
          </p:nvPr>
        </p:nvGraphicFramePr>
        <p:xfrm>
          <a:off x="7391400" y="3314942"/>
          <a:ext cx="2441575" cy="2743200"/>
        </p:xfrm>
        <a:graphic>
          <a:graphicData uri="http://schemas.openxmlformats.org/presentationml/2006/ole">
            <mc:AlternateContent xmlns:mc="http://schemas.openxmlformats.org/markup-compatibility/2006">
              <mc:Choice xmlns:v="urn:schemas-microsoft-com:vml" Requires="v">
                <p:oleObj spid="_x0000_s7611" name="Image" r:id="rId7" imgW="4012698" imgH="4507937" progId="Photoshop.Image.10">
                  <p:embed/>
                </p:oleObj>
              </mc:Choice>
              <mc:Fallback>
                <p:oleObj name="Image" r:id="rId7" imgW="4012698" imgH="4507937" progId="Photoshop.Image.10">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1400" y="3314942"/>
                        <a:ext cx="2441575" cy="274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7174" name="Text Box 15"/>
          <p:cNvSpPr txBox="1">
            <a:spLocks noChangeArrowheads="1"/>
          </p:cNvSpPr>
          <p:nvPr/>
        </p:nvSpPr>
        <p:spPr bwMode="auto">
          <a:xfrm>
            <a:off x="2109787" y="2590800"/>
            <a:ext cx="2089150" cy="366713"/>
          </a:xfrm>
          <a:prstGeom prst="rect">
            <a:avLst/>
          </a:prstGeom>
          <a:noFill/>
          <a:ln w="9525">
            <a:noFill/>
            <a:miter lim="800000"/>
            <a:headEnd/>
            <a:tailEnd/>
          </a:ln>
        </p:spPr>
        <p:txBody>
          <a:bodyPr wrap="none">
            <a:spAutoFit/>
          </a:bodyPr>
          <a:lstStyle/>
          <a:p>
            <a:r>
              <a:rPr lang="en-US" sz="1800" dirty="0"/>
              <a:t>Matching functions</a:t>
            </a:r>
          </a:p>
        </p:txBody>
      </p:sp>
      <p:sp>
        <p:nvSpPr>
          <p:cNvPr id="7175" name="Rectangle 6"/>
          <p:cNvSpPr>
            <a:spLocks noChangeArrowheads="1"/>
          </p:cNvSpPr>
          <p:nvPr/>
        </p:nvSpPr>
        <p:spPr bwMode="auto">
          <a:xfrm>
            <a:off x="1828800" y="6396039"/>
            <a:ext cx="8458200" cy="369887"/>
          </a:xfrm>
          <a:prstGeom prst="rect">
            <a:avLst/>
          </a:prstGeom>
          <a:noFill/>
          <a:ln w="9525">
            <a:noFill/>
            <a:miter lim="800000"/>
            <a:headEnd/>
            <a:tailEnd/>
          </a:ln>
        </p:spPr>
        <p:txBody>
          <a:bodyPr>
            <a:spAutoFit/>
          </a:bodyPr>
          <a:lstStyle/>
          <a:p>
            <a:pPr algn="ctr"/>
            <a:r>
              <a:rPr lang="en-US" sz="1800">
                <a:hlinkClick r:id="rId9"/>
              </a:rPr>
              <a:t>http://en.wikipedia.org/wiki/CIE_1931_color_space</a:t>
            </a:r>
            <a:endParaRPr lang="en-US" sz="1800"/>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7EA1471B-6A1C-A149-9C6C-0DDA565B4FBD}"/>
                  </a:ext>
                </a:extLst>
              </p:cNvPr>
              <p:cNvSpPr/>
              <p:nvPr/>
            </p:nvSpPr>
            <p:spPr>
              <a:xfrm>
                <a:off x="5564187" y="2590800"/>
                <a:ext cx="6096000" cy="646331"/>
              </a:xfrm>
              <a:prstGeom prst="rect">
                <a:avLst/>
              </a:prstGeom>
            </p:spPr>
            <p:txBody>
              <a:bodyPr>
                <a:spAutoFit/>
              </a:bodyPr>
              <a:lstStyle/>
              <a:p>
                <a:pPr algn="ctr"/>
                <a:r>
                  <a:rPr lang="en-US" sz="1800" dirty="0"/>
                  <a:t>2D visualization: </a:t>
                </a:r>
              </a:p>
              <a:p>
                <a:pPr algn="ctr"/>
                <a14:m>
                  <m:oMath xmlns:m="http://schemas.openxmlformats.org/officeDocument/2006/math">
                    <m:r>
                      <a:rPr lang="en-US" sz="1800" i="1" dirty="0">
                        <a:solidFill>
                          <a:srgbClr val="0000FF"/>
                        </a:solidFill>
                        <a:latin typeface="Cambria Math" panose="02040503050406030204" pitchFamily="18" charset="0"/>
                      </a:rPr>
                      <m:t>𝑥</m:t>
                    </m:r>
                    <m:r>
                      <a:rPr lang="en-US" sz="1800" i="1" dirty="0">
                        <a:solidFill>
                          <a:srgbClr val="0000FF"/>
                        </a:solidFill>
                        <a:latin typeface="Cambria Math" panose="02040503050406030204" pitchFamily="18" charset="0"/>
                      </a:rPr>
                      <m:t> = </m:t>
                    </m:r>
                    <m:r>
                      <a:rPr lang="en-US" sz="1800" i="1" dirty="0">
                        <a:solidFill>
                          <a:srgbClr val="0000FF"/>
                        </a:solidFill>
                        <a:latin typeface="Cambria Math" panose="02040503050406030204" pitchFamily="18" charset="0"/>
                      </a:rPr>
                      <m:t>𝑋</m:t>
                    </m:r>
                    <m:r>
                      <a:rPr lang="en-US" sz="1800" i="1" dirty="0">
                        <a:solidFill>
                          <a:srgbClr val="0000FF"/>
                        </a:solidFill>
                        <a:latin typeface="Cambria Math" panose="02040503050406030204" pitchFamily="18" charset="0"/>
                      </a:rPr>
                      <m:t>/(</m:t>
                    </m:r>
                    <m:r>
                      <a:rPr lang="en-US" sz="1800" i="1" dirty="0">
                        <a:solidFill>
                          <a:srgbClr val="0000FF"/>
                        </a:solidFill>
                        <a:latin typeface="Cambria Math" panose="02040503050406030204" pitchFamily="18" charset="0"/>
                      </a:rPr>
                      <m:t>𝑋</m:t>
                    </m:r>
                    <m:r>
                      <a:rPr lang="en-US" sz="1800" i="1" dirty="0">
                        <a:solidFill>
                          <a:srgbClr val="0000FF"/>
                        </a:solidFill>
                        <a:latin typeface="Cambria Math" panose="02040503050406030204" pitchFamily="18" charset="0"/>
                      </a:rPr>
                      <m:t>+</m:t>
                    </m:r>
                    <m:r>
                      <a:rPr lang="en-US" sz="1800" i="1" dirty="0">
                        <a:solidFill>
                          <a:srgbClr val="0000FF"/>
                        </a:solidFill>
                        <a:latin typeface="Cambria Math" panose="02040503050406030204" pitchFamily="18" charset="0"/>
                      </a:rPr>
                      <m:t>𝑌</m:t>
                    </m:r>
                    <m:r>
                      <a:rPr lang="en-US" sz="1800" i="1" dirty="0">
                        <a:solidFill>
                          <a:srgbClr val="0000FF"/>
                        </a:solidFill>
                        <a:latin typeface="Cambria Math" panose="02040503050406030204" pitchFamily="18" charset="0"/>
                      </a:rPr>
                      <m:t>+</m:t>
                    </m:r>
                    <m:r>
                      <a:rPr lang="en-US" sz="1800" i="1" dirty="0">
                        <a:solidFill>
                          <a:srgbClr val="0000FF"/>
                        </a:solidFill>
                        <a:latin typeface="Cambria Math" panose="02040503050406030204" pitchFamily="18" charset="0"/>
                      </a:rPr>
                      <m:t>𝑍</m:t>
                    </m:r>
                    <m:r>
                      <a:rPr lang="en-US" sz="1800" i="1" dirty="0" smtClean="0">
                        <a:solidFill>
                          <a:srgbClr val="0000FF"/>
                        </a:solidFill>
                        <a:latin typeface="Cambria Math" panose="02040503050406030204" pitchFamily="18" charset="0"/>
                      </a:rPr>
                      <m:t>)</m:t>
                    </m:r>
                  </m:oMath>
                </a14:m>
                <a:r>
                  <a:rPr lang="en-US" sz="1800" dirty="0">
                    <a:solidFill>
                      <a:srgbClr val="0000FF"/>
                    </a:solidFill>
                  </a:rPr>
                  <a:t>,</a:t>
                </a:r>
                <a:r>
                  <a:rPr lang="en-US" sz="1800" dirty="0"/>
                  <a:t> </a:t>
                </a:r>
                <a14:m>
                  <m:oMath xmlns:m="http://schemas.openxmlformats.org/officeDocument/2006/math">
                    <m:r>
                      <a:rPr lang="en-US" sz="1800" i="1" dirty="0">
                        <a:solidFill>
                          <a:srgbClr val="0000FF"/>
                        </a:solidFill>
                        <a:latin typeface="Cambria Math" panose="02040503050406030204" pitchFamily="18" charset="0"/>
                      </a:rPr>
                      <m:t>𝑦</m:t>
                    </m:r>
                    <m:r>
                      <a:rPr lang="en-US" sz="1800" i="1" dirty="0">
                        <a:solidFill>
                          <a:srgbClr val="0000FF"/>
                        </a:solidFill>
                        <a:latin typeface="Cambria Math" panose="02040503050406030204" pitchFamily="18" charset="0"/>
                      </a:rPr>
                      <m:t> = </m:t>
                    </m:r>
                    <m:r>
                      <a:rPr lang="en-US" sz="1800" i="1" dirty="0">
                        <a:solidFill>
                          <a:srgbClr val="0000FF"/>
                        </a:solidFill>
                        <a:latin typeface="Cambria Math" panose="02040503050406030204" pitchFamily="18" charset="0"/>
                      </a:rPr>
                      <m:t>𝑌</m:t>
                    </m:r>
                    <m:r>
                      <a:rPr lang="en-US" sz="1800" i="1" dirty="0">
                        <a:solidFill>
                          <a:srgbClr val="0000FF"/>
                        </a:solidFill>
                        <a:latin typeface="Cambria Math" panose="02040503050406030204" pitchFamily="18" charset="0"/>
                      </a:rPr>
                      <m:t>/(</m:t>
                    </m:r>
                    <m:r>
                      <a:rPr lang="en-US" sz="1800" i="1" dirty="0">
                        <a:solidFill>
                          <a:srgbClr val="0000FF"/>
                        </a:solidFill>
                        <a:latin typeface="Cambria Math" panose="02040503050406030204" pitchFamily="18" charset="0"/>
                      </a:rPr>
                      <m:t>𝑋</m:t>
                    </m:r>
                    <m:r>
                      <a:rPr lang="en-US" sz="1800" i="1" dirty="0">
                        <a:solidFill>
                          <a:srgbClr val="0000FF"/>
                        </a:solidFill>
                        <a:latin typeface="Cambria Math" panose="02040503050406030204" pitchFamily="18" charset="0"/>
                      </a:rPr>
                      <m:t>+</m:t>
                    </m:r>
                    <m:r>
                      <a:rPr lang="en-US" sz="1800" i="1" dirty="0">
                        <a:solidFill>
                          <a:srgbClr val="0000FF"/>
                        </a:solidFill>
                        <a:latin typeface="Cambria Math" panose="02040503050406030204" pitchFamily="18" charset="0"/>
                      </a:rPr>
                      <m:t>𝑌</m:t>
                    </m:r>
                    <m:r>
                      <a:rPr lang="en-US" sz="1800" i="1" dirty="0">
                        <a:solidFill>
                          <a:srgbClr val="0000FF"/>
                        </a:solidFill>
                        <a:latin typeface="Cambria Math" panose="02040503050406030204" pitchFamily="18" charset="0"/>
                      </a:rPr>
                      <m:t>+</m:t>
                    </m:r>
                    <m:r>
                      <a:rPr lang="en-US" sz="1800" i="1" dirty="0">
                        <a:solidFill>
                          <a:srgbClr val="0000FF"/>
                        </a:solidFill>
                        <a:latin typeface="Cambria Math" panose="02040503050406030204" pitchFamily="18" charset="0"/>
                      </a:rPr>
                      <m:t>𝑍</m:t>
                    </m:r>
                    <m:r>
                      <a:rPr lang="en-US" sz="1800" i="1" dirty="0">
                        <a:solidFill>
                          <a:srgbClr val="0000FF"/>
                        </a:solidFill>
                        <a:latin typeface="Cambria Math" panose="02040503050406030204" pitchFamily="18" charset="0"/>
                      </a:rPr>
                      <m:t>)</m:t>
                    </m:r>
                  </m:oMath>
                </a14:m>
                <a:endParaRPr lang="en-US" sz="1800" dirty="0"/>
              </a:p>
            </p:txBody>
          </p:sp>
        </mc:Choice>
        <mc:Fallback xmlns="">
          <p:sp>
            <p:nvSpPr>
              <p:cNvPr id="2" name="Rectangle 1">
                <a:extLst>
                  <a:ext uri="{FF2B5EF4-FFF2-40B4-BE49-F238E27FC236}">
                    <a16:creationId xmlns:a16="http://schemas.microsoft.com/office/drawing/2014/main" id="{7EA1471B-6A1C-A149-9C6C-0DDA565B4FBD}"/>
                  </a:ext>
                </a:extLst>
              </p:cNvPr>
              <p:cNvSpPr>
                <a:spLocks noRot="1" noChangeAspect="1" noMove="1" noResize="1" noEditPoints="1" noAdjustHandles="1" noChangeArrowheads="1" noChangeShapeType="1" noTextEdit="1"/>
              </p:cNvSpPr>
              <p:nvPr/>
            </p:nvSpPr>
            <p:spPr>
              <a:xfrm>
                <a:off x="5564187" y="2590800"/>
                <a:ext cx="6096000" cy="646331"/>
              </a:xfrm>
              <a:prstGeom prst="rect">
                <a:avLst/>
              </a:prstGeom>
              <a:blipFill>
                <a:blip r:embed="rId10"/>
                <a:stretch>
                  <a:fillRect t="-3922" b="-11765"/>
                </a:stretch>
              </a:blipFill>
            </p:spPr>
            <p:txBody>
              <a:bodyPr/>
              <a:lstStyle/>
              <a:p>
                <a:r>
                  <a:rPr lang="en-US">
                    <a:noFill/>
                  </a:rPr>
                  <a:t> </a:t>
                </a:r>
              </a:p>
            </p:txBody>
          </p:sp>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1524000" y="0"/>
            <a:ext cx="9182100" cy="6896100"/>
          </a:xfrm>
          <a:prstGeom prst="rect">
            <a:avLst/>
          </a:prstGeom>
          <a:noFill/>
          <a:ln w="9525">
            <a:noFill/>
            <a:miter lim="800000"/>
            <a:headEnd/>
            <a:tailEnd/>
          </a:ln>
        </p:spPr>
      </p:pic>
      <p:sp>
        <p:nvSpPr>
          <p:cNvPr id="18435" name="Text Box 3"/>
          <p:cNvSpPr txBox="1">
            <a:spLocks noChangeArrowheads="1"/>
          </p:cNvSpPr>
          <p:nvPr/>
        </p:nvSpPr>
        <p:spPr bwMode="auto">
          <a:xfrm>
            <a:off x="4254501" y="182564"/>
            <a:ext cx="4149725" cy="579437"/>
          </a:xfrm>
          <a:prstGeom prst="rect">
            <a:avLst/>
          </a:prstGeom>
          <a:noFill/>
          <a:ln w="9525">
            <a:noFill/>
            <a:miter lim="800000"/>
            <a:headEnd/>
            <a:tailEnd/>
          </a:ln>
        </p:spPr>
        <p:txBody>
          <a:bodyPr wrap="none">
            <a:spAutoFit/>
          </a:bodyPr>
          <a:lstStyle/>
          <a:p>
            <a:pPr algn="ctr"/>
            <a:r>
              <a:rPr lang="en-US" altLang="en-US" sz="3200" b="1">
                <a:solidFill>
                  <a:srgbClr val="3366FF"/>
                </a:solidFill>
              </a:rPr>
              <a:t>The Physics of Light</a:t>
            </a:r>
          </a:p>
        </p:txBody>
      </p:sp>
      <p:sp>
        <p:nvSpPr>
          <p:cNvPr id="18436" name="Text Box 4"/>
          <p:cNvSpPr txBox="1">
            <a:spLocks noChangeArrowheads="1"/>
          </p:cNvSpPr>
          <p:nvPr/>
        </p:nvSpPr>
        <p:spPr bwMode="auto">
          <a:xfrm>
            <a:off x="2590800" y="1349376"/>
            <a:ext cx="8148638" cy="1200329"/>
          </a:xfrm>
          <a:prstGeom prst="rect">
            <a:avLst/>
          </a:prstGeom>
          <a:noFill/>
          <a:ln w="9525">
            <a:noFill/>
            <a:miter lim="800000"/>
            <a:headEnd/>
            <a:tailEnd/>
          </a:ln>
        </p:spPr>
        <p:txBody>
          <a:bodyPr>
            <a:spAutoFit/>
          </a:bodyPr>
          <a:lstStyle/>
          <a:p>
            <a:r>
              <a:rPr lang="en-US" altLang="en-US">
                <a:solidFill>
                  <a:srgbClr val="FFFF00"/>
                </a:solidFill>
                <a:latin typeface="Helvetica" pitchFamily="34" charset="0"/>
              </a:rPr>
              <a:t>Any source of light can be completely described</a:t>
            </a:r>
          </a:p>
          <a:p>
            <a:r>
              <a:rPr lang="en-US" altLang="en-US">
                <a:solidFill>
                  <a:srgbClr val="FFFF00"/>
                </a:solidFill>
                <a:latin typeface="Helvetica" pitchFamily="34" charset="0"/>
              </a:rPr>
              <a:t>physically by its spectrum: the amount of energy emitted </a:t>
            </a:r>
          </a:p>
          <a:p>
            <a:r>
              <a:rPr lang="en-US" altLang="en-US">
                <a:solidFill>
                  <a:srgbClr val="FFFF00"/>
                </a:solidFill>
                <a:latin typeface="Helvetica" pitchFamily="34" charset="0"/>
              </a:rPr>
              <a:t>(per time unit) at each wavelength 400 - 700 nm.</a:t>
            </a:r>
          </a:p>
        </p:txBody>
      </p:sp>
      <p:sp>
        <p:nvSpPr>
          <p:cNvPr id="18437" name="Line 5"/>
          <p:cNvSpPr>
            <a:spLocks noChangeShapeType="1"/>
          </p:cNvSpPr>
          <p:nvPr/>
        </p:nvSpPr>
        <p:spPr bwMode="auto">
          <a:xfrm flipV="1">
            <a:off x="8555038" y="4267200"/>
            <a:ext cx="0" cy="838200"/>
          </a:xfrm>
          <a:prstGeom prst="line">
            <a:avLst/>
          </a:prstGeom>
          <a:noFill/>
          <a:ln w="101600">
            <a:solidFill>
              <a:srgbClr val="FF0000"/>
            </a:solidFill>
            <a:round/>
            <a:headEnd/>
            <a:tailEnd/>
          </a:ln>
        </p:spPr>
        <p:txBody>
          <a:bodyPr wrap="none" anchor="ctr"/>
          <a:lstStyle/>
          <a:p>
            <a:endParaRPr lang="en-US"/>
          </a:p>
        </p:txBody>
      </p:sp>
      <p:sp>
        <p:nvSpPr>
          <p:cNvPr id="18438" name="Line 6"/>
          <p:cNvSpPr>
            <a:spLocks noChangeShapeType="1"/>
          </p:cNvSpPr>
          <p:nvPr/>
        </p:nvSpPr>
        <p:spPr bwMode="auto">
          <a:xfrm flipV="1">
            <a:off x="8382000" y="4038600"/>
            <a:ext cx="0" cy="1066800"/>
          </a:xfrm>
          <a:prstGeom prst="line">
            <a:avLst/>
          </a:prstGeom>
          <a:noFill/>
          <a:ln w="101600">
            <a:solidFill>
              <a:srgbClr val="FF3300"/>
            </a:solidFill>
            <a:round/>
            <a:headEnd/>
            <a:tailEnd/>
          </a:ln>
        </p:spPr>
        <p:txBody>
          <a:bodyPr wrap="none" anchor="ctr"/>
          <a:lstStyle/>
          <a:p>
            <a:endParaRPr lang="en-US"/>
          </a:p>
        </p:txBody>
      </p:sp>
      <p:sp>
        <p:nvSpPr>
          <p:cNvPr id="18439" name="Line 7"/>
          <p:cNvSpPr>
            <a:spLocks noChangeShapeType="1"/>
          </p:cNvSpPr>
          <p:nvPr/>
        </p:nvSpPr>
        <p:spPr bwMode="auto">
          <a:xfrm flipV="1">
            <a:off x="8208963" y="3810000"/>
            <a:ext cx="0" cy="1295400"/>
          </a:xfrm>
          <a:prstGeom prst="line">
            <a:avLst/>
          </a:prstGeom>
          <a:noFill/>
          <a:ln w="101600">
            <a:solidFill>
              <a:srgbClr val="FF6600"/>
            </a:solidFill>
            <a:round/>
            <a:headEnd/>
            <a:tailEnd/>
          </a:ln>
        </p:spPr>
        <p:txBody>
          <a:bodyPr wrap="none" anchor="ctr"/>
          <a:lstStyle/>
          <a:p>
            <a:endParaRPr lang="en-US"/>
          </a:p>
        </p:txBody>
      </p:sp>
      <p:sp>
        <p:nvSpPr>
          <p:cNvPr id="18440" name="Line 8"/>
          <p:cNvSpPr>
            <a:spLocks noChangeShapeType="1"/>
          </p:cNvSpPr>
          <p:nvPr/>
        </p:nvSpPr>
        <p:spPr bwMode="auto">
          <a:xfrm flipV="1">
            <a:off x="8035925" y="3886200"/>
            <a:ext cx="0" cy="1219200"/>
          </a:xfrm>
          <a:prstGeom prst="line">
            <a:avLst/>
          </a:prstGeom>
          <a:noFill/>
          <a:ln w="101600">
            <a:solidFill>
              <a:srgbClr val="FF9900"/>
            </a:solidFill>
            <a:round/>
            <a:headEnd/>
            <a:tailEnd/>
          </a:ln>
        </p:spPr>
        <p:txBody>
          <a:bodyPr wrap="none" anchor="ctr"/>
          <a:lstStyle/>
          <a:p>
            <a:endParaRPr lang="en-US"/>
          </a:p>
        </p:txBody>
      </p:sp>
      <p:sp>
        <p:nvSpPr>
          <p:cNvPr id="18441" name="Line 9"/>
          <p:cNvSpPr>
            <a:spLocks noChangeShapeType="1"/>
          </p:cNvSpPr>
          <p:nvPr/>
        </p:nvSpPr>
        <p:spPr bwMode="auto">
          <a:xfrm flipH="1" flipV="1">
            <a:off x="7858126" y="4038600"/>
            <a:ext cx="4763" cy="1066800"/>
          </a:xfrm>
          <a:prstGeom prst="line">
            <a:avLst/>
          </a:prstGeom>
          <a:noFill/>
          <a:ln w="101600">
            <a:solidFill>
              <a:srgbClr val="FF9900"/>
            </a:solidFill>
            <a:round/>
            <a:headEnd/>
            <a:tailEnd/>
          </a:ln>
        </p:spPr>
        <p:txBody>
          <a:bodyPr wrap="none" anchor="ctr"/>
          <a:lstStyle/>
          <a:p>
            <a:endParaRPr lang="en-US"/>
          </a:p>
        </p:txBody>
      </p:sp>
      <p:sp>
        <p:nvSpPr>
          <p:cNvPr id="18442" name="Line 10"/>
          <p:cNvSpPr>
            <a:spLocks noChangeShapeType="1"/>
          </p:cNvSpPr>
          <p:nvPr/>
        </p:nvSpPr>
        <p:spPr bwMode="auto">
          <a:xfrm flipV="1">
            <a:off x="7689850" y="3886200"/>
            <a:ext cx="0" cy="1219200"/>
          </a:xfrm>
          <a:prstGeom prst="line">
            <a:avLst/>
          </a:prstGeom>
          <a:noFill/>
          <a:ln w="101600">
            <a:solidFill>
              <a:srgbClr val="FFCC00"/>
            </a:solidFill>
            <a:round/>
            <a:headEnd/>
            <a:tailEnd/>
          </a:ln>
        </p:spPr>
        <p:txBody>
          <a:bodyPr wrap="none" anchor="ctr"/>
          <a:lstStyle/>
          <a:p>
            <a:endParaRPr lang="en-US"/>
          </a:p>
        </p:txBody>
      </p:sp>
      <p:sp>
        <p:nvSpPr>
          <p:cNvPr id="18443" name="Line 11"/>
          <p:cNvSpPr>
            <a:spLocks noChangeShapeType="1"/>
          </p:cNvSpPr>
          <p:nvPr/>
        </p:nvSpPr>
        <p:spPr bwMode="auto">
          <a:xfrm flipV="1">
            <a:off x="7516813" y="3657600"/>
            <a:ext cx="0" cy="1447800"/>
          </a:xfrm>
          <a:prstGeom prst="line">
            <a:avLst/>
          </a:prstGeom>
          <a:noFill/>
          <a:ln w="101600">
            <a:solidFill>
              <a:srgbClr val="FFFF00"/>
            </a:solidFill>
            <a:round/>
            <a:headEnd/>
            <a:tailEnd/>
          </a:ln>
        </p:spPr>
        <p:txBody>
          <a:bodyPr wrap="none" anchor="ctr"/>
          <a:lstStyle/>
          <a:p>
            <a:endParaRPr lang="en-US"/>
          </a:p>
        </p:txBody>
      </p:sp>
      <p:sp>
        <p:nvSpPr>
          <p:cNvPr id="18444" name="Line 12"/>
          <p:cNvSpPr>
            <a:spLocks noChangeShapeType="1"/>
          </p:cNvSpPr>
          <p:nvPr/>
        </p:nvSpPr>
        <p:spPr bwMode="auto">
          <a:xfrm flipV="1">
            <a:off x="7343775" y="3429000"/>
            <a:ext cx="0" cy="1676400"/>
          </a:xfrm>
          <a:prstGeom prst="line">
            <a:avLst/>
          </a:prstGeom>
          <a:noFill/>
          <a:ln w="101600">
            <a:solidFill>
              <a:srgbClr val="99FF33"/>
            </a:solidFill>
            <a:round/>
            <a:headEnd/>
            <a:tailEnd/>
          </a:ln>
        </p:spPr>
        <p:txBody>
          <a:bodyPr wrap="none" anchor="ctr"/>
          <a:lstStyle/>
          <a:p>
            <a:endParaRPr lang="en-US"/>
          </a:p>
        </p:txBody>
      </p:sp>
      <p:sp>
        <p:nvSpPr>
          <p:cNvPr id="18445" name="Line 13"/>
          <p:cNvSpPr>
            <a:spLocks noChangeShapeType="1"/>
          </p:cNvSpPr>
          <p:nvPr/>
        </p:nvSpPr>
        <p:spPr bwMode="auto">
          <a:xfrm flipV="1">
            <a:off x="7170738" y="3352800"/>
            <a:ext cx="0" cy="1752600"/>
          </a:xfrm>
          <a:prstGeom prst="line">
            <a:avLst/>
          </a:prstGeom>
          <a:noFill/>
          <a:ln w="101600">
            <a:solidFill>
              <a:srgbClr val="33CC33"/>
            </a:solidFill>
            <a:round/>
            <a:headEnd/>
            <a:tailEnd/>
          </a:ln>
        </p:spPr>
        <p:txBody>
          <a:bodyPr wrap="none" anchor="ctr"/>
          <a:lstStyle/>
          <a:p>
            <a:endParaRPr lang="en-US"/>
          </a:p>
        </p:txBody>
      </p:sp>
      <p:sp>
        <p:nvSpPr>
          <p:cNvPr id="18446" name="Line 14"/>
          <p:cNvSpPr>
            <a:spLocks noChangeShapeType="1"/>
          </p:cNvSpPr>
          <p:nvPr/>
        </p:nvSpPr>
        <p:spPr bwMode="auto">
          <a:xfrm flipV="1">
            <a:off x="6997700" y="3505200"/>
            <a:ext cx="0" cy="1600200"/>
          </a:xfrm>
          <a:prstGeom prst="line">
            <a:avLst/>
          </a:prstGeom>
          <a:noFill/>
          <a:ln w="101600">
            <a:solidFill>
              <a:srgbClr val="009900"/>
            </a:solidFill>
            <a:round/>
            <a:headEnd/>
            <a:tailEnd/>
          </a:ln>
        </p:spPr>
        <p:txBody>
          <a:bodyPr wrap="none" anchor="ctr"/>
          <a:lstStyle/>
          <a:p>
            <a:endParaRPr lang="en-US"/>
          </a:p>
        </p:txBody>
      </p:sp>
      <p:sp>
        <p:nvSpPr>
          <p:cNvPr id="18447" name="Line 15"/>
          <p:cNvSpPr>
            <a:spLocks noChangeShapeType="1"/>
          </p:cNvSpPr>
          <p:nvPr/>
        </p:nvSpPr>
        <p:spPr bwMode="auto">
          <a:xfrm flipV="1">
            <a:off x="6824663" y="3581400"/>
            <a:ext cx="0" cy="1524000"/>
          </a:xfrm>
          <a:prstGeom prst="line">
            <a:avLst/>
          </a:prstGeom>
          <a:noFill/>
          <a:ln w="101600">
            <a:solidFill>
              <a:srgbClr val="339933"/>
            </a:solidFill>
            <a:round/>
            <a:headEnd/>
            <a:tailEnd/>
          </a:ln>
        </p:spPr>
        <p:txBody>
          <a:bodyPr wrap="none" anchor="ctr"/>
          <a:lstStyle/>
          <a:p>
            <a:endParaRPr lang="en-US"/>
          </a:p>
        </p:txBody>
      </p:sp>
      <p:sp>
        <p:nvSpPr>
          <p:cNvPr id="18448" name="Line 16"/>
          <p:cNvSpPr>
            <a:spLocks noChangeShapeType="1"/>
          </p:cNvSpPr>
          <p:nvPr/>
        </p:nvSpPr>
        <p:spPr bwMode="auto">
          <a:xfrm flipV="1">
            <a:off x="6651625" y="3733800"/>
            <a:ext cx="0" cy="1371600"/>
          </a:xfrm>
          <a:prstGeom prst="line">
            <a:avLst/>
          </a:prstGeom>
          <a:noFill/>
          <a:ln w="101600">
            <a:solidFill>
              <a:srgbClr val="339966"/>
            </a:solidFill>
            <a:round/>
            <a:headEnd/>
            <a:tailEnd/>
          </a:ln>
        </p:spPr>
        <p:txBody>
          <a:bodyPr wrap="none" anchor="ctr"/>
          <a:lstStyle/>
          <a:p>
            <a:endParaRPr lang="en-US"/>
          </a:p>
        </p:txBody>
      </p:sp>
      <p:sp>
        <p:nvSpPr>
          <p:cNvPr id="18449" name="Line 17"/>
          <p:cNvSpPr>
            <a:spLocks noChangeShapeType="1"/>
          </p:cNvSpPr>
          <p:nvPr/>
        </p:nvSpPr>
        <p:spPr bwMode="auto">
          <a:xfrm flipV="1">
            <a:off x="6478588" y="3886200"/>
            <a:ext cx="0" cy="1219200"/>
          </a:xfrm>
          <a:prstGeom prst="line">
            <a:avLst/>
          </a:prstGeom>
          <a:noFill/>
          <a:ln w="101600">
            <a:solidFill>
              <a:srgbClr val="008080"/>
            </a:solidFill>
            <a:round/>
            <a:headEnd/>
            <a:tailEnd/>
          </a:ln>
        </p:spPr>
        <p:txBody>
          <a:bodyPr wrap="none" anchor="ctr"/>
          <a:lstStyle/>
          <a:p>
            <a:endParaRPr lang="en-US"/>
          </a:p>
        </p:txBody>
      </p:sp>
      <p:sp>
        <p:nvSpPr>
          <p:cNvPr id="18450" name="Line 18"/>
          <p:cNvSpPr>
            <a:spLocks noChangeShapeType="1"/>
          </p:cNvSpPr>
          <p:nvPr/>
        </p:nvSpPr>
        <p:spPr bwMode="auto">
          <a:xfrm flipV="1">
            <a:off x="6305550" y="4114800"/>
            <a:ext cx="0" cy="990600"/>
          </a:xfrm>
          <a:prstGeom prst="line">
            <a:avLst/>
          </a:prstGeom>
          <a:noFill/>
          <a:ln w="101600">
            <a:solidFill>
              <a:srgbClr val="006699"/>
            </a:solidFill>
            <a:round/>
            <a:headEnd/>
            <a:tailEnd/>
          </a:ln>
        </p:spPr>
        <p:txBody>
          <a:bodyPr wrap="none" anchor="ctr"/>
          <a:lstStyle/>
          <a:p>
            <a:endParaRPr lang="en-US"/>
          </a:p>
        </p:txBody>
      </p:sp>
      <p:sp>
        <p:nvSpPr>
          <p:cNvPr id="18451" name="Line 19"/>
          <p:cNvSpPr>
            <a:spLocks noChangeShapeType="1"/>
          </p:cNvSpPr>
          <p:nvPr/>
        </p:nvSpPr>
        <p:spPr bwMode="auto">
          <a:xfrm flipV="1">
            <a:off x="6132513" y="4343400"/>
            <a:ext cx="0" cy="762000"/>
          </a:xfrm>
          <a:prstGeom prst="line">
            <a:avLst/>
          </a:prstGeom>
          <a:noFill/>
          <a:ln w="101600">
            <a:solidFill>
              <a:schemeClr val="accent2"/>
            </a:solidFill>
            <a:round/>
            <a:headEnd/>
            <a:tailEnd/>
          </a:ln>
        </p:spPr>
        <p:txBody>
          <a:bodyPr wrap="none" anchor="ctr"/>
          <a:lstStyle/>
          <a:p>
            <a:endParaRPr lang="en-US"/>
          </a:p>
        </p:txBody>
      </p:sp>
      <p:sp>
        <p:nvSpPr>
          <p:cNvPr id="18452" name="Line 20"/>
          <p:cNvSpPr>
            <a:spLocks noChangeShapeType="1"/>
          </p:cNvSpPr>
          <p:nvPr/>
        </p:nvSpPr>
        <p:spPr bwMode="auto">
          <a:xfrm flipV="1">
            <a:off x="5959475" y="4495800"/>
            <a:ext cx="0" cy="609600"/>
          </a:xfrm>
          <a:prstGeom prst="line">
            <a:avLst/>
          </a:prstGeom>
          <a:noFill/>
          <a:ln w="101600">
            <a:solidFill>
              <a:srgbClr val="333399"/>
            </a:solidFill>
            <a:round/>
            <a:headEnd/>
            <a:tailEnd/>
          </a:ln>
        </p:spPr>
        <p:txBody>
          <a:bodyPr wrap="none" anchor="ctr"/>
          <a:lstStyle/>
          <a:p>
            <a:endParaRPr lang="en-US"/>
          </a:p>
        </p:txBody>
      </p:sp>
      <p:sp>
        <p:nvSpPr>
          <p:cNvPr id="18453" name="Line 21"/>
          <p:cNvSpPr>
            <a:spLocks noChangeShapeType="1"/>
          </p:cNvSpPr>
          <p:nvPr/>
        </p:nvSpPr>
        <p:spPr bwMode="auto">
          <a:xfrm flipV="1">
            <a:off x="5786438" y="4267200"/>
            <a:ext cx="0" cy="838200"/>
          </a:xfrm>
          <a:prstGeom prst="line">
            <a:avLst/>
          </a:prstGeom>
          <a:noFill/>
          <a:ln w="101600">
            <a:solidFill>
              <a:srgbClr val="6600FF"/>
            </a:solidFill>
            <a:round/>
            <a:headEnd/>
            <a:tailEnd/>
          </a:ln>
        </p:spPr>
        <p:txBody>
          <a:bodyPr wrap="none" anchor="ctr"/>
          <a:lstStyle/>
          <a:p>
            <a:endParaRPr lang="en-US"/>
          </a:p>
        </p:txBody>
      </p:sp>
      <p:sp>
        <p:nvSpPr>
          <p:cNvPr id="18454" name="Line 22"/>
          <p:cNvSpPr>
            <a:spLocks noChangeShapeType="1"/>
          </p:cNvSpPr>
          <p:nvPr/>
        </p:nvSpPr>
        <p:spPr bwMode="auto">
          <a:xfrm flipV="1">
            <a:off x="5613400" y="4114800"/>
            <a:ext cx="0" cy="990600"/>
          </a:xfrm>
          <a:prstGeom prst="line">
            <a:avLst/>
          </a:prstGeom>
          <a:noFill/>
          <a:ln w="101600">
            <a:solidFill>
              <a:srgbClr val="9900FF"/>
            </a:solidFill>
            <a:round/>
            <a:headEnd/>
            <a:tailEnd/>
          </a:ln>
        </p:spPr>
        <p:txBody>
          <a:bodyPr wrap="none" anchor="ctr"/>
          <a:lstStyle/>
          <a:p>
            <a:endParaRPr lang="en-US"/>
          </a:p>
        </p:txBody>
      </p:sp>
      <p:sp>
        <p:nvSpPr>
          <p:cNvPr id="18455" name="Rectangle 24"/>
          <p:cNvSpPr>
            <a:spLocks noChangeArrowheads="1"/>
          </p:cNvSpPr>
          <p:nvPr/>
        </p:nvSpPr>
        <p:spPr bwMode="auto">
          <a:xfrm>
            <a:off x="8855075" y="6616701"/>
            <a:ext cx="1670650" cy="246221"/>
          </a:xfrm>
          <a:prstGeom prst="rect">
            <a:avLst/>
          </a:prstGeom>
          <a:noFill/>
          <a:ln w="9525">
            <a:noFill/>
            <a:miter lim="800000"/>
            <a:headEnd/>
            <a:tailEnd/>
          </a:ln>
        </p:spPr>
        <p:txBody>
          <a:bodyPr wrap="none">
            <a:spAutoFit/>
          </a:bodyPr>
          <a:lstStyle/>
          <a:p>
            <a:r>
              <a:rPr lang="en-US" altLang="en-US" sz="1000">
                <a:solidFill>
                  <a:schemeClr val="bg1"/>
                </a:solidFill>
                <a:latin typeface="EngraversGothic BT Regular" charset="0"/>
              </a:rPr>
              <a:t>© Stephen E. Palmer, 2002</a:t>
            </a:r>
          </a:p>
        </p:txBody>
      </p:sp>
      <p:grpSp>
        <p:nvGrpSpPr>
          <p:cNvPr id="18456" name="Group 27"/>
          <p:cNvGrpSpPr>
            <a:grpSpLocks/>
          </p:cNvGrpSpPr>
          <p:nvPr/>
        </p:nvGrpSpPr>
        <p:grpSpPr bwMode="auto">
          <a:xfrm>
            <a:off x="3167064" y="2833688"/>
            <a:ext cx="5824537" cy="3632200"/>
            <a:chOff x="1056" y="1785"/>
            <a:chExt cx="3669" cy="2288"/>
          </a:xfrm>
        </p:grpSpPr>
        <p:pic>
          <p:nvPicPr>
            <p:cNvPr id="18457" name="Picture 23"/>
            <p:cNvPicPr>
              <a:picLocks noChangeAspect="1" noChangeArrowheads="1"/>
            </p:cNvPicPr>
            <p:nvPr/>
          </p:nvPicPr>
          <p:blipFill>
            <a:blip r:embed="rId4" cstate="print"/>
            <a:srcRect/>
            <a:stretch>
              <a:fillRect/>
            </a:stretch>
          </p:blipFill>
          <p:spPr bwMode="auto">
            <a:xfrm>
              <a:off x="1193" y="1785"/>
              <a:ext cx="3532" cy="2288"/>
            </a:xfrm>
            <a:prstGeom prst="rect">
              <a:avLst/>
            </a:prstGeom>
            <a:noFill/>
            <a:ln w="9525">
              <a:noFill/>
              <a:miter lim="800000"/>
              <a:headEnd/>
              <a:tailEnd/>
            </a:ln>
          </p:spPr>
        </p:pic>
        <p:sp>
          <p:nvSpPr>
            <p:cNvPr id="18458" name="Rectangle 25"/>
            <p:cNvSpPr>
              <a:spLocks noChangeArrowheads="1"/>
            </p:cNvSpPr>
            <p:nvPr/>
          </p:nvSpPr>
          <p:spPr bwMode="auto">
            <a:xfrm>
              <a:off x="1056" y="1920"/>
              <a:ext cx="1344" cy="1008"/>
            </a:xfrm>
            <a:prstGeom prst="rect">
              <a:avLst/>
            </a:prstGeom>
            <a:solidFill>
              <a:schemeClr val="tx1"/>
            </a:solidFill>
            <a:ln w="9525">
              <a:noFill/>
              <a:miter lim="800000"/>
              <a:headEnd/>
              <a:tailEnd/>
            </a:ln>
          </p:spPr>
          <p:txBody>
            <a:bodyPr wrap="none" anchor="ctr"/>
            <a:lstStyle/>
            <a:p>
              <a:pPr algn="r"/>
              <a:r>
                <a:rPr lang="en-US" sz="2800">
                  <a:solidFill>
                    <a:schemeClr val="bg1"/>
                  </a:solidFill>
                </a:rPr>
                <a:t>Relative</a:t>
              </a:r>
              <a:br>
                <a:rPr lang="en-US" sz="2800">
                  <a:solidFill>
                    <a:schemeClr val="bg1"/>
                  </a:solidFill>
                </a:rPr>
              </a:br>
              <a:r>
                <a:rPr lang="en-US" sz="2800">
                  <a:solidFill>
                    <a:schemeClr val="bg1"/>
                  </a:solidFill>
                </a:rPr>
                <a:t>spectral</a:t>
              </a:r>
              <a:br>
                <a:rPr lang="en-US" sz="2800">
                  <a:solidFill>
                    <a:schemeClr val="bg1"/>
                  </a:solidFill>
                </a:rPr>
              </a:br>
              <a:r>
                <a:rPr lang="en-US" sz="2800">
                  <a:solidFill>
                    <a:schemeClr val="bg1"/>
                  </a:solidFill>
                </a:rPr>
                <a:t>power</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r>
              <a:rPr lang="en-US"/>
              <a:t>Linear color spaces: CIE XYZ</a:t>
            </a:r>
          </a:p>
        </p:txBody>
      </p:sp>
      <p:sp>
        <p:nvSpPr>
          <p:cNvPr id="7173" name="Rectangle 14"/>
          <p:cNvSpPr>
            <a:spLocks noGrp="1" noChangeArrowheads="1"/>
          </p:cNvSpPr>
          <p:nvPr>
            <p:ph idx="1"/>
          </p:nvPr>
        </p:nvSpPr>
        <p:spPr/>
        <p:txBody>
          <a:bodyPr/>
          <a:lstStyle/>
          <a:p>
            <a:r>
              <a:rPr lang="en-US" sz="2400" dirty="0"/>
              <a:t>CIE XYZ is based on color matching experiments carried out in late 1920s by W. David Wright (Imperial College) and John Guild (National Physical Laboratory, London)</a:t>
            </a:r>
          </a:p>
          <a:p>
            <a:r>
              <a:rPr lang="en-US" sz="2400" dirty="0"/>
              <a:t>The experiments used 17 “standard observers” (10 by Wright, 7 by Guild)</a:t>
            </a:r>
          </a:p>
        </p:txBody>
      </p:sp>
      <p:pic>
        <p:nvPicPr>
          <p:cNvPr id="3" name="Picture 2">
            <a:extLst>
              <a:ext uri="{FF2B5EF4-FFF2-40B4-BE49-F238E27FC236}">
                <a16:creationId xmlns:a16="http://schemas.microsoft.com/office/drawing/2014/main" id="{DB665A96-2D11-054B-B56D-B7B732888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050" y="3129594"/>
            <a:ext cx="5162550" cy="3064527"/>
          </a:xfrm>
          <a:prstGeom prst="rect">
            <a:avLst/>
          </a:prstGeom>
        </p:spPr>
      </p:pic>
      <p:sp>
        <p:nvSpPr>
          <p:cNvPr id="10" name="TextBox 9">
            <a:extLst>
              <a:ext uri="{FF2B5EF4-FFF2-40B4-BE49-F238E27FC236}">
                <a16:creationId xmlns:a16="http://schemas.microsoft.com/office/drawing/2014/main" id="{DEC0E21C-878E-C642-912C-2A6C2C83D384}"/>
              </a:ext>
            </a:extLst>
          </p:cNvPr>
          <p:cNvSpPr txBox="1"/>
          <p:nvPr/>
        </p:nvSpPr>
        <p:spPr>
          <a:xfrm>
            <a:off x="8915401" y="6474024"/>
            <a:ext cx="1608133" cy="307777"/>
          </a:xfrm>
          <a:prstGeom prst="rect">
            <a:avLst/>
          </a:prstGeom>
          <a:noFill/>
        </p:spPr>
        <p:txBody>
          <a:bodyPr wrap="none" rtlCol="0">
            <a:spAutoFit/>
          </a:bodyPr>
          <a:lstStyle/>
          <a:p>
            <a:r>
              <a:rPr lang="en-US" sz="1400" dirty="0"/>
              <a:t>Source: </a:t>
            </a:r>
            <a:r>
              <a:rPr lang="en-US" sz="1400" dirty="0">
                <a:hlinkClick r:id="rId4"/>
              </a:rPr>
              <a:t>M. Brown</a:t>
            </a:r>
            <a:endParaRPr lang="en-US" sz="1400" dirty="0"/>
          </a:p>
        </p:txBody>
      </p:sp>
    </p:spTree>
    <p:extLst>
      <p:ext uri="{BB962C8B-B14F-4D97-AF65-F5344CB8AC3E}">
        <p14:creationId xmlns:p14="http://schemas.microsoft.com/office/powerpoint/2010/main" val="4007444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t>Uniform color spaces</a:t>
            </a:r>
          </a:p>
        </p:txBody>
      </p:sp>
      <mc:AlternateContent xmlns:mc="http://schemas.openxmlformats.org/markup-compatibility/2006" xmlns:a14="http://schemas.microsoft.com/office/drawing/2010/main">
        <mc:Choice Requires="a14">
          <p:sp>
            <p:nvSpPr>
              <p:cNvPr id="8196" name="Rectangle 8"/>
              <p:cNvSpPr>
                <a:spLocks noGrp="1" noChangeArrowheads="1"/>
              </p:cNvSpPr>
              <p:nvPr>
                <p:ph type="body" idx="1"/>
              </p:nvPr>
            </p:nvSpPr>
            <p:spPr/>
            <p:txBody>
              <a:bodyPr/>
              <a:lstStyle/>
              <a:p>
                <a:r>
                  <a:rPr lang="en-US" sz="2400" dirty="0"/>
                  <a:t>Unfortunately, differences in </a:t>
                </a:r>
                <a14:m>
                  <m:oMath xmlns:m="http://schemas.openxmlformats.org/officeDocument/2006/math">
                    <m:r>
                      <a:rPr lang="en-US" sz="2400" i="1" dirty="0" smtClean="0">
                        <a:solidFill>
                          <a:srgbClr val="0000FF"/>
                        </a:solidFill>
                        <a:latin typeface="Cambria Math" panose="02040503050406030204" pitchFamily="18" charset="0"/>
                      </a:rPr>
                      <m:t>𝑥</m:t>
                    </m:r>
                    <m:r>
                      <a:rPr lang="en-US" sz="2400" i="1" dirty="0" smtClean="0">
                        <a:solidFill>
                          <a:srgbClr val="0000FF"/>
                        </a:solidFill>
                        <a:latin typeface="Cambria Math" panose="02040503050406030204" pitchFamily="18" charset="0"/>
                      </a:rPr>
                      <m:t>,</m:t>
                    </m:r>
                    <m:r>
                      <a:rPr lang="en-US" sz="2400" i="1" dirty="0" smtClean="0">
                        <a:solidFill>
                          <a:srgbClr val="0000FF"/>
                        </a:solidFill>
                        <a:latin typeface="Cambria Math" panose="02040503050406030204" pitchFamily="18" charset="0"/>
                      </a:rPr>
                      <m:t>𝑦</m:t>
                    </m:r>
                  </m:oMath>
                </a14:m>
                <a:r>
                  <a:rPr lang="en-US" sz="2400" dirty="0"/>
                  <a:t> coordinates do not reflect perceptual color differences</a:t>
                </a:r>
              </a:p>
              <a:p>
                <a:r>
                  <a:rPr lang="en-US" sz="2400" dirty="0"/>
                  <a:t>CIE </a:t>
                </a:r>
                <a14:m>
                  <m:oMath xmlns:m="http://schemas.openxmlformats.org/officeDocument/2006/math">
                    <m:r>
                      <a:rPr lang="en-US" sz="2400" i="1" dirty="0" smtClean="0">
                        <a:solidFill>
                          <a:srgbClr val="0000FF"/>
                        </a:solidFill>
                        <a:latin typeface="Cambria Math" panose="02040503050406030204" pitchFamily="18" charset="0"/>
                      </a:rPr>
                      <m:t>𝑢</m:t>
                    </m:r>
                    <m:r>
                      <a:rPr lang="en-US" sz="2400" b="0" i="1" dirty="0" smtClean="0">
                        <a:solidFill>
                          <a:srgbClr val="0000FF"/>
                        </a:solidFill>
                        <a:latin typeface="Cambria Math" panose="02040503050406030204" pitchFamily="18" charset="0"/>
                      </a:rPr>
                      <m:t>′</m:t>
                    </m:r>
                    <m:r>
                      <a:rPr lang="en-US" sz="2400" i="1" dirty="0" smtClean="0">
                        <a:solidFill>
                          <a:srgbClr val="0000FF"/>
                        </a:solidFill>
                        <a:latin typeface="Cambria Math" panose="02040503050406030204" pitchFamily="18" charset="0"/>
                      </a:rPr>
                      <m:t>𝑣</m:t>
                    </m:r>
                    <m:r>
                      <a:rPr lang="en-US" sz="2400" b="0" i="1" dirty="0" smtClean="0">
                        <a:solidFill>
                          <a:srgbClr val="0000FF"/>
                        </a:solidFill>
                        <a:latin typeface="Cambria Math" panose="02040503050406030204" pitchFamily="18" charset="0"/>
                      </a:rPr>
                      <m:t>′</m:t>
                    </m:r>
                  </m:oMath>
                </a14:m>
                <a:r>
                  <a:rPr lang="en-US" sz="2400" dirty="0"/>
                  <a:t> is a projective transform of </a:t>
                </a:r>
                <a14:m>
                  <m:oMath xmlns:m="http://schemas.openxmlformats.org/officeDocument/2006/math">
                    <m:r>
                      <a:rPr lang="en-US" sz="2400" i="1" dirty="0" smtClean="0">
                        <a:solidFill>
                          <a:srgbClr val="0000FF"/>
                        </a:solidFill>
                        <a:latin typeface="Cambria Math" panose="02040503050406030204" pitchFamily="18" charset="0"/>
                      </a:rPr>
                      <m:t>𝑥</m:t>
                    </m:r>
                    <m:r>
                      <a:rPr lang="en-US" sz="2400" i="1" dirty="0" smtClean="0">
                        <a:solidFill>
                          <a:srgbClr val="0000FF"/>
                        </a:solidFill>
                        <a:latin typeface="Cambria Math" panose="02040503050406030204" pitchFamily="18" charset="0"/>
                      </a:rPr>
                      <m:t>,</m:t>
                    </m:r>
                    <m:r>
                      <a:rPr lang="en-US" sz="2400" i="1" dirty="0" smtClean="0">
                        <a:solidFill>
                          <a:srgbClr val="0000FF"/>
                        </a:solidFill>
                        <a:latin typeface="Cambria Math" panose="02040503050406030204" pitchFamily="18" charset="0"/>
                      </a:rPr>
                      <m:t>𝑦</m:t>
                    </m:r>
                  </m:oMath>
                </a14:m>
                <a:r>
                  <a:rPr lang="en-US" sz="2400" dirty="0"/>
                  <a:t> to make the ellipses more uniform</a:t>
                </a:r>
              </a:p>
            </p:txBody>
          </p:sp>
        </mc:Choice>
        <mc:Fallback xmlns="">
          <p:sp>
            <p:nvSpPr>
              <p:cNvPr id="8196" name="Rectangle 8"/>
              <p:cNvSpPr>
                <a:spLocks noGrp="1" noRot="1" noChangeAspect="1" noMove="1" noResize="1" noEditPoints="1" noAdjustHandles="1" noChangeArrowheads="1" noChangeShapeType="1" noTextEdit="1"/>
              </p:cNvSpPr>
              <p:nvPr>
                <p:ph type="body" idx="1"/>
              </p:nvPr>
            </p:nvSpPr>
            <p:spPr>
              <a:blipFill>
                <a:blip r:embed="rId4"/>
                <a:stretch>
                  <a:fillRect l="-858" t="-966"/>
                </a:stretch>
              </a:blipFill>
            </p:spPr>
            <p:txBody>
              <a:bodyPr/>
              <a:lstStyle/>
              <a:p>
                <a:r>
                  <a:rPr lang="en-US">
                    <a:noFill/>
                  </a:rPr>
                  <a:t> </a:t>
                </a:r>
              </a:p>
            </p:txBody>
          </p:sp>
        </mc:Fallback>
      </mc:AlternateContent>
      <p:graphicFrame>
        <p:nvGraphicFramePr>
          <p:cNvPr id="8194" name="Object 5"/>
          <p:cNvGraphicFramePr>
            <a:graphicFrameLocks noGrp="1" noChangeAspect="1"/>
          </p:cNvGraphicFramePr>
          <p:nvPr>
            <p:ph sz="half" idx="4294967295"/>
          </p:nvPr>
        </p:nvGraphicFramePr>
        <p:xfrm>
          <a:off x="2600326" y="2743200"/>
          <a:ext cx="3294063" cy="3360738"/>
        </p:xfrm>
        <a:graphic>
          <a:graphicData uri="http://schemas.openxmlformats.org/presentationml/2006/ole">
            <mc:AlternateContent xmlns:mc="http://schemas.openxmlformats.org/markup-compatibility/2006">
              <mc:Choice xmlns:v="urn:schemas-microsoft-com:vml" Requires="v">
                <p:oleObj spid="_x0000_s8416" name="Image" r:id="rId5" imgW="4050794" imgH="4507937" progId="Photoshop.Image.10">
                  <p:embed/>
                </p:oleObj>
              </mc:Choice>
              <mc:Fallback>
                <p:oleObj name="Image" r:id="rId5" imgW="4050794" imgH="4507937" progId="Photoshop.Image.10">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0326" y="2743200"/>
                        <a:ext cx="3294063" cy="3360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8197" name="Rectangle 7"/>
          <p:cNvSpPr>
            <a:spLocks noChangeArrowheads="1"/>
          </p:cNvSpPr>
          <p:nvPr/>
        </p:nvSpPr>
        <p:spPr bwMode="auto">
          <a:xfrm>
            <a:off x="2600326" y="6002338"/>
            <a:ext cx="3343275" cy="641350"/>
          </a:xfrm>
          <a:prstGeom prst="rect">
            <a:avLst/>
          </a:prstGeom>
          <a:noFill/>
          <a:ln w="9525">
            <a:noFill/>
            <a:miter lim="800000"/>
            <a:headEnd/>
            <a:tailEnd/>
          </a:ln>
        </p:spPr>
        <p:txBody>
          <a:bodyPr>
            <a:spAutoFit/>
          </a:bodyPr>
          <a:lstStyle/>
          <a:p>
            <a:pPr algn="ctr"/>
            <a:r>
              <a:rPr lang="en-US" sz="1800" b="1"/>
              <a:t>McAdam ellipses:</a:t>
            </a:r>
            <a:r>
              <a:rPr lang="en-US" sz="1800"/>
              <a:t> Just noticeable differences in color</a:t>
            </a:r>
          </a:p>
        </p:txBody>
      </p:sp>
      <p:pic>
        <p:nvPicPr>
          <p:cNvPr id="8198" name="Picture 9"/>
          <p:cNvPicPr>
            <a:picLocks noChangeAspect="1" noChangeArrowheads="1"/>
          </p:cNvPicPr>
          <p:nvPr/>
        </p:nvPicPr>
        <p:blipFill>
          <a:blip r:embed="rId7" cstate="print"/>
          <a:srcRect/>
          <a:stretch>
            <a:fillRect/>
          </a:stretch>
        </p:blipFill>
        <p:spPr bwMode="auto">
          <a:xfrm>
            <a:off x="6019800" y="2811464"/>
            <a:ext cx="3505200" cy="3432175"/>
          </a:xfrm>
          <a:prstGeom prst="rect">
            <a:avLst/>
          </a:prstGeom>
          <a:noFill/>
          <a:ln w="12700">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Nonlinear color spaces: HSV</a:t>
            </a:r>
          </a:p>
        </p:txBody>
      </p:sp>
      <p:sp>
        <p:nvSpPr>
          <p:cNvPr id="41987" name="Rectangle 3"/>
          <p:cNvSpPr>
            <a:spLocks noGrp="1" noChangeArrowheads="1"/>
          </p:cNvSpPr>
          <p:nvPr>
            <p:ph type="body" idx="1"/>
          </p:nvPr>
        </p:nvSpPr>
        <p:spPr>
          <a:xfrm>
            <a:off x="2209800" y="4800600"/>
            <a:ext cx="7772400" cy="1905000"/>
          </a:xfrm>
        </p:spPr>
        <p:txBody>
          <a:bodyPr/>
          <a:lstStyle/>
          <a:p>
            <a:r>
              <a:rPr lang="en-US"/>
              <a:t>Perceptually meaningful dimensions: </a:t>
            </a:r>
            <a:br>
              <a:rPr lang="en-US"/>
            </a:br>
            <a:r>
              <a:rPr lang="en-US"/>
              <a:t>Hue, Saturation, Value (Intensity)</a:t>
            </a:r>
          </a:p>
          <a:p>
            <a:r>
              <a:rPr lang="en-US"/>
              <a:t>RGB cube on its vertex</a:t>
            </a:r>
          </a:p>
        </p:txBody>
      </p:sp>
      <p:pic>
        <p:nvPicPr>
          <p:cNvPr id="41988" name="Picture 4"/>
          <p:cNvPicPr>
            <a:picLocks noChangeAspect="1" noChangeArrowheads="1"/>
          </p:cNvPicPr>
          <p:nvPr/>
        </p:nvPicPr>
        <p:blipFill>
          <a:blip r:embed="rId3" cstate="print"/>
          <a:srcRect/>
          <a:stretch>
            <a:fillRect/>
          </a:stretch>
        </p:blipFill>
        <p:spPr bwMode="auto">
          <a:xfrm>
            <a:off x="1981200" y="1066800"/>
            <a:ext cx="2241550" cy="3657600"/>
          </a:xfrm>
          <a:prstGeom prst="rect">
            <a:avLst/>
          </a:prstGeom>
          <a:noFill/>
          <a:ln w="9525">
            <a:noFill/>
            <a:miter lim="800000"/>
            <a:headEnd/>
            <a:tailEnd/>
          </a:ln>
        </p:spPr>
      </p:pic>
      <p:pic>
        <p:nvPicPr>
          <p:cNvPr id="41989" name="Picture 5"/>
          <p:cNvPicPr>
            <a:picLocks noChangeAspect="1" noChangeArrowheads="1"/>
          </p:cNvPicPr>
          <p:nvPr/>
        </p:nvPicPr>
        <p:blipFill>
          <a:blip r:embed="rId4" cstate="print"/>
          <a:srcRect/>
          <a:stretch>
            <a:fillRect/>
          </a:stretch>
        </p:blipFill>
        <p:spPr bwMode="auto">
          <a:xfrm>
            <a:off x="7696200" y="1635126"/>
            <a:ext cx="2768600" cy="2644775"/>
          </a:xfrm>
          <a:prstGeom prst="rect">
            <a:avLst/>
          </a:prstGeom>
          <a:noFill/>
          <a:ln w="9525">
            <a:noFill/>
            <a:miter lim="800000"/>
            <a:headEnd/>
            <a:tailEnd/>
          </a:ln>
        </p:spPr>
      </p:pic>
      <p:pic>
        <p:nvPicPr>
          <p:cNvPr id="41990" name="Picture 7"/>
          <p:cNvPicPr>
            <a:picLocks noChangeAspect="1" noChangeArrowheads="1"/>
          </p:cNvPicPr>
          <p:nvPr/>
        </p:nvPicPr>
        <p:blipFill>
          <a:blip r:embed="rId5" cstate="print"/>
          <a:srcRect/>
          <a:stretch>
            <a:fillRect/>
          </a:stretch>
        </p:blipFill>
        <p:spPr bwMode="auto">
          <a:xfrm>
            <a:off x="4495800" y="1514476"/>
            <a:ext cx="3124200" cy="275272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7F7F-CFA7-C142-AC5D-D1936FFF0ED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74B24EF-8C0F-F946-80FF-68B085FCB247}"/>
              </a:ext>
            </a:extLst>
          </p:cNvPr>
          <p:cNvSpPr>
            <a:spLocks noGrp="1"/>
          </p:cNvSpPr>
          <p:nvPr>
            <p:ph idx="1"/>
          </p:nvPr>
        </p:nvSpPr>
        <p:spPr/>
        <p:txBody>
          <a:bodyPr/>
          <a:lstStyle/>
          <a:p>
            <a:r>
              <a:rPr lang="en-US" dirty="0">
                <a:solidFill>
                  <a:schemeClr val="bg1">
                    <a:lumMod val="50000"/>
                  </a:schemeClr>
                </a:solidFill>
              </a:rPr>
              <a:t>Physical origin of color</a:t>
            </a:r>
          </a:p>
          <a:p>
            <a:r>
              <a:rPr lang="en-US" dirty="0">
                <a:solidFill>
                  <a:schemeClr val="bg1">
                    <a:lumMod val="50000"/>
                  </a:schemeClr>
                </a:solidFill>
              </a:rPr>
              <a:t>Spectra of sources and surfaces</a:t>
            </a:r>
          </a:p>
          <a:p>
            <a:r>
              <a:rPr lang="en-US" dirty="0">
                <a:solidFill>
                  <a:schemeClr val="bg1">
                    <a:lumMod val="50000"/>
                  </a:schemeClr>
                </a:solidFill>
              </a:rPr>
              <a:t>Physiology of color vision</a:t>
            </a:r>
          </a:p>
          <a:p>
            <a:r>
              <a:rPr lang="en-US" dirty="0">
                <a:solidFill>
                  <a:schemeClr val="bg1">
                    <a:lumMod val="50000"/>
                  </a:schemeClr>
                </a:solidFill>
              </a:rPr>
              <a:t>Quantifying color perception</a:t>
            </a:r>
          </a:p>
          <a:p>
            <a:r>
              <a:rPr lang="en-US" dirty="0">
                <a:solidFill>
                  <a:schemeClr val="bg1">
                    <a:lumMod val="50000"/>
                  </a:schemeClr>
                </a:solidFill>
              </a:rPr>
              <a:t>Color spaces</a:t>
            </a:r>
          </a:p>
          <a:p>
            <a:r>
              <a:rPr lang="en-US" dirty="0"/>
              <a:t>Color constancy, white balance</a:t>
            </a:r>
          </a:p>
          <a:p>
            <a:endParaRPr lang="en-US" dirty="0"/>
          </a:p>
          <a:p>
            <a:endParaRPr lang="en-US" dirty="0"/>
          </a:p>
          <a:p>
            <a:endParaRPr lang="en-US" dirty="0"/>
          </a:p>
        </p:txBody>
      </p:sp>
    </p:spTree>
    <p:extLst>
      <p:ext uri="{BB962C8B-B14F-4D97-AF65-F5344CB8AC3E}">
        <p14:creationId xmlns:p14="http://schemas.microsoft.com/office/powerpoint/2010/main" val="57039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Color perception</a:t>
            </a:r>
          </a:p>
        </p:txBody>
      </p:sp>
      <p:sp>
        <p:nvSpPr>
          <p:cNvPr id="833539" name="Rectangle 3"/>
          <p:cNvSpPr>
            <a:spLocks noGrp="1" noChangeArrowheads="1"/>
          </p:cNvSpPr>
          <p:nvPr>
            <p:ph idx="1"/>
          </p:nvPr>
        </p:nvSpPr>
        <p:spPr/>
        <p:txBody>
          <a:bodyPr/>
          <a:lstStyle/>
          <a:p>
            <a:r>
              <a:rPr lang="en-US" dirty="0"/>
              <a:t>Color/lightness constancy</a:t>
            </a:r>
          </a:p>
          <a:p>
            <a:pPr lvl="1"/>
            <a:r>
              <a:rPr lang="en-US" dirty="0"/>
              <a:t>The ability of the human visual system to perceive the intrinsic reflectance properties of the surfaces despite changes in illumination conditions</a:t>
            </a:r>
          </a:p>
        </p:txBody>
      </p:sp>
      <p:pic>
        <p:nvPicPr>
          <p:cNvPr id="4" name="Picture 4"/>
          <p:cNvPicPr>
            <a:picLocks noChangeAspect="1" noChangeArrowheads="1"/>
          </p:cNvPicPr>
          <p:nvPr/>
        </p:nvPicPr>
        <p:blipFill>
          <a:blip r:embed="rId3" cstate="print"/>
          <a:srcRect/>
          <a:stretch>
            <a:fillRect/>
          </a:stretch>
        </p:blipFill>
        <p:spPr bwMode="auto">
          <a:xfrm>
            <a:off x="4185126" y="2514600"/>
            <a:ext cx="3892075" cy="3886200"/>
          </a:xfrm>
          <a:prstGeom prst="rect">
            <a:avLst/>
          </a:prstGeom>
          <a:noFill/>
          <a:ln w="9525">
            <a:noFill/>
            <a:miter lim="800000"/>
            <a:headEnd/>
            <a:tailEnd/>
          </a:ln>
        </p:spPr>
      </p:pic>
      <p:sp>
        <p:nvSpPr>
          <p:cNvPr id="5" name="Rectangle 5"/>
          <p:cNvSpPr>
            <a:spLocks noChangeArrowheads="1"/>
          </p:cNvSpPr>
          <p:nvPr/>
        </p:nvSpPr>
        <p:spPr bwMode="auto">
          <a:xfrm>
            <a:off x="4185126" y="6414701"/>
            <a:ext cx="3881640" cy="276999"/>
          </a:xfrm>
          <a:prstGeom prst="rect">
            <a:avLst/>
          </a:prstGeom>
          <a:noFill/>
          <a:ln w="9525">
            <a:noFill/>
            <a:miter lim="800000"/>
            <a:headEnd/>
            <a:tailEnd/>
          </a:ln>
        </p:spPr>
        <p:txBody>
          <a:bodyPr wrap="none" anchor="ctr">
            <a:spAutoFit/>
          </a:bodyPr>
          <a:lstStyle/>
          <a:p>
            <a:pPr eaLnBrk="1" hangingPunct="1"/>
            <a:r>
              <a:rPr lang="en-US" sz="1200" dirty="0"/>
              <a:t>J. S. </a:t>
            </a:r>
            <a:r>
              <a:rPr lang="en-US" sz="1200" dirty="0" err="1"/>
              <a:t>Sargent</a:t>
            </a:r>
            <a:r>
              <a:rPr lang="en-US" sz="1200" dirty="0"/>
              <a:t>, The Daughters of Edward D. </a:t>
            </a:r>
            <a:r>
              <a:rPr lang="en-US" sz="1200" dirty="0" err="1"/>
              <a:t>Boit</a:t>
            </a:r>
            <a:r>
              <a:rPr lang="en-US" sz="1200" dirty="0"/>
              <a:t>, 1882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a:t>Chromatic adaptation</a:t>
            </a:r>
          </a:p>
        </p:txBody>
      </p:sp>
      <p:sp>
        <p:nvSpPr>
          <p:cNvPr id="50179" name="Rectangle 3"/>
          <p:cNvSpPr>
            <a:spLocks noGrp="1" noChangeArrowheads="1"/>
          </p:cNvSpPr>
          <p:nvPr>
            <p:ph idx="1"/>
          </p:nvPr>
        </p:nvSpPr>
        <p:spPr/>
        <p:txBody>
          <a:bodyPr/>
          <a:lstStyle/>
          <a:p>
            <a:r>
              <a:rPr lang="en-US" sz="2400" dirty="0"/>
              <a:t>The visual system changes its sensitivity depending on the </a:t>
            </a:r>
            <a:r>
              <a:rPr lang="en-US" sz="2400" dirty="0" err="1"/>
              <a:t>luminances</a:t>
            </a:r>
            <a:r>
              <a:rPr lang="en-US" sz="2400" dirty="0"/>
              <a:t> prevailing in the visual field</a:t>
            </a:r>
          </a:p>
          <a:p>
            <a:pPr lvl="1"/>
            <a:r>
              <a:rPr lang="en-US" dirty="0"/>
              <a:t>The exact mechanism is still not fully understood</a:t>
            </a:r>
          </a:p>
          <a:p>
            <a:r>
              <a:rPr lang="en-US" sz="2400" dirty="0"/>
              <a:t>Adapting to different brightness levels</a:t>
            </a:r>
          </a:p>
          <a:p>
            <a:pPr lvl="1"/>
            <a:r>
              <a:rPr lang="en-US" dirty="0"/>
              <a:t>Changing the size of the iris opening (i.e., the aperture) changes the amount of light that can enter the eye </a:t>
            </a:r>
          </a:p>
          <a:p>
            <a:pPr lvl="1"/>
            <a:r>
              <a:rPr lang="en-US" dirty="0"/>
              <a:t>Think of walking into a building from full sunshine</a:t>
            </a:r>
          </a:p>
          <a:p>
            <a:r>
              <a:rPr lang="en-US" sz="2400" dirty="0"/>
              <a:t>Adapting to different color temperature</a:t>
            </a:r>
          </a:p>
          <a:p>
            <a:pPr lvl="1"/>
            <a:r>
              <a:rPr lang="en-US" dirty="0"/>
              <a:t>The receptive cells on the retina change their sensitivity </a:t>
            </a:r>
          </a:p>
          <a:p>
            <a:pPr lvl="1"/>
            <a:r>
              <a:rPr lang="en-US" dirty="0"/>
              <a:t>For example: if there is an increased amount of red light, the cells receptive to red decrease their sensitivity until the scene looks white again </a:t>
            </a:r>
          </a:p>
          <a:p>
            <a:pPr lvl="1"/>
            <a:r>
              <a:rPr lang="en-US" dirty="0"/>
              <a:t>We actually adapt better in brighter scenes: this is why candlelit scenes still look yellow</a:t>
            </a:r>
          </a:p>
        </p:txBody>
      </p:sp>
      <p:sp>
        <p:nvSpPr>
          <p:cNvPr id="49156" name="Rectangle 7"/>
          <p:cNvSpPr>
            <a:spLocks noChangeArrowheads="1"/>
          </p:cNvSpPr>
          <p:nvPr/>
        </p:nvSpPr>
        <p:spPr bwMode="auto">
          <a:xfrm>
            <a:off x="3124200" y="6415088"/>
            <a:ext cx="5937250" cy="366712"/>
          </a:xfrm>
          <a:prstGeom prst="rect">
            <a:avLst/>
          </a:prstGeom>
          <a:noFill/>
          <a:ln w="9525">
            <a:noFill/>
            <a:miter lim="800000"/>
            <a:headEnd/>
            <a:tailEnd/>
          </a:ln>
        </p:spPr>
        <p:txBody>
          <a:bodyPr wrap="none">
            <a:spAutoFit/>
          </a:bodyPr>
          <a:lstStyle/>
          <a:p>
            <a:r>
              <a:rPr lang="en-US" sz="1800">
                <a:hlinkClick r:id="rId3"/>
              </a:rPr>
              <a:t>http://www.schorsch.com/kbase/glossary/adaptation.html</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17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17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17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17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17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17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1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a:t>Checker shadow illusion</a:t>
            </a:r>
          </a:p>
        </p:txBody>
      </p:sp>
      <p:sp>
        <p:nvSpPr>
          <p:cNvPr id="46083" name="Rectangle 3"/>
          <p:cNvSpPr>
            <a:spLocks noGrp="1" noChangeArrowheads="1"/>
          </p:cNvSpPr>
          <p:nvPr>
            <p:ph type="body" idx="1"/>
          </p:nvPr>
        </p:nvSpPr>
        <p:spPr/>
        <p:txBody>
          <a:bodyPr/>
          <a:lstStyle/>
          <a:p>
            <a:pPr>
              <a:buFontTx/>
              <a:buNone/>
            </a:pPr>
            <a:endParaRPr lang="en-US"/>
          </a:p>
        </p:txBody>
      </p:sp>
      <p:pic>
        <p:nvPicPr>
          <p:cNvPr id="46084" name="Picture 6"/>
          <p:cNvPicPr>
            <a:picLocks noChangeAspect="1" noChangeArrowheads="1"/>
          </p:cNvPicPr>
          <p:nvPr/>
        </p:nvPicPr>
        <p:blipFill>
          <a:blip r:embed="rId3" cstate="print"/>
          <a:srcRect/>
          <a:stretch>
            <a:fillRect/>
          </a:stretch>
        </p:blipFill>
        <p:spPr bwMode="auto">
          <a:xfrm>
            <a:off x="3524250" y="990600"/>
            <a:ext cx="5143500" cy="4000500"/>
          </a:xfrm>
          <a:prstGeom prst="rect">
            <a:avLst/>
          </a:prstGeom>
          <a:noFill/>
          <a:ln w="9525">
            <a:noFill/>
            <a:miter lim="800000"/>
            <a:headEnd/>
            <a:tailEnd/>
          </a:ln>
        </p:spPr>
      </p:pic>
      <p:sp>
        <p:nvSpPr>
          <p:cNvPr id="6" name="Rectangle 7"/>
          <p:cNvSpPr>
            <a:spLocks noChangeArrowheads="1"/>
          </p:cNvSpPr>
          <p:nvPr/>
        </p:nvSpPr>
        <p:spPr bwMode="auto">
          <a:xfrm>
            <a:off x="3315422" y="6338888"/>
            <a:ext cx="5676178" cy="369332"/>
          </a:xfrm>
          <a:prstGeom prst="rect">
            <a:avLst/>
          </a:prstGeom>
          <a:noFill/>
          <a:ln w="9525">
            <a:noFill/>
            <a:miter lim="800000"/>
            <a:headEnd/>
            <a:tailEnd/>
          </a:ln>
        </p:spPr>
        <p:txBody>
          <a:bodyPr wrap="none">
            <a:spAutoFit/>
          </a:bodyPr>
          <a:lstStyle/>
          <a:p>
            <a:r>
              <a:rPr lang="en-US" sz="1800" dirty="0">
                <a:hlinkClick r:id="rId4"/>
              </a:rPr>
              <a:t>https://en.wikipedia.org/wiki/Checker_shadow_illusion</a:t>
            </a:r>
            <a:endParaRPr lang="en-US" sz="18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dirty="0"/>
              <a:t>Checker shadow illusion</a:t>
            </a:r>
          </a:p>
        </p:txBody>
      </p:sp>
      <p:sp>
        <p:nvSpPr>
          <p:cNvPr id="591877" name="Rectangle 5"/>
          <p:cNvSpPr>
            <a:spLocks noGrp="1" noChangeArrowheads="1"/>
          </p:cNvSpPr>
          <p:nvPr>
            <p:ph idx="1"/>
          </p:nvPr>
        </p:nvSpPr>
        <p:spPr>
          <a:xfrm>
            <a:off x="914400" y="5067300"/>
            <a:ext cx="10363200" cy="1104900"/>
          </a:xfrm>
        </p:spPr>
        <p:txBody>
          <a:bodyPr/>
          <a:lstStyle/>
          <a:p>
            <a:r>
              <a:rPr lang="en-US" dirty="0"/>
              <a:t>Possible explanations: simultaneous contrast, reflectance vs. illumination edges</a:t>
            </a:r>
          </a:p>
        </p:txBody>
      </p:sp>
      <p:pic>
        <p:nvPicPr>
          <p:cNvPr id="47108" name="Picture 6"/>
          <p:cNvPicPr>
            <a:picLocks noChangeAspect="1" noChangeArrowheads="1"/>
          </p:cNvPicPr>
          <p:nvPr/>
        </p:nvPicPr>
        <p:blipFill>
          <a:blip r:embed="rId3" cstate="print"/>
          <a:srcRect/>
          <a:stretch>
            <a:fillRect/>
          </a:stretch>
        </p:blipFill>
        <p:spPr bwMode="auto">
          <a:xfrm>
            <a:off x="3524250" y="990600"/>
            <a:ext cx="5143500" cy="4000500"/>
          </a:xfrm>
          <a:prstGeom prst="rect">
            <a:avLst/>
          </a:prstGeom>
          <a:noFill/>
          <a:ln w="9525">
            <a:noFill/>
            <a:miter lim="800000"/>
            <a:headEnd/>
            <a:tailEnd/>
          </a:ln>
        </p:spPr>
      </p:pic>
      <p:sp>
        <p:nvSpPr>
          <p:cNvPr id="47109" name="Rectangle 7"/>
          <p:cNvSpPr>
            <a:spLocks noChangeArrowheads="1"/>
          </p:cNvSpPr>
          <p:nvPr/>
        </p:nvSpPr>
        <p:spPr bwMode="auto">
          <a:xfrm>
            <a:off x="3315422" y="6338888"/>
            <a:ext cx="5676178" cy="369332"/>
          </a:xfrm>
          <a:prstGeom prst="rect">
            <a:avLst/>
          </a:prstGeom>
          <a:noFill/>
          <a:ln w="9525">
            <a:noFill/>
            <a:miter lim="800000"/>
            <a:headEnd/>
            <a:tailEnd/>
          </a:ln>
        </p:spPr>
        <p:txBody>
          <a:bodyPr wrap="none">
            <a:spAutoFit/>
          </a:bodyPr>
          <a:lstStyle/>
          <a:p>
            <a:r>
              <a:rPr lang="en-US" sz="1800" dirty="0">
                <a:hlinkClick r:id="rId4"/>
              </a:rPr>
              <a:t>https://en.wikipedia.org/wiki/Checker_shadow_illusion</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187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7"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color is the dress?</a:t>
            </a:r>
          </a:p>
        </p:txBody>
      </p:sp>
      <p:pic>
        <p:nvPicPr>
          <p:cNvPr id="4" name="Picture 3"/>
          <p:cNvPicPr>
            <a:picLocks noChangeAspect="1"/>
          </p:cNvPicPr>
          <p:nvPr/>
        </p:nvPicPr>
        <p:blipFill>
          <a:blip r:embed="rId2"/>
          <a:stretch>
            <a:fillRect/>
          </a:stretch>
        </p:blipFill>
        <p:spPr>
          <a:xfrm>
            <a:off x="1524000" y="1233098"/>
            <a:ext cx="9144000" cy="4634302"/>
          </a:xfrm>
          <a:prstGeom prst="rect">
            <a:avLst/>
          </a:prstGeom>
        </p:spPr>
      </p:pic>
      <p:sp>
        <p:nvSpPr>
          <p:cNvPr id="5" name="Rectangle 4"/>
          <p:cNvSpPr/>
          <p:nvPr/>
        </p:nvSpPr>
        <p:spPr bwMode="auto">
          <a:xfrm>
            <a:off x="1524000" y="990600"/>
            <a:ext cx="3048000" cy="495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p:cNvSpPr/>
          <p:nvPr/>
        </p:nvSpPr>
        <p:spPr bwMode="auto">
          <a:xfrm>
            <a:off x="7620000" y="990600"/>
            <a:ext cx="3048000" cy="495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 name="Rectangle 6">
            <a:hlinkClick r:id="rId3"/>
          </p:cNvPr>
          <p:cNvSpPr/>
          <p:nvPr/>
        </p:nvSpPr>
        <p:spPr>
          <a:xfrm>
            <a:off x="2895600" y="6260068"/>
            <a:ext cx="6858000" cy="369332"/>
          </a:xfrm>
          <a:prstGeom prst="rect">
            <a:avLst/>
          </a:prstGeom>
        </p:spPr>
        <p:txBody>
          <a:bodyPr wrap="square">
            <a:spAutoFit/>
          </a:bodyPr>
          <a:lstStyle/>
          <a:p>
            <a:pPr algn="ctr"/>
            <a:r>
              <a:rPr lang="en-US" sz="1800" dirty="0">
                <a:hlinkClick r:id="rId4"/>
              </a:rPr>
              <a:t>https://www.wired.com/2015/02/science-one-agrees-color-dress/</a:t>
            </a:r>
            <a:endParaRPr lang="en-US" sz="1800" dirty="0"/>
          </a:p>
        </p:txBody>
      </p:sp>
    </p:spTree>
    <p:extLst>
      <p:ext uri="{BB962C8B-B14F-4D97-AF65-F5344CB8AC3E}">
        <p14:creationId xmlns:p14="http://schemas.microsoft.com/office/powerpoint/2010/main" val="134040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strawberry cake has no red pixels!</a:t>
            </a:r>
          </a:p>
        </p:txBody>
      </p:sp>
      <p:pic>
        <p:nvPicPr>
          <p:cNvPr id="4" name="Picture 3"/>
          <p:cNvPicPr>
            <a:picLocks noChangeAspect="1"/>
          </p:cNvPicPr>
          <p:nvPr/>
        </p:nvPicPr>
        <p:blipFill rotWithShape="1">
          <a:blip r:embed="rId3"/>
          <a:srcRect l="1581" t="1791" r="-1581" b="1851"/>
          <a:stretch/>
        </p:blipFill>
        <p:spPr>
          <a:xfrm>
            <a:off x="3675888" y="1447800"/>
            <a:ext cx="5315712" cy="4374516"/>
          </a:xfrm>
          <a:prstGeom prst="rect">
            <a:avLst/>
          </a:prstGeom>
        </p:spPr>
      </p:pic>
      <p:sp>
        <p:nvSpPr>
          <p:cNvPr id="6" name="TextBox 5"/>
          <p:cNvSpPr txBox="1"/>
          <p:nvPr/>
        </p:nvSpPr>
        <p:spPr>
          <a:xfrm>
            <a:off x="2812162" y="6412468"/>
            <a:ext cx="6789038" cy="369332"/>
          </a:xfrm>
          <a:prstGeom prst="rect">
            <a:avLst/>
          </a:prstGeom>
          <a:noFill/>
        </p:spPr>
        <p:txBody>
          <a:bodyPr wrap="none" rtlCol="0">
            <a:spAutoFit/>
          </a:bodyPr>
          <a:lstStyle/>
          <a:p>
            <a:r>
              <a:rPr lang="en-US" sz="1800" dirty="0">
                <a:hlinkClick r:id="rId4"/>
              </a:rPr>
              <a:t>https://</a:t>
            </a:r>
            <a:r>
              <a:rPr lang="en-US" sz="1800" dirty="0" err="1">
                <a:hlinkClick r:id="rId4"/>
              </a:rPr>
              <a:t>www.digitaltrends.com</a:t>
            </a:r>
            <a:r>
              <a:rPr lang="en-US" sz="1800" dirty="0">
                <a:hlinkClick r:id="rId4"/>
              </a:rPr>
              <a:t>/photography/non-red-strawberries/</a:t>
            </a:r>
            <a:endParaRPr lang="en-US" sz="1800" dirty="0"/>
          </a:p>
        </p:txBody>
      </p:sp>
      <p:sp>
        <p:nvSpPr>
          <p:cNvPr id="7" name="Rectangle 6"/>
          <p:cNvSpPr/>
          <p:nvPr/>
        </p:nvSpPr>
        <p:spPr bwMode="auto">
          <a:xfrm>
            <a:off x="8153400" y="1295400"/>
            <a:ext cx="1066800" cy="472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44615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1524000" y="0"/>
            <a:ext cx="9182100" cy="6896100"/>
          </a:xfrm>
          <a:prstGeom prst="rect">
            <a:avLst/>
          </a:prstGeom>
          <a:noFill/>
          <a:ln w="9525">
            <a:noFill/>
            <a:miter lim="800000"/>
            <a:headEnd/>
            <a:tailEnd/>
          </a:ln>
        </p:spPr>
      </p:pic>
      <p:sp>
        <p:nvSpPr>
          <p:cNvPr id="19459" name="Text Box 3"/>
          <p:cNvSpPr txBox="1">
            <a:spLocks noChangeArrowheads="1"/>
          </p:cNvSpPr>
          <p:nvPr/>
        </p:nvSpPr>
        <p:spPr bwMode="auto">
          <a:xfrm>
            <a:off x="3812495" y="182564"/>
            <a:ext cx="5033750" cy="584775"/>
          </a:xfrm>
          <a:prstGeom prst="rect">
            <a:avLst/>
          </a:prstGeom>
          <a:noFill/>
          <a:ln w="9525">
            <a:noFill/>
            <a:miter lim="800000"/>
            <a:headEnd/>
            <a:tailEnd/>
          </a:ln>
        </p:spPr>
        <p:txBody>
          <a:bodyPr wrap="none">
            <a:spAutoFit/>
          </a:bodyPr>
          <a:lstStyle/>
          <a:p>
            <a:pPr algn="ctr"/>
            <a:r>
              <a:rPr lang="en-US" altLang="en-US" sz="3200" b="1" dirty="0">
                <a:solidFill>
                  <a:srgbClr val="3366FF"/>
                </a:solidFill>
                <a:latin typeface="Helvetica" pitchFamily="34" charset="0"/>
              </a:rPr>
              <a:t>Spectra of Light Sources</a:t>
            </a:r>
          </a:p>
        </p:txBody>
      </p:sp>
      <p:pic>
        <p:nvPicPr>
          <p:cNvPr id="19460" name="Picture 4"/>
          <p:cNvPicPr>
            <a:picLocks noChangeAspect="1" noChangeArrowheads="1"/>
          </p:cNvPicPr>
          <p:nvPr/>
        </p:nvPicPr>
        <p:blipFill>
          <a:blip r:embed="rId4" cstate="print"/>
          <a:srcRect/>
          <a:stretch>
            <a:fillRect/>
          </a:stretch>
        </p:blipFill>
        <p:spPr bwMode="auto">
          <a:xfrm>
            <a:off x="3581400" y="1828800"/>
            <a:ext cx="5867400" cy="5086350"/>
          </a:xfrm>
          <a:prstGeom prst="rect">
            <a:avLst/>
          </a:prstGeom>
          <a:noFill/>
          <a:ln w="9525">
            <a:noFill/>
            <a:miter lim="800000"/>
            <a:headEnd/>
            <a:tailEnd/>
          </a:ln>
        </p:spPr>
      </p:pic>
      <p:sp>
        <p:nvSpPr>
          <p:cNvPr id="19461" name="Text Box 5"/>
          <p:cNvSpPr txBox="1">
            <a:spLocks noChangeArrowheads="1"/>
          </p:cNvSpPr>
          <p:nvPr/>
        </p:nvSpPr>
        <p:spPr bwMode="auto">
          <a:xfrm>
            <a:off x="3336926" y="1425575"/>
            <a:ext cx="6437313" cy="457200"/>
          </a:xfrm>
          <a:prstGeom prst="rect">
            <a:avLst/>
          </a:prstGeom>
          <a:noFill/>
          <a:ln w="9525">
            <a:noFill/>
            <a:miter lim="800000"/>
            <a:headEnd/>
            <a:tailEnd/>
          </a:ln>
        </p:spPr>
        <p:txBody>
          <a:bodyPr wrap="none">
            <a:spAutoFit/>
          </a:bodyPr>
          <a:lstStyle/>
          <a:p>
            <a:r>
              <a:rPr lang="en-US" altLang="en-US">
                <a:solidFill>
                  <a:srgbClr val="FFFF00"/>
                </a:solidFill>
                <a:latin typeface="Helvetica" pitchFamily="34" charset="0"/>
              </a:rPr>
              <a:t>Some examples of the spectra of light sources</a:t>
            </a:r>
          </a:p>
        </p:txBody>
      </p:sp>
      <p:sp>
        <p:nvSpPr>
          <p:cNvPr id="19462" name="Rectangle 6"/>
          <p:cNvSpPr>
            <a:spLocks noChangeArrowheads="1"/>
          </p:cNvSpPr>
          <p:nvPr/>
        </p:nvSpPr>
        <p:spPr bwMode="auto">
          <a:xfrm>
            <a:off x="8855075" y="6616701"/>
            <a:ext cx="1670650" cy="246221"/>
          </a:xfrm>
          <a:prstGeom prst="rect">
            <a:avLst/>
          </a:prstGeom>
          <a:noFill/>
          <a:ln w="9525">
            <a:noFill/>
            <a:miter lim="800000"/>
            <a:headEnd/>
            <a:tailEnd/>
          </a:ln>
        </p:spPr>
        <p:txBody>
          <a:bodyPr wrap="none">
            <a:spAutoFit/>
          </a:bodyPr>
          <a:lstStyle/>
          <a:p>
            <a:r>
              <a:rPr lang="en-US" altLang="en-US" sz="1000">
                <a:solidFill>
                  <a:schemeClr val="bg1"/>
                </a:solidFill>
                <a:latin typeface="EngraversGothic BT Regular" charset="0"/>
              </a:rPr>
              <a:t>© Stephen E. Palmer, 2002</a:t>
            </a:r>
          </a:p>
        </p:txBody>
      </p:sp>
      <p:sp>
        <p:nvSpPr>
          <p:cNvPr id="19463" name="Text Box 12"/>
          <p:cNvSpPr txBox="1">
            <a:spLocks noChangeArrowheads="1"/>
          </p:cNvSpPr>
          <p:nvPr/>
        </p:nvSpPr>
        <p:spPr bwMode="auto">
          <a:xfrm rot="-5400000">
            <a:off x="3325019" y="2770982"/>
            <a:ext cx="1154113" cy="336550"/>
          </a:xfrm>
          <a:prstGeom prst="rect">
            <a:avLst/>
          </a:prstGeom>
          <a:solidFill>
            <a:schemeClr val="tx1"/>
          </a:solidFill>
          <a:ln w="9525">
            <a:noFill/>
            <a:miter lim="800000"/>
            <a:headEnd/>
            <a:tailEnd/>
          </a:ln>
        </p:spPr>
        <p:txBody>
          <a:bodyPr wrap="none">
            <a:spAutoFit/>
          </a:bodyPr>
          <a:lstStyle/>
          <a:p>
            <a:r>
              <a:rPr lang="en-US" sz="1600">
                <a:solidFill>
                  <a:schemeClr val="bg1"/>
                </a:solidFill>
              </a:rPr>
              <a:t>Rel. power</a:t>
            </a:r>
          </a:p>
        </p:txBody>
      </p:sp>
      <p:sp>
        <p:nvSpPr>
          <p:cNvPr id="19464" name="Text Box 13"/>
          <p:cNvSpPr txBox="1">
            <a:spLocks noChangeArrowheads="1"/>
          </p:cNvSpPr>
          <p:nvPr/>
        </p:nvSpPr>
        <p:spPr bwMode="auto">
          <a:xfrm rot="-5400000">
            <a:off x="3293269" y="5426869"/>
            <a:ext cx="1154112" cy="336550"/>
          </a:xfrm>
          <a:prstGeom prst="rect">
            <a:avLst/>
          </a:prstGeom>
          <a:solidFill>
            <a:schemeClr val="tx1"/>
          </a:solidFill>
          <a:ln w="9525">
            <a:noFill/>
            <a:miter lim="800000"/>
            <a:headEnd/>
            <a:tailEnd/>
          </a:ln>
        </p:spPr>
        <p:txBody>
          <a:bodyPr wrap="none">
            <a:spAutoFit/>
          </a:bodyPr>
          <a:lstStyle/>
          <a:p>
            <a:r>
              <a:rPr lang="en-US" sz="1600">
                <a:solidFill>
                  <a:schemeClr val="bg1"/>
                </a:solidFill>
              </a:rPr>
              <a:t>Rel. power</a:t>
            </a:r>
          </a:p>
        </p:txBody>
      </p:sp>
      <p:sp>
        <p:nvSpPr>
          <p:cNvPr id="19465" name="Text Box 14"/>
          <p:cNvSpPr txBox="1">
            <a:spLocks noChangeArrowheads="1"/>
          </p:cNvSpPr>
          <p:nvPr/>
        </p:nvSpPr>
        <p:spPr bwMode="auto">
          <a:xfrm rot="-5400000">
            <a:off x="6220619" y="2759869"/>
            <a:ext cx="1154112" cy="336550"/>
          </a:xfrm>
          <a:prstGeom prst="rect">
            <a:avLst/>
          </a:prstGeom>
          <a:solidFill>
            <a:schemeClr val="tx1"/>
          </a:solidFill>
          <a:ln w="9525">
            <a:noFill/>
            <a:miter lim="800000"/>
            <a:headEnd/>
            <a:tailEnd/>
          </a:ln>
        </p:spPr>
        <p:txBody>
          <a:bodyPr wrap="none">
            <a:spAutoFit/>
          </a:bodyPr>
          <a:lstStyle/>
          <a:p>
            <a:r>
              <a:rPr lang="en-US" sz="1600">
                <a:solidFill>
                  <a:schemeClr val="bg1"/>
                </a:solidFill>
              </a:rPr>
              <a:t>Rel. power</a:t>
            </a:r>
          </a:p>
        </p:txBody>
      </p:sp>
      <p:sp>
        <p:nvSpPr>
          <p:cNvPr id="19466" name="Text Box 15"/>
          <p:cNvSpPr txBox="1">
            <a:spLocks noChangeArrowheads="1"/>
          </p:cNvSpPr>
          <p:nvPr/>
        </p:nvSpPr>
        <p:spPr bwMode="auto">
          <a:xfrm rot="-5400000">
            <a:off x="6220619" y="5361782"/>
            <a:ext cx="1154113" cy="336550"/>
          </a:xfrm>
          <a:prstGeom prst="rect">
            <a:avLst/>
          </a:prstGeom>
          <a:solidFill>
            <a:schemeClr val="tx1"/>
          </a:solidFill>
          <a:ln w="9525">
            <a:noFill/>
            <a:miter lim="800000"/>
            <a:headEnd/>
            <a:tailEnd/>
          </a:ln>
        </p:spPr>
        <p:txBody>
          <a:bodyPr wrap="none">
            <a:spAutoFit/>
          </a:bodyPr>
          <a:lstStyle/>
          <a:p>
            <a:r>
              <a:rPr lang="en-US" sz="1600">
                <a:solidFill>
                  <a:schemeClr val="bg1"/>
                </a:solidFill>
              </a:rPr>
              <a:t>Rel. power</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t>White balance</a:t>
            </a:r>
          </a:p>
        </p:txBody>
      </p:sp>
      <p:sp>
        <p:nvSpPr>
          <p:cNvPr id="52227" name="Rectangle 3"/>
          <p:cNvSpPr>
            <a:spLocks noGrp="1" noChangeArrowheads="1"/>
          </p:cNvSpPr>
          <p:nvPr>
            <p:ph idx="1"/>
          </p:nvPr>
        </p:nvSpPr>
        <p:spPr/>
        <p:txBody>
          <a:bodyPr/>
          <a:lstStyle/>
          <a:p>
            <a:r>
              <a:rPr lang="en-US" sz="2400" dirty="0"/>
              <a:t>Analogous to color constancy mechanisms in human vision, cameras have mechanisms to adapt to the illumination in the environment so that neutral (white or gray) objects look neutral </a:t>
            </a:r>
          </a:p>
        </p:txBody>
      </p:sp>
      <p:sp>
        <p:nvSpPr>
          <p:cNvPr id="52228" name="Rectangle 6"/>
          <p:cNvSpPr>
            <a:spLocks noChangeArrowheads="1"/>
          </p:cNvSpPr>
          <p:nvPr/>
        </p:nvSpPr>
        <p:spPr bwMode="auto">
          <a:xfrm>
            <a:off x="2762250" y="6400801"/>
            <a:ext cx="6457950" cy="366713"/>
          </a:xfrm>
          <a:prstGeom prst="rect">
            <a:avLst/>
          </a:prstGeom>
          <a:noFill/>
          <a:ln w="9525">
            <a:noFill/>
            <a:miter lim="800000"/>
            <a:headEnd/>
            <a:tailEnd/>
          </a:ln>
        </p:spPr>
        <p:txBody>
          <a:bodyPr wrap="none">
            <a:spAutoFit/>
          </a:bodyPr>
          <a:lstStyle/>
          <a:p>
            <a:r>
              <a:rPr lang="en-US" sz="1800" dirty="0">
                <a:hlinkClick r:id="rId3"/>
              </a:rPr>
              <a:t>http://www.cambridgeincolour.com/tutorials/white-balance.htm</a:t>
            </a:r>
            <a:endParaRPr lang="en-US" sz="1800" dirty="0"/>
          </a:p>
        </p:txBody>
      </p:sp>
      <p:pic>
        <p:nvPicPr>
          <p:cNvPr id="52229" name="Picture 4"/>
          <p:cNvPicPr>
            <a:picLocks noChangeAspect="1" noChangeArrowheads="1"/>
          </p:cNvPicPr>
          <p:nvPr/>
        </p:nvPicPr>
        <p:blipFill>
          <a:blip r:embed="rId4" cstate="print"/>
          <a:srcRect/>
          <a:stretch>
            <a:fillRect/>
          </a:stretch>
        </p:blipFill>
        <p:spPr bwMode="auto">
          <a:xfrm>
            <a:off x="2990851" y="3200400"/>
            <a:ext cx="2970213" cy="2971800"/>
          </a:xfrm>
          <a:prstGeom prst="rect">
            <a:avLst/>
          </a:prstGeom>
          <a:noFill/>
          <a:ln w="9525">
            <a:noFill/>
            <a:miter lim="800000"/>
            <a:headEnd/>
            <a:tailEnd/>
          </a:ln>
        </p:spPr>
      </p:pic>
      <p:pic>
        <p:nvPicPr>
          <p:cNvPr id="52230" name="Picture 5"/>
          <p:cNvPicPr>
            <a:picLocks noChangeAspect="1" noChangeArrowheads="1"/>
          </p:cNvPicPr>
          <p:nvPr/>
        </p:nvPicPr>
        <p:blipFill>
          <a:blip r:embed="rId5" cstate="print"/>
          <a:srcRect/>
          <a:stretch>
            <a:fillRect/>
          </a:stretch>
        </p:blipFill>
        <p:spPr bwMode="auto">
          <a:xfrm>
            <a:off x="6127751" y="3200400"/>
            <a:ext cx="2970213" cy="2971800"/>
          </a:xfrm>
          <a:prstGeom prst="rect">
            <a:avLst/>
          </a:prstGeom>
          <a:noFill/>
          <a:ln w="9525">
            <a:noFill/>
            <a:miter lim="800000"/>
            <a:headEnd/>
            <a:tailEnd/>
          </a:ln>
        </p:spPr>
      </p:pic>
      <p:sp>
        <p:nvSpPr>
          <p:cNvPr id="52231" name="Text Box 7"/>
          <p:cNvSpPr txBox="1">
            <a:spLocks noChangeArrowheads="1"/>
          </p:cNvSpPr>
          <p:nvPr/>
        </p:nvSpPr>
        <p:spPr bwMode="auto">
          <a:xfrm>
            <a:off x="3219450" y="2757488"/>
            <a:ext cx="2590800" cy="366712"/>
          </a:xfrm>
          <a:prstGeom prst="rect">
            <a:avLst/>
          </a:prstGeom>
          <a:noFill/>
          <a:ln w="9525">
            <a:noFill/>
            <a:miter lim="800000"/>
            <a:headEnd/>
            <a:tailEnd/>
          </a:ln>
        </p:spPr>
        <p:txBody>
          <a:bodyPr>
            <a:spAutoFit/>
          </a:bodyPr>
          <a:lstStyle/>
          <a:p>
            <a:pPr algn="r"/>
            <a:r>
              <a:rPr lang="en-US" sz="1800" dirty="0"/>
              <a:t>Incorrect white balance</a:t>
            </a:r>
          </a:p>
        </p:txBody>
      </p:sp>
      <p:sp>
        <p:nvSpPr>
          <p:cNvPr id="52232" name="Text Box 8"/>
          <p:cNvSpPr txBox="1">
            <a:spLocks noChangeArrowheads="1"/>
          </p:cNvSpPr>
          <p:nvPr/>
        </p:nvSpPr>
        <p:spPr bwMode="auto">
          <a:xfrm>
            <a:off x="6191250" y="2743201"/>
            <a:ext cx="2819400" cy="366713"/>
          </a:xfrm>
          <a:prstGeom prst="rect">
            <a:avLst/>
          </a:prstGeom>
          <a:noFill/>
          <a:ln w="9525">
            <a:noFill/>
            <a:miter lim="800000"/>
            <a:headEnd/>
            <a:tailEnd/>
          </a:ln>
        </p:spPr>
        <p:txBody>
          <a:bodyPr>
            <a:spAutoFit/>
          </a:bodyPr>
          <a:lstStyle/>
          <a:p>
            <a:pPr algn="ctr"/>
            <a:r>
              <a:rPr lang="en-US" sz="1800" dirty="0"/>
              <a:t>Correct white balance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t>White balance</a:t>
            </a:r>
          </a:p>
        </p:txBody>
      </p:sp>
      <p:sp>
        <p:nvSpPr>
          <p:cNvPr id="9220" name="Rectangle 3"/>
          <p:cNvSpPr>
            <a:spLocks noGrp="1" noChangeArrowheads="1"/>
          </p:cNvSpPr>
          <p:nvPr>
            <p:ph type="body" idx="1"/>
          </p:nvPr>
        </p:nvSpPr>
        <p:spPr/>
        <p:txBody>
          <a:bodyPr/>
          <a:lstStyle/>
          <a:p>
            <a:r>
              <a:rPr lang="en-US" dirty="0"/>
              <a:t>Film cameras: </a:t>
            </a:r>
          </a:p>
          <a:p>
            <a:pPr lvl="1"/>
            <a:r>
              <a:rPr lang="en-US" sz="2400" dirty="0"/>
              <a:t>Different types of film or different filters for different illumination conditions</a:t>
            </a:r>
            <a:br>
              <a:rPr lang="en-US" dirty="0"/>
            </a:br>
            <a:endParaRPr lang="en-US" dirty="0"/>
          </a:p>
          <a:p>
            <a:r>
              <a:rPr lang="en-US" dirty="0"/>
              <a:t>Digital cameras: </a:t>
            </a:r>
          </a:p>
          <a:p>
            <a:pPr lvl="1"/>
            <a:r>
              <a:rPr lang="en-US" sz="2400" dirty="0"/>
              <a:t>Automatic white balance</a:t>
            </a:r>
          </a:p>
          <a:p>
            <a:pPr lvl="1"/>
            <a:r>
              <a:rPr lang="en-US" sz="2400" dirty="0"/>
              <a:t>White balance settings corresponding to </a:t>
            </a:r>
            <a:br>
              <a:rPr lang="en-US" sz="2400" dirty="0"/>
            </a:br>
            <a:r>
              <a:rPr lang="en-US" sz="2400" dirty="0"/>
              <a:t>several common illuminants</a:t>
            </a:r>
          </a:p>
          <a:p>
            <a:pPr lvl="1"/>
            <a:r>
              <a:rPr lang="en-US" sz="2400" dirty="0"/>
              <a:t>Custom white balance using a reference </a:t>
            </a:r>
            <a:br>
              <a:rPr lang="en-US" sz="2400" dirty="0"/>
            </a:br>
            <a:r>
              <a:rPr lang="en-US" sz="2400" dirty="0"/>
              <a:t>object</a:t>
            </a:r>
          </a:p>
        </p:txBody>
      </p:sp>
      <p:sp>
        <p:nvSpPr>
          <p:cNvPr id="9221" name="Rectangle 6"/>
          <p:cNvSpPr>
            <a:spLocks noChangeArrowheads="1"/>
          </p:cNvSpPr>
          <p:nvPr/>
        </p:nvSpPr>
        <p:spPr bwMode="auto">
          <a:xfrm>
            <a:off x="2667000" y="6400801"/>
            <a:ext cx="6457950" cy="366713"/>
          </a:xfrm>
          <a:prstGeom prst="rect">
            <a:avLst/>
          </a:prstGeom>
          <a:noFill/>
          <a:ln w="9525">
            <a:noFill/>
            <a:miter lim="800000"/>
            <a:headEnd/>
            <a:tailEnd/>
          </a:ln>
        </p:spPr>
        <p:txBody>
          <a:bodyPr wrap="none">
            <a:spAutoFit/>
          </a:bodyPr>
          <a:lstStyle/>
          <a:p>
            <a:r>
              <a:rPr lang="en-US" sz="1800">
                <a:hlinkClick r:id="rId4"/>
              </a:rPr>
              <a:t>http://www.cambridgeincolour.com/tutorials/white-balance.htm</a:t>
            </a:r>
            <a:endParaRPr lang="en-US" sz="1800"/>
          </a:p>
        </p:txBody>
      </p:sp>
      <p:graphicFrame>
        <p:nvGraphicFramePr>
          <p:cNvPr id="9218" name="Object 10"/>
          <p:cNvGraphicFramePr>
            <a:graphicFrameLocks noGrp="1" noChangeAspect="1"/>
          </p:cNvGraphicFramePr>
          <p:nvPr>
            <p:ph sz="half" idx="4294967295"/>
          </p:nvPr>
        </p:nvGraphicFramePr>
        <p:xfrm>
          <a:off x="8382001" y="2590800"/>
          <a:ext cx="1527175" cy="2590800"/>
        </p:xfrm>
        <a:graphic>
          <a:graphicData uri="http://schemas.openxmlformats.org/presentationml/2006/ole">
            <mc:AlternateContent xmlns:mc="http://schemas.openxmlformats.org/markup-compatibility/2006">
              <mc:Choice xmlns:v="urn:schemas-microsoft-com:vml" Requires="v">
                <p:oleObj spid="_x0000_s9440" name="Image" r:id="rId5" imgW="2209524" imgH="3746032" progId="Photoshop.Image.10">
                  <p:embed/>
                </p:oleObj>
              </mc:Choice>
              <mc:Fallback>
                <p:oleObj name="Image" r:id="rId5" imgW="2209524" imgH="3746032" progId="Photoshop.Image.10">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1" y="2590800"/>
                        <a:ext cx="1527175" cy="259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t>White balance</a:t>
            </a:r>
          </a:p>
        </p:txBody>
      </p:sp>
      <mc:AlternateContent xmlns:mc="http://schemas.openxmlformats.org/markup-compatibility/2006" xmlns:a14="http://schemas.microsoft.com/office/drawing/2010/main">
        <mc:Choice Requires="a14">
          <p:sp>
            <p:nvSpPr>
              <p:cNvPr id="54275" name="Rectangle 3"/>
              <p:cNvSpPr>
                <a:spLocks noGrp="1" noChangeArrowheads="1"/>
              </p:cNvSpPr>
              <p:nvPr>
                <p:ph idx="1"/>
              </p:nvPr>
            </p:nvSpPr>
            <p:spPr/>
            <p:txBody>
              <a:bodyPr/>
              <a:lstStyle/>
              <a:p>
                <a:pPr marL="533400" indent="-533400"/>
                <a:r>
                  <a:rPr lang="en-US" dirty="0">
                    <a:hlinkClick r:id="rId3"/>
                  </a:rPr>
                  <a:t>Von Kries adaptation</a:t>
                </a:r>
                <a:r>
                  <a:rPr lang="en-US" dirty="0"/>
                  <a:t>: Multiply each channel by a </a:t>
                </a:r>
                <a:r>
                  <a:rPr lang="en-US" i="1" dirty="0"/>
                  <a:t>gain factor</a:t>
                </a:r>
                <a:br>
                  <a:rPr lang="en-US" dirty="0"/>
                </a:br>
                <a:endParaRPr lang="en-US" dirty="0"/>
              </a:p>
              <a:p>
                <a:pPr marL="533400" indent="-533400"/>
                <a:r>
                  <a:rPr lang="en-US" dirty="0"/>
                  <a:t>Best way: gray card</a:t>
                </a:r>
              </a:p>
              <a:p>
                <a:pPr marL="838200" lvl="1" indent="-381000"/>
                <a:r>
                  <a:rPr lang="en-US" dirty="0"/>
                  <a:t>Take a picture of a neutral object  (white or gray)</a:t>
                </a:r>
              </a:p>
              <a:p>
                <a:pPr marL="838200" lvl="1" indent="-381000"/>
                <a:r>
                  <a:rPr lang="en-US" dirty="0"/>
                  <a:t>If the object is recorded as </a:t>
                </a:r>
                <a14:m>
                  <m:oMath xmlns:m="http://schemas.openxmlformats.org/officeDocument/2006/math">
                    <m:r>
                      <a:rPr lang="en-US" i="1" dirty="0" smtClean="0">
                        <a:solidFill>
                          <a:srgbClr val="0000FF"/>
                        </a:solidFill>
                        <a:latin typeface="Cambria Math" panose="02040503050406030204" pitchFamily="18" charset="0"/>
                      </a:rPr>
                      <m:t>𝑟</m:t>
                    </m:r>
                    <m:r>
                      <a:rPr lang="en-US" i="1" baseline="-25000" dirty="0" err="1">
                        <a:solidFill>
                          <a:srgbClr val="0000FF"/>
                        </a:solidFill>
                        <a:latin typeface="Cambria Math" panose="02040503050406030204" pitchFamily="18" charset="0"/>
                      </a:rPr>
                      <m:t>𝑤</m:t>
                    </m:r>
                    <m:r>
                      <a:rPr lang="en-US" i="1" dirty="0">
                        <a:solidFill>
                          <a:srgbClr val="0000FF"/>
                        </a:solidFill>
                        <a:latin typeface="Cambria Math" panose="02040503050406030204" pitchFamily="18" charset="0"/>
                      </a:rPr>
                      <m:t>, </m:t>
                    </m:r>
                    <m:r>
                      <a:rPr lang="en-US" i="1" dirty="0" err="1">
                        <a:solidFill>
                          <a:srgbClr val="0000FF"/>
                        </a:solidFill>
                        <a:latin typeface="Cambria Math" panose="02040503050406030204" pitchFamily="18" charset="0"/>
                      </a:rPr>
                      <m:t>𝑔</m:t>
                    </m:r>
                    <m:r>
                      <a:rPr lang="en-US" i="1" baseline="-25000" dirty="0" err="1">
                        <a:solidFill>
                          <a:srgbClr val="0000FF"/>
                        </a:solidFill>
                        <a:latin typeface="Cambria Math" panose="02040503050406030204" pitchFamily="18" charset="0"/>
                      </a:rPr>
                      <m:t>𝑤</m:t>
                    </m:r>
                    <m:r>
                      <a:rPr lang="en-US" i="1" dirty="0">
                        <a:solidFill>
                          <a:srgbClr val="0000FF"/>
                        </a:solidFill>
                        <a:latin typeface="Cambria Math" panose="02040503050406030204" pitchFamily="18" charset="0"/>
                      </a:rPr>
                      <m:t>, </m:t>
                    </m:r>
                    <m:r>
                      <a:rPr lang="en-US" i="1" dirty="0" err="1">
                        <a:solidFill>
                          <a:srgbClr val="0000FF"/>
                        </a:solidFill>
                        <a:latin typeface="Cambria Math" panose="02040503050406030204" pitchFamily="18" charset="0"/>
                      </a:rPr>
                      <m:t>𝑏</m:t>
                    </m:r>
                    <m:r>
                      <a:rPr lang="en-US" i="1" baseline="-25000" dirty="0" err="1">
                        <a:solidFill>
                          <a:srgbClr val="0000FF"/>
                        </a:solidFill>
                        <a:latin typeface="Cambria Math" panose="02040503050406030204" pitchFamily="18" charset="0"/>
                      </a:rPr>
                      <m:t>𝑤</m:t>
                    </m:r>
                    <m:r>
                      <a:rPr lang="en-US" i="1" dirty="0">
                        <a:solidFill>
                          <a:srgbClr val="0000FF"/>
                        </a:solidFill>
                        <a:latin typeface="Cambria Math" panose="02040503050406030204" pitchFamily="18" charset="0"/>
                      </a:rPr>
                      <m:t> </m:t>
                    </m:r>
                  </m:oMath>
                </a14:m>
                <a:r>
                  <a:rPr lang="en-US" dirty="0"/>
                  <a:t>use weights </a:t>
                </a:r>
                <a14:m>
                  <m:oMath xmlns:m="http://schemas.openxmlformats.org/officeDocument/2006/math">
                    <m:r>
                      <a:rPr lang="en-US" i="1" dirty="0" smtClean="0">
                        <a:solidFill>
                          <a:srgbClr val="0000FF"/>
                        </a:solidFill>
                        <a:latin typeface="Cambria Math" panose="02040503050406030204" pitchFamily="18" charset="0"/>
                      </a:rPr>
                      <m:t>1/</m:t>
                    </m:r>
                    <m:r>
                      <a:rPr lang="en-US" i="1" dirty="0" err="1">
                        <a:solidFill>
                          <a:srgbClr val="0000FF"/>
                        </a:solidFill>
                        <a:latin typeface="Cambria Math" panose="02040503050406030204" pitchFamily="18" charset="0"/>
                      </a:rPr>
                      <m:t>𝑟</m:t>
                    </m:r>
                    <m:r>
                      <a:rPr lang="en-US" i="1" baseline="-25000" dirty="0" err="1">
                        <a:solidFill>
                          <a:srgbClr val="0000FF"/>
                        </a:solidFill>
                        <a:latin typeface="Cambria Math" panose="02040503050406030204" pitchFamily="18" charset="0"/>
                      </a:rPr>
                      <m:t>𝑤</m:t>
                    </m:r>
                    <m:r>
                      <a:rPr lang="en-US" i="1" dirty="0">
                        <a:solidFill>
                          <a:srgbClr val="0000FF"/>
                        </a:solidFill>
                        <a:latin typeface="Cambria Math" panose="02040503050406030204" pitchFamily="18" charset="0"/>
                      </a:rPr>
                      <m:t>, 1/</m:t>
                    </m:r>
                    <m:r>
                      <a:rPr lang="en-US" i="1" dirty="0" err="1">
                        <a:solidFill>
                          <a:srgbClr val="0000FF"/>
                        </a:solidFill>
                        <a:latin typeface="Cambria Math" panose="02040503050406030204" pitchFamily="18" charset="0"/>
                      </a:rPr>
                      <m:t>𝑔</m:t>
                    </m:r>
                    <m:r>
                      <a:rPr lang="en-US" i="1" baseline="-25000" dirty="0" err="1">
                        <a:solidFill>
                          <a:srgbClr val="0000FF"/>
                        </a:solidFill>
                        <a:latin typeface="Cambria Math" panose="02040503050406030204" pitchFamily="18" charset="0"/>
                      </a:rPr>
                      <m:t>𝑤</m:t>
                    </m:r>
                    <m:r>
                      <a:rPr lang="en-US" i="1" dirty="0">
                        <a:solidFill>
                          <a:srgbClr val="0000FF"/>
                        </a:solidFill>
                        <a:latin typeface="Cambria Math" panose="02040503050406030204" pitchFamily="18" charset="0"/>
                      </a:rPr>
                      <m:t>, 1/</m:t>
                    </m:r>
                    <m:r>
                      <a:rPr lang="en-US" i="1" dirty="0" err="1">
                        <a:solidFill>
                          <a:srgbClr val="0000FF"/>
                        </a:solidFill>
                        <a:latin typeface="Cambria Math" panose="02040503050406030204" pitchFamily="18" charset="0"/>
                      </a:rPr>
                      <m:t>𝑏</m:t>
                    </m:r>
                    <m:r>
                      <a:rPr lang="en-US" i="1" baseline="-25000" dirty="0" err="1">
                        <a:solidFill>
                          <a:srgbClr val="0000FF"/>
                        </a:solidFill>
                        <a:latin typeface="Cambria Math" panose="02040503050406030204" pitchFamily="18" charset="0"/>
                      </a:rPr>
                      <m:t>𝑤</m:t>
                    </m:r>
                  </m:oMath>
                </a14:m>
                <a:endParaRPr lang="en-US" baseline="-25000" dirty="0"/>
              </a:p>
            </p:txBody>
          </p:sp>
        </mc:Choice>
        <mc:Fallback xmlns="">
          <p:sp>
            <p:nvSpPr>
              <p:cNvPr id="54275" name="Rectangle 3"/>
              <p:cNvSpPr>
                <a:spLocks noGrp="1" noRot="1" noChangeAspect="1" noMove="1" noResize="1" noEditPoints="1" noAdjustHandles="1" noChangeArrowheads="1" noChangeShapeType="1" noTextEdit="1"/>
              </p:cNvSpPr>
              <p:nvPr>
                <p:ph idx="1"/>
              </p:nvPr>
            </p:nvSpPr>
            <p:spPr>
              <a:blipFill>
                <a:blip r:embed="rId4"/>
                <a:stretch>
                  <a:fillRect l="-1103" t="-1449"/>
                </a:stretch>
              </a:blipFill>
            </p:spPr>
            <p:txBody>
              <a:bodyPr/>
              <a:lstStyle/>
              <a:p>
                <a:r>
                  <a:rPr lang="en-US">
                    <a:noFill/>
                  </a:rPr>
                  <a:t> </a:t>
                </a:r>
              </a:p>
            </p:txBody>
          </p:sp>
        </mc:Fallback>
      </mc:AlternateContent>
      <p:pic>
        <p:nvPicPr>
          <p:cNvPr id="54276" name="Picture 4"/>
          <p:cNvPicPr>
            <a:picLocks noChangeAspect="1" noChangeArrowheads="1"/>
          </p:cNvPicPr>
          <p:nvPr/>
        </p:nvPicPr>
        <p:blipFill>
          <a:blip r:embed="rId5" cstate="print"/>
          <a:srcRect/>
          <a:stretch>
            <a:fillRect/>
          </a:stretch>
        </p:blipFill>
        <p:spPr bwMode="auto">
          <a:xfrm>
            <a:off x="4114800" y="3429000"/>
            <a:ext cx="4457700" cy="29718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White balance</a:t>
            </a:r>
          </a:p>
        </p:txBody>
      </p:sp>
      <mc:AlternateContent xmlns:mc="http://schemas.openxmlformats.org/markup-compatibility/2006" xmlns:a14="http://schemas.microsoft.com/office/drawing/2010/main">
        <mc:Choice Requires="a14">
          <p:sp>
            <p:nvSpPr>
              <p:cNvPr id="634883" name="Rectangle 3"/>
              <p:cNvSpPr>
                <a:spLocks noGrp="1" noChangeArrowheads="1"/>
              </p:cNvSpPr>
              <p:nvPr>
                <p:ph idx="1"/>
              </p:nvPr>
            </p:nvSpPr>
            <p:spPr/>
            <p:txBody>
              <a:bodyPr/>
              <a:lstStyle/>
              <a:p>
                <a:pPr>
                  <a:lnSpc>
                    <a:spcPct val="90000"/>
                  </a:lnSpc>
                </a:pPr>
                <a:r>
                  <a:rPr lang="en-US" dirty="0"/>
                  <a:t>Without gray cards: we need to “guess” which pixels correspond to white objects</a:t>
                </a:r>
              </a:p>
              <a:p>
                <a:pPr>
                  <a:lnSpc>
                    <a:spcPct val="90000"/>
                  </a:lnSpc>
                </a:pPr>
                <a:r>
                  <a:rPr lang="en-US" dirty="0"/>
                  <a:t>Gray world assumption</a:t>
                </a:r>
              </a:p>
              <a:p>
                <a:pPr lvl="1">
                  <a:lnSpc>
                    <a:spcPct val="90000"/>
                  </a:lnSpc>
                </a:pPr>
                <a:r>
                  <a:rPr lang="en-US" dirty="0"/>
                  <a:t>The image average </a:t>
                </a:r>
                <a14:m>
                  <m:oMath xmlns:m="http://schemas.openxmlformats.org/officeDocument/2006/math">
                    <m:acc>
                      <m:accPr>
                        <m:chr m:val="̅"/>
                        <m:ctrlPr>
                          <a:rPr lang="en-US" i="1" dirty="0" smtClean="0">
                            <a:solidFill>
                              <a:srgbClr val="0000FF"/>
                            </a:solidFill>
                            <a:latin typeface="Cambria Math" panose="02040503050406030204" pitchFamily="18" charset="0"/>
                          </a:rPr>
                        </m:ctrlPr>
                      </m:accPr>
                      <m:e>
                        <m:r>
                          <a:rPr lang="en-US" b="0" i="1" dirty="0" smtClean="0">
                            <a:solidFill>
                              <a:srgbClr val="0000FF"/>
                            </a:solidFill>
                            <a:latin typeface="Cambria Math" panose="02040503050406030204" pitchFamily="18" charset="0"/>
                          </a:rPr>
                          <m:t>𝑟</m:t>
                        </m:r>
                      </m:e>
                    </m:acc>
                    <m:r>
                      <a:rPr lang="en-US" b="0" i="1" dirty="0" smtClean="0">
                        <a:solidFill>
                          <a:srgbClr val="0000FF"/>
                        </a:solidFill>
                        <a:latin typeface="Cambria Math" panose="02040503050406030204" pitchFamily="18" charset="0"/>
                      </a:rPr>
                      <m:t>, </m:t>
                    </m:r>
                    <m:acc>
                      <m:accPr>
                        <m:chr m:val="̅"/>
                        <m:ctrlPr>
                          <a:rPr lang="en-US" b="0" i="1" dirty="0" smtClean="0">
                            <a:solidFill>
                              <a:srgbClr val="0000FF"/>
                            </a:solidFill>
                            <a:latin typeface="Cambria Math" panose="02040503050406030204" pitchFamily="18" charset="0"/>
                          </a:rPr>
                        </m:ctrlPr>
                      </m:accPr>
                      <m:e>
                        <m:r>
                          <a:rPr lang="en-US" b="0" i="1" dirty="0" smtClean="0">
                            <a:solidFill>
                              <a:srgbClr val="0000FF"/>
                            </a:solidFill>
                            <a:latin typeface="Cambria Math" panose="02040503050406030204" pitchFamily="18" charset="0"/>
                          </a:rPr>
                          <m:t>𝑔</m:t>
                        </m:r>
                      </m:e>
                    </m:acc>
                    <m:r>
                      <a:rPr lang="en-US" b="0" i="1" dirty="0" smtClean="0">
                        <a:solidFill>
                          <a:srgbClr val="0000FF"/>
                        </a:solidFill>
                        <a:latin typeface="Cambria Math" panose="02040503050406030204" pitchFamily="18" charset="0"/>
                      </a:rPr>
                      <m:t>, </m:t>
                    </m:r>
                    <m:acc>
                      <m:accPr>
                        <m:chr m:val="̅"/>
                        <m:ctrlPr>
                          <a:rPr lang="en-US" b="0" i="1" dirty="0" smtClean="0">
                            <a:solidFill>
                              <a:srgbClr val="0000FF"/>
                            </a:solidFill>
                            <a:latin typeface="Cambria Math" panose="02040503050406030204" pitchFamily="18" charset="0"/>
                          </a:rPr>
                        </m:ctrlPr>
                      </m:accPr>
                      <m:e>
                        <m:r>
                          <a:rPr lang="en-US" b="0" i="1" dirty="0" smtClean="0">
                            <a:solidFill>
                              <a:srgbClr val="0000FF"/>
                            </a:solidFill>
                            <a:latin typeface="Cambria Math" panose="02040503050406030204" pitchFamily="18" charset="0"/>
                          </a:rPr>
                          <m:t>𝑏</m:t>
                        </m:r>
                      </m:e>
                    </m:acc>
                  </m:oMath>
                </a14:m>
                <a:r>
                  <a:rPr lang="en-US" dirty="0"/>
                  <a:t> is gray</a:t>
                </a:r>
              </a:p>
              <a:p>
                <a:pPr lvl="1">
                  <a:lnSpc>
                    <a:spcPct val="90000"/>
                  </a:lnSpc>
                </a:pPr>
                <a:r>
                  <a:rPr lang="en-US" dirty="0"/>
                  <a:t>Use weights </a:t>
                </a:r>
                <a14:m>
                  <m:oMath xmlns:m="http://schemas.openxmlformats.org/officeDocument/2006/math">
                    <m:r>
                      <a:rPr lang="en-US" i="1" dirty="0" smtClean="0">
                        <a:solidFill>
                          <a:srgbClr val="0000FF"/>
                        </a:solidFill>
                        <a:latin typeface="Cambria Math" panose="02040503050406030204" pitchFamily="18" charset="0"/>
                      </a:rPr>
                      <m:t>1/</m:t>
                    </m:r>
                    <m:acc>
                      <m:accPr>
                        <m:chr m:val="̅"/>
                        <m:ctrlPr>
                          <a:rPr lang="en-US" i="1" dirty="0">
                            <a:solidFill>
                              <a:srgbClr val="0000FF"/>
                            </a:solidFill>
                            <a:latin typeface="Cambria Math" panose="02040503050406030204" pitchFamily="18" charset="0"/>
                          </a:rPr>
                        </m:ctrlPr>
                      </m:accPr>
                      <m:e>
                        <m:r>
                          <a:rPr lang="en-US" i="1" dirty="0">
                            <a:solidFill>
                              <a:srgbClr val="0000FF"/>
                            </a:solidFill>
                            <a:latin typeface="Cambria Math" panose="02040503050406030204" pitchFamily="18" charset="0"/>
                          </a:rPr>
                          <m:t>𝑟</m:t>
                        </m:r>
                      </m:e>
                    </m:acc>
                    <m:r>
                      <a:rPr lang="en-US" i="1" dirty="0">
                        <a:solidFill>
                          <a:srgbClr val="0000FF"/>
                        </a:solidFill>
                        <a:latin typeface="Cambria Math" panose="02040503050406030204" pitchFamily="18" charset="0"/>
                      </a:rPr>
                      <m:t>, 1/</m:t>
                    </m:r>
                    <m:acc>
                      <m:accPr>
                        <m:chr m:val="̅"/>
                        <m:ctrlPr>
                          <a:rPr lang="en-US" i="1" dirty="0">
                            <a:solidFill>
                              <a:srgbClr val="0000FF"/>
                            </a:solidFill>
                            <a:latin typeface="Cambria Math" panose="02040503050406030204" pitchFamily="18" charset="0"/>
                          </a:rPr>
                        </m:ctrlPr>
                      </m:accPr>
                      <m:e>
                        <m:r>
                          <a:rPr lang="en-US" i="1" dirty="0">
                            <a:solidFill>
                              <a:srgbClr val="0000FF"/>
                            </a:solidFill>
                            <a:latin typeface="Cambria Math" panose="02040503050406030204" pitchFamily="18" charset="0"/>
                          </a:rPr>
                          <m:t>𝑔</m:t>
                        </m:r>
                      </m:e>
                    </m:acc>
                    <m:r>
                      <a:rPr lang="en-US" i="1" dirty="0">
                        <a:solidFill>
                          <a:srgbClr val="0000FF"/>
                        </a:solidFill>
                        <a:latin typeface="Cambria Math" panose="02040503050406030204" pitchFamily="18" charset="0"/>
                      </a:rPr>
                      <m:t>, 1/</m:t>
                    </m:r>
                    <m:acc>
                      <m:accPr>
                        <m:chr m:val="̅"/>
                        <m:ctrlPr>
                          <a:rPr lang="en-US" i="1" dirty="0">
                            <a:solidFill>
                              <a:srgbClr val="0000FF"/>
                            </a:solidFill>
                            <a:latin typeface="Cambria Math" panose="02040503050406030204" pitchFamily="18" charset="0"/>
                          </a:rPr>
                        </m:ctrlPr>
                      </m:accPr>
                      <m:e>
                        <m:r>
                          <a:rPr lang="en-US" i="1" dirty="0">
                            <a:solidFill>
                              <a:srgbClr val="0000FF"/>
                            </a:solidFill>
                            <a:latin typeface="Cambria Math" panose="02040503050406030204" pitchFamily="18" charset="0"/>
                          </a:rPr>
                          <m:t>𝑏</m:t>
                        </m:r>
                      </m:e>
                    </m:acc>
                  </m:oMath>
                </a14:m>
                <a:endParaRPr lang="en-US" dirty="0"/>
              </a:p>
              <a:p>
                <a:pPr>
                  <a:lnSpc>
                    <a:spcPct val="90000"/>
                  </a:lnSpc>
                </a:pPr>
                <a:r>
                  <a:rPr lang="en-US" dirty="0"/>
                  <a:t>Brightest pixel assumption</a:t>
                </a:r>
              </a:p>
              <a:p>
                <a:pPr lvl="1">
                  <a:lnSpc>
                    <a:spcPct val="90000"/>
                  </a:lnSpc>
                </a:pPr>
                <a:r>
                  <a:rPr lang="en-US" dirty="0"/>
                  <a:t>Highlights usually have the color of the light source </a:t>
                </a:r>
              </a:p>
              <a:p>
                <a:pPr lvl="1">
                  <a:lnSpc>
                    <a:spcPct val="90000"/>
                  </a:lnSpc>
                </a:pPr>
                <a:r>
                  <a:rPr lang="en-US" dirty="0"/>
                  <a:t>Use weights inversely proportional to the values of the brightest pixels</a:t>
                </a:r>
              </a:p>
              <a:p>
                <a:pPr>
                  <a:lnSpc>
                    <a:spcPct val="90000"/>
                  </a:lnSpc>
                </a:pPr>
                <a:r>
                  <a:rPr lang="en-US" dirty="0"/>
                  <a:t>Gamut mapping</a:t>
                </a:r>
              </a:p>
              <a:p>
                <a:pPr lvl="1">
                  <a:lnSpc>
                    <a:spcPct val="90000"/>
                  </a:lnSpc>
                </a:pPr>
                <a:r>
                  <a:rPr lang="en-US" dirty="0"/>
                  <a:t>Gamut: convex hull of all pixel colors in an image</a:t>
                </a:r>
              </a:p>
              <a:p>
                <a:pPr lvl="1">
                  <a:lnSpc>
                    <a:spcPct val="90000"/>
                  </a:lnSpc>
                </a:pPr>
                <a:r>
                  <a:rPr lang="en-US" dirty="0"/>
                  <a:t>Find the transformation that matches the gamut of the image to the gamut of a “typical” image under white light</a:t>
                </a:r>
              </a:p>
              <a:p>
                <a:pPr>
                  <a:lnSpc>
                    <a:spcPct val="90000"/>
                  </a:lnSpc>
                </a:pPr>
                <a:r>
                  <a:rPr lang="en-US" dirty="0"/>
                  <a:t>Use image statistics, learning techniques</a:t>
                </a:r>
              </a:p>
            </p:txBody>
          </p:sp>
        </mc:Choice>
        <mc:Fallback xmlns="">
          <p:sp>
            <p:nvSpPr>
              <p:cNvPr id="634883" name="Rectangle 3"/>
              <p:cNvSpPr>
                <a:spLocks noGrp="1" noRot="1" noChangeAspect="1" noMove="1" noResize="1" noEditPoints="1" noAdjustHandles="1" noChangeArrowheads="1" noChangeShapeType="1" noTextEdit="1"/>
              </p:cNvSpPr>
              <p:nvPr>
                <p:ph idx="1"/>
              </p:nvPr>
            </p:nvSpPr>
            <p:spPr>
              <a:blipFill>
                <a:blip r:embed="rId3"/>
                <a:stretch>
                  <a:fillRect l="-1103" t="-2174"/>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348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88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488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488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3488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488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88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3488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488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488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348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8BD60-DD77-BB48-BB50-88F90BE0B6E6}"/>
              </a:ext>
            </a:extLst>
          </p:cNvPr>
          <p:cNvSpPr>
            <a:spLocks noGrp="1"/>
          </p:cNvSpPr>
          <p:nvPr>
            <p:ph type="title"/>
          </p:nvPr>
        </p:nvSpPr>
        <p:spPr/>
        <p:txBody>
          <a:bodyPr/>
          <a:lstStyle/>
          <a:p>
            <a:r>
              <a:rPr lang="en-US" dirty="0"/>
              <a:t>Is white balance solved?</a:t>
            </a:r>
          </a:p>
        </p:txBody>
      </p:sp>
      <p:pic>
        <p:nvPicPr>
          <p:cNvPr id="5" name="Content Placeholder 4">
            <a:extLst>
              <a:ext uri="{FF2B5EF4-FFF2-40B4-BE49-F238E27FC236}">
                <a16:creationId xmlns:a16="http://schemas.microsoft.com/office/drawing/2014/main" id="{CE5CCBBD-AE09-AD48-8756-4D6C936543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3106" y="1371600"/>
            <a:ext cx="5080000" cy="3810000"/>
          </a:xfrm>
        </p:spPr>
      </p:pic>
      <p:pic>
        <p:nvPicPr>
          <p:cNvPr id="7" name="Picture 6">
            <a:extLst>
              <a:ext uri="{FF2B5EF4-FFF2-40B4-BE49-F238E27FC236}">
                <a16:creationId xmlns:a16="http://schemas.microsoft.com/office/drawing/2014/main" id="{2C91B9C3-375B-2A47-BF71-0E49F6C3A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706" y="1371600"/>
            <a:ext cx="5080000" cy="3810000"/>
          </a:xfrm>
          <a:prstGeom prst="rect">
            <a:avLst/>
          </a:prstGeom>
        </p:spPr>
      </p:pic>
      <p:sp>
        <p:nvSpPr>
          <p:cNvPr id="8" name="TextBox 7">
            <a:extLst>
              <a:ext uri="{FF2B5EF4-FFF2-40B4-BE49-F238E27FC236}">
                <a16:creationId xmlns:a16="http://schemas.microsoft.com/office/drawing/2014/main" id="{4A726C71-2D2D-9A4E-A380-B29911793CB9}"/>
              </a:ext>
            </a:extLst>
          </p:cNvPr>
          <p:cNvSpPr txBox="1"/>
          <p:nvPr/>
        </p:nvSpPr>
        <p:spPr>
          <a:xfrm>
            <a:off x="3355818" y="5334000"/>
            <a:ext cx="5474576" cy="461665"/>
          </a:xfrm>
          <a:prstGeom prst="rect">
            <a:avLst/>
          </a:prstGeom>
          <a:noFill/>
        </p:spPr>
        <p:txBody>
          <a:bodyPr wrap="none" rtlCol="0">
            <a:spAutoFit/>
          </a:bodyPr>
          <a:lstStyle/>
          <a:p>
            <a:r>
              <a:rPr lang="en-US" dirty="0"/>
              <a:t>New College, Oxford, September 2022</a:t>
            </a:r>
          </a:p>
        </p:txBody>
      </p:sp>
    </p:spTree>
    <p:extLst>
      <p:ext uri="{BB962C8B-B14F-4D97-AF65-F5344CB8AC3E}">
        <p14:creationId xmlns:p14="http://schemas.microsoft.com/office/powerpoint/2010/main" val="37119416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E413-2EFB-4742-B9E2-46E89C0FF639}"/>
              </a:ext>
            </a:extLst>
          </p:cNvPr>
          <p:cNvSpPr>
            <a:spLocks noGrp="1"/>
          </p:cNvSpPr>
          <p:nvPr>
            <p:ph type="title"/>
          </p:nvPr>
        </p:nvSpPr>
        <p:spPr/>
        <p:txBody>
          <a:bodyPr/>
          <a:lstStyle/>
          <a:p>
            <a:r>
              <a:rPr lang="en-US" dirty="0"/>
              <a:t>Is white balance solved?</a:t>
            </a:r>
          </a:p>
        </p:txBody>
      </p:sp>
      <p:pic>
        <p:nvPicPr>
          <p:cNvPr id="5" name="Content Placeholder 4">
            <a:extLst>
              <a:ext uri="{FF2B5EF4-FFF2-40B4-BE49-F238E27FC236}">
                <a16:creationId xmlns:a16="http://schemas.microsoft.com/office/drawing/2014/main" id="{4CD37E70-3306-AB4C-BAA2-A552FBDC8B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314" y="1066800"/>
            <a:ext cx="7735371" cy="5257800"/>
          </a:xfrm>
        </p:spPr>
      </p:pic>
      <p:sp>
        <p:nvSpPr>
          <p:cNvPr id="6" name="Rectangle 5">
            <a:extLst>
              <a:ext uri="{FF2B5EF4-FFF2-40B4-BE49-F238E27FC236}">
                <a16:creationId xmlns:a16="http://schemas.microsoft.com/office/drawing/2014/main" id="{5F60BD38-50A0-944E-A300-463F4415D360}"/>
              </a:ext>
            </a:extLst>
          </p:cNvPr>
          <p:cNvSpPr/>
          <p:nvPr/>
        </p:nvSpPr>
        <p:spPr>
          <a:xfrm>
            <a:off x="1040757" y="6324600"/>
            <a:ext cx="10210800" cy="338554"/>
          </a:xfrm>
          <a:prstGeom prst="rect">
            <a:avLst/>
          </a:prstGeom>
        </p:spPr>
        <p:txBody>
          <a:bodyPr wrap="square">
            <a:spAutoFit/>
          </a:bodyPr>
          <a:lstStyle/>
          <a:p>
            <a:pPr algn="ctr"/>
            <a:r>
              <a:rPr lang="en-US" sz="1600" dirty="0">
                <a:hlinkClick r:id="rId3"/>
              </a:rPr>
              <a:t>https://</a:t>
            </a:r>
            <a:r>
              <a:rPr lang="en-US" sz="1600" dirty="0" err="1">
                <a:hlinkClick r:id="rId3"/>
              </a:rPr>
              <a:t>petapixel.com</a:t>
            </a:r>
            <a:r>
              <a:rPr lang="en-US" sz="1600" dirty="0">
                <a:hlinkClick r:id="rId3"/>
              </a:rPr>
              <a:t>/2020/09/10/smartphones-are-ruining-wildfire-sky-photos-with-auto-white-balance/</a:t>
            </a:r>
            <a:endParaRPr lang="en-US" sz="1600" dirty="0"/>
          </a:p>
        </p:txBody>
      </p:sp>
    </p:spTree>
    <p:extLst>
      <p:ext uri="{BB962C8B-B14F-4D97-AF65-F5344CB8AC3E}">
        <p14:creationId xmlns:p14="http://schemas.microsoft.com/office/powerpoint/2010/main" val="14053262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dirty="0"/>
              <a:t>Is white balance solved?</a:t>
            </a:r>
          </a:p>
        </p:txBody>
      </p:sp>
      <p:sp>
        <p:nvSpPr>
          <p:cNvPr id="11268" name="Rectangle 3"/>
          <p:cNvSpPr>
            <a:spLocks noGrp="1" noChangeArrowheads="1"/>
          </p:cNvSpPr>
          <p:nvPr>
            <p:ph idx="1"/>
          </p:nvPr>
        </p:nvSpPr>
        <p:spPr/>
        <p:txBody>
          <a:bodyPr/>
          <a:lstStyle/>
          <a:p>
            <a:r>
              <a:rPr lang="en-US"/>
              <a:t>When there are several types of illuminants in the scene, different reference points will yield different results</a:t>
            </a:r>
          </a:p>
        </p:txBody>
      </p:sp>
      <p:pic>
        <p:nvPicPr>
          <p:cNvPr id="11269" name="Picture 4"/>
          <p:cNvPicPr>
            <a:picLocks noChangeAspect="1" noChangeArrowheads="1"/>
          </p:cNvPicPr>
          <p:nvPr/>
        </p:nvPicPr>
        <p:blipFill>
          <a:blip r:embed="rId4" cstate="print"/>
          <a:srcRect/>
          <a:stretch>
            <a:fillRect/>
          </a:stretch>
        </p:blipFill>
        <p:spPr bwMode="auto">
          <a:xfrm>
            <a:off x="3352800" y="2138363"/>
            <a:ext cx="2501900" cy="3771900"/>
          </a:xfrm>
          <a:prstGeom prst="rect">
            <a:avLst/>
          </a:prstGeom>
          <a:noFill/>
          <a:ln w="9525">
            <a:noFill/>
            <a:miter lim="800000"/>
            <a:headEnd/>
            <a:tailEnd/>
          </a:ln>
        </p:spPr>
      </p:pic>
      <p:graphicFrame>
        <p:nvGraphicFramePr>
          <p:cNvPr id="11266" name="Object 5"/>
          <p:cNvGraphicFramePr>
            <a:graphicFrameLocks noChangeAspect="1"/>
          </p:cNvGraphicFramePr>
          <p:nvPr/>
        </p:nvGraphicFramePr>
        <p:xfrm>
          <a:off x="6450013" y="2133601"/>
          <a:ext cx="2476500" cy="3738563"/>
        </p:xfrm>
        <a:graphic>
          <a:graphicData uri="http://schemas.openxmlformats.org/presentationml/2006/ole">
            <mc:AlternateContent xmlns:mc="http://schemas.openxmlformats.org/markup-compatibility/2006">
              <mc:Choice xmlns:v="urn:schemas-microsoft-com:vml" Requires="v">
                <p:oleObj spid="_x0000_s11488" name="Image" r:id="rId5" imgW="2514286" imgH="3796825" progId="Photoshop.Image.10">
                  <p:embed/>
                </p:oleObj>
              </mc:Choice>
              <mc:Fallback>
                <p:oleObj name="Image" r:id="rId5" imgW="2514286" imgH="3796825" progId="Photoshop.Image.10">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0013" y="2133601"/>
                        <a:ext cx="2476500" cy="3738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1270" name="Rectangle 6"/>
          <p:cNvSpPr>
            <a:spLocks noChangeArrowheads="1"/>
          </p:cNvSpPr>
          <p:nvPr/>
        </p:nvSpPr>
        <p:spPr bwMode="auto">
          <a:xfrm>
            <a:off x="2667000" y="6400801"/>
            <a:ext cx="6457950" cy="366713"/>
          </a:xfrm>
          <a:prstGeom prst="rect">
            <a:avLst/>
          </a:prstGeom>
          <a:noFill/>
          <a:ln w="9525">
            <a:noFill/>
            <a:miter lim="800000"/>
            <a:headEnd/>
            <a:tailEnd/>
          </a:ln>
        </p:spPr>
        <p:txBody>
          <a:bodyPr wrap="none">
            <a:spAutoFit/>
          </a:bodyPr>
          <a:lstStyle/>
          <a:p>
            <a:r>
              <a:rPr lang="en-US" sz="1800">
                <a:hlinkClick r:id="rId7"/>
              </a:rPr>
              <a:t>http://www.cambridgeincolour.com/tutorials/white-balance.htm</a:t>
            </a:r>
            <a:endParaRPr lang="en-US" sz="1800"/>
          </a:p>
        </p:txBody>
      </p:sp>
      <p:sp>
        <p:nvSpPr>
          <p:cNvPr id="11271" name="Text Box 7"/>
          <p:cNvSpPr txBox="1">
            <a:spLocks noChangeArrowheads="1"/>
          </p:cNvSpPr>
          <p:nvPr/>
        </p:nvSpPr>
        <p:spPr bwMode="auto">
          <a:xfrm>
            <a:off x="3371850" y="5943601"/>
            <a:ext cx="2590800" cy="366713"/>
          </a:xfrm>
          <a:prstGeom prst="rect">
            <a:avLst/>
          </a:prstGeom>
          <a:noFill/>
          <a:ln w="9525">
            <a:noFill/>
            <a:miter lim="800000"/>
            <a:headEnd/>
            <a:tailEnd/>
          </a:ln>
        </p:spPr>
        <p:txBody>
          <a:bodyPr>
            <a:spAutoFit/>
          </a:bodyPr>
          <a:lstStyle/>
          <a:p>
            <a:pPr algn="ctr"/>
            <a:r>
              <a:rPr lang="en-US" sz="1800"/>
              <a:t>Reference: moon</a:t>
            </a:r>
          </a:p>
        </p:txBody>
      </p:sp>
      <p:sp>
        <p:nvSpPr>
          <p:cNvPr id="11272" name="Text Box 8"/>
          <p:cNvSpPr txBox="1">
            <a:spLocks noChangeArrowheads="1"/>
          </p:cNvSpPr>
          <p:nvPr/>
        </p:nvSpPr>
        <p:spPr bwMode="auto">
          <a:xfrm>
            <a:off x="6400800" y="5943601"/>
            <a:ext cx="2590800" cy="366713"/>
          </a:xfrm>
          <a:prstGeom prst="rect">
            <a:avLst/>
          </a:prstGeom>
          <a:noFill/>
          <a:ln w="9525">
            <a:noFill/>
            <a:miter lim="800000"/>
            <a:headEnd/>
            <a:tailEnd/>
          </a:ln>
        </p:spPr>
        <p:txBody>
          <a:bodyPr>
            <a:spAutoFit/>
          </a:bodyPr>
          <a:lstStyle/>
          <a:p>
            <a:pPr algn="ctr"/>
            <a:r>
              <a:rPr lang="en-US" sz="1800"/>
              <a:t>Reference: stone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dirty="0"/>
              <a:t>Is white balance solved?</a:t>
            </a:r>
          </a:p>
        </p:txBody>
      </p:sp>
      <p:sp>
        <p:nvSpPr>
          <p:cNvPr id="11268" name="Rectangle 3"/>
          <p:cNvSpPr>
            <a:spLocks noGrp="1" noChangeArrowheads="1"/>
          </p:cNvSpPr>
          <p:nvPr>
            <p:ph idx="1"/>
          </p:nvPr>
        </p:nvSpPr>
        <p:spPr/>
        <p:txBody>
          <a:bodyPr/>
          <a:lstStyle/>
          <a:p>
            <a:r>
              <a:rPr lang="en-US" dirty="0"/>
              <a:t>When there are several types of illuminants in the scene, different reference points will yield different results</a:t>
            </a:r>
          </a:p>
          <a:p>
            <a:r>
              <a:rPr lang="en-US" dirty="0"/>
              <a:t>Possible solution: spatially varying white balance</a:t>
            </a:r>
          </a:p>
        </p:txBody>
      </p:sp>
      <p:sp>
        <p:nvSpPr>
          <p:cNvPr id="9" name="Content Placeholder 2">
            <a:extLst>
              <a:ext uri="{FF2B5EF4-FFF2-40B4-BE49-F238E27FC236}">
                <a16:creationId xmlns:a16="http://schemas.microsoft.com/office/drawing/2014/main" id="{4420ECA9-F213-F04C-9BF3-BCA1A340114F}"/>
              </a:ext>
            </a:extLst>
          </p:cNvPr>
          <p:cNvSpPr txBox="1">
            <a:spLocks/>
          </p:cNvSpPr>
          <p:nvPr/>
        </p:nvSpPr>
        <p:spPr bwMode="auto">
          <a:xfrm>
            <a:off x="2209800" y="6096000"/>
            <a:ext cx="77724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lgn="ctr">
              <a:buFontTx/>
              <a:buNone/>
            </a:pPr>
            <a:r>
              <a:rPr lang="en-US" sz="1800" kern="0" dirty="0"/>
              <a:t>E. Hsu, T. Mertens, S. Paris, S. </a:t>
            </a:r>
            <a:r>
              <a:rPr lang="en-US" sz="1800" kern="0" dirty="0" err="1"/>
              <a:t>Avidan</a:t>
            </a:r>
            <a:r>
              <a:rPr lang="en-US" sz="1800" kern="0" dirty="0"/>
              <a:t>, and F. Durand, </a:t>
            </a:r>
            <a:r>
              <a:rPr lang="en-US" sz="1800" kern="0" dirty="0">
                <a:hlinkClick r:id="rId3"/>
              </a:rPr>
              <a:t>Light Mixture Estimation for Spatially Varying White Balance</a:t>
            </a:r>
            <a:r>
              <a:rPr lang="en-US" sz="1800" kern="0" dirty="0"/>
              <a:t>, SIGGRAPH 2008</a:t>
            </a:r>
          </a:p>
        </p:txBody>
      </p:sp>
      <p:pic>
        <p:nvPicPr>
          <p:cNvPr id="10" name="Picture 2" descr="C:\Courses\CompPhotography\LME\lme-sig2008.key\conc_in.png">
            <a:extLst>
              <a:ext uri="{FF2B5EF4-FFF2-40B4-BE49-F238E27FC236}">
                <a16:creationId xmlns:a16="http://schemas.microsoft.com/office/drawing/2014/main" id="{7372CEE9-7E3F-1B44-9A0A-9ECCEEFE06F0}"/>
              </a:ext>
            </a:extLst>
          </p:cNvPr>
          <p:cNvPicPr>
            <a:picLocks noChangeAspect="1" noChangeArrowheads="1"/>
          </p:cNvPicPr>
          <p:nvPr/>
        </p:nvPicPr>
        <p:blipFill>
          <a:blip r:embed="rId4" cstate="print"/>
          <a:srcRect/>
          <a:stretch>
            <a:fillRect/>
          </a:stretch>
        </p:blipFill>
        <p:spPr bwMode="auto">
          <a:xfrm>
            <a:off x="2346325" y="2817284"/>
            <a:ext cx="2119923" cy="2648480"/>
          </a:xfrm>
          <a:prstGeom prst="rect">
            <a:avLst/>
          </a:prstGeom>
          <a:noFill/>
          <a:ln w="9525">
            <a:noFill/>
            <a:miter lim="800000"/>
            <a:headEnd/>
            <a:tailEnd/>
          </a:ln>
        </p:spPr>
      </p:pic>
      <p:pic>
        <p:nvPicPr>
          <p:cNvPr id="11" name="Picture 3" descr="C:\Courses\CompPhotography\LME\lme-sig2008.key\conc_alpha.png">
            <a:extLst>
              <a:ext uri="{FF2B5EF4-FFF2-40B4-BE49-F238E27FC236}">
                <a16:creationId xmlns:a16="http://schemas.microsoft.com/office/drawing/2014/main" id="{3171E1B0-0D41-6848-B2C5-50B3B9C915F6}"/>
              </a:ext>
            </a:extLst>
          </p:cNvPr>
          <p:cNvPicPr>
            <a:picLocks noChangeAspect="1" noChangeArrowheads="1"/>
          </p:cNvPicPr>
          <p:nvPr/>
        </p:nvPicPr>
        <p:blipFill>
          <a:blip r:embed="rId5" cstate="print"/>
          <a:srcRect/>
          <a:stretch>
            <a:fillRect/>
          </a:stretch>
        </p:blipFill>
        <p:spPr bwMode="auto">
          <a:xfrm>
            <a:off x="5013327" y="2819400"/>
            <a:ext cx="2134170" cy="2667000"/>
          </a:xfrm>
          <a:prstGeom prst="rect">
            <a:avLst/>
          </a:prstGeom>
          <a:noFill/>
          <a:ln w="9525">
            <a:noFill/>
            <a:miter lim="800000"/>
            <a:headEnd/>
            <a:tailEnd/>
          </a:ln>
        </p:spPr>
      </p:pic>
      <p:pic>
        <p:nvPicPr>
          <p:cNvPr id="12" name="Picture 4" descr="C:\Courses\CompPhotography\LME\lme-sig2008.key\conc_out.png">
            <a:extLst>
              <a:ext uri="{FF2B5EF4-FFF2-40B4-BE49-F238E27FC236}">
                <a16:creationId xmlns:a16="http://schemas.microsoft.com/office/drawing/2014/main" id="{2DFAAF64-23CC-B444-8082-5057583A0BDE}"/>
              </a:ext>
            </a:extLst>
          </p:cNvPr>
          <p:cNvPicPr>
            <a:picLocks noChangeAspect="1" noChangeArrowheads="1"/>
          </p:cNvPicPr>
          <p:nvPr/>
        </p:nvPicPr>
        <p:blipFill>
          <a:blip r:embed="rId6" cstate="print"/>
          <a:srcRect/>
          <a:stretch>
            <a:fillRect/>
          </a:stretch>
        </p:blipFill>
        <p:spPr bwMode="auto">
          <a:xfrm>
            <a:off x="7604127" y="2819400"/>
            <a:ext cx="2134170" cy="2667000"/>
          </a:xfrm>
          <a:prstGeom prst="rect">
            <a:avLst/>
          </a:prstGeom>
          <a:noFill/>
          <a:ln w="9525">
            <a:noFill/>
            <a:miter lim="800000"/>
            <a:headEnd/>
            <a:tailEnd/>
          </a:ln>
        </p:spPr>
      </p:pic>
      <p:sp>
        <p:nvSpPr>
          <p:cNvPr id="13" name="Text Box 7">
            <a:extLst>
              <a:ext uri="{FF2B5EF4-FFF2-40B4-BE49-F238E27FC236}">
                <a16:creationId xmlns:a16="http://schemas.microsoft.com/office/drawing/2014/main" id="{745FD33E-DC23-1547-BCE7-BD2681639328}"/>
              </a:ext>
            </a:extLst>
          </p:cNvPr>
          <p:cNvSpPr txBox="1">
            <a:spLocks noChangeArrowheads="1"/>
          </p:cNvSpPr>
          <p:nvPr/>
        </p:nvSpPr>
        <p:spPr bwMode="auto">
          <a:xfrm>
            <a:off x="3108327" y="5533292"/>
            <a:ext cx="773602" cy="369332"/>
          </a:xfrm>
          <a:prstGeom prst="rect">
            <a:avLst/>
          </a:prstGeom>
          <a:noFill/>
          <a:ln w="9525">
            <a:noFill/>
            <a:miter lim="800000"/>
            <a:headEnd/>
            <a:tailEnd/>
          </a:ln>
        </p:spPr>
        <p:txBody>
          <a:bodyPr wrap="square">
            <a:spAutoFit/>
          </a:bodyPr>
          <a:lstStyle/>
          <a:p>
            <a:r>
              <a:rPr lang="en-US" sz="1800"/>
              <a:t>Input</a:t>
            </a:r>
          </a:p>
        </p:txBody>
      </p:sp>
      <p:sp>
        <p:nvSpPr>
          <p:cNvPr id="14" name="Text Box 8">
            <a:extLst>
              <a:ext uri="{FF2B5EF4-FFF2-40B4-BE49-F238E27FC236}">
                <a16:creationId xmlns:a16="http://schemas.microsoft.com/office/drawing/2014/main" id="{F0D6B23D-961E-244E-9E32-89FCE5B28F1F}"/>
              </a:ext>
            </a:extLst>
          </p:cNvPr>
          <p:cNvSpPr txBox="1">
            <a:spLocks noChangeArrowheads="1"/>
          </p:cNvSpPr>
          <p:nvPr/>
        </p:nvSpPr>
        <p:spPr bwMode="auto">
          <a:xfrm>
            <a:off x="5394326" y="5533292"/>
            <a:ext cx="1474545" cy="369332"/>
          </a:xfrm>
          <a:prstGeom prst="rect">
            <a:avLst/>
          </a:prstGeom>
          <a:noFill/>
          <a:ln w="9525">
            <a:noFill/>
            <a:miter lim="800000"/>
            <a:headEnd/>
            <a:tailEnd/>
          </a:ln>
        </p:spPr>
        <p:txBody>
          <a:bodyPr wrap="square">
            <a:spAutoFit/>
          </a:bodyPr>
          <a:lstStyle/>
          <a:p>
            <a:r>
              <a:rPr lang="en-US" sz="1800"/>
              <a:t>Alpha map</a:t>
            </a:r>
          </a:p>
        </p:txBody>
      </p:sp>
      <p:sp>
        <p:nvSpPr>
          <p:cNvPr id="15" name="Text Box 9">
            <a:extLst>
              <a:ext uri="{FF2B5EF4-FFF2-40B4-BE49-F238E27FC236}">
                <a16:creationId xmlns:a16="http://schemas.microsoft.com/office/drawing/2014/main" id="{333794D9-3177-5948-98CC-5A3C4AF00F0B}"/>
              </a:ext>
            </a:extLst>
          </p:cNvPr>
          <p:cNvSpPr txBox="1">
            <a:spLocks noChangeArrowheads="1"/>
          </p:cNvSpPr>
          <p:nvPr/>
        </p:nvSpPr>
        <p:spPr bwMode="auto">
          <a:xfrm>
            <a:off x="8258175" y="5533292"/>
            <a:ext cx="985879" cy="369332"/>
          </a:xfrm>
          <a:prstGeom prst="rect">
            <a:avLst/>
          </a:prstGeom>
          <a:noFill/>
          <a:ln w="9525">
            <a:noFill/>
            <a:miter lim="800000"/>
            <a:headEnd/>
            <a:tailEnd/>
          </a:ln>
        </p:spPr>
        <p:txBody>
          <a:bodyPr wrap="square">
            <a:spAutoFit/>
          </a:bodyPr>
          <a:lstStyle/>
          <a:p>
            <a:r>
              <a:rPr lang="en-US" sz="1800"/>
              <a:t>Output</a:t>
            </a:r>
          </a:p>
        </p:txBody>
      </p:sp>
    </p:spTree>
    <p:extLst>
      <p:ext uri="{BB962C8B-B14F-4D97-AF65-F5344CB8AC3E}">
        <p14:creationId xmlns:p14="http://schemas.microsoft.com/office/powerpoint/2010/main" val="41091430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dirty="0"/>
              <a:t>Uses of color in computer vision</a:t>
            </a:r>
          </a:p>
        </p:txBody>
      </p:sp>
      <p:pic>
        <p:nvPicPr>
          <p:cNvPr id="4" name="Picture 3"/>
          <p:cNvPicPr>
            <a:picLocks noChangeAspect="1"/>
          </p:cNvPicPr>
          <p:nvPr/>
        </p:nvPicPr>
        <p:blipFill>
          <a:blip r:embed="rId3"/>
          <a:stretch>
            <a:fillRect/>
          </a:stretch>
        </p:blipFill>
        <p:spPr>
          <a:xfrm>
            <a:off x="2438400" y="3997036"/>
            <a:ext cx="3653802" cy="2438400"/>
          </a:xfrm>
          <a:prstGeom prst="rect">
            <a:avLst/>
          </a:prstGeom>
        </p:spPr>
      </p:pic>
      <p:pic>
        <p:nvPicPr>
          <p:cNvPr id="5" name="Picture 4" descr="Screen Shot 2018-01-31 at 10.58.4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253836"/>
            <a:ext cx="4762056" cy="3962400"/>
          </a:xfrm>
          <a:prstGeom prst="rect">
            <a:avLst/>
          </a:prstGeom>
        </p:spPr>
      </p:pic>
      <p:pic>
        <p:nvPicPr>
          <p:cNvPr id="2" name="Picture 1">
            <a:extLst>
              <a:ext uri="{FF2B5EF4-FFF2-40B4-BE49-F238E27FC236}">
                <a16:creationId xmlns:a16="http://schemas.microsoft.com/office/drawing/2014/main" id="{42E9CCFF-7E49-C549-BAF7-D464BC779BDE}"/>
              </a:ext>
            </a:extLst>
          </p:cNvPr>
          <p:cNvPicPr>
            <a:picLocks noChangeAspect="1"/>
          </p:cNvPicPr>
          <p:nvPr/>
        </p:nvPicPr>
        <p:blipFill>
          <a:blip r:embed="rId5"/>
          <a:stretch>
            <a:fillRect/>
          </a:stretch>
        </p:blipFill>
        <p:spPr>
          <a:xfrm>
            <a:off x="1105917" y="1048562"/>
            <a:ext cx="3907716" cy="268523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Spectra of light sources</a:t>
            </a:r>
          </a:p>
        </p:txBody>
      </p:sp>
      <p:sp>
        <p:nvSpPr>
          <p:cNvPr id="3" name="Content Placeholder 2"/>
          <p:cNvSpPr>
            <a:spLocks noGrp="1"/>
          </p:cNvSpPr>
          <p:nvPr>
            <p:ph idx="1"/>
          </p:nvPr>
        </p:nvSpPr>
        <p:spPr/>
        <p:txBody>
          <a:bodyPr/>
          <a:lstStyle/>
          <a:p>
            <a:endParaRPr lang="en-US"/>
          </a:p>
        </p:txBody>
      </p:sp>
      <p:pic>
        <p:nvPicPr>
          <p:cNvPr id="15362" name="Picture 2" descr="http://www.popularmechanics.com/cm/popularmechanics/images/Ok/lightbulb-wars-00-0911-xln-42221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926" y="914401"/>
            <a:ext cx="8143875" cy="547687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3810000" y="6443246"/>
            <a:ext cx="4572000" cy="338554"/>
          </a:xfrm>
          <a:prstGeom prst="rect">
            <a:avLst/>
          </a:prstGeom>
        </p:spPr>
        <p:txBody>
          <a:bodyPr>
            <a:spAutoFit/>
          </a:bodyPr>
          <a:lstStyle/>
          <a:p>
            <a:pPr algn="ctr"/>
            <a:r>
              <a:rPr lang="en-US" sz="1600" dirty="0">
                <a:hlinkClick r:id="rId3"/>
              </a:rPr>
              <a:t>Source: Popular Mechanics</a:t>
            </a:r>
            <a:endParaRPr lang="en-US" sz="1600" dirty="0"/>
          </a:p>
        </p:txBody>
      </p:sp>
    </p:spTree>
    <p:extLst>
      <p:ext uri="{BB962C8B-B14F-4D97-AF65-F5344CB8AC3E}">
        <p14:creationId xmlns:p14="http://schemas.microsoft.com/office/powerpoint/2010/main" val="449675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Spectra of light sources</a:t>
            </a:r>
          </a:p>
        </p:txBody>
      </p:sp>
      <p:pic>
        <p:nvPicPr>
          <p:cNvPr id="16386" name="Picture 2" descr="Merry Christmas from xkc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09800" y="1447800"/>
            <a:ext cx="7784286" cy="39624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4173519" y="5939136"/>
            <a:ext cx="4006225" cy="461665"/>
          </a:xfrm>
          <a:prstGeom prst="rect">
            <a:avLst/>
          </a:prstGeom>
        </p:spPr>
        <p:txBody>
          <a:bodyPr wrap="none">
            <a:spAutoFit/>
          </a:bodyPr>
          <a:lstStyle/>
          <a:p>
            <a:r>
              <a:rPr lang="en-US" dirty="0">
                <a:hlinkClick r:id="rId4"/>
              </a:rPr>
              <a:t>https://www.xkcd.com/1308/</a:t>
            </a:r>
            <a:endParaRPr lang="en-US" dirty="0"/>
          </a:p>
        </p:txBody>
      </p:sp>
    </p:spTree>
    <p:extLst>
      <p:ext uri="{BB962C8B-B14F-4D97-AF65-F5344CB8AC3E}">
        <p14:creationId xmlns:p14="http://schemas.microsoft.com/office/powerpoint/2010/main" val="351490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1524000" y="0"/>
            <a:ext cx="9182100" cy="6896100"/>
          </a:xfrm>
          <a:prstGeom prst="rect">
            <a:avLst/>
          </a:prstGeom>
          <a:noFill/>
          <a:ln w="9525">
            <a:noFill/>
            <a:miter lim="800000"/>
            <a:headEnd/>
            <a:tailEnd/>
          </a:ln>
        </p:spPr>
      </p:pic>
      <p:sp>
        <p:nvSpPr>
          <p:cNvPr id="20483" name="Text Box 3"/>
          <p:cNvSpPr txBox="1">
            <a:spLocks noChangeArrowheads="1"/>
          </p:cNvSpPr>
          <p:nvPr/>
        </p:nvSpPr>
        <p:spPr bwMode="auto">
          <a:xfrm>
            <a:off x="3106375" y="182564"/>
            <a:ext cx="6445995" cy="584775"/>
          </a:xfrm>
          <a:prstGeom prst="rect">
            <a:avLst/>
          </a:prstGeom>
          <a:noFill/>
          <a:ln w="9525">
            <a:noFill/>
            <a:miter lim="800000"/>
            <a:headEnd/>
            <a:tailEnd/>
          </a:ln>
        </p:spPr>
        <p:txBody>
          <a:bodyPr wrap="none">
            <a:spAutoFit/>
          </a:bodyPr>
          <a:lstStyle/>
          <a:p>
            <a:pPr algn="ctr"/>
            <a:r>
              <a:rPr lang="en-US" sz="3200" b="1" dirty="0">
                <a:solidFill>
                  <a:srgbClr val="3366FF"/>
                </a:solidFill>
                <a:latin typeface="Helvetica" pitchFamily="34" charset="0"/>
              </a:rPr>
              <a:t>Reflectance Spectra of Surfaces</a:t>
            </a:r>
          </a:p>
        </p:txBody>
      </p:sp>
      <p:sp>
        <p:nvSpPr>
          <p:cNvPr id="20484" name="Text Box 4"/>
          <p:cNvSpPr txBox="1">
            <a:spLocks noChangeArrowheads="1"/>
          </p:cNvSpPr>
          <p:nvPr/>
        </p:nvSpPr>
        <p:spPr bwMode="auto">
          <a:xfrm>
            <a:off x="2833688" y="1425575"/>
            <a:ext cx="7453312" cy="457200"/>
          </a:xfrm>
          <a:prstGeom prst="rect">
            <a:avLst/>
          </a:prstGeom>
          <a:noFill/>
          <a:ln w="9525">
            <a:noFill/>
            <a:miter lim="800000"/>
            <a:headEnd/>
            <a:tailEnd/>
          </a:ln>
        </p:spPr>
        <p:txBody>
          <a:bodyPr wrap="none">
            <a:spAutoFit/>
          </a:bodyPr>
          <a:lstStyle/>
          <a:p>
            <a:r>
              <a:rPr lang="en-US">
                <a:solidFill>
                  <a:srgbClr val="FFFF00"/>
                </a:solidFill>
                <a:latin typeface="Helvetica" pitchFamily="34" charset="0"/>
              </a:rPr>
              <a:t>Some examples of the </a:t>
            </a:r>
            <a:r>
              <a:rPr lang="en-US" u="sng">
                <a:solidFill>
                  <a:srgbClr val="FFFF00"/>
                </a:solidFill>
                <a:latin typeface="Helvetica" pitchFamily="34" charset="0"/>
              </a:rPr>
              <a:t>reflectance</a:t>
            </a:r>
            <a:r>
              <a:rPr lang="en-US">
                <a:solidFill>
                  <a:srgbClr val="FFFF00"/>
                </a:solidFill>
                <a:latin typeface="Helvetica" pitchFamily="34" charset="0"/>
              </a:rPr>
              <a:t> spectra of </a:t>
            </a:r>
            <a:r>
              <a:rPr lang="en-US" u="sng">
                <a:solidFill>
                  <a:srgbClr val="FFFF00"/>
                </a:solidFill>
                <a:latin typeface="Helvetica" pitchFamily="34" charset="0"/>
              </a:rPr>
              <a:t>surfaces</a:t>
            </a:r>
            <a:endParaRPr lang="en-US">
              <a:solidFill>
                <a:srgbClr val="FFFF00"/>
              </a:solidFill>
              <a:latin typeface="Helvetica" pitchFamily="34" charset="0"/>
            </a:endParaRPr>
          </a:p>
        </p:txBody>
      </p:sp>
      <p:sp>
        <p:nvSpPr>
          <p:cNvPr id="20485" name="Text Box 5"/>
          <p:cNvSpPr txBox="1">
            <a:spLocks noChangeArrowheads="1"/>
          </p:cNvSpPr>
          <p:nvPr/>
        </p:nvSpPr>
        <p:spPr bwMode="auto">
          <a:xfrm>
            <a:off x="5334001" y="6324600"/>
            <a:ext cx="2506663" cy="457200"/>
          </a:xfrm>
          <a:prstGeom prst="rect">
            <a:avLst/>
          </a:prstGeom>
          <a:noFill/>
          <a:ln w="9525">
            <a:noFill/>
            <a:miter lim="800000"/>
            <a:headEnd/>
            <a:tailEnd/>
          </a:ln>
        </p:spPr>
        <p:txBody>
          <a:bodyPr wrap="none">
            <a:spAutoFit/>
          </a:bodyPr>
          <a:lstStyle/>
          <a:p>
            <a:r>
              <a:rPr lang="en-US">
                <a:solidFill>
                  <a:schemeClr val="bg1"/>
                </a:solidFill>
                <a:latin typeface="Helvetica" pitchFamily="34" charset="0"/>
              </a:rPr>
              <a:t>Wavelength (nm)</a:t>
            </a:r>
          </a:p>
        </p:txBody>
      </p:sp>
      <p:sp>
        <p:nvSpPr>
          <p:cNvPr id="20486" name="Text Box 6"/>
          <p:cNvSpPr txBox="1">
            <a:spLocks noChangeArrowheads="1"/>
          </p:cNvSpPr>
          <p:nvPr/>
        </p:nvSpPr>
        <p:spPr bwMode="auto">
          <a:xfrm rot="-5400000">
            <a:off x="1379538" y="4414838"/>
            <a:ext cx="2574925" cy="457200"/>
          </a:xfrm>
          <a:prstGeom prst="rect">
            <a:avLst/>
          </a:prstGeom>
          <a:noFill/>
          <a:ln w="9525">
            <a:noFill/>
            <a:miter lim="800000"/>
            <a:headEnd/>
            <a:tailEnd/>
          </a:ln>
        </p:spPr>
        <p:txBody>
          <a:bodyPr wrap="none">
            <a:spAutoFit/>
          </a:bodyPr>
          <a:lstStyle/>
          <a:p>
            <a:r>
              <a:rPr lang="en-US">
                <a:solidFill>
                  <a:schemeClr val="bg1"/>
                </a:solidFill>
                <a:latin typeface="Helvetica" pitchFamily="34" charset="0"/>
              </a:rPr>
              <a:t>% Light Reflected</a:t>
            </a:r>
          </a:p>
        </p:txBody>
      </p:sp>
      <p:grpSp>
        <p:nvGrpSpPr>
          <p:cNvPr id="20487" name="Group 7"/>
          <p:cNvGrpSpPr>
            <a:grpSpLocks/>
          </p:cNvGrpSpPr>
          <p:nvPr/>
        </p:nvGrpSpPr>
        <p:grpSpPr bwMode="auto">
          <a:xfrm>
            <a:off x="2819400" y="3265488"/>
            <a:ext cx="2044700" cy="3046412"/>
            <a:chOff x="816" y="2057"/>
            <a:chExt cx="1288" cy="1919"/>
          </a:xfrm>
        </p:grpSpPr>
        <p:pic>
          <p:nvPicPr>
            <p:cNvPr id="20509" name="Picture 8"/>
            <p:cNvPicPr>
              <a:picLocks noChangeAspect="1" noChangeArrowheads="1"/>
            </p:cNvPicPr>
            <p:nvPr/>
          </p:nvPicPr>
          <p:blipFill>
            <a:blip r:embed="rId4" cstate="print"/>
            <a:srcRect/>
            <a:stretch>
              <a:fillRect/>
            </a:stretch>
          </p:blipFill>
          <p:spPr bwMode="auto">
            <a:xfrm>
              <a:off x="920" y="2057"/>
              <a:ext cx="1033" cy="1631"/>
            </a:xfrm>
            <a:prstGeom prst="rect">
              <a:avLst/>
            </a:prstGeom>
            <a:noFill/>
            <a:ln w="9525">
              <a:noFill/>
              <a:miter lim="800000"/>
              <a:headEnd/>
              <a:tailEnd/>
            </a:ln>
          </p:spPr>
        </p:pic>
        <p:sp>
          <p:nvSpPr>
            <p:cNvPr id="20510" name="Rectangle 9"/>
            <p:cNvSpPr>
              <a:spLocks noChangeArrowheads="1"/>
            </p:cNvSpPr>
            <p:nvPr/>
          </p:nvSpPr>
          <p:spPr bwMode="auto">
            <a:xfrm>
              <a:off x="908" y="2058"/>
              <a:ext cx="1045" cy="1617"/>
            </a:xfrm>
            <a:prstGeom prst="rect">
              <a:avLst/>
            </a:prstGeom>
            <a:noFill/>
            <a:ln w="9525">
              <a:solidFill>
                <a:schemeClr val="bg1"/>
              </a:solidFill>
              <a:miter lim="800000"/>
              <a:headEnd/>
              <a:tailEnd/>
            </a:ln>
          </p:spPr>
          <p:txBody>
            <a:bodyPr wrap="none" anchor="ctr"/>
            <a:lstStyle/>
            <a:p>
              <a:endParaRPr lang="en-US"/>
            </a:p>
          </p:txBody>
        </p:sp>
        <p:sp>
          <p:nvSpPr>
            <p:cNvPr id="20511" name="Text Box 10"/>
            <p:cNvSpPr txBox="1">
              <a:spLocks noChangeArrowheads="1"/>
            </p:cNvSpPr>
            <p:nvPr/>
          </p:nvSpPr>
          <p:spPr bwMode="auto">
            <a:xfrm>
              <a:off x="1008" y="2160"/>
              <a:ext cx="469" cy="288"/>
            </a:xfrm>
            <a:prstGeom prst="rect">
              <a:avLst/>
            </a:prstGeom>
            <a:noFill/>
            <a:ln w="9525">
              <a:noFill/>
              <a:miter lim="800000"/>
              <a:headEnd/>
              <a:tailEnd/>
            </a:ln>
          </p:spPr>
          <p:txBody>
            <a:bodyPr wrap="none">
              <a:spAutoFit/>
            </a:bodyPr>
            <a:lstStyle/>
            <a:p>
              <a:r>
                <a:rPr lang="en-US">
                  <a:solidFill>
                    <a:srgbClr val="FF0000"/>
                  </a:solidFill>
                  <a:latin typeface="Helvetica" pitchFamily="34" charset="0"/>
                </a:rPr>
                <a:t>Red</a:t>
              </a:r>
            </a:p>
          </p:txBody>
        </p:sp>
        <p:sp>
          <p:nvSpPr>
            <p:cNvPr id="20512" name="Text Box 11"/>
            <p:cNvSpPr txBox="1">
              <a:spLocks noChangeArrowheads="1"/>
            </p:cNvSpPr>
            <p:nvPr/>
          </p:nvSpPr>
          <p:spPr bwMode="auto">
            <a:xfrm>
              <a:off x="816" y="3688"/>
              <a:ext cx="1288" cy="288"/>
            </a:xfrm>
            <a:prstGeom prst="rect">
              <a:avLst/>
            </a:prstGeom>
            <a:noFill/>
            <a:ln w="9525">
              <a:noFill/>
              <a:miter lim="800000"/>
              <a:headEnd/>
              <a:tailEnd/>
            </a:ln>
          </p:spPr>
          <p:txBody>
            <a:bodyPr wrap="none">
              <a:spAutoFit/>
            </a:bodyPr>
            <a:lstStyle/>
            <a:p>
              <a:r>
                <a:rPr lang="en-US">
                  <a:solidFill>
                    <a:schemeClr val="bg1"/>
                  </a:solidFill>
                  <a:latin typeface="Helvetica" pitchFamily="34" charset="0"/>
                </a:rPr>
                <a:t>400          700</a:t>
              </a:r>
            </a:p>
          </p:txBody>
        </p:sp>
      </p:grpSp>
      <p:grpSp>
        <p:nvGrpSpPr>
          <p:cNvPr id="20488" name="Group 12"/>
          <p:cNvGrpSpPr>
            <a:grpSpLocks/>
          </p:cNvGrpSpPr>
          <p:nvPr/>
        </p:nvGrpSpPr>
        <p:grpSpPr bwMode="auto">
          <a:xfrm>
            <a:off x="4776788" y="3265488"/>
            <a:ext cx="2044700" cy="3046412"/>
            <a:chOff x="2049" y="2057"/>
            <a:chExt cx="1288" cy="1919"/>
          </a:xfrm>
        </p:grpSpPr>
        <p:pic>
          <p:nvPicPr>
            <p:cNvPr id="20505" name="Picture 13"/>
            <p:cNvPicPr>
              <a:picLocks noChangeAspect="1" noChangeArrowheads="1"/>
            </p:cNvPicPr>
            <p:nvPr/>
          </p:nvPicPr>
          <p:blipFill>
            <a:blip r:embed="rId5" cstate="print"/>
            <a:srcRect/>
            <a:stretch>
              <a:fillRect/>
            </a:stretch>
          </p:blipFill>
          <p:spPr bwMode="auto">
            <a:xfrm>
              <a:off x="2134" y="2057"/>
              <a:ext cx="1042" cy="1645"/>
            </a:xfrm>
            <a:prstGeom prst="rect">
              <a:avLst/>
            </a:prstGeom>
            <a:noFill/>
            <a:ln w="9525">
              <a:noFill/>
              <a:miter lim="800000"/>
              <a:headEnd/>
              <a:tailEnd/>
            </a:ln>
          </p:spPr>
        </p:pic>
        <p:sp>
          <p:nvSpPr>
            <p:cNvPr id="20506" name="Rectangle 14"/>
            <p:cNvSpPr>
              <a:spLocks noChangeArrowheads="1"/>
            </p:cNvSpPr>
            <p:nvPr/>
          </p:nvSpPr>
          <p:spPr bwMode="auto">
            <a:xfrm>
              <a:off x="2129" y="2057"/>
              <a:ext cx="1046" cy="1632"/>
            </a:xfrm>
            <a:prstGeom prst="rect">
              <a:avLst/>
            </a:prstGeom>
            <a:noFill/>
            <a:ln w="9525">
              <a:solidFill>
                <a:schemeClr val="bg1"/>
              </a:solidFill>
              <a:miter lim="800000"/>
              <a:headEnd/>
              <a:tailEnd/>
            </a:ln>
          </p:spPr>
          <p:txBody>
            <a:bodyPr wrap="none" anchor="ctr"/>
            <a:lstStyle/>
            <a:p>
              <a:endParaRPr lang="en-US"/>
            </a:p>
          </p:txBody>
        </p:sp>
        <p:sp>
          <p:nvSpPr>
            <p:cNvPr id="20507" name="Text Box 15"/>
            <p:cNvSpPr txBox="1">
              <a:spLocks noChangeArrowheads="1"/>
            </p:cNvSpPr>
            <p:nvPr/>
          </p:nvSpPr>
          <p:spPr bwMode="auto">
            <a:xfrm>
              <a:off x="2112" y="2112"/>
              <a:ext cx="683" cy="288"/>
            </a:xfrm>
            <a:prstGeom prst="rect">
              <a:avLst/>
            </a:prstGeom>
            <a:noFill/>
            <a:ln w="9525">
              <a:noFill/>
              <a:miter lim="800000"/>
              <a:headEnd/>
              <a:tailEnd/>
            </a:ln>
          </p:spPr>
          <p:txBody>
            <a:bodyPr wrap="none">
              <a:spAutoFit/>
            </a:bodyPr>
            <a:lstStyle/>
            <a:p>
              <a:r>
                <a:rPr lang="en-US">
                  <a:solidFill>
                    <a:srgbClr val="FFFF00"/>
                  </a:solidFill>
                  <a:latin typeface="Helvetica" pitchFamily="34" charset="0"/>
                </a:rPr>
                <a:t>Yellow</a:t>
              </a:r>
            </a:p>
          </p:txBody>
        </p:sp>
        <p:sp>
          <p:nvSpPr>
            <p:cNvPr id="20508" name="Text Box 16"/>
            <p:cNvSpPr txBox="1">
              <a:spLocks noChangeArrowheads="1"/>
            </p:cNvSpPr>
            <p:nvPr/>
          </p:nvSpPr>
          <p:spPr bwMode="auto">
            <a:xfrm>
              <a:off x="2049" y="3688"/>
              <a:ext cx="1288" cy="288"/>
            </a:xfrm>
            <a:prstGeom prst="rect">
              <a:avLst/>
            </a:prstGeom>
            <a:noFill/>
            <a:ln w="9525">
              <a:noFill/>
              <a:miter lim="800000"/>
              <a:headEnd/>
              <a:tailEnd/>
            </a:ln>
          </p:spPr>
          <p:txBody>
            <a:bodyPr wrap="none">
              <a:spAutoFit/>
            </a:bodyPr>
            <a:lstStyle/>
            <a:p>
              <a:r>
                <a:rPr lang="en-US">
                  <a:solidFill>
                    <a:schemeClr val="bg1"/>
                  </a:solidFill>
                  <a:latin typeface="Helvetica" pitchFamily="34" charset="0"/>
                </a:rPr>
                <a:t>400          700</a:t>
              </a:r>
            </a:p>
          </p:txBody>
        </p:sp>
      </p:grpSp>
      <p:grpSp>
        <p:nvGrpSpPr>
          <p:cNvPr id="20489" name="Group 17"/>
          <p:cNvGrpSpPr>
            <a:grpSpLocks/>
          </p:cNvGrpSpPr>
          <p:nvPr/>
        </p:nvGrpSpPr>
        <p:grpSpPr bwMode="auto">
          <a:xfrm>
            <a:off x="6732588" y="3265488"/>
            <a:ext cx="2044700" cy="3046412"/>
            <a:chOff x="3281" y="2057"/>
            <a:chExt cx="1288" cy="1919"/>
          </a:xfrm>
        </p:grpSpPr>
        <p:pic>
          <p:nvPicPr>
            <p:cNvPr id="20501" name="Picture 18"/>
            <p:cNvPicPr>
              <a:picLocks noChangeAspect="1" noChangeArrowheads="1"/>
            </p:cNvPicPr>
            <p:nvPr/>
          </p:nvPicPr>
          <p:blipFill>
            <a:blip r:embed="rId6" cstate="print"/>
            <a:srcRect/>
            <a:stretch>
              <a:fillRect/>
            </a:stretch>
          </p:blipFill>
          <p:spPr bwMode="auto">
            <a:xfrm>
              <a:off x="3376" y="2057"/>
              <a:ext cx="1040" cy="1645"/>
            </a:xfrm>
            <a:prstGeom prst="rect">
              <a:avLst/>
            </a:prstGeom>
            <a:noFill/>
            <a:ln w="9525">
              <a:noFill/>
              <a:miter lim="800000"/>
              <a:headEnd/>
              <a:tailEnd/>
            </a:ln>
          </p:spPr>
        </p:pic>
        <p:sp>
          <p:nvSpPr>
            <p:cNvPr id="20502" name="Rectangle 19"/>
            <p:cNvSpPr>
              <a:spLocks noChangeArrowheads="1"/>
            </p:cNvSpPr>
            <p:nvPr/>
          </p:nvSpPr>
          <p:spPr bwMode="auto">
            <a:xfrm>
              <a:off x="3365" y="2062"/>
              <a:ext cx="1045" cy="1632"/>
            </a:xfrm>
            <a:prstGeom prst="rect">
              <a:avLst/>
            </a:prstGeom>
            <a:noFill/>
            <a:ln w="9525">
              <a:solidFill>
                <a:schemeClr val="bg1"/>
              </a:solidFill>
              <a:miter lim="800000"/>
              <a:headEnd/>
              <a:tailEnd/>
            </a:ln>
          </p:spPr>
          <p:txBody>
            <a:bodyPr wrap="none" anchor="ctr"/>
            <a:lstStyle/>
            <a:p>
              <a:endParaRPr lang="en-US"/>
            </a:p>
          </p:txBody>
        </p:sp>
        <p:sp>
          <p:nvSpPr>
            <p:cNvPr id="20503" name="Text Box 20"/>
            <p:cNvSpPr txBox="1">
              <a:spLocks noChangeArrowheads="1"/>
            </p:cNvSpPr>
            <p:nvPr/>
          </p:nvSpPr>
          <p:spPr bwMode="auto">
            <a:xfrm>
              <a:off x="3408" y="2112"/>
              <a:ext cx="501" cy="288"/>
            </a:xfrm>
            <a:prstGeom prst="rect">
              <a:avLst/>
            </a:prstGeom>
            <a:noFill/>
            <a:ln w="9525">
              <a:noFill/>
              <a:miter lim="800000"/>
              <a:headEnd/>
              <a:tailEnd/>
            </a:ln>
          </p:spPr>
          <p:txBody>
            <a:bodyPr wrap="none">
              <a:spAutoFit/>
            </a:bodyPr>
            <a:lstStyle/>
            <a:p>
              <a:r>
                <a:rPr lang="en-US">
                  <a:solidFill>
                    <a:srgbClr val="00FFFF"/>
                  </a:solidFill>
                  <a:latin typeface="Helvetica" pitchFamily="34" charset="0"/>
                </a:rPr>
                <a:t>Blue</a:t>
              </a:r>
            </a:p>
          </p:txBody>
        </p:sp>
        <p:sp>
          <p:nvSpPr>
            <p:cNvPr id="20504" name="Text Box 21"/>
            <p:cNvSpPr txBox="1">
              <a:spLocks noChangeArrowheads="1"/>
            </p:cNvSpPr>
            <p:nvPr/>
          </p:nvSpPr>
          <p:spPr bwMode="auto">
            <a:xfrm>
              <a:off x="3281" y="3688"/>
              <a:ext cx="1288" cy="288"/>
            </a:xfrm>
            <a:prstGeom prst="rect">
              <a:avLst/>
            </a:prstGeom>
            <a:noFill/>
            <a:ln w="9525">
              <a:noFill/>
              <a:miter lim="800000"/>
              <a:headEnd/>
              <a:tailEnd/>
            </a:ln>
          </p:spPr>
          <p:txBody>
            <a:bodyPr wrap="none">
              <a:spAutoFit/>
            </a:bodyPr>
            <a:lstStyle/>
            <a:p>
              <a:r>
                <a:rPr lang="en-US">
                  <a:solidFill>
                    <a:schemeClr val="bg1"/>
                  </a:solidFill>
                  <a:latin typeface="Helvetica" pitchFamily="34" charset="0"/>
                </a:rPr>
                <a:t>400          700</a:t>
              </a:r>
            </a:p>
          </p:txBody>
        </p:sp>
      </p:grpSp>
      <p:grpSp>
        <p:nvGrpSpPr>
          <p:cNvPr id="20490" name="Group 22"/>
          <p:cNvGrpSpPr>
            <a:grpSpLocks/>
          </p:cNvGrpSpPr>
          <p:nvPr/>
        </p:nvGrpSpPr>
        <p:grpSpPr bwMode="auto">
          <a:xfrm>
            <a:off x="8689975" y="3263900"/>
            <a:ext cx="2044700" cy="3048000"/>
            <a:chOff x="4514" y="2056"/>
            <a:chExt cx="1288" cy="1920"/>
          </a:xfrm>
        </p:grpSpPr>
        <p:pic>
          <p:nvPicPr>
            <p:cNvPr id="20497" name="Picture 23"/>
            <p:cNvPicPr>
              <a:picLocks noChangeAspect="1" noChangeArrowheads="1"/>
            </p:cNvPicPr>
            <p:nvPr/>
          </p:nvPicPr>
          <p:blipFill>
            <a:blip r:embed="rId7" cstate="print"/>
            <a:srcRect/>
            <a:stretch>
              <a:fillRect/>
            </a:stretch>
          </p:blipFill>
          <p:spPr bwMode="auto">
            <a:xfrm>
              <a:off x="4632" y="2057"/>
              <a:ext cx="1034" cy="1638"/>
            </a:xfrm>
            <a:prstGeom prst="rect">
              <a:avLst/>
            </a:prstGeom>
            <a:noFill/>
            <a:ln w="9525">
              <a:noFill/>
              <a:miter lim="800000"/>
              <a:headEnd/>
              <a:tailEnd/>
            </a:ln>
          </p:spPr>
        </p:pic>
        <p:sp>
          <p:nvSpPr>
            <p:cNvPr id="20498" name="Text Box 24"/>
            <p:cNvSpPr txBox="1">
              <a:spLocks noChangeArrowheads="1"/>
            </p:cNvSpPr>
            <p:nvPr/>
          </p:nvSpPr>
          <p:spPr bwMode="auto">
            <a:xfrm>
              <a:off x="4656" y="2112"/>
              <a:ext cx="672" cy="288"/>
            </a:xfrm>
            <a:prstGeom prst="rect">
              <a:avLst/>
            </a:prstGeom>
            <a:noFill/>
            <a:ln w="9525">
              <a:noFill/>
              <a:miter lim="800000"/>
              <a:headEnd/>
              <a:tailEnd/>
            </a:ln>
          </p:spPr>
          <p:txBody>
            <a:bodyPr wrap="none">
              <a:spAutoFit/>
            </a:bodyPr>
            <a:lstStyle/>
            <a:p>
              <a:r>
                <a:rPr lang="en-US">
                  <a:solidFill>
                    <a:srgbClr val="9966FF"/>
                  </a:solidFill>
                  <a:latin typeface="Helvetica" pitchFamily="34" charset="0"/>
                </a:rPr>
                <a:t>Purple</a:t>
              </a:r>
            </a:p>
          </p:txBody>
        </p:sp>
        <p:sp>
          <p:nvSpPr>
            <p:cNvPr id="20499" name="Text Box 25"/>
            <p:cNvSpPr txBox="1">
              <a:spLocks noChangeArrowheads="1"/>
            </p:cNvSpPr>
            <p:nvPr/>
          </p:nvSpPr>
          <p:spPr bwMode="auto">
            <a:xfrm>
              <a:off x="4514" y="3688"/>
              <a:ext cx="1288" cy="288"/>
            </a:xfrm>
            <a:prstGeom prst="rect">
              <a:avLst/>
            </a:prstGeom>
            <a:noFill/>
            <a:ln w="9525">
              <a:noFill/>
              <a:miter lim="800000"/>
              <a:headEnd/>
              <a:tailEnd/>
            </a:ln>
          </p:spPr>
          <p:txBody>
            <a:bodyPr wrap="none">
              <a:spAutoFit/>
            </a:bodyPr>
            <a:lstStyle/>
            <a:p>
              <a:r>
                <a:rPr lang="en-US">
                  <a:solidFill>
                    <a:schemeClr val="bg1"/>
                  </a:solidFill>
                  <a:latin typeface="Helvetica" pitchFamily="34" charset="0"/>
                </a:rPr>
                <a:t>400          700</a:t>
              </a:r>
            </a:p>
          </p:txBody>
        </p:sp>
        <p:sp>
          <p:nvSpPr>
            <p:cNvPr id="20500" name="Rectangle 26"/>
            <p:cNvSpPr>
              <a:spLocks noChangeArrowheads="1"/>
            </p:cNvSpPr>
            <p:nvPr/>
          </p:nvSpPr>
          <p:spPr bwMode="auto">
            <a:xfrm>
              <a:off x="4620" y="2056"/>
              <a:ext cx="1045" cy="1639"/>
            </a:xfrm>
            <a:prstGeom prst="rect">
              <a:avLst/>
            </a:prstGeom>
            <a:noFill/>
            <a:ln w="9525">
              <a:solidFill>
                <a:schemeClr val="bg1"/>
              </a:solidFill>
              <a:miter lim="800000"/>
              <a:headEnd/>
              <a:tailEnd/>
            </a:ln>
          </p:spPr>
          <p:txBody>
            <a:bodyPr wrap="none" anchor="ctr"/>
            <a:lstStyle/>
            <a:p>
              <a:endParaRPr lang="en-US"/>
            </a:p>
          </p:txBody>
        </p:sp>
      </p:grpSp>
      <p:sp>
        <p:nvSpPr>
          <p:cNvPr id="20491" name="Rectangle 27"/>
          <p:cNvSpPr>
            <a:spLocks noChangeArrowheads="1"/>
          </p:cNvSpPr>
          <p:nvPr/>
        </p:nvSpPr>
        <p:spPr bwMode="auto">
          <a:xfrm>
            <a:off x="8855075" y="6616701"/>
            <a:ext cx="1670650" cy="246221"/>
          </a:xfrm>
          <a:prstGeom prst="rect">
            <a:avLst/>
          </a:prstGeom>
          <a:noFill/>
          <a:ln w="9525">
            <a:noFill/>
            <a:miter lim="800000"/>
            <a:headEnd/>
            <a:tailEnd/>
          </a:ln>
        </p:spPr>
        <p:txBody>
          <a:bodyPr wrap="none">
            <a:spAutoFit/>
          </a:bodyPr>
          <a:lstStyle/>
          <a:p>
            <a:r>
              <a:rPr lang="en-US" sz="1000">
                <a:solidFill>
                  <a:schemeClr val="bg1"/>
                </a:solidFill>
                <a:latin typeface="EngraversGothic BT Regular" charset="0"/>
              </a:rPr>
              <a:t>© Stephen E. Palmer, 2002</a:t>
            </a:r>
          </a:p>
        </p:txBody>
      </p:sp>
      <p:grpSp>
        <p:nvGrpSpPr>
          <p:cNvPr id="20492" name="Group 28"/>
          <p:cNvGrpSpPr>
            <a:grpSpLocks/>
          </p:cNvGrpSpPr>
          <p:nvPr/>
        </p:nvGrpSpPr>
        <p:grpSpPr bwMode="auto">
          <a:xfrm>
            <a:off x="3200400" y="2020889"/>
            <a:ext cx="7010400" cy="1068387"/>
            <a:chOff x="1056" y="1273"/>
            <a:chExt cx="4416" cy="673"/>
          </a:xfrm>
        </p:grpSpPr>
        <p:pic>
          <p:nvPicPr>
            <p:cNvPr id="20493" name="Picture 29"/>
            <p:cNvPicPr>
              <a:picLocks noChangeAspect="1" noChangeArrowheads="1"/>
            </p:cNvPicPr>
            <p:nvPr/>
          </p:nvPicPr>
          <p:blipFill>
            <a:blip r:embed="rId8" cstate="print"/>
            <a:srcRect/>
            <a:stretch>
              <a:fillRect/>
            </a:stretch>
          </p:blipFill>
          <p:spPr bwMode="auto">
            <a:xfrm>
              <a:off x="1056" y="1273"/>
              <a:ext cx="768" cy="647"/>
            </a:xfrm>
            <a:prstGeom prst="rect">
              <a:avLst/>
            </a:prstGeom>
            <a:noFill/>
            <a:ln w="9525">
              <a:noFill/>
              <a:miter lim="800000"/>
              <a:headEnd/>
              <a:tailEnd/>
            </a:ln>
          </p:spPr>
        </p:pic>
        <p:pic>
          <p:nvPicPr>
            <p:cNvPr id="20494" name="Picture 30"/>
            <p:cNvPicPr>
              <a:picLocks noChangeAspect="1" noChangeArrowheads="1"/>
            </p:cNvPicPr>
            <p:nvPr/>
          </p:nvPicPr>
          <p:blipFill>
            <a:blip r:embed="rId9" cstate="print"/>
            <a:srcRect/>
            <a:stretch>
              <a:fillRect/>
            </a:stretch>
          </p:blipFill>
          <p:spPr bwMode="auto">
            <a:xfrm>
              <a:off x="2304" y="1287"/>
              <a:ext cx="768" cy="631"/>
            </a:xfrm>
            <a:prstGeom prst="rect">
              <a:avLst/>
            </a:prstGeom>
            <a:noFill/>
            <a:ln w="9525">
              <a:noFill/>
              <a:miter lim="800000"/>
              <a:headEnd/>
              <a:tailEnd/>
            </a:ln>
          </p:spPr>
        </p:pic>
        <p:pic>
          <p:nvPicPr>
            <p:cNvPr id="20495" name="Picture 31"/>
            <p:cNvPicPr>
              <a:picLocks noChangeAspect="1" noChangeArrowheads="1"/>
            </p:cNvPicPr>
            <p:nvPr/>
          </p:nvPicPr>
          <p:blipFill>
            <a:blip r:embed="rId10" cstate="print"/>
            <a:srcRect/>
            <a:stretch>
              <a:fillRect/>
            </a:stretch>
          </p:blipFill>
          <p:spPr bwMode="auto">
            <a:xfrm>
              <a:off x="4752" y="1296"/>
              <a:ext cx="720" cy="604"/>
            </a:xfrm>
            <a:prstGeom prst="rect">
              <a:avLst/>
            </a:prstGeom>
            <a:noFill/>
            <a:ln w="9525">
              <a:noFill/>
              <a:miter lim="800000"/>
              <a:headEnd/>
              <a:tailEnd/>
            </a:ln>
          </p:spPr>
        </p:pic>
        <p:pic>
          <p:nvPicPr>
            <p:cNvPr id="20496" name="Picture 32"/>
            <p:cNvPicPr>
              <a:picLocks noChangeAspect="1" noChangeArrowheads="1"/>
            </p:cNvPicPr>
            <p:nvPr/>
          </p:nvPicPr>
          <p:blipFill>
            <a:blip r:embed="rId11" cstate="print"/>
            <a:srcRect/>
            <a:stretch>
              <a:fillRect/>
            </a:stretch>
          </p:blipFill>
          <p:spPr bwMode="auto">
            <a:xfrm>
              <a:off x="3552" y="1296"/>
              <a:ext cx="720" cy="650"/>
            </a:xfrm>
            <a:prstGeom prst="rect">
              <a:avLst/>
            </a:prstGeom>
            <a:noFill/>
            <a:ln w="9525">
              <a:noFill/>
              <a:miter lim="800000"/>
              <a:headEnd/>
              <a:tailEnd/>
            </a:ln>
          </p:spPr>
        </p:pic>
      </p:grpSp>
    </p:spTree>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a:ea typeface=""/>
        <a:cs typeface="Arial"/>
      </a:majorFont>
      <a:minorFont>
        <a:latin typeface="Time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36172</TotalTime>
  <Words>3175</Words>
  <Application>Microsoft Macintosh PowerPoint</Application>
  <PresentationFormat>Widescreen</PresentationFormat>
  <Paragraphs>412</Paragraphs>
  <Slides>68</Slides>
  <Notes>45</Notes>
  <HiddenSlides>5</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68</vt:i4>
      </vt:variant>
    </vt:vector>
  </HeadingPairs>
  <TitlesOfParts>
    <vt:vector size="78" baseType="lpstr">
      <vt:lpstr>Arial</vt:lpstr>
      <vt:lpstr>Cambria Math</vt:lpstr>
      <vt:lpstr>EngraversGothic BT Regular</vt:lpstr>
      <vt:lpstr>Helvetica</vt:lpstr>
      <vt:lpstr>Times</vt:lpstr>
      <vt:lpstr>Times New Roman</vt:lpstr>
      <vt:lpstr>Blank Presentation</vt:lpstr>
      <vt:lpstr>1_Blank Presentation</vt:lpstr>
      <vt:lpstr>Default Design</vt:lpstr>
      <vt:lpstr>Image</vt:lpstr>
      <vt:lpstr>Color</vt:lpstr>
      <vt:lpstr>Outline</vt:lpstr>
      <vt:lpstr>What is color?</vt:lpstr>
      <vt:lpstr>Electromagnetic spectrum</vt:lpstr>
      <vt:lpstr>PowerPoint Presentation</vt:lpstr>
      <vt:lpstr>PowerPoint Presentation</vt:lpstr>
      <vt:lpstr>Spectra of light sources</vt:lpstr>
      <vt:lpstr>Spectra of light sources</vt:lpstr>
      <vt:lpstr>PowerPoint Presentation</vt:lpstr>
      <vt:lpstr>Interaction of light and surfaces</vt:lpstr>
      <vt:lpstr>Interaction of light and surfaces</vt:lpstr>
      <vt:lpstr>Outline</vt:lpstr>
      <vt:lpstr>The Eye</vt:lpstr>
      <vt:lpstr>Rods and cones, fovea</vt:lpstr>
      <vt:lpstr>Rod / cone sensitivity</vt:lpstr>
      <vt:lpstr>PowerPoint Presentation</vt:lpstr>
      <vt:lpstr>Physiology of color vision: Fun facts</vt:lpstr>
      <vt:lpstr>Color perception</vt:lpstr>
      <vt:lpstr>Color perception</vt:lpstr>
      <vt:lpstr>Color perception</vt:lpstr>
      <vt:lpstr>Color perception</vt:lpstr>
      <vt:lpstr>Color perception</vt:lpstr>
      <vt:lpstr>Metamers: Spectra that appear indistinguishable</vt:lpstr>
      <vt:lpstr>Metamers: Spectra that appear indistinguishable</vt:lpstr>
      <vt:lpstr>Color: Outline</vt:lpstr>
      <vt:lpstr>Quantifying color perception</vt:lpstr>
      <vt:lpstr>Color matching experiments</vt:lpstr>
      <vt:lpstr>Color matching experiment 1</vt:lpstr>
      <vt:lpstr>Color matching experiment 1</vt:lpstr>
      <vt:lpstr>Color matching experiment 1</vt:lpstr>
      <vt:lpstr>Color matching experiment 1</vt:lpstr>
      <vt:lpstr>Color matching experiment 2</vt:lpstr>
      <vt:lpstr>Color matching experiment 2</vt:lpstr>
      <vt:lpstr>Color matching experiment 2</vt:lpstr>
      <vt:lpstr>Color matching experiment 2</vt:lpstr>
      <vt:lpstr>Empirical properties of color matching</vt:lpstr>
      <vt:lpstr>Color matching is linear</vt:lpstr>
      <vt:lpstr>Color matching is linear</vt:lpstr>
      <vt:lpstr>Outline</vt:lpstr>
      <vt:lpstr>Linear color spaces</vt:lpstr>
      <vt:lpstr>Linear color spaces</vt:lpstr>
      <vt:lpstr>Linear color spaces</vt:lpstr>
      <vt:lpstr>Linear color spaces</vt:lpstr>
      <vt:lpstr>Linear color spaces</vt:lpstr>
      <vt:lpstr>Finding coordinates in a linear space</vt:lpstr>
      <vt:lpstr>Finding coordinates in a linear space</vt:lpstr>
      <vt:lpstr>RGB color space</vt:lpstr>
      <vt:lpstr>Comparison of RGB matching functions with best 3x3 transformation of cone responses</vt:lpstr>
      <vt:lpstr>Linear color spaces: CIE XYZ</vt:lpstr>
      <vt:lpstr>Linear color spaces: CIE XYZ</vt:lpstr>
      <vt:lpstr>Uniform color spaces</vt:lpstr>
      <vt:lpstr>Nonlinear color spaces: HSV</vt:lpstr>
      <vt:lpstr>Outline</vt:lpstr>
      <vt:lpstr>Color perception</vt:lpstr>
      <vt:lpstr>Chromatic adaptation</vt:lpstr>
      <vt:lpstr>Checker shadow illusion</vt:lpstr>
      <vt:lpstr>Checker shadow illusion</vt:lpstr>
      <vt:lpstr>What color is the dress?</vt:lpstr>
      <vt:lpstr>This strawberry cake has no red pixels!</vt:lpstr>
      <vt:lpstr>White balance</vt:lpstr>
      <vt:lpstr>White balance</vt:lpstr>
      <vt:lpstr>White balance</vt:lpstr>
      <vt:lpstr>White balance</vt:lpstr>
      <vt:lpstr>Is white balance solved?</vt:lpstr>
      <vt:lpstr>Is white balance solved?</vt:lpstr>
      <vt:lpstr>Is white balance solved?</vt:lpstr>
      <vt:lpstr>Is white balance solved?</vt:lpstr>
      <vt:lpstr>Uses of color in computer vision</vt:lpstr>
    </vt:vector>
  </TitlesOfParts>
  <Company>Carnegie Mellon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Microsoft Office User</cp:lastModifiedBy>
  <cp:revision>974</cp:revision>
  <cp:lastPrinted>2022-10-14T20:33:08Z</cp:lastPrinted>
  <dcterms:created xsi:type="dcterms:W3CDTF">2004-08-29T23:15:23Z</dcterms:created>
  <dcterms:modified xsi:type="dcterms:W3CDTF">2022-10-17T15:18:13Z</dcterms:modified>
</cp:coreProperties>
</file>