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88"/>
  </p:notesMasterIdLst>
  <p:handoutMasterIdLst>
    <p:handoutMasterId r:id="rId89"/>
  </p:handoutMasterIdLst>
  <p:sldIdLst>
    <p:sldId id="387" r:id="rId2"/>
    <p:sldId id="903" r:id="rId3"/>
    <p:sldId id="898" r:id="rId4"/>
    <p:sldId id="497" r:id="rId5"/>
    <p:sldId id="486" r:id="rId6"/>
    <p:sldId id="487" r:id="rId7"/>
    <p:sldId id="488" r:id="rId8"/>
    <p:sldId id="482" r:id="rId9"/>
    <p:sldId id="434" r:id="rId10"/>
    <p:sldId id="931" r:id="rId11"/>
    <p:sldId id="583" r:id="rId12"/>
    <p:sldId id="897" r:id="rId13"/>
    <p:sldId id="424" r:id="rId14"/>
    <p:sldId id="469" r:id="rId15"/>
    <p:sldId id="899" r:id="rId16"/>
    <p:sldId id="904" r:id="rId17"/>
    <p:sldId id="315" r:id="rId18"/>
    <p:sldId id="438" r:id="rId19"/>
    <p:sldId id="494" r:id="rId20"/>
    <p:sldId id="491" r:id="rId21"/>
    <p:sldId id="905" r:id="rId22"/>
    <p:sldId id="492" r:id="rId23"/>
    <p:sldId id="909" r:id="rId24"/>
    <p:sldId id="499" r:id="rId25"/>
    <p:sldId id="441" r:id="rId26"/>
    <p:sldId id="932" r:id="rId27"/>
    <p:sldId id="933" r:id="rId28"/>
    <p:sldId id="483" r:id="rId29"/>
    <p:sldId id="484" r:id="rId30"/>
    <p:sldId id="920" r:id="rId31"/>
    <p:sldId id="500" r:id="rId32"/>
    <p:sldId id="921" r:id="rId33"/>
    <p:sldId id="922" r:id="rId34"/>
    <p:sldId id="900" r:id="rId35"/>
    <p:sldId id="399" r:id="rId36"/>
    <p:sldId id="425" r:id="rId37"/>
    <p:sldId id="426" r:id="rId38"/>
    <p:sldId id="316" r:id="rId39"/>
    <p:sldId id="396" r:id="rId40"/>
    <p:sldId id="913" r:id="rId41"/>
    <p:sldId id="912" r:id="rId42"/>
    <p:sldId id="915" r:id="rId43"/>
    <p:sldId id="910" r:id="rId44"/>
    <p:sldId id="918" r:id="rId45"/>
    <p:sldId id="916" r:id="rId46"/>
    <p:sldId id="917" r:id="rId47"/>
    <p:sldId id="914" r:id="rId48"/>
    <p:sldId id="919" r:id="rId49"/>
    <p:sldId id="923" r:id="rId50"/>
    <p:sldId id="924" r:id="rId51"/>
    <p:sldId id="901" r:id="rId52"/>
    <p:sldId id="326" r:id="rId53"/>
    <p:sldId id="511" r:id="rId54"/>
    <p:sldId id="908" r:id="rId55"/>
    <p:sldId id="514" r:id="rId56"/>
    <p:sldId id="515" r:id="rId57"/>
    <p:sldId id="516" r:id="rId58"/>
    <p:sldId id="466" r:id="rId59"/>
    <p:sldId id="431" r:id="rId60"/>
    <p:sldId id="436" r:id="rId61"/>
    <p:sldId id="925" r:id="rId62"/>
    <p:sldId id="926" r:id="rId63"/>
    <p:sldId id="927" r:id="rId64"/>
    <p:sldId id="928" r:id="rId65"/>
    <p:sldId id="929" r:id="rId66"/>
    <p:sldId id="930" r:id="rId67"/>
    <p:sldId id="465" r:id="rId68"/>
    <p:sldId id="907" r:id="rId69"/>
    <p:sldId id="906" r:id="rId70"/>
    <p:sldId id="496" r:id="rId71"/>
    <p:sldId id="902" r:id="rId72"/>
    <p:sldId id="339" r:id="rId73"/>
    <p:sldId id="340" r:id="rId74"/>
    <p:sldId id="475" r:id="rId75"/>
    <p:sldId id="476" r:id="rId76"/>
    <p:sldId id="889" r:id="rId77"/>
    <p:sldId id="890" r:id="rId78"/>
    <p:sldId id="489" r:id="rId79"/>
    <p:sldId id="341" r:id="rId80"/>
    <p:sldId id="363" r:id="rId81"/>
    <p:sldId id="360" r:id="rId82"/>
    <p:sldId id="364" r:id="rId83"/>
    <p:sldId id="474" r:id="rId84"/>
    <p:sldId id="365" r:id="rId85"/>
    <p:sldId id="472" r:id="rId86"/>
    <p:sldId id="473" r:id="rId87"/>
  </p:sldIdLst>
  <p:sldSz cx="12192000" cy="6858000"/>
  <p:notesSz cx="7315200" cy="9601200"/>
  <p:custDataLst>
    <p:tags r:id="rId90"/>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DDDDDD"/>
    <a:srgbClr val="009900"/>
    <a:srgbClr val="FF0000"/>
    <a:srgbClr val="FFFF00"/>
    <a:srgbClr val="33CC33"/>
    <a:srgbClr val="FF99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46" autoAdjust="0"/>
    <p:restoredTop sz="90952" autoAdjust="0"/>
  </p:normalViewPr>
  <p:slideViewPr>
    <p:cSldViewPr>
      <p:cViewPr varScale="1">
        <p:scale>
          <a:sx n="116" d="100"/>
          <a:sy n="116" d="100"/>
        </p:scale>
        <p:origin x="976" y="184"/>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66" d="100"/>
        <a:sy n="66" d="100"/>
      </p:scale>
      <p:origin x="0" y="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_rels/viewProps.xml.rels><?xml version="1.0" encoding="UTF-8" standalone="yes"?>
<Relationships xmlns="http://schemas.openxmlformats.org/package/2006/relationships"><Relationship Id="rId8" Type="http://schemas.openxmlformats.org/officeDocument/2006/relationships/slide" Target="slides/slide38.xml"/><Relationship Id="rId3" Type="http://schemas.openxmlformats.org/officeDocument/2006/relationships/slide" Target="slides/slide21.xml"/><Relationship Id="rId7" Type="http://schemas.openxmlformats.org/officeDocument/2006/relationships/slide" Target="slides/slide31.xml"/><Relationship Id="rId2" Type="http://schemas.openxmlformats.org/officeDocument/2006/relationships/slide" Target="slides/slide20.xml"/><Relationship Id="rId1" Type="http://schemas.openxmlformats.org/officeDocument/2006/relationships/slide" Target="slides/slide17.xml"/><Relationship Id="rId6" Type="http://schemas.openxmlformats.org/officeDocument/2006/relationships/slide" Target="slides/slide29.xml"/><Relationship Id="rId5" Type="http://schemas.openxmlformats.org/officeDocument/2006/relationships/slide" Target="slides/slide28.xml"/><Relationship Id="rId10" Type="http://schemas.openxmlformats.org/officeDocument/2006/relationships/slide" Target="slides/slide72.xml"/><Relationship Id="rId4" Type="http://schemas.openxmlformats.org/officeDocument/2006/relationships/slide" Target="slides/slide25.xml"/><Relationship Id="rId9"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5" name="Rectangle 3"/>
          <p:cNvSpPr>
            <a:spLocks noGrp="1" noChangeArrowheads="1"/>
          </p:cNvSpPr>
          <p:nvPr>
            <p:ph type="dt" sz="quarter"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64516" name="Rectangle 4"/>
          <p:cNvSpPr>
            <a:spLocks noGrp="1" noChangeArrowheads="1"/>
          </p:cNvSpPr>
          <p:nvPr>
            <p:ph type="ftr" sz="quarter" idx="2"/>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7" name="Rectangle 5"/>
          <p:cNvSpPr>
            <a:spLocks noGrp="1" noChangeArrowheads="1"/>
          </p:cNvSpPr>
          <p:nvPr>
            <p:ph type="sldNum" sz="quarter" idx="3"/>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FE748D72-B966-4E2E-A0F6-51592179C497}" type="slidenum">
              <a:rPr lang="en-US"/>
              <a:pPr>
                <a:defRPr/>
              </a:pPr>
              <a:t>‹#›</a:t>
            </a:fld>
            <a:endParaRPr lang="en-US"/>
          </a:p>
        </p:txBody>
      </p:sp>
    </p:spTree>
    <p:extLst>
      <p:ext uri="{BB962C8B-B14F-4D97-AF65-F5344CB8AC3E}">
        <p14:creationId xmlns:p14="http://schemas.microsoft.com/office/powerpoint/2010/main" val="1719651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3" name="Rectangle 1027"/>
          <p:cNvSpPr>
            <a:spLocks noGrp="1" noChangeArrowheads="1"/>
          </p:cNvSpPr>
          <p:nvPr>
            <p:ph type="dt"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47108" name="Rectangle 1028"/>
          <p:cNvSpPr>
            <a:spLocks noGrp="1" noRot="1" noChangeAspect="1" noChangeArrowheads="1" noTextEdit="1"/>
          </p:cNvSpPr>
          <p:nvPr>
            <p:ph type="sldImg" idx="2"/>
          </p:nvPr>
        </p:nvSpPr>
        <p:spPr bwMode="auto">
          <a:xfrm>
            <a:off x="457200" y="717550"/>
            <a:ext cx="6370638" cy="3584575"/>
          </a:xfrm>
          <a:prstGeom prst="rect">
            <a:avLst/>
          </a:prstGeom>
          <a:noFill/>
          <a:ln w="9525">
            <a:solidFill>
              <a:srgbClr val="000000"/>
            </a:solidFill>
            <a:miter lim="800000"/>
            <a:headEnd/>
            <a:tailEnd/>
          </a:ln>
        </p:spPr>
      </p:sp>
      <p:sp>
        <p:nvSpPr>
          <p:cNvPr id="81925" name="Rectangle 1029"/>
          <p:cNvSpPr>
            <a:spLocks noGrp="1" noChangeArrowheads="1"/>
          </p:cNvSpPr>
          <p:nvPr>
            <p:ph type="body" sz="quarter" idx="3"/>
          </p:nvPr>
        </p:nvSpPr>
        <p:spPr bwMode="auto">
          <a:xfrm>
            <a:off x="949325" y="4540250"/>
            <a:ext cx="5384800" cy="4379913"/>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1030"/>
          <p:cNvSpPr>
            <a:spLocks noGrp="1" noChangeArrowheads="1"/>
          </p:cNvSpPr>
          <p:nvPr>
            <p:ph type="ftr" sz="quarter" idx="4"/>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7" name="Rectangle 1031"/>
          <p:cNvSpPr>
            <a:spLocks noGrp="1" noChangeArrowheads="1"/>
          </p:cNvSpPr>
          <p:nvPr>
            <p:ph type="sldNum" sz="quarter" idx="5"/>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9A1DD5EC-AFED-4940-A9D2-2FCF318DC799}" type="slidenum">
              <a:rPr lang="en-US"/>
              <a:pPr>
                <a:defRPr/>
              </a:pPr>
              <a:t>‹#›</a:t>
            </a:fld>
            <a:endParaRPr lang="en-US"/>
          </a:p>
        </p:txBody>
      </p:sp>
    </p:spTree>
    <p:extLst>
      <p:ext uri="{BB962C8B-B14F-4D97-AF65-F5344CB8AC3E}">
        <p14:creationId xmlns:p14="http://schemas.microsoft.com/office/powerpoint/2010/main" val="392315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noChangeArrowheads="1"/>
          </p:cNvSpPr>
          <p:nvPr>
            <p:ph type="sldNum" sz="quarter" idx="5"/>
          </p:nvPr>
        </p:nvSpPr>
        <p:spPr>
          <a:noFill/>
        </p:spPr>
        <p:txBody>
          <a:bodyPr/>
          <a:lstStyle/>
          <a:p>
            <a:fld id="{77514779-F320-4226-AF8D-E4BB88D21DB8}" type="slidenum">
              <a:rPr lang="en-US" smtClean="0"/>
              <a:pPr/>
              <a:t>1</a:t>
            </a:fld>
            <a:endParaRPr lang="en-US"/>
          </a:p>
        </p:txBody>
      </p:sp>
      <p:sp>
        <p:nvSpPr>
          <p:cNvPr id="48131" name="Rectangle 2"/>
          <p:cNvSpPr>
            <a:spLocks noGrp="1" noRot="1" noChangeAspect="1" noChangeArrowheads="1" noTextEdit="1"/>
          </p:cNvSpPr>
          <p:nvPr>
            <p:ph type="sldImg"/>
          </p:nvPr>
        </p:nvSpPr>
        <p:spPr>
          <a:xfrm>
            <a:off x="457200" y="717550"/>
            <a:ext cx="6370638" cy="3584575"/>
          </a:xfrm>
          <a:ln/>
        </p:spPr>
      </p:sp>
      <p:sp>
        <p:nvSpPr>
          <p:cNvPr id="481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p:spPr>
        <p:txBody>
          <a:bodyPr/>
          <a:lstStyle/>
          <a:p>
            <a:fld id="{FA324DCC-BA0C-4797-A56E-6712B3117F09}" type="slidenum">
              <a:rPr lang="en-US" smtClean="0"/>
              <a:pPr/>
              <a:t>17</a:t>
            </a:fld>
            <a:endParaRPr lang="en-US"/>
          </a:p>
        </p:txBody>
      </p:sp>
      <p:sp>
        <p:nvSpPr>
          <p:cNvPr id="53251" name="Rectangle 2"/>
          <p:cNvSpPr>
            <a:spLocks noGrp="1" noRot="1" noChangeAspect="1" noChangeArrowheads="1" noTextEdit="1"/>
          </p:cNvSpPr>
          <p:nvPr>
            <p:ph type="sldImg"/>
          </p:nvPr>
        </p:nvSpPr>
        <p:spPr>
          <a:xfrm>
            <a:off x="457200" y="717550"/>
            <a:ext cx="6370638" cy="3584575"/>
          </a:xfrm>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FFFAC4D7-EA78-4517-BAB6-AA648901F13D}" type="slidenum">
              <a:rPr lang="en-US" smtClean="0"/>
              <a:pPr/>
              <a:t>18</a:t>
            </a:fld>
            <a:endParaRPr lang="en-US"/>
          </a:p>
        </p:txBody>
      </p:sp>
      <p:sp>
        <p:nvSpPr>
          <p:cNvPr id="55299" name="Rectangle 2"/>
          <p:cNvSpPr>
            <a:spLocks noGrp="1" noRot="1" noChangeAspect="1" noChangeArrowheads="1" noTextEdit="1"/>
          </p:cNvSpPr>
          <p:nvPr>
            <p:ph type="sldImg"/>
          </p:nvPr>
        </p:nvSpPr>
        <p:spPr>
          <a:xfrm>
            <a:off x="457200" y="720725"/>
            <a:ext cx="6400800" cy="3600450"/>
          </a:xfrm>
          <a:ln/>
        </p:spPr>
      </p:sp>
      <p:sp>
        <p:nvSpPr>
          <p:cNvPr id="55300"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E66086BA-EA7D-4859-953D-4121F2DEB0D6}" type="slidenum">
              <a:rPr lang="en-US" smtClean="0"/>
              <a:pPr/>
              <a:t>19</a:t>
            </a:fld>
            <a:endParaRPr lang="en-US"/>
          </a:p>
        </p:txBody>
      </p:sp>
      <p:sp>
        <p:nvSpPr>
          <p:cNvPr id="57347" name="Rectangle 2"/>
          <p:cNvSpPr>
            <a:spLocks noGrp="1" noRot="1" noChangeAspect="1" noChangeArrowheads="1" noTextEdit="1"/>
          </p:cNvSpPr>
          <p:nvPr>
            <p:ph type="sldImg"/>
          </p:nvPr>
        </p:nvSpPr>
        <p:spPr>
          <a:xfrm>
            <a:off x="457200" y="717550"/>
            <a:ext cx="6370638" cy="3584575"/>
          </a:xfrm>
          <a:ln/>
        </p:spPr>
      </p:sp>
      <p:sp>
        <p:nvSpPr>
          <p:cNvPr id="5734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B170D281-6219-44EA-BF3D-2FDFA796B06E}" type="slidenum">
              <a:rPr lang="en-US" smtClean="0"/>
              <a:pPr/>
              <a:t>20</a:t>
            </a:fld>
            <a:endParaRPr lang="en-US"/>
          </a:p>
        </p:txBody>
      </p:sp>
      <p:sp>
        <p:nvSpPr>
          <p:cNvPr id="60419" name="Rectangle 2"/>
          <p:cNvSpPr>
            <a:spLocks noGrp="1" noRot="1" noChangeAspect="1" noChangeArrowheads="1" noTextEdit="1"/>
          </p:cNvSpPr>
          <p:nvPr>
            <p:ph type="sldImg"/>
          </p:nvPr>
        </p:nvSpPr>
        <p:spPr>
          <a:xfrm>
            <a:off x="458788" y="720725"/>
            <a:ext cx="6400800" cy="3600450"/>
          </a:xfrm>
          <a:ln w="12700" cap="flat">
            <a:solidFill>
              <a:schemeClr val="tx1"/>
            </a:solidFill>
          </a:ln>
        </p:spPr>
      </p:sp>
      <p:sp>
        <p:nvSpPr>
          <p:cNvPr id="60420" name="Rectangle 3"/>
          <p:cNvSpPr>
            <a:spLocks noGrp="1" noChangeArrowheads="1"/>
          </p:cNvSpPr>
          <p:nvPr>
            <p:ph type="body" idx="1"/>
          </p:nvPr>
        </p:nvSpPr>
        <p:spPr>
          <a:xfrm>
            <a:off x="974725" y="4560888"/>
            <a:ext cx="5365750" cy="4319587"/>
          </a:xfrm>
          <a:noFill/>
          <a:ln/>
        </p:spPr>
        <p:txBody>
          <a:bodyPr lIns="108242" tIns="54121" rIns="108242" bIns="54121"/>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B170D281-6219-44EA-BF3D-2FDFA796B06E}" type="slidenum">
              <a:rPr lang="en-US" smtClean="0"/>
              <a:pPr/>
              <a:t>21</a:t>
            </a:fld>
            <a:endParaRPr lang="en-US"/>
          </a:p>
        </p:txBody>
      </p:sp>
      <p:sp>
        <p:nvSpPr>
          <p:cNvPr id="60419" name="Rectangle 2"/>
          <p:cNvSpPr>
            <a:spLocks noGrp="1" noRot="1" noChangeAspect="1" noChangeArrowheads="1" noTextEdit="1"/>
          </p:cNvSpPr>
          <p:nvPr>
            <p:ph type="sldImg"/>
          </p:nvPr>
        </p:nvSpPr>
        <p:spPr>
          <a:xfrm>
            <a:off x="458788" y="720725"/>
            <a:ext cx="6400800" cy="3600450"/>
          </a:xfrm>
          <a:ln w="12700" cap="flat">
            <a:solidFill>
              <a:schemeClr val="tx1"/>
            </a:solidFill>
          </a:ln>
        </p:spPr>
      </p:sp>
      <p:sp>
        <p:nvSpPr>
          <p:cNvPr id="60420" name="Rectangle 3"/>
          <p:cNvSpPr>
            <a:spLocks noGrp="1" noChangeArrowheads="1"/>
          </p:cNvSpPr>
          <p:nvPr>
            <p:ph type="body" idx="1"/>
          </p:nvPr>
        </p:nvSpPr>
        <p:spPr>
          <a:xfrm>
            <a:off x="974725" y="4560888"/>
            <a:ext cx="5365750" cy="4319587"/>
          </a:xfrm>
          <a:noFill/>
          <a:ln/>
        </p:spPr>
        <p:txBody>
          <a:bodyPr lIns="108242" tIns="54121" rIns="108242" bIns="54121"/>
          <a:lstStyle/>
          <a:p>
            <a:endParaRPr lang="en-US"/>
          </a:p>
        </p:txBody>
      </p:sp>
    </p:spTree>
    <p:extLst>
      <p:ext uri="{BB962C8B-B14F-4D97-AF65-F5344CB8AC3E}">
        <p14:creationId xmlns:p14="http://schemas.microsoft.com/office/powerpoint/2010/main" val="570527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p:spPr>
        <p:txBody>
          <a:bodyPr/>
          <a:lstStyle/>
          <a:p>
            <a:fld id="{B62065A7-DD1E-4D29-93F6-41557040461C}" type="slidenum">
              <a:rPr lang="en-US" smtClean="0"/>
              <a:pPr/>
              <a:t>22</a:t>
            </a:fld>
            <a:endParaRPr lang="en-US"/>
          </a:p>
        </p:txBody>
      </p:sp>
      <p:sp>
        <p:nvSpPr>
          <p:cNvPr id="61443" name="Rectangle 2"/>
          <p:cNvSpPr>
            <a:spLocks noGrp="1" noRot="1" noChangeAspect="1" noChangeArrowheads="1" noTextEdit="1"/>
          </p:cNvSpPr>
          <p:nvPr>
            <p:ph type="sldImg"/>
          </p:nvPr>
        </p:nvSpPr>
        <p:spPr>
          <a:xfrm>
            <a:off x="457200" y="717550"/>
            <a:ext cx="6370638" cy="3584575"/>
          </a:xfrm>
          <a:ln/>
        </p:spPr>
      </p:sp>
      <p:sp>
        <p:nvSpPr>
          <p:cNvPr id="614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p:spPr>
        <p:txBody>
          <a:bodyPr/>
          <a:lstStyle/>
          <a:p>
            <a:fld id="{B62065A7-DD1E-4D29-93F6-41557040461C}" type="slidenum">
              <a:rPr lang="en-US" smtClean="0"/>
              <a:pPr/>
              <a:t>23</a:t>
            </a:fld>
            <a:endParaRPr lang="en-US"/>
          </a:p>
        </p:txBody>
      </p:sp>
      <p:sp>
        <p:nvSpPr>
          <p:cNvPr id="61443" name="Rectangle 2"/>
          <p:cNvSpPr>
            <a:spLocks noGrp="1" noRot="1" noChangeAspect="1" noChangeArrowheads="1" noTextEdit="1"/>
          </p:cNvSpPr>
          <p:nvPr>
            <p:ph type="sldImg"/>
          </p:nvPr>
        </p:nvSpPr>
        <p:spPr>
          <a:xfrm>
            <a:off x="457200" y="717550"/>
            <a:ext cx="6370638" cy="3584575"/>
          </a:xfrm>
          <a:ln/>
        </p:spPr>
      </p:sp>
      <p:sp>
        <p:nvSpPr>
          <p:cNvPr id="614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6210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91C201B7-0B86-4AD3-B2F2-6521A846EC53}" type="slidenum">
              <a:rPr lang="en-US" smtClean="0"/>
              <a:pPr/>
              <a:t>25</a:t>
            </a:fld>
            <a:endParaRPr lang="en-US"/>
          </a:p>
        </p:txBody>
      </p:sp>
      <p:sp>
        <p:nvSpPr>
          <p:cNvPr id="66563" name="Rectangle 2"/>
          <p:cNvSpPr>
            <a:spLocks noGrp="1" noRot="1" noChangeAspect="1" noChangeArrowheads="1" noTextEdit="1"/>
          </p:cNvSpPr>
          <p:nvPr>
            <p:ph type="sldImg"/>
          </p:nvPr>
        </p:nvSpPr>
        <p:spPr>
          <a:xfrm>
            <a:off x="457200" y="717550"/>
            <a:ext cx="6370638" cy="3584575"/>
          </a:xfrm>
          <a:ln/>
        </p:spPr>
      </p:sp>
      <p:sp>
        <p:nvSpPr>
          <p:cNvPr id="665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30610A88-B270-4B95-95CD-9001DCAF8D44}" type="slidenum">
              <a:rPr lang="en-US" smtClean="0"/>
              <a:pPr/>
              <a:t>28</a:t>
            </a:fld>
            <a:endParaRPr lang="en-US"/>
          </a:p>
        </p:txBody>
      </p:sp>
      <p:sp>
        <p:nvSpPr>
          <p:cNvPr id="58371" name="Rectangle 2"/>
          <p:cNvSpPr>
            <a:spLocks noGrp="1" noRot="1" noChangeAspect="1" noChangeArrowheads="1" noTextEdit="1"/>
          </p:cNvSpPr>
          <p:nvPr>
            <p:ph type="sldImg"/>
          </p:nvPr>
        </p:nvSpPr>
        <p:spPr>
          <a:xfrm>
            <a:off x="457200" y="717550"/>
            <a:ext cx="6370638" cy="3584575"/>
          </a:xfrm>
          <a:ln/>
        </p:spPr>
      </p:sp>
      <p:sp>
        <p:nvSpPr>
          <p:cNvPr id="583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p:spPr>
        <p:txBody>
          <a:bodyPr/>
          <a:lstStyle/>
          <a:p>
            <a:fld id="{30610A88-B270-4B95-95CD-9001DCAF8D44}" type="slidenum">
              <a:rPr lang="en-US" smtClean="0"/>
              <a:pPr/>
              <a:t>29</a:t>
            </a:fld>
            <a:endParaRPr lang="en-US"/>
          </a:p>
        </p:txBody>
      </p:sp>
      <p:sp>
        <p:nvSpPr>
          <p:cNvPr id="58371" name="Rectangle 2"/>
          <p:cNvSpPr>
            <a:spLocks noGrp="1" noRot="1" noChangeAspect="1" noChangeArrowheads="1" noTextEdit="1"/>
          </p:cNvSpPr>
          <p:nvPr>
            <p:ph type="sldImg"/>
          </p:nvPr>
        </p:nvSpPr>
        <p:spPr>
          <a:xfrm>
            <a:off x="457200" y="717550"/>
            <a:ext cx="6370638" cy="3584575"/>
          </a:xfrm>
          <a:ln/>
        </p:spPr>
      </p:sp>
      <p:sp>
        <p:nvSpPr>
          <p:cNvPr id="583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660DB73A-72D2-4AAF-BDF8-2E828A6ADC91}" type="slidenum">
              <a:rPr lang="en-US" smtClean="0"/>
              <a:pPr/>
              <a:t>2</a:t>
            </a:fld>
            <a:endParaRPr lang="en-US"/>
          </a:p>
        </p:txBody>
      </p:sp>
      <p:sp>
        <p:nvSpPr>
          <p:cNvPr id="49155" name="Rectangle 2"/>
          <p:cNvSpPr>
            <a:spLocks noGrp="1" noRot="1" noChangeAspect="1" noChangeArrowheads="1" noTextEdit="1"/>
          </p:cNvSpPr>
          <p:nvPr>
            <p:ph type="sldImg"/>
          </p:nvPr>
        </p:nvSpPr>
        <p:spPr>
          <a:xfrm>
            <a:off x="457200" y="717550"/>
            <a:ext cx="6370638" cy="3584575"/>
          </a:xfrm>
          <a:ln/>
        </p:spPr>
      </p:sp>
      <p:sp>
        <p:nvSpPr>
          <p:cNvPr id="4915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13939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91C201B7-0B86-4AD3-B2F2-6521A846EC53}" type="slidenum">
              <a:rPr lang="en-US" smtClean="0"/>
              <a:pPr/>
              <a:t>31</a:t>
            </a:fld>
            <a:endParaRPr lang="en-US"/>
          </a:p>
        </p:txBody>
      </p:sp>
      <p:sp>
        <p:nvSpPr>
          <p:cNvPr id="66563" name="Rectangle 2"/>
          <p:cNvSpPr>
            <a:spLocks noGrp="1" noRot="1" noChangeAspect="1" noChangeArrowheads="1" noTextEdit="1"/>
          </p:cNvSpPr>
          <p:nvPr>
            <p:ph type="sldImg"/>
          </p:nvPr>
        </p:nvSpPr>
        <p:spPr>
          <a:xfrm>
            <a:off x="457200" y="717550"/>
            <a:ext cx="6370638" cy="3584575"/>
          </a:xfrm>
          <a:ln/>
        </p:spPr>
      </p:sp>
      <p:sp>
        <p:nvSpPr>
          <p:cNvPr id="6656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56376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p:spPr>
        <p:txBody>
          <a:bodyPr/>
          <a:lstStyle/>
          <a:p>
            <a:fld id="{2625EEB1-E60F-4EF6-923A-02850D2BBA33}" type="slidenum">
              <a:rPr lang="en-US" smtClean="0"/>
              <a:pPr/>
              <a:t>35</a:t>
            </a:fld>
            <a:endParaRPr lang="en-US"/>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725" y="4560888"/>
            <a:ext cx="5365750" cy="4319587"/>
          </a:xfrm>
          <a:noFill/>
          <a:ln/>
        </p:spPr>
        <p:txBody>
          <a:bodyPr/>
          <a:lstStyle/>
          <a:p>
            <a:endParaRPr lang="en-US"/>
          </a:p>
        </p:txBody>
      </p:sp>
    </p:spTree>
    <p:extLst>
      <p:ext uri="{BB962C8B-B14F-4D97-AF65-F5344CB8AC3E}">
        <p14:creationId xmlns:p14="http://schemas.microsoft.com/office/powerpoint/2010/main" val="3699493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p:spPr>
        <p:txBody>
          <a:bodyPr/>
          <a:lstStyle/>
          <a:p>
            <a:fld id="{1C22A8C9-3F0A-4CB1-9518-022E4CCD0C94}" type="slidenum">
              <a:rPr lang="en-US" smtClean="0"/>
              <a:pPr/>
              <a:t>36</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endParaRPr lang="en-US"/>
          </a:p>
        </p:txBody>
      </p:sp>
    </p:spTree>
    <p:extLst>
      <p:ext uri="{BB962C8B-B14F-4D97-AF65-F5344CB8AC3E}">
        <p14:creationId xmlns:p14="http://schemas.microsoft.com/office/powerpoint/2010/main" val="1923705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2739939C-68C0-401A-8C8B-FDBE73542C33}" type="slidenum">
              <a:rPr lang="en-US" smtClean="0"/>
              <a:pPr/>
              <a:t>37</a:t>
            </a:fld>
            <a:endParaRPr lang="en-US"/>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725" y="4560888"/>
            <a:ext cx="5365750" cy="4319587"/>
          </a:xfrm>
          <a:noFill/>
          <a:ln/>
        </p:spPr>
        <p:txBody>
          <a:bodyPr/>
          <a:lstStyle/>
          <a:p>
            <a:endParaRPr lang="en-US"/>
          </a:p>
        </p:txBody>
      </p:sp>
    </p:spTree>
    <p:extLst>
      <p:ext uri="{BB962C8B-B14F-4D97-AF65-F5344CB8AC3E}">
        <p14:creationId xmlns:p14="http://schemas.microsoft.com/office/powerpoint/2010/main" val="4043035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014BC48A-BF89-445B-AF44-FD2D86C68FC3}" type="slidenum">
              <a:rPr lang="en-US" smtClean="0"/>
              <a:pPr/>
              <a:t>38</a:t>
            </a:fld>
            <a:endParaRPr lang="en-US"/>
          </a:p>
        </p:txBody>
      </p:sp>
      <p:sp>
        <p:nvSpPr>
          <p:cNvPr id="68611" name="Rectangle 2"/>
          <p:cNvSpPr>
            <a:spLocks noGrp="1" noRot="1" noChangeAspect="1" noChangeArrowheads="1" noTextEdit="1"/>
          </p:cNvSpPr>
          <p:nvPr>
            <p:ph type="sldImg"/>
          </p:nvPr>
        </p:nvSpPr>
        <p:spPr>
          <a:xfrm>
            <a:off x="457200" y="717550"/>
            <a:ext cx="6370638" cy="3584575"/>
          </a:xfrm>
          <a:ln/>
        </p:spPr>
      </p:sp>
      <p:sp>
        <p:nvSpPr>
          <p:cNvPr id="68612" name="Rectangle 3"/>
          <p:cNvSpPr>
            <a:spLocks noGrp="1" noChangeArrowheads="1"/>
          </p:cNvSpPr>
          <p:nvPr>
            <p:ph type="body" idx="1"/>
          </p:nvPr>
        </p:nvSpPr>
        <p:spPr>
          <a:noFill/>
          <a:ln/>
        </p:spPr>
        <p:txBody>
          <a:bodyPr/>
          <a:lstStyle/>
          <a:p>
            <a:r>
              <a:rPr lang="en-US"/>
              <a:t>smaller window:  more detail, more noise</a:t>
            </a:r>
          </a:p>
          <a:p>
            <a:r>
              <a:rPr lang="en-US"/>
              <a:t>bigger window:  less noise, more detail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8CCC163A-32B3-4499-BF81-D4925C1C94CC}" type="slidenum">
              <a:rPr lang="en-US" smtClean="0"/>
              <a:pPr/>
              <a:t>39</a:t>
            </a:fld>
            <a:endParaRPr lang="en-US"/>
          </a:p>
        </p:txBody>
      </p:sp>
      <p:sp>
        <p:nvSpPr>
          <p:cNvPr id="67587" name="Rectangle 2"/>
          <p:cNvSpPr>
            <a:spLocks noGrp="1" noRot="1" noChangeAspect="1" noChangeArrowheads="1" noTextEdit="1"/>
          </p:cNvSpPr>
          <p:nvPr>
            <p:ph type="sldImg"/>
          </p:nvPr>
        </p:nvSpPr>
        <p:spPr>
          <a:xfrm>
            <a:off x="457200" y="717550"/>
            <a:ext cx="6370638" cy="3584575"/>
          </a:xfrm>
          <a:ln/>
        </p:spPr>
      </p:sp>
      <p:sp>
        <p:nvSpPr>
          <p:cNvPr id="675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71704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A1DD5EC-AFED-4940-A9D2-2FCF318DC799}" type="slidenum">
              <a:rPr lang="en-US" smtClean="0"/>
              <a:pPr>
                <a:defRPr/>
              </a:pPr>
              <a:t>45</a:t>
            </a:fld>
            <a:endParaRPr lang="en-US"/>
          </a:p>
        </p:txBody>
      </p:sp>
    </p:spTree>
    <p:extLst>
      <p:ext uri="{BB962C8B-B14F-4D97-AF65-F5344CB8AC3E}">
        <p14:creationId xmlns:p14="http://schemas.microsoft.com/office/powerpoint/2010/main" val="982277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A1DD5EC-AFED-4940-A9D2-2FCF318DC799}" type="slidenum">
              <a:rPr lang="en-US" smtClean="0"/>
              <a:pPr>
                <a:defRPr/>
              </a:pPr>
              <a:t>46</a:t>
            </a:fld>
            <a:endParaRPr lang="en-US"/>
          </a:p>
        </p:txBody>
      </p:sp>
    </p:spTree>
    <p:extLst>
      <p:ext uri="{BB962C8B-B14F-4D97-AF65-F5344CB8AC3E}">
        <p14:creationId xmlns:p14="http://schemas.microsoft.com/office/powerpoint/2010/main" val="3047881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9D5D8245-9939-4CBC-9D80-66256A3C3A41}" type="slidenum">
              <a:rPr lang="en-US" smtClean="0"/>
              <a:pPr/>
              <a:t>52</a:t>
            </a:fld>
            <a:endParaRPr lang="en-US"/>
          </a:p>
        </p:txBody>
      </p:sp>
      <p:sp>
        <p:nvSpPr>
          <p:cNvPr id="69635" name="Rectangle 2"/>
          <p:cNvSpPr>
            <a:spLocks noGrp="1" noRot="1" noChangeAspect="1" noChangeArrowheads="1" noTextEdit="1"/>
          </p:cNvSpPr>
          <p:nvPr>
            <p:ph type="sldImg"/>
          </p:nvPr>
        </p:nvSpPr>
        <p:spPr>
          <a:xfrm>
            <a:off x="457200" y="717550"/>
            <a:ext cx="6370638" cy="3584575"/>
          </a:xfrm>
          <a:ln/>
        </p:spPr>
      </p:sp>
      <p:sp>
        <p:nvSpPr>
          <p:cNvPr id="696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p:cNvSpPr>
            <a:spLocks noGrp="1" noChangeArrowheads="1"/>
          </p:cNvSpPr>
          <p:nvPr>
            <p:ph type="sldNum" sz="quarter" idx="5"/>
          </p:nvPr>
        </p:nvSpPr>
        <p:spPr>
          <a:noFill/>
        </p:spPr>
        <p:txBody>
          <a:bodyPr/>
          <a:lstStyle/>
          <a:p>
            <a:fld id="{DC4910F2-E273-4817-9D11-AADDB219A9F4}" type="slidenum">
              <a:rPr lang="en-US" smtClean="0"/>
              <a:pPr/>
              <a:t>58</a:t>
            </a:fld>
            <a:endParaRPr lang="en-US"/>
          </a:p>
        </p:txBody>
      </p:sp>
      <p:sp>
        <p:nvSpPr>
          <p:cNvPr id="76803" name="Rectangle 2"/>
          <p:cNvSpPr>
            <a:spLocks noGrp="1" noRot="1" noChangeAspect="1" noChangeArrowheads="1" noTextEdit="1"/>
          </p:cNvSpPr>
          <p:nvPr>
            <p:ph type="sldImg"/>
          </p:nvPr>
        </p:nvSpPr>
        <p:spPr>
          <a:xfrm>
            <a:off x="457200" y="717550"/>
            <a:ext cx="6370638" cy="3584575"/>
          </a:xfrm>
          <a:ln/>
        </p:spPr>
      </p:sp>
      <p:sp>
        <p:nvSpPr>
          <p:cNvPr id="768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660DB73A-72D2-4AAF-BDF8-2E828A6ADC91}" type="slidenum">
              <a:rPr lang="en-US" smtClean="0"/>
              <a:pPr/>
              <a:t>4</a:t>
            </a:fld>
            <a:endParaRPr lang="en-US"/>
          </a:p>
        </p:txBody>
      </p:sp>
      <p:sp>
        <p:nvSpPr>
          <p:cNvPr id="49155" name="Rectangle 2"/>
          <p:cNvSpPr>
            <a:spLocks noGrp="1" noRot="1" noChangeAspect="1" noChangeArrowheads="1" noTextEdit="1"/>
          </p:cNvSpPr>
          <p:nvPr>
            <p:ph type="sldImg"/>
          </p:nvPr>
        </p:nvSpPr>
        <p:spPr>
          <a:xfrm>
            <a:off x="457200" y="717550"/>
            <a:ext cx="6370638" cy="3584575"/>
          </a:xfrm>
          <a:ln/>
        </p:spPr>
      </p:sp>
      <p:sp>
        <p:nvSpPr>
          <p:cNvPr id="4915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24392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31"/>
          <p:cNvSpPr>
            <a:spLocks noGrp="1" noChangeArrowheads="1"/>
          </p:cNvSpPr>
          <p:nvPr>
            <p:ph type="sldNum" sz="quarter" idx="5"/>
          </p:nvPr>
        </p:nvSpPr>
        <p:spPr>
          <a:noFill/>
        </p:spPr>
        <p:txBody>
          <a:bodyPr/>
          <a:lstStyle/>
          <a:p>
            <a:fld id="{92056D5E-5804-42CC-98E8-8F6BACD01806}" type="slidenum">
              <a:rPr lang="en-US" smtClean="0"/>
              <a:pPr/>
              <a:t>59</a:t>
            </a:fld>
            <a:endParaRPr lang="en-US"/>
          </a:p>
        </p:txBody>
      </p:sp>
      <p:sp>
        <p:nvSpPr>
          <p:cNvPr id="77827" name="Rectangle 2"/>
          <p:cNvSpPr>
            <a:spLocks noGrp="1" noRot="1" noChangeAspect="1" noChangeArrowheads="1" noTextEdit="1"/>
          </p:cNvSpPr>
          <p:nvPr>
            <p:ph type="sldImg"/>
          </p:nvPr>
        </p:nvSpPr>
        <p:spPr>
          <a:xfrm>
            <a:off x="457200" y="720725"/>
            <a:ext cx="6400800" cy="3600450"/>
          </a:xfrm>
          <a:ln/>
        </p:spPr>
      </p:sp>
      <p:sp>
        <p:nvSpPr>
          <p:cNvPr id="77828"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p:spPr>
        <p:txBody>
          <a:bodyPr/>
          <a:lstStyle/>
          <a:p>
            <a:fld id="{341907DB-3105-4D62-BED0-F3990BF5DFFC}" type="slidenum">
              <a:rPr lang="en-US" smtClean="0"/>
              <a:pPr/>
              <a:t>60</a:t>
            </a:fld>
            <a:endParaRPr lang="en-US"/>
          </a:p>
        </p:txBody>
      </p:sp>
      <p:sp>
        <p:nvSpPr>
          <p:cNvPr id="78851" name="Rectangle 2"/>
          <p:cNvSpPr>
            <a:spLocks noGrp="1" noRot="1" noChangeAspect="1" noChangeArrowheads="1" noTextEdit="1"/>
          </p:cNvSpPr>
          <p:nvPr>
            <p:ph type="sldImg"/>
          </p:nvPr>
        </p:nvSpPr>
        <p:spPr>
          <a:xfrm>
            <a:off x="457200" y="717550"/>
            <a:ext cx="6370638" cy="3584575"/>
          </a:xfrm>
          <a:ln/>
        </p:spPr>
      </p:sp>
      <p:sp>
        <p:nvSpPr>
          <p:cNvPr id="788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31"/>
          <p:cNvSpPr>
            <a:spLocks noGrp="1" noChangeArrowheads="1"/>
          </p:cNvSpPr>
          <p:nvPr>
            <p:ph type="sldNum" sz="quarter" idx="5"/>
          </p:nvPr>
        </p:nvSpPr>
        <p:spPr>
          <a:noFill/>
        </p:spPr>
        <p:txBody>
          <a:bodyPr/>
          <a:lstStyle/>
          <a:p>
            <a:fld id="{03103178-A68A-4C8C-A5A8-46C6255CE7C6}" type="slidenum">
              <a:rPr lang="en-US" smtClean="0"/>
              <a:pPr/>
              <a:t>67</a:t>
            </a:fld>
            <a:endParaRPr lang="en-US"/>
          </a:p>
        </p:txBody>
      </p:sp>
      <p:sp>
        <p:nvSpPr>
          <p:cNvPr id="79875" name="Rectangle 2"/>
          <p:cNvSpPr>
            <a:spLocks noGrp="1" noRot="1" noChangeAspect="1" noChangeArrowheads="1" noTextEdit="1"/>
          </p:cNvSpPr>
          <p:nvPr>
            <p:ph type="sldImg"/>
          </p:nvPr>
        </p:nvSpPr>
        <p:spPr>
          <a:xfrm>
            <a:off x="457200" y="717550"/>
            <a:ext cx="6370638" cy="3584575"/>
          </a:xfrm>
          <a:ln/>
        </p:spPr>
      </p:sp>
      <p:sp>
        <p:nvSpPr>
          <p:cNvPr id="7987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11D72129-4AC0-40C3-B434-403FF1B13D6C}" type="slidenum">
              <a:rPr lang="en-US" smtClean="0"/>
              <a:pPr/>
              <a:t>72</a:t>
            </a:fld>
            <a:endParaRPr lang="en-US"/>
          </a:p>
        </p:txBody>
      </p:sp>
      <p:sp>
        <p:nvSpPr>
          <p:cNvPr id="82947" name="Rectangle 2"/>
          <p:cNvSpPr>
            <a:spLocks noGrp="1" noRot="1" noChangeAspect="1" noChangeArrowheads="1" noTextEdit="1"/>
          </p:cNvSpPr>
          <p:nvPr>
            <p:ph type="sldImg"/>
          </p:nvPr>
        </p:nvSpPr>
        <p:spPr>
          <a:xfrm>
            <a:off x="457200" y="717550"/>
            <a:ext cx="6370638" cy="3584575"/>
          </a:xfrm>
          <a:ln/>
        </p:spPr>
      </p:sp>
      <p:sp>
        <p:nvSpPr>
          <p:cNvPr id="8294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595AE6DF-2998-414A-949F-373E8D53C1A2}" type="slidenum">
              <a:rPr lang="en-US" smtClean="0"/>
              <a:pPr/>
              <a:t>73</a:t>
            </a:fld>
            <a:endParaRPr lang="en-US"/>
          </a:p>
        </p:txBody>
      </p:sp>
      <p:sp>
        <p:nvSpPr>
          <p:cNvPr id="83971" name="Rectangle 2"/>
          <p:cNvSpPr>
            <a:spLocks noGrp="1" noRot="1" noChangeAspect="1" noChangeArrowheads="1" noTextEdit="1"/>
          </p:cNvSpPr>
          <p:nvPr>
            <p:ph type="sldImg"/>
          </p:nvPr>
        </p:nvSpPr>
        <p:spPr>
          <a:xfrm>
            <a:off x="457200" y="717550"/>
            <a:ext cx="6370638" cy="3584575"/>
          </a:xfrm>
          <a:ln/>
        </p:spPr>
      </p:sp>
      <p:sp>
        <p:nvSpPr>
          <p:cNvPr id="839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31"/>
          <p:cNvSpPr>
            <a:spLocks noGrp="1" noChangeArrowheads="1"/>
          </p:cNvSpPr>
          <p:nvPr>
            <p:ph type="sldNum" sz="quarter" idx="5"/>
          </p:nvPr>
        </p:nvSpPr>
        <p:spPr>
          <a:noFill/>
        </p:spPr>
        <p:txBody>
          <a:bodyPr/>
          <a:lstStyle/>
          <a:p>
            <a:fld id="{595AE6DF-2998-414A-949F-373E8D53C1A2}" type="slidenum">
              <a:rPr lang="en-US" smtClean="0"/>
              <a:pPr/>
              <a:t>74</a:t>
            </a:fld>
            <a:endParaRPr lang="en-US"/>
          </a:p>
        </p:txBody>
      </p:sp>
      <p:sp>
        <p:nvSpPr>
          <p:cNvPr id="83971" name="Rectangle 2"/>
          <p:cNvSpPr>
            <a:spLocks noGrp="1" noRot="1" noChangeAspect="1" noChangeArrowheads="1" noTextEdit="1"/>
          </p:cNvSpPr>
          <p:nvPr>
            <p:ph type="sldImg"/>
          </p:nvPr>
        </p:nvSpPr>
        <p:spPr>
          <a:xfrm>
            <a:off x="457200" y="717550"/>
            <a:ext cx="6370638" cy="3584575"/>
          </a:xfrm>
          <a:ln/>
        </p:spPr>
      </p:sp>
      <p:sp>
        <p:nvSpPr>
          <p:cNvPr id="839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7550"/>
            <a:ext cx="6370638"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A1DD5EC-AFED-4940-A9D2-2FCF318DC799}" type="slidenum">
              <a:rPr lang="en-US" smtClean="0"/>
              <a:pPr>
                <a:defRPr/>
              </a:pPr>
              <a:t>75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31"/>
          <p:cNvSpPr>
            <a:spLocks noGrp="1" noChangeArrowheads="1"/>
          </p:cNvSpPr>
          <p:nvPr>
            <p:ph type="sldNum" sz="quarter" idx="5"/>
          </p:nvPr>
        </p:nvSpPr>
        <p:spPr>
          <a:noFill/>
        </p:spPr>
        <p:txBody>
          <a:bodyPr/>
          <a:lstStyle/>
          <a:p>
            <a:fld id="{81214B3C-3B82-44A3-9DE5-D03F05B26C8A}" type="slidenum">
              <a:rPr lang="en-US" smtClean="0"/>
              <a:pPr/>
              <a:t>79</a:t>
            </a:fld>
            <a:endParaRPr lang="en-US"/>
          </a:p>
        </p:txBody>
      </p:sp>
      <p:sp>
        <p:nvSpPr>
          <p:cNvPr id="84995" name="Rectangle 2"/>
          <p:cNvSpPr>
            <a:spLocks noGrp="1" noRot="1" noChangeAspect="1" noChangeArrowheads="1" noTextEdit="1"/>
          </p:cNvSpPr>
          <p:nvPr>
            <p:ph type="sldImg"/>
          </p:nvPr>
        </p:nvSpPr>
        <p:spPr>
          <a:xfrm>
            <a:off x="457200" y="717550"/>
            <a:ext cx="6370638" cy="3584575"/>
          </a:xfrm>
          <a:ln/>
        </p:spPr>
      </p:sp>
      <p:sp>
        <p:nvSpPr>
          <p:cNvPr id="8499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p:cNvSpPr>
            <a:spLocks noGrp="1" noChangeArrowheads="1"/>
          </p:cNvSpPr>
          <p:nvPr>
            <p:ph type="sldNum" sz="quarter" idx="5"/>
          </p:nvPr>
        </p:nvSpPr>
        <p:spPr>
          <a:noFill/>
        </p:spPr>
        <p:txBody>
          <a:bodyPr/>
          <a:lstStyle/>
          <a:p>
            <a:fld id="{271EE2DA-E112-4909-8F4F-08AAC7C479A8}" type="slidenum">
              <a:rPr lang="en-US" smtClean="0"/>
              <a:pPr/>
              <a:t>80</a:t>
            </a:fld>
            <a:endParaRPr lang="en-US"/>
          </a:p>
        </p:txBody>
      </p:sp>
      <p:sp>
        <p:nvSpPr>
          <p:cNvPr id="86019" name="Rectangle 2"/>
          <p:cNvSpPr>
            <a:spLocks noGrp="1" noRot="1" noChangeAspect="1" noChangeArrowheads="1" noTextEdit="1"/>
          </p:cNvSpPr>
          <p:nvPr>
            <p:ph type="sldImg"/>
          </p:nvPr>
        </p:nvSpPr>
        <p:spPr>
          <a:xfrm>
            <a:off x="457200" y="717550"/>
            <a:ext cx="6370638" cy="3584575"/>
          </a:xfrm>
          <a:ln/>
        </p:spPr>
      </p:sp>
      <p:sp>
        <p:nvSpPr>
          <p:cNvPr id="8602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p:spPr>
        <p:txBody>
          <a:bodyPr/>
          <a:lstStyle/>
          <a:p>
            <a:fld id="{855A984D-3E1B-468A-AABE-006D2097217A}" type="slidenum">
              <a:rPr lang="en-US" smtClean="0"/>
              <a:pPr/>
              <a:t>81</a:t>
            </a:fld>
            <a:endParaRPr lang="en-US"/>
          </a:p>
        </p:txBody>
      </p:sp>
      <p:sp>
        <p:nvSpPr>
          <p:cNvPr id="87043" name="Rectangle 2"/>
          <p:cNvSpPr>
            <a:spLocks noGrp="1" noRot="1" noChangeAspect="1" noChangeArrowheads="1" noTextEdit="1"/>
          </p:cNvSpPr>
          <p:nvPr>
            <p:ph type="sldImg"/>
          </p:nvPr>
        </p:nvSpPr>
        <p:spPr>
          <a:xfrm>
            <a:off x="457200" y="717550"/>
            <a:ext cx="6370638" cy="3584575"/>
          </a:xfrm>
          <a:ln/>
        </p:spPr>
      </p:sp>
      <p:sp>
        <p:nvSpPr>
          <p:cNvPr id="870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DFA37C39-4E1F-4267-9A65-2CE09B11E3CD}" type="slidenum">
              <a:rPr lang="en-US" smtClean="0"/>
              <a:pPr/>
              <a:t>9</a:t>
            </a:fld>
            <a:endParaRPr lang="en-US"/>
          </a:p>
        </p:txBody>
      </p:sp>
      <p:sp>
        <p:nvSpPr>
          <p:cNvPr id="50179" name="Rectangle 2"/>
          <p:cNvSpPr>
            <a:spLocks noGrp="1" noRot="1" noChangeAspect="1" noChangeArrowheads="1" noTextEdit="1"/>
          </p:cNvSpPr>
          <p:nvPr>
            <p:ph type="sldImg"/>
          </p:nvPr>
        </p:nvSpPr>
        <p:spPr>
          <a:xfrm>
            <a:off x="457200" y="717550"/>
            <a:ext cx="6370638" cy="3584575"/>
          </a:xfrm>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p:cNvSpPr>
            <a:spLocks noGrp="1" noChangeArrowheads="1"/>
          </p:cNvSpPr>
          <p:nvPr>
            <p:ph type="sldNum" sz="quarter" idx="5"/>
          </p:nvPr>
        </p:nvSpPr>
        <p:spPr>
          <a:noFill/>
        </p:spPr>
        <p:txBody>
          <a:bodyPr/>
          <a:lstStyle/>
          <a:p>
            <a:fld id="{FB8BC792-AEBE-4FEB-AB2D-DE366A62198B}" type="slidenum">
              <a:rPr lang="en-US" smtClean="0"/>
              <a:pPr/>
              <a:t>82</a:t>
            </a:fld>
            <a:endParaRPr lang="en-US"/>
          </a:p>
        </p:txBody>
      </p:sp>
      <p:sp>
        <p:nvSpPr>
          <p:cNvPr id="88067" name="Rectangle 2"/>
          <p:cNvSpPr>
            <a:spLocks noGrp="1" noRot="1" noChangeAspect="1" noChangeArrowheads="1" noTextEdit="1"/>
          </p:cNvSpPr>
          <p:nvPr>
            <p:ph type="sldImg"/>
          </p:nvPr>
        </p:nvSpPr>
        <p:spPr>
          <a:xfrm>
            <a:off x="457200" y="717550"/>
            <a:ext cx="6370638" cy="3584575"/>
          </a:xfrm>
          <a:ln/>
        </p:spPr>
      </p:sp>
      <p:sp>
        <p:nvSpPr>
          <p:cNvPr id="880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31"/>
          <p:cNvSpPr>
            <a:spLocks noGrp="1" noChangeArrowheads="1"/>
          </p:cNvSpPr>
          <p:nvPr>
            <p:ph type="sldNum" sz="quarter" idx="5"/>
          </p:nvPr>
        </p:nvSpPr>
        <p:spPr>
          <a:noFill/>
        </p:spPr>
        <p:txBody>
          <a:bodyPr/>
          <a:lstStyle/>
          <a:p>
            <a:fld id="{1890E79C-D086-4FC2-9E64-EAEA5AF4CB3F}" type="slidenum">
              <a:rPr lang="en-US" smtClean="0"/>
              <a:pPr/>
              <a:t>83</a:t>
            </a:fld>
            <a:endParaRPr lang="en-US"/>
          </a:p>
        </p:txBody>
      </p:sp>
      <p:sp>
        <p:nvSpPr>
          <p:cNvPr id="89091" name="Rectangle 2"/>
          <p:cNvSpPr>
            <a:spLocks noGrp="1" noRot="1" noChangeAspect="1" noChangeArrowheads="1" noTextEdit="1"/>
          </p:cNvSpPr>
          <p:nvPr>
            <p:ph type="sldImg"/>
          </p:nvPr>
        </p:nvSpPr>
        <p:spPr>
          <a:xfrm>
            <a:off x="457200" y="717550"/>
            <a:ext cx="6370638" cy="3584575"/>
          </a:xfrm>
          <a:ln/>
        </p:spPr>
      </p:sp>
      <p:sp>
        <p:nvSpPr>
          <p:cNvPr id="890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31"/>
          <p:cNvSpPr>
            <a:spLocks noGrp="1" noChangeArrowheads="1"/>
          </p:cNvSpPr>
          <p:nvPr>
            <p:ph type="sldNum" sz="quarter" idx="5"/>
          </p:nvPr>
        </p:nvSpPr>
        <p:spPr>
          <a:noFill/>
        </p:spPr>
        <p:txBody>
          <a:bodyPr/>
          <a:lstStyle/>
          <a:p>
            <a:fld id="{420972BB-CAD0-4E00-9FF2-1116145FBF4C}" type="slidenum">
              <a:rPr lang="en-US" smtClean="0"/>
              <a:pPr/>
              <a:t>84</a:t>
            </a:fld>
            <a:endParaRPr lang="en-US"/>
          </a:p>
        </p:txBody>
      </p:sp>
      <p:sp>
        <p:nvSpPr>
          <p:cNvPr id="90115" name="Rectangle 2"/>
          <p:cNvSpPr>
            <a:spLocks noGrp="1" noRot="1" noChangeAspect="1" noChangeArrowheads="1" noTextEdit="1"/>
          </p:cNvSpPr>
          <p:nvPr>
            <p:ph type="sldImg"/>
          </p:nvPr>
        </p:nvSpPr>
        <p:spPr>
          <a:xfrm>
            <a:off x="457200" y="717550"/>
            <a:ext cx="6370638" cy="3584575"/>
          </a:xfrm>
          <a:ln/>
        </p:spPr>
      </p:sp>
      <p:sp>
        <p:nvSpPr>
          <p:cNvPr id="901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31"/>
          <p:cNvSpPr>
            <a:spLocks noGrp="1" noChangeArrowheads="1"/>
          </p:cNvSpPr>
          <p:nvPr>
            <p:ph type="sldNum" sz="quarter" idx="5"/>
          </p:nvPr>
        </p:nvSpPr>
        <p:spPr>
          <a:noFill/>
        </p:spPr>
        <p:txBody>
          <a:bodyPr/>
          <a:lstStyle/>
          <a:p>
            <a:fld id="{5674417A-7705-4469-99E5-0C688E1CD4A1}" type="slidenum">
              <a:rPr lang="en-US" smtClean="0"/>
              <a:pPr/>
              <a:t>85</a:t>
            </a:fld>
            <a:endParaRPr lang="en-US"/>
          </a:p>
        </p:txBody>
      </p:sp>
      <p:sp>
        <p:nvSpPr>
          <p:cNvPr id="91139" name="Rectangle 2"/>
          <p:cNvSpPr>
            <a:spLocks noGrp="1" noRot="1" noChangeAspect="1" noChangeArrowheads="1" noTextEdit="1"/>
          </p:cNvSpPr>
          <p:nvPr>
            <p:ph type="sldImg"/>
          </p:nvPr>
        </p:nvSpPr>
        <p:spPr>
          <a:xfrm>
            <a:off x="457200" y="717550"/>
            <a:ext cx="6370638" cy="3584575"/>
          </a:xfrm>
          <a:ln/>
        </p:spPr>
      </p:sp>
      <p:sp>
        <p:nvSpPr>
          <p:cNvPr id="911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31"/>
          <p:cNvSpPr>
            <a:spLocks noGrp="1" noChangeArrowheads="1"/>
          </p:cNvSpPr>
          <p:nvPr>
            <p:ph type="sldNum" sz="quarter" idx="5"/>
          </p:nvPr>
        </p:nvSpPr>
        <p:spPr>
          <a:noFill/>
        </p:spPr>
        <p:txBody>
          <a:bodyPr/>
          <a:lstStyle/>
          <a:p>
            <a:fld id="{C24666F7-0402-4891-ACE8-1010F01F1336}" type="slidenum">
              <a:rPr lang="en-US" smtClean="0"/>
              <a:pPr/>
              <a:t>86</a:t>
            </a:fld>
            <a:endParaRPr lang="en-US"/>
          </a:p>
        </p:txBody>
      </p:sp>
      <p:sp>
        <p:nvSpPr>
          <p:cNvPr id="92163" name="Rectangle 2"/>
          <p:cNvSpPr>
            <a:spLocks noGrp="1" noRot="1" noChangeAspect="1" noChangeArrowheads="1" noTextEdit="1"/>
          </p:cNvSpPr>
          <p:nvPr>
            <p:ph type="sldImg"/>
          </p:nvPr>
        </p:nvSpPr>
        <p:spPr>
          <a:xfrm>
            <a:off x="457200" y="717550"/>
            <a:ext cx="6370638" cy="3584575"/>
          </a:xfrm>
          <a:ln/>
        </p:spPr>
      </p:sp>
      <p:sp>
        <p:nvSpPr>
          <p:cNvPr id="921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F42D1E70-D907-498D-BA32-E6B971B884B5}" type="slidenum">
              <a:rPr lang="en-US" sz="1100" b="0"/>
              <a:pPr/>
              <a:t>11</a:t>
            </a:fld>
            <a:endParaRPr lang="en-US" sz="1100" b="0"/>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cs typeface="Arial" charset="0"/>
            </a:endParaRPr>
          </a:p>
        </p:txBody>
      </p:sp>
    </p:spTree>
    <p:extLst>
      <p:ext uri="{BB962C8B-B14F-4D97-AF65-F5344CB8AC3E}">
        <p14:creationId xmlns:p14="http://schemas.microsoft.com/office/powerpoint/2010/main" val="1785454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F42D1E70-D907-498D-BA32-E6B971B884B5}" type="slidenum">
              <a:rPr lang="en-US" sz="1100" b="0"/>
              <a:pPr/>
              <a:t>12</a:t>
            </a:fld>
            <a:endParaRPr lang="en-US" sz="1100" b="0"/>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0" i="0" kern="1200" dirty="0">
                <a:solidFill>
                  <a:schemeClr val="tx1"/>
                </a:solidFill>
                <a:effectLst/>
                <a:latin typeface="Times New Roman" pitchFamily="18" charset="0"/>
                <a:ea typeface="+mn-ea"/>
                <a:cs typeface="+mn-cs"/>
              </a:rPr>
              <a:t>From Wikipedia: According to Ralph Siegel, Dr. </a:t>
            </a:r>
            <a:r>
              <a:rPr lang="en-US" sz="1200" b="0" i="0" kern="1200" dirty="0" err="1">
                <a:solidFill>
                  <a:schemeClr val="tx1"/>
                </a:solidFill>
                <a:effectLst/>
                <a:latin typeface="Times New Roman" pitchFamily="18" charset="0"/>
                <a:ea typeface="+mn-ea"/>
                <a:cs typeface="+mn-cs"/>
              </a:rPr>
              <a:t>Julesz</a:t>
            </a:r>
            <a:r>
              <a:rPr lang="en-US" sz="1200" b="0" i="0" kern="1200" dirty="0">
                <a:solidFill>
                  <a:schemeClr val="tx1"/>
                </a:solidFill>
                <a:effectLst/>
                <a:latin typeface="Times New Roman" pitchFamily="18" charset="0"/>
                <a:ea typeface="+mn-ea"/>
                <a:cs typeface="+mn-cs"/>
              </a:rPr>
              <a:t> had "unambiguously demonstrated that stereoscopic depth could be computed in the absence of any identifiable objects, in the absence of any perspective, in the absence of any cues available to either eye alone."</a:t>
            </a:r>
            <a:endParaRPr lang="en-US" dirty="0">
              <a:latin typeface="Arial" charset="0"/>
              <a:cs typeface="Arial" charset="0"/>
            </a:endParaRPr>
          </a:p>
        </p:txBody>
      </p:sp>
    </p:spTree>
    <p:extLst>
      <p:ext uri="{BB962C8B-B14F-4D97-AF65-F5344CB8AC3E}">
        <p14:creationId xmlns:p14="http://schemas.microsoft.com/office/powerpoint/2010/main" val="112411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5C36325C-9616-4A3D-8BC0-6BA7D87E900B}" type="slidenum">
              <a:rPr lang="en-US" smtClean="0"/>
              <a:pPr/>
              <a:t>13</a:t>
            </a:fld>
            <a:endParaRPr lang="en-US"/>
          </a:p>
        </p:txBody>
      </p:sp>
      <p:sp>
        <p:nvSpPr>
          <p:cNvPr id="51203" name="Rectangle 2"/>
          <p:cNvSpPr>
            <a:spLocks noGrp="1" noRot="1" noChangeAspect="1" noChangeArrowheads="1" noTextEdit="1"/>
          </p:cNvSpPr>
          <p:nvPr>
            <p:ph type="sldImg"/>
          </p:nvPr>
        </p:nvSpPr>
        <p:spPr>
          <a:xfrm>
            <a:off x="457200" y="717550"/>
            <a:ext cx="6370638" cy="3584575"/>
          </a:xfrm>
          <a:ln/>
        </p:spPr>
      </p:sp>
      <p:sp>
        <p:nvSpPr>
          <p:cNvPr id="512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8E79A959-4585-4CDC-86B4-80B1F482459A}" type="slidenum">
              <a:rPr lang="en-US" smtClean="0"/>
              <a:pPr/>
              <a:t>14</a:t>
            </a:fld>
            <a:endParaRPr lang="en-US"/>
          </a:p>
        </p:txBody>
      </p:sp>
      <p:sp>
        <p:nvSpPr>
          <p:cNvPr id="52227" name="Rectangle 2"/>
          <p:cNvSpPr>
            <a:spLocks noGrp="1" noRot="1" noChangeAspect="1" noChangeArrowheads="1" noTextEdit="1"/>
          </p:cNvSpPr>
          <p:nvPr>
            <p:ph type="sldImg"/>
          </p:nvPr>
        </p:nvSpPr>
        <p:spPr>
          <a:xfrm>
            <a:off x="457200" y="717550"/>
            <a:ext cx="6370638" cy="3584575"/>
          </a:xfrm>
          <a:ln/>
        </p:spPr>
      </p:sp>
      <p:sp>
        <p:nvSpPr>
          <p:cNvPr id="522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660DB73A-72D2-4AAF-BDF8-2E828A6ADC91}" type="slidenum">
              <a:rPr lang="en-US" smtClean="0"/>
              <a:pPr/>
              <a:t>16</a:t>
            </a:fld>
            <a:endParaRPr lang="en-US"/>
          </a:p>
        </p:txBody>
      </p:sp>
      <p:sp>
        <p:nvSpPr>
          <p:cNvPr id="49155" name="Rectangle 2"/>
          <p:cNvSpPr>
            <a:spLocks noGrp="1" noRot="1" noChangeAspect="1" noChangeArrowheads="1" noTextEdit="1"/>
          </p:cNvSpPr>
          <p:nvPr>
            <p:ph type="sldImg"/>
          </p:nvPr>
        </p:nvSpPr>
        <p:spPr>
          <a:xfrm>
            <a:off x="457200" y="717550"/>
            <a:ext cx="6370638" cy="3584575"/>
          </a:xfrm>
          <a:ln/>
        </p:spPr>
      </p:sp>
      <p:sp>
        <p:nvSpPr>
          <p:cNvPr id="4915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7306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583BE5A-84CC-4700-967E-1F5D7506568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38806C6-077D-43A2-BC53-B9A8992FEFC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6293B02-2D02-4C4A-93CD-F5FEDBB50E3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28"/>
          <p:cNvSpPr>
            <a:spLocks noGrp="1" noChangeArrowheads="1"/>
          </p:cNvSpPr>
          <p:nvPr>
            <p:ph type="dt" sz="half" idx="10"/>
          </p:nvPr>
        </p:nvSpPr>
        <p:spPr>
          <a:ln/>
        </p:spPr>
        <p:txBody>
          <a:bodyPr/>
          <a:lstStyle>
            <a:lvl1pPr>
              <a:defRPr/>
            </a:lvl1pPr>
          </a:lstStyle>
          <a:p>
            <a:pPr>
              <a:defRPr/>
            </a:pPr>
            <a:endParaRPr lang="en-US"/>
          </a:p>
        </p:txBody>
      </p:sp>
      <p:sp>
        <p:nvSpPr>
          <p:cNvPr id="7" name="Rectangle 1029"/>
          <p:cNvSpPr>
            <a:spLocks noGrp="1" noChangeArrowheads="1"/>
          </p:cNvSpPr>
          <p:nvPr>
            <p:ph type="ftr" sz="quarter" idx="11"/>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2"/>
          </p:nvPr>
        </p:nvSpPr>
        <p:spPr>
          <a:ln/>
        </p:spPr>
        <p:txBody>
          <a:bodyPr/>
          <a:lstStyle>
            <a:lvl1pPr>
              <a:defRPr/>
            </a:lvl1pPr>
          </a:lstStyle>
          <a:p>
            <a:pPr>
              <a:defRPr/>
            </a:pPr>
            <a:fld id="{924BD588-CDB5-4590-ABB4-12B0D7D5461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24CA87A-627A-4B8C-B86E-1403CE47648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6FA59F3-AADB-42E9-9C11-7198D5AA443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27FF929-ED78-42AC-82EE-152D6B6E935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829F58A-2E33-43AE-BD68-237B61BE7DA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B755A935-351D-4774-B837-CB22A7CB269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71E5886-D290-4529-925C-AEF392DBEEC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DD1DA1B-B1EB-472E-8915-56DF11B53BA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EF65B0-7B65-4E75-9AEF-2F64A0560BC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1027"/>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5332"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E82B1707-AA00-4D6D-BB5C-7E65ED67F775}" type="slidenum">
              <a:rPr lang="en-US"/>
              <a:pPr>
                <a:defRPr/>
              </a:pPr>
              <a:t>‹#›</a:t>
            </a:fld>
            <a:endParaRPr lang="en-US"/>
          </a:p>
        </p:txBody>
      </p:sp>
      <p:sp>
        <p:nvSpPr>
          <p:cNvPr id="355335" name="Line 1031"/>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B%C3%A9la_Julesz"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en.wikipedia.org/wiki/Random_dot_stereogra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B%C3%A9la_Julesz"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en.wikipedia.org/wiki/Random_dot_stereogram" TargetMode="External"/><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hyperlink" Target="http://www.magiceye.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dev.ipol.im/~morel/Dossier_MVA_2011_Cours_Transparents_Documents/2011_Cours7_Document2_Loop-Zhang-CVPR1999.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dev.ipol.im/~morel/Dossier_MVA_2011_Cours_Transparents_Documents/2011_Cours7_Document2_Loop-Zhang-CVPR1999.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2.informatik.uni-stuttgart.de/bibliothek/ftp/medoc.ustuttgart_fi/DIP-2016-11/DIP-2016-11.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2.informatik.uni-stuttgart.de/bibliothek/ftp/medoc.ustuttgart_fi/DIP-2016-11/DIP-2016-11.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18.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30.png"/><Relationship Id="rId11" Type="http://schemas.openxmlformats.org/officeDocument/2006/relationships/image" Target="../media/image48.png"/><Relationship Id="rId5" Type="http://schemas.openxmlformats.org/officeDocument/2006/relationships/image" Target="../media/image420.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0.png"/><Relationship Id="rId9" Type="http://schemas.openxmlformats.org/officeDocument/2006/relationships/image" Target="../media/image46.png"/><Relationship Id="rId1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18" Type="http://schemas.openxmlformats.org/officeDocument/2006/relationships/image" Target="../media/image67.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6.png"/><Relationship Id="rId2" Type="http://schemas.openxmlformats.org/officeDocument/2006/relationships/notesSlide" Target="../notesSlides/notesSlide19.xml"/><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5" Type="http://schemas.openxmlformats.org/officeDocument/2006/relationships/image" Target="../media/image54.png"/><Relationship Id="rId10" Type="http://schemas.openxmlformats.org/officeDocument/2006/relationships/image" Target="../media/image400.png"/><Relationship Id="rId4" Type="http://schemas.openxmlformats.org/officeDocument/2006/relationships/image" Target="../media/image45.png"/><Relationship Id="rId9" Type="http://schemas.openxmlformats.org/officeDocument/2006/relationships/image" Target="../media/image60.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70.png"/></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0.wmf"/><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1.wmf"/><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6.tiff"/><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1.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2.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3.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4.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6.tiff"/><Relationship Id="rId4" Type="http://schemas.openxmlformats.org/officeDocument/2006/relationships/hyperlink" Target="https://courses.engr.illinois.edu/cs598dwh/fa2021/lectures/Lecture%2002%20-%20Two-View%20Stereo%20-%203DVision.pptx"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6.tiff"/><Relationship Id="rId4" Type="http://schemas.openxmlformats.org/officeDocument/2006/relationships/hyperlink" Target="https://courses.engr.illinois.edu/cs598dwh/fa2021/lectures/Lecture%2002%20-%20Two-View%20Stereo%20-%203DVision.ppt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8.xml.rels><?xml version="1.0" encoding="UTF-8" standalone="yes"?>
<Relationships xmlns="http://schemas.openxmlformats.org/package/2006/relationships"><Relationship Id="rId3" Type="http://schemas.openxmlformats.org/officeDocument/2006/relationships/hyperlink" Target="https://courses.engr.illinois.edu/cs598dwh/fa2021/lectures/Lecture%2002%20-%20Two-View%20Stereo%20-%203DVision.pptx" TargetMode="External"/><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76.tiff"/></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s://petapixel.com/2018/03/07/two-photographers-unknowingly-shot-millisecond-time/" TargetMode="Externa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oleObject" Target="../embeddings/oleObject1.bin"/><Relationship Id="rId7"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oleObject" Target="../embeddings/oleObject2.bin"/><Relationship Id="rId4" Type="http://schemas.openxmlformats.org/officeDocument/2006/relationships/image" Target="../media/image88.png"/><Relationship Id="rId9" Type="http://schemas.openxmlformats.org/officeDocument/2006/relationships/hyperlink" Target="http://www.csd.uwo.ca/~yuri/Papers/pami01.pdf"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web.eecs.umich.edu/~justincj/slides/eecs442/WI2021/442_WI2021_stereo.pptx"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eb.eecs.umich.edu/~justincj/slides/eecs442/WI2021/442_WI2021_stereo.ppt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eb.eecs.umich.edu/~justincj/slides/eecs442/WI2021/442_WI2021_stereo.pptx"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eb.eecs.umich.edu/~justincj/slides/eecs442/WI2021/442_WI2021_stereo.ppt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helf2.library.cmu.edu/Tech/11868174.pdf" TargetMode="External"/><Relationship Id="rId5" Type="http://schemas.openxmlformats.org/officeDocument/2006/relationships/oleObject" Target="../embeddings/oleObject4.bin"/><Relationship Id="rId4" Type="http://schemas.openxmlformats.org/officeDocument/2006/relationships/image" Target="../media/image92.wmf"/></Relationships>
</file>

<file path=ppt/slides/_rels/slide59.xml.rels><?xml version="1.0" encoding="UTF-8" standalone="yes"?>
<Relationships xmlns="http://schemas.openxmlformats.org/package/2006/relationships"><Relationship Id="rId8" Type="http://schemas.openxmlformats.org/officeDocument/2006/relationships/image" Target="../media/image93.wmf"/><Relationship Id="rId13" Type="http://schemas.openxmlformats.org/officeDocument/2006/relationships/oleObject" Target="../embeddings/oleObject10.bin"/><Relationship Id="rId18" Type="http://schemas.openxmlformats.org/officeDocument/2006/relationships/image" Target="../media/image98.w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95.wmf"/><Relationship Id="rId17" Type="http://schemas.openxmlformats.org/officeDocument/2006/relationships/oleObject" Target="../embeddings/oleObject12.bin"/><Relationship Id="rId2" Type="http://schemas.openxmlformats.org/officeDocument/2006/relationships/notesSlide" Target="../notesSlides/notesSlide30.xml"/><Relationship Id="rId16" Type="http://schemas.openxmlformats.org/officeDocument/2006/relationships/image" Target="../media/image97.wmf"/><Relationship Id="rId20" Type="http://schemas.openxmlformats.org/officeDocument/2006/relationships/image" Target="../media/image99.wmf"/><Relationship Id="rId1" Type="http://schemas.openxmlformats.org/officeDocument/2006/relationships/slideLayout" Target="../slideLayouts/slideLayout2.xml"/><Relationship Id="rId6" Type="http://schemas.openxmlformats.org/officeDocument/2006/relationships/hyperlink" Target="http://shelf2.library.cmu.edu/Tech/11868174.pdf" TargetMode="External"/><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oleObject" Target="../embeddings/oleObject11.bin"/><Relationship Id="rId10" Type="http://schemas.openxmlformats.org/officeDocument/2006/relationships/image" Target="../media/image94.wmf"/><Relationship Id="rId19" Type="http://schemas.openxmlformats.org/officeDocument/2006/relationships/oleObject" Target="../embeddings/oleObject13.bin"/><Relationship Id="rId4" Type="http://schemas.openxmlformats.org/officeDocument/2006/relationships/image" Target="../media/image92.wmf"/><Relationship Id="rId9" Type="http://schemas.openxmlformats.org/officeDocument/2006/relationships/oleObject" Target="../embeddings/oleObject8.bin"/><Relationship Id="rId14" Type="http://schemas.openxmlformats.org/officeDocument/2006/relationships/image" Target="../media/image96.w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petapixel.com/2018/03/07/two-photographers-unknowingly-shot-millisecond-tim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1.t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tif"/><Relationship Id="rId2" Type="http://schemas.openxmlformats.org/officeDocument/2006/relationships/image" Target="../media/image102.t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2.xml"/><Relationship Id="rId4" Type="http://schemas.openxmlformats.org/officeDocument/2006/relationships/image" Target="../media/image105.emf"/></Relationships>
</file>

<file path=ppt/slides/_rels/slide64.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www.csd.uwo.ca/~yuri/Papers/pami01.pdf"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hyperlink" Target="http://www.csd.uwo.ca/~yuri/Papers/pami01.pdf" TargetMode="External"/><Relationship Id="rId4" Type="http://schemas.openxmlformats.org/officeDocument/2006/relationships/image" Target="../media/image111.png"/></Relationships>
</file>

<file path=ppt/slides/_rels/slide68.xml.rels><?xml version="1.0" encoding="UTF-8" standalone="yes"?>
<Relationships xmlns="http://schemas.openxmlformats.org/package/2006/relationships"><Relationship Id="rId3" Type="http://schemas.openxmlformats.org/officeDocument/2006/relationships/hyperlink" Target="https://arxiv.org/pdf/2109.07547.pdf" TargetMode="External"/><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arxiv.org/pdf/1603.04992.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petapixel.com/2018/03/07/two-photographers-unknowingly-shot-millisecond-time/"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www.cvlibs.net/datasets/kitti/" TargetMode="External"/><Relationship Id="rId2" Type="http://schemas.openxmlformats.org/officeDocument/2006/relationships/hyperlink" Target="http://vision.middlebury.edu/stereo/data/" TargetMode="Externa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hyperlink" Target="http://vladlen.info/publications/playing-for-benchmarks/"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grail.cs.washington.edu/projects/moscan/"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hyperlink" Target="http://grail.cs.washington.edu/projects/moscan/"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9.wmf"/><Relationship Id="rId5" Type="http://schemas.openxmlformats.org/officeDocument/2006/relationships/image" Target="../media/image118.wmf"/><Relationship Id="rId4" Type="http://schemas.openxmlformats.org/officeDocument/2006/relationships/image" Target="../media/image117.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119.w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8.wmf"/><Relationship Id="rId5" Type="http://schemas.openxmlformats.org/officeDocument/2006/relationships/hyperlink" Target="http://en.wikipedia.org/wiki/Structured-light_3D_scanner" TargetMode="External"/><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3" Type="http://schemas.openxmlformats.org/officeDocument/2006/relationships/hyperlink" Target="http://bbzippo.wordpress.com/2010/11/28/kinect-in-infrared/"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hyperlink" Target="http://www.futurepicture.org/?p=97" TargetMode="External"/><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futurepicture.org/?p=97" TargetMode="External"/><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hyperlink" Target="https://www.cnet.com/news/apple-face-id-truedepth-how-it-works/"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graphics.stanford.edu/projects/mich/" TargetMode="External"/><Relationship Id="rId4" Type="http://schemas.openxmlformats.org/officeDocument/2006/relationships/image" Target="../media/image127.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en.wikipedia.org/wiki/Gemma_Frisius"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graphics.stanford.edu/papers/volrange/"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en.wikipedia.org/wiki/Stereoscopy"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a:t>Two-View Stereo</a:t>
            </a:r>
          </a:p>
        </p:txBody>
      </p:sp>
      <p:sp>
        <p:nvSpPr>
          <p:cNvPr id="13315" name="Rectangle 3"/>
          <p:cNvSpPr>
            <a:spLocks noGrp="1" noChangeArrowheads="1"/>
          </p:cNvSpPr>
          <p:nvPr>
            <p:ph type="body" idx="1"/>
          </p:nvPr>
        </p:nvSpPr>
        <p:spPr/>
        <p:txBody>
          <a:bodyPr/>
          <a:lstStyle/>
          <a:p>
            <a:endParaRPr lang="en-US"/>
          </a:p>
        </p:txBody>
      </p:sp>
      <p:pic>
        <p:nvPicPr>
          <p:cNvPr id="7" name="Image" descr="Image">
            <a:extLst>
              <a:ext uri="{FF2B5EF4-FFF2-40B4-BE49-F238E27FC236}">
                <a16:creationId xmlns:a16="http://schemas.microsoft.com/office/drawing/2014/main" id="{90AA4F0E-33BA-1A42-B7D7-EE2DD74CE645}"/>
              </a:ext>
            </a:extLst>
          </p:cNvPr>
          <p:cNvPicPr>
            <a:picLocks noChangeAspect="1"/>
          </p:cNvPicPr>
          <p:nvPr/>
        </p:nvPicPr>
        <p:blipFill>
          <a:blip r:embed="rId3"/>
          <a:srcRect t="39767" b="5576"/>
          <a:stretch>
            <a:fillRect/>
          </a:stretch>
        </p:blipFill>
        <p:spPr>
          <a:xfrm>
            <a:off x="2697758" y="3581401"/>
            <a:ext cx="7055234" cy="2823823"/>
          </a:xfrm>
          <a:prstGeom prst="rect">
            <a:avLst/>
          </a:prstGeom>
          <a:ln w="12700">
            <a:miter lim="400000"/>
          </a:ln>
        </p:spPr>
      </p:pic>
      <p:pic>
        <p:nvPicPr>
          <p:cNvPr id="9" name="image6.png" descr="image6.png">
            <a:extLst>
              <a:ext uri="{FF2B5EF4-FFF2-40B4-BE49-F238E27FC236}">
                <a16:creationId xmlns:a16="http://schemas.microsoft.com/office/drawing/2014/main" id="{C5B194E4-BD03-0545-8D34-F5638669699A}"/>
              </a:ext>
            </a:extLst>
          </p:cNvPr>
          <p:cNvPicPr>
            <a:picLocks noChangeAspect="1"/>
          </p:cNvPicPr>
          <p:nvPr/>
        </p:nvPicPr>
        <p:blipFill>
          <a:blip r:embed="rId4"/>
          <a:srcRect l="3731" t="7915" r="35813" b="17204"/>
          <a:stretch>
            <a:fillRect/>
          </a:stretch>
        </p:blipFill>
        <p:spPr>
          <a:xfrm>
            <a:off x="3661082" y="1323714"/>
            <a:ext cx="4949518" cy="1952886"/>
          </a:xfrm>
          <a:prstGeom prst="rect">
            <a:avLst/>
          </a:prstGeom>
          <a:ln w="12700">
            <a:miter lim="400000"/>
          </a:ln>
        </p:spPr>
      </p:pic>
      <p:pic>
        <p:nvPicPr>
          <p:cNvPr id="10" name="Connection Line" descr="Connection Line">
            <a:extLst>
              <a:ext uri="{FF2B5EF4-FFF2-40B4-BE49-F238E27FC236}">
                <a16:creationId xmlns:a16="http://schemas.microsoft.com/office/drawing/2014/main" id="{8BB7CE3B-C610-4B4B-B3AC-D6EF42AC9974}"/>
              </a:ext>
            </a:extLst>
          </p:cNvPr>
          <p:cNvPicPr>
            <a:picLocks noChangeAspect="1"/>
          </p:cNvPicPr>
          <p:nvPr/>
        </p:nvPicPr>
        <p:blipFill>
          <a:blip r:embed="rId5"/>
          <a:stretch>
            <a:fillRect/>
          </a:stretch>
        </p:blipFill>
        <p:spPr>
          <a:xfrm>
            <a:off x="8268596" y="2130838"/>
            <a:ext cx="1413071" cy="3507963"/>
          </a:xfrm>
          <a:prstGeom prst="rect">
            <a:avLst/>
          </a:prstGeom>
          <a:ln w="12700">
            <a:miter lim="400000"/>
          </a:ln>
        </p:spPr>
      </p:pic>
      <p:sp>
        <p:nvSpPr>
          <p:cNvPr id="11" name="Text Box 4">
            <a:extLst>
              <a:ext uri="{FF2B5EF4-FFF2-40B4-BE49-F238E27FC236}">
                <a16:creationId xmlns:a16="http://schemas.microsoft.com/office/drawing/2014/main" id="{C1291168-21C7-3B47-A5A5-E29208E7D038}"/>
              </a:ext>
            </a:extLst>
          </p:cNvPr>
          <p:cNvSpPr txBox="1">
            <a:spLocks noChangeArrowheads="1"/>
          </p:cNvSpPr>
          <p:nvPr/>
        </p:nvSpPr>
        <p:spPr bwMode="auto">
          <a:xfrm>
            <a:off x="8975131" y="6477001"/>
            <a:ext cx="3160713" cy="304800"/>
          </a:xfrm>
          <a:prstGeom prst="rect">
            <a:avLst/>
          </a:prstGeom>
          <a:noFill/>
          <a:ln w="9525">
            <a:noFill/>
            <a:miter lim="800000"/>
            <a:headEnd/>
            <a:tailEnd/>
          </a:ln>
        </p:spPr>
        <p:txBody>
          <a:bodyPr wrap="none">
            <a:spAutoFit/>
          </a:bodyPr>
          <a:lstStyle/>
          <a:p>
            <a:r>
              <a:rPr lang="en-US" sz="1400" dirty="0"/>
              <a:t>Many slides adapted from Steve Seitz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5199-BB66-EB8A-4734-1055D4C4D9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E5A8F5-CAF4-EE32-983F-0A200A93FBE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27A2012-CD75-D11D-7A7A-238D38C6417D}"/>
              </a:ext>
            </a:extLst>
          </p:cNvPr>
          <p:cNvPicPr>
            <a:picLocks noChangeAspect="1"/>
          </p:cNvPicPr>
          <p:nvPr/>
        </p:nvPicPr>
        <p:blipFill>
          <a:blip r:embed="rId2"/>
          <a:stretch>
            <a:fillRect/>
          </a:stretch>
        </p:blipFill>
        <p:spPr>
          <a:xfrm>
            <a:off x="762000" y="2060151"/>
            <a:ext cx="4876800" cy="4809783"/>
          </a:xfrm>
          <a:prstGeom prst="rect">
            <a:avLst/>
          </a:prstGeom>
        </p:spPr>
      </p:pic>
      <p:pic>
        <p:nvPicPr>
          <p:cNvPr id="5" name="Picture 4">
            <a:extLst>
              <a:ext uri="{FF2B5EF4-FFF2-40B4-BE49-F238E27FC236}">
                <a16:creationId xmlns:a16="http://schemas.microsoft.com/office/drawing/2014/main" id="{C389A5BB-E7D8-3EA7-7DA4-3D4E74A2EABA}"/>
              </a:ext>
            </a:extLst>
          </p:cNvPr>
          <p:cNvPicPr>
            <a:picLocks noChangeAspect="1"/>
          </p:cNvPicPr>
          <p:nvPr/>
        </p:nvPicPr>
        <p:blipFill>
          <a:blip r:embed="rId3"/>
          <a:stretch>
            <a:fillRect/>
          </a:stretch>
        </p:blipFill>
        <p:spPr>
          <a:xfrm>
            <a:off x="5867400" y="2060151"/>
            <a:ext cx="4835587" cy="4809783"/>
          </a:xfrm>
          <a:prstGeom prst="rect">
            <a:avLst/>
          </a:prstGeom>
        </p:spPr>
      </p:pic>
    </p:spTree>
    <p:extLst>
      <p:ext uri="{BB962C8B-B14F-4D97-AF65-F5344CB8AC3E}">
        <p14:creationId xmlns:p14="http://schemas.microsoft.com/office/powerpoint/2010/main" val="3921423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n-US" dirty="0"/>
              <a:t>History: Random dot stereograms</a:t>
            </a:r>
          </a:p>
        </p:txBody>
      </p:sp>
      <p:sp>
        <p:nvSpPr>
          <p:cNvPr id="2" name="Content Placeholder 1">
            <a:extLst>
              <a:ext uri="{FF2B5EF4-FFF2-40B4-BE49-F238E27FC236}">
                <a16:creationId xmlns:a16="http://schemas.microsoft.com/office/drawing/2014/main" id="{011A8D27-5562-5142-B051-0777F8A9E3CE}"/>
              </a:ext>
            </a:extLst>
          </p:cNvPr>
          <p:cNvSpPr>
            <a:spLocks noGrp="1"/>
          </p:cNvSpPr>
          <p:nvPr>
            <p:ph idx="1"/>
          </p:nvPr>
        </p:nvSpPr>
        <p:spPr/>
        <p:txBody>
          <a:bodyPr/>
          <a:lstStyle/>
          <a:p>
            <a:pPr>
              <a:buFont typeface="Arial" panose="020B0604020202020204" pitchFamily="34" charset="0"/>
              <a:buChar char="•"/>
            </a:pPr>
            <a:r>
              <a:rPr lang="en-US" sz="2800" dirty="0"/>
              <a:t>Invented by </a:t>
            </a:r>
            <a:r>
              <a:rPr lang="en-US" sz="2800" dirty="0">
                <a:hlinkClick r:id="rId3"/>
              </a:rPr>
              <a:t>Bela Julesz</a:t>
            </a:r>
            <a:r>
              <a:rPr lang="en-US" sz="2800" dirty="0"/>
              <a:t> in the mid-20</a:t>
            </a:r>
            <a:r>
              <a:rPr lang="en-US" sz="2800" baseline="30000" dirty="0"/>
              <a:t>th</a:t>
            </a:r>
            <a:r>
              <a:rPr lang="en-US" sz="2800" dirty="0"/>
              <a:t> century</a:t>
            </a:r>
          </a:p>
          <a:p>
            <a:pPr>
              <a:buFont typeface="Arial" panose="020B0604020202020204" pitchFamily="34" charset="0"/>
              <a:buChar char="•"/>
            </a:pPr>
            <a:r>
              <a:rPr lang="en-US" sz="2800" dirty="0"/>
              <a:t>Demonstration that stereo perception can happen without any monocular cues</a:t>
            </a:r>
          </a:p>
        </p:txBody>
      </p:sp>
      <p:sp>
        <p:nvSpPr>
          <p:cNvPr id="3" name="Rectangle 2">
            <a:extLst>
              <a:ext uri="{FF2B5EF4-FFF2-40B4-BE49-F238E27FC236}">
                <a16:creationId xmlns:a16="http://schemas.microsoft.com/office/drawing/2014/main" id="{476638D1-D7E7-944F-9A9F-F2D206D5A58D}"/>
              </a:ext>
            </a:extLst>
          </p:cNvPr>
          <p:cNvSpPr/>
          <p:nvPr/>
        </p:nvSpPr>
        <p:spPr>
          <a:xfrm>
            <a:off x="2057400" y="6091677"/>
            <a:ext cx="8077200" cy="461665"/>
          </a:xfrm>
          <a:prstGeom prst="rect">
            <a:avLst/>
          </a:prstGeom>
        </p:spPr>
        <p:txBody>
          <a:bodyPr wrap="square">
            <a:spAutoFit/>
          </a:bodyPr>
          <a:lstStyle/>
          <a:p>
            <a:pPr algn="ctr"/>
            <a:r>
              <a:rPr lang="en-US" dirty="0">
                <a:hlinkClick r:id="rId4"/>
              </a:rPr>
              <a:t>https://</a:t>
            </a:r>
            <a:r>
              <a:rPr lang="en-US" dirty="0" err="1">
                <a:hlinkClick r:id="rId4"/>
              </a:rPr>
              <a:t>en.wikipedia.org</a:t>
            </a:r>
            <a:r>
              <a:rPr lang="en-US" dirty="0">
                <a:hlinkClick r:id="rId4"/>
              </a:rPr>
              <a:t>/wiki/</a:t>
            </a:r>
            <a:r>
              <a:rPr lang="en-US" dirty="0" err="1">
                <a:hlinkClick r:id="rId4"/>
              </a:rPr>
              <a:t>Random_dot_stereogram</a:t>
            </a:r>
            <a:endParaRPr lang="en-US" dirty="0"/>
          </a:p>
        </p:txBody>
      </p:sp>
      <p:pic>
        <p:nvPicPr>
          <p:cNvPr id="4" name="Picture 3">
            <a:extLst>
              <a:ext uri="{FF2B5EF4-FFF2-40B4-BE49-F238E27FC236}">
                <a16:creationId xmlns:a16="http://schemas.microsoft.com/office/drawing/2014/main" id="{26309D0B-2CBA-D63A-8EC4-37C061EEBC97}"/>
              </a:ext>
            </a:extLst>
          </p:cNvPr>
          <p:cNvPicPr>
            <a:picLocks noChangeAspect="1"/>
          </p:cNvPicPr>
          <p:nvPr/>
        </p:nvPicPr>
        <p:blipFill>
          <a:blip r:embed="rId5"/>
          <a:stretch>
            <a:fillRect/>
          </a:stretch>
        </p:blipFill>
        <p:spPr>
          <a:xfrm>
            <a:off x="2763385" y="2441293"/>
            <a:ext cx="3701247" cy="3650384"/>
          </a:xfrm>
          <a:prstGeom prst="rect">
            <a:avLst/>
          </a:prstGeom>
        </p:spPr>
      </p:pic>
      <p:pic>
        <p:nvPicPr>
          <p:cNvPr id="5" name="Picture 4">
            <a:extLst>
              <a:ext uri="{FF2B5EF4-FFF2-40B4-BE49-F238E27FC236}">
                <a16:creationId xmlns:a16="http://schemas.microsoft.com/office/drawing/2014/main" id="{B3215498-3C25-F9A4-39B7-B22CAB9F907E}"/>
              </a:ext>
            </a:extLst>
          </p:cNvPr>
          <p:cNvPicPr>
            <a:picLocks noChangeAspect="1"/>
          </p:cNvPicPr>
          <p:nvPr/>
        </p:nvPicPr>
        <p:blipFill>
          <a:blip r:embed="rId6"/>
          <a:stretch>
            <a:fillRect/>
          </a:stretch>
        </p:blipFill>
        <p:spPr>
          <a:xfrm>
            <a:off x="6771867" y="2441293"/>
            <a:ext cx="3669968" cy="3650384"/>
          </a:xfrm>
          <a:prstGeom prst="rect">
            <a:avLst/>
          </a:prstGeom>
        </p:spPr>
      </p:pic>
    </p:spTree>
    <p:extLst>
      <p:ext uri="{BB962C8B-B14F-4D97-AF65-F5344CB8AC3E}">
        <p14:creationId xmlns:p14="http://schemas.microsoft.com/office/powerpoint/2010/main" val="1053981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n-US" dirty="0"/>
              <a:t>History: Random dot stereograms</a:t>
            </a:r>
          </a:p>
        </p:txBody>
      </p:sp>
      <p:sp>
        <p:nvSpPr>
          <p:cNvPr id="2" name="Content Placeholder 1">
            <a:extLst>
              <a:ext uri="{FF2B5EF4-FFF2-40B4-BE49-F238E27FC236}">
                <a16:creationId xmlns:a16="http://schemas.microsoft.com/office/drawing/2014/main" id="{7378B0D1-E313-B44A-9D1A-43C4C4313C25}"/>
              </a:ext>
            </a:extLst>
          </p:cNvPr>
          <p:cNvSpPr>
            <a:spLocks noGrp="1"/>
          </p:cNvSpPr>
          <p:nvPr>
            <p:ph idx="1"/>
          </p:nvPr>
        </p:nvSpPr>
        <p:spPr/>
        <p:txBody>
          <a:bodyPr/>
          <a:lstStyle/>
          <a:p>
            <a:pPr>
              <a:buFont typeface="Arial" panose="020B0604020202020204" pitchFamily="34" charset="0"/>
              <a:buChar char="•"/>
            </a:pPr>
            <a:r>
              <a:rPr lang="en-US" sz="2800" dirty="0"/>
              <a:t>Invented by </a:t>
            </a:r>
            <a:r>
              <a:rPr lang="en-US" sz="2800" dirty="0">
                <a:hlinkClick r:id="rId3"/>
              </a:rPr>
              <a:t>Bela Julesz</a:t>
            </a:r>
            <a:r>
              <a:rPr lang="en-US" sz="2800" dirty="0"/>
              <a:t> in the mid-20</a:t>
            </a:r>
            <a:r>
              <a:rPr lang="en-US" sz="2800" baseline="30000" dirty="0"/>
              <a:t>th</a:t>
            </a:r>
            <a:r>
              <a:rPr lang="en-US" sz="2800" dirty="0"/>
              <a:t> century</a:t>
            </a:r>
          </a:p>
          <a:p>
            <a:pPr>
              <a:buFont typeface="Arial" panose="020B0604020202020204" pitchFamily="34" charset="0"/>
              <a:buChar char="•"/>
            </a:pPr>
            <a:r>
              <a:rPr lang="en-US" sz="2800" dirty="0"/>
              <a:t>Demonstration that stereo perception can happen without any monocular cues</a:t>
            </a:r>
          </a:p>
        </p:txBody>
      </p:sp>
      <p:pic>
        <p:nvPicPr>
          <p:cNvPr id="8" name="Picture 7">
            <a:extLst>
              <a:ext uri="{FF2B5EF4-FFF2-40B4-BE49-F238E27FC236}">
                <a16:creationId xmlns:a16="http://schemas.microsoft.com/office/drawing/2014/main" id="{1C9365F4-02B7-4DDF-A52F-D6EF81418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2924" y="2362200"/>
            <a:ext cx="3495676" cy="3495676"/>
          </a:xfrm>
          <a:prstGeom prst="rect">
            <a:avLst/>
          </a:prstGeom>
        </p:spPr>
      </p:pic>
      <p:sp>
        <p:nvSpPr>
          <p:cNvPr id="9" name="Rectangle 8">
            <a:extLst>
              <a:ext uri="{FF2B5EF4-FFF2-40B4-BE49-F238E27FC236}">
                <a16:creationId xmlns:a16="http://schemas.microsoft.com/office/drawing/2014/main" id="{82468EBE-6884-CF46-A11D-75BC51E6D6BB}"/>
              </a:ext>
            </a:extLst>
          </p:cNvPr>
          <p:cNvSpPr/>
          <p:nvPr/>
        </p:nvSpPr>
        <p:spPr>
          <a:xfrm>
            <a:off x="2057400" y="6091677"/>
            <a:ext cx="8077200" cy="461665"/>
          </a:xfrm>
          <a:prstGeom prst="rect">
            <a:avLst/>
          </a:prstGeom>
        </p:spPr>
        <p:txBody>
          <a:bodyPr wrap="square">
            <a:spAutoFit/>
          </a:bodyPr>
          <a:lstStyle/>
          <a:p>
            <a:pPr algn="ctr"/>
            <a:r>
              <a:rPr lang="en-US" dirty="0">
                <a:hlinkClick r:id="rId5"/>
              </a:rPr>
              <a:t>https://</a:t>
            </a:r>
            <a:r>
              <a:rPr lang="en-US" dirty="0" err="1">
                <a:hlinkClick r:id="rId5"/>
              </a:rPr>
              <a:t>en.wikipedia.org</a:t>
            </a:r>
            <a:r>
              <a:rPr lang="en-US" dirty="0">
                <a:hlinkClick r:id="rId5"/>
              </a:rPr>
              <a:t>/wiki/</a:t>
            </a:r>
            <a:r>
              <a:rPr lang="en-US" dirty="0" err="1">
                <a:hlinkClick r:id="rId5"/>
              </a:rPr>
              <a:t>Random_dot_stereogram</a:t>
            </a:r>
            <a:endParaRPr lang="en-US" dirty="0"/>
          </a:p>
        </p:txBody>
      </p:sp>
    </p:spTree>
    <p:extLst>
      <p:ext uri="{BB962C8B-B14F-4D97-AF65-F5344CB8AC3E}">
        <p14:creationId xmlns:p14="http://schemas.microsoft.com/office/powerpoint/2010/main" val="2953084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err="1"/>
              <a:t>Autostereograms</a:t>
            </a:r>
            <a:endParaRPr lang="en-US" dirty="0"/>
          </a:p>
        </p:txBody>
      </p:sp>
      <p:sp>
        <p:nvSpPr>
          <p:cNvPr id="16387" name="Rectangle 3"/>
          <p:cNvSpPr>
            <a:spLocks noGrp="1" noChangeArrowheads="1"/>
          </p:cNvSpPr>
          <p:nvPr>
            <p:ph type="body" idx="1"/>
          </p:nvPr>
        </p:nvSpPr>
        <p:spPr/>
        <p:txBody>
          <a:bodyPr/>
          <a:lstStyle/>
          <a:p>
            <a:pPr>
              <a:buFontTx/>
              <a:buChar char="•"/>
            </a:pPr>
            <a:r>
              <a:rPr lang="en-US" sz="2800" dirty="0"/>
              <a:t>Humans can fuse pairs of images to get a sensation of depth</a:t>
            </a:r>
          </a:p>
        </p:txBody>
      </p:sp>
      <p:sp>
        <p:nvSpPr>
          <p:cNvPr id="16388" name="Rectangle 6"/>
          <p:cNvSpPr>
            <a:spLocks noChangeArrowheads="1"/>
          </p:cNvSpPr>
          <p:nvPr/>
        </p:nvSpPr>
        <p:spPr bwMode="auto">
          <a:xfrm>
            <a:off x="4114800" y="6186488"/>
            <a:ext cx="4083050" cy="366712"/>
          </a:xfrm>
          <a:prstGeom prst="rect">
            <a:avLst/>
          </a:prstGeom>
          <a:noFill/>
          <a:ln w="9525">
            <a:noFill/>
            <a:miter lim="800000"/>
            <a:headEnd/>
            <a:tailEnd/>
          </a:ln>
        </p:spPr>
        <p:txBody>
          <a:bodyPr wrap="none">
            <a:spAutoFit/>
          </a:bodyPr>
          <a:lstStyle/>
          <a:p>
            <a:r>
              <a:rPr lang="en-US" sz="1800" dirty="0" err="1"/>
              <a:t>Autostereograms</a:t>
            </a:r>
            <a:r>
              <a:rPr lang="en-US" sz="1800" dirty="0"/>
              <a:t>: </a:t>
            </a:r>
            <a:r>
              <a:rPr lang="en-US" sz="1800" dirty="0">
                <a:hlinkClick r:id="rId3"/>
              </a:rPr>
              <a:t>www.magiceye.com</a:t>
            </a:r>
            <a:endParaRPr lang="en-US" sz="1800" dirty="0"/>
          </a:p>
        </p:txBody>
      </p:sp>
      <p:pic>
        <p:nvPicPr>
          <p:cNvPr id="16389" name="Picture 7"/>
          <p:cNvPicPr>
            <a:picLocks noChangeAspect="1" noChangeArrowheads="1"/>
          </p:cNvPicPr>
          <p:nvPr/>
        </p:nvPicPr>
        <p:blipFill>
          <a:blip r:embed="rId4" cstate="print"/>
          <a:srcRect/>
          <a:stretch>
            <a:fillRect/>
          </a:stretch>
        </p:blipFill>
        <p:spPr bwMode="auto">
          <a:xfrm>
            <a:off x="3810000" y="2206625"/>
            <a:ext cx="4629150" cy="397033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err="1"/>
              <a:t>Autostereograms</a:t>
            </a:r>
            <a:endParaRPr lang="en-US" dirty="0"/>
          </a:p>
        </p:txBody>
      </p:sp>
      <p:sp>
        <p:nvSpPr>
          <p:cNvPr id="17411" name="Rectangle 3"/>
          <p:cNvSpPr>
            <a:spLocks noGrp="1" noChangeArrowheads="1"/>
          </p:cNvSpPr>
          <p:nvPr>
            <p:ph type="body" idx="1"/>
          </p:nvPr>
        </p:nvSpPr>
        <p:spPr/>
        <p:txBody>
          <a:bodyPr/>
          <a:lstStyle/>
          <a:p>
            <a:pPr>
              <a:buFontTx/>
              <a:buChar char="•"/>
            </a:pPr>
            <a:r>
              <a:rPr lang="en-US" sz="2800" dirty="0"/>
              <a:t>Humans can fuse pairs of images to get a sensation of depth</a:t>
            </a:r>
          </a:p>
        </p:txBody>
      </p:sp>
      <p:sp>
        <p:nvSpPr>
          <p:cNvPr id="17412" name="Rectangle 4"/>
          <p:cNvSpPr>
            <a:spLocks noChangeArrowheads="1"/>
          </p:cNvSpPr>
          <p:nvPr/>
        </p:nvSpPr>
        <p:spPr bwMode="auto">
          <a:xfrm>
            <a:off x="4114800" y="6186488"/>
            <a:ext cx="4083050" cy="366712"/>
          </a:xfrm>
          <a:prstGeom prst="rect">
            <a:avLst/>
          </a:prstGeom>
          <a:noFill/>
          <a:ln w="9525">
            <a:noFill/>
            <a:miter lim="800000"/>
            <a:headEnd/>
            <a:tailEnd/>
          </a:ln>
        </p:spPr>
        <p:txBody>
          <a:bodyPr wrap="none">
            <a:spAutoFit/>
          </a:bodyPr>
          <a:lstStyle/>
          <a:p>
            <a:r>
              <a:rPr lang="en-US" sz="1800"/>
              <a:t>Autostereograms: www.magiceye.com</a:t>
            </a:r>
          </a:p>
        </p:txBody>
      </p:sp>
      <p:pic>
        <p:nvPicPr>
          <p:cNvPr id="17413" name="Picture 5"/>
          <p:cNvPicPr>
            <a:picLocks noChangeAspect="1" noChangeArrowheads="1"/>
          </p:cNvPicPr>
          <p:nvPr/>
        </p:nvPicPr>
        <p:blipFill>
          <a:blip r:embed="rId3" cstate="print"/>
          <a:srcRect/>
          <a:stretch>
            <a:fillRect/>
          </a:stretch>
        </p:blipFill>
        <p:spPr bwMode="auto">
          <a:xfrm>
            <a:off x="3810000" y="2206625"/>
            <a:ext cx="4629150" cy="3970338"/>
          </a:xfrm>
          <a:prstGeom prst="rect">
            <a:avLst/>
          </a:prstGeom>
          <a:noFill/>
          <a:ln w="9525">
            <a:noFill/>
            <a:miter lim="800000"/>
            <a:headEnd/>
            <a:tailEnd/>
          </a:ln>
        </p:spPr>
      </p:pic>
      <p:pic>
        <p:nvPicPr>
          <p:cNvPr id="17414" name="Picture 6"/>
          <p:cNvPicPr>
            <a:picLocks noChangeAspect="1" noChangeArrowheads="1"/>
          </p:cNvPicPr>
          <p:nvPr/>
        </p:nvPicPr>
        <p:blipFill>
          <a:blip r:embed="rId4" cstate="print"/>
          <a:srcRect/>
          <a:stretch>
            <a:fillRect/>
          </a:stretch>
        </p:blipFill>
        <p:spPr bwMode="auto">
          <a:xfrm>
            <a:off x="3733800" y="2201863"/>
            <a:ext cx="4724400" cy="39814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38AD-75A0-C446-8AF5-31C2017E9A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B945E9B-8AC1-B045-91DD-71B9003EE84A}"/>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Motivation and history</a:t>
            </a:r>
          </a:p>
          <a:p>
            <a:pPr>
              <a:buFont typeface="Arial" panose="020B0604020202020204" pitchFamily="34" charset="0"/>
              <a:buChar char="•"/>
            </a:pPr>
            <a:r>
              <a:rPr lang="en-US" sz="2800" dirty="0"/>
              <a:t>Basic two-view stereo setup</a:t>
            </a:r>
          </a:p>
          <a:p>
            <a:pPr>
              <a:buFont typeface="Arial" panose="020B0604020202020204" pitchFamily="34" charset="0"/>
              <a:buChar char="•"/>
            </a:pPr>
            <a:endParaRPr lang="en-US" sz="2800" dirty="0"/>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251076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Problem formulation</a:t>
            </a:r>
          </a:p>
        </p:txBody>
      </p:sp>
      <p:sp>
        <p:nvSpPr>
          <p:cNvPr id="14339" name="Rectangle 3"/>
          <p:cNvSpPr>
            <a:spLocks noGrp="1" noChangeArrowheads="1"/>
          </p:cNvSpPr>
          <p:nvPr>
            <p:ph type="body" idx="1"/>
          </p:nvPr>
        </p:nvSpPr>
        <p:spPr/>
        <p:txBody>
          <a:bodyPr/>
          <a:lstStyle/>
          <a:p>
            <a:pPr>
              <a:buFontTx/>
              <a:buChar char="•"/>
            </a:pPr>
            <a:r>
              <a:rPr lang="en-US" sz="2800" b="1" dirty="0"/>
              <a:t>Given</a:t>
            </a:r>
            <a:r>
              <a:rPr lang="en-US" sz="2800" dirty="0"/>
              <a:t>: stereo pair (assumed calibrated) </a:t>
            </a:r>
          </a:p>
          <a:p>
            <a:pPr>
              <a:buFontTx/>
              <a:buChar char="•"/>
            </a:pPr>
            <a:r>
              <a:rPr lang="en-US" sz="2800" b="1" dirty="0"/>
              <a:t>Wanted</a:t>
            </a:r>
            <a:r>
              <a:rPr lang="en-US" sz="2800" dirty="0"/>
              <a:t>: dense depth map</a:t>
            </a:r>
          </a:p>
        </p:txBody>
      </p:sp>
      <p:pic>
        <p:nvPicPr>
          <p:cNvPr id="14343" name="Picture 13" descr="rect_006_007_left"/>
          <p:cNvPicPr>
            <a:picLocks noChangeAspect="1" noChangeArrowheads="1"/>
          </p:cNvPicPr>
          <p:nvPr/>
        </p:nvPicPr>
        <p:blipFill>
          <a:blip r:embed="rId3" cstate="print"/>
          <a:srcRect/>
          <a:stretch>
            <a:fillRect/>
          </a:stretch>
        </p:blipFill>
        <p:spPr bwMode="auto">
          <a:xfrm>
            <a:off x="3049588" y="2270125"/>
            <a:ext cx="2741612" cy="2012950"/>
          </a:xfrm>
          <a:prstGeom prst="rect">
            <a:avLst/>
          </a:prstGeom>
          <a:noFill/>
          <a:ln w="9525">
            <a:noFill/>
            <a:miter lim="800000"/>
            <a:headEnd/>
            <a:tailEnd/>
          </a:ln>
        </p:spPr>
      </p:pic>
      <p:pic>
        <p:nvPicPr>
          <p:cNvPr id="14344" name="Picture 14" descr="rect_006_007_right"/>
          <p:cNvPicPr>
            <a:picLocks noChangeAspect="1" noChangeArrowheads="1"/>
          </p:cNvPicPr>
          <p:nvPr/>
        </p:nvPicPr>
        <p:blipFill>
          <a:blip r:embed="rId4" cstate="print"/>
          <a:srcRect/>
          <a:stretch>
            <a:fillRect/>
          </a:stretch>
        </p:blipFill>
        <p:spPr bwMode="auto">
          <a:xfrm>
            <a:off x="6248400" y="2259013"/>
            <a:ext cx="2749550" cy="2012950"/>
          </a:xfrm>
          <a:prstGeom prst="rect">
            <a:avLst/>
          </a:prstGeom>
          <a:noFill/>
          <a:ln w="9525">
            <a:noFill/>
            <a:miter lim="800000"/>
            <a:headEnd/>
            <a:tailEnd/>
          </a:ln>
        </p:spPr>
      </p:pic>
      <p:pic>
        <p:nvPicPr>
          <p:cNvPr id="14345" name="Picture 15" descr="disparity_006_007_lr"/>
          <p:cNvPicPr>
            <a:picLocks noChangeAspect="1" noChangeArrowheads="1"/>
          </p:cNvPicPr>
          <p:nvPr/>
        </p:nvPicPr>
        <p:blipFill>
          <a:blip r:embed="rId5" cstate="print"/>
          <a:srcRect/>
          <a:stretch>
            <a:fillRect/>
          </a:stretch>
        </p:blipFill>
        <p:spPr bwMode="auto">
          <a:xfrm>
            <a:off x="4648200" y="4768850"/>
            <a:ext cx="2749550" cy="2012950"/>
          </a:xfrm>
          <a:prstGeom prst="rect">
            <a:avLst/>
          </a:prstGeom>
          <a:noFill/>
          <a:ln w="9525">
            <a:noFill/>
            <a:miter lim="800000"/>
            <a:headEnd/>
            <a:tailEnd/>
          </a:ln>
        </p:spPr>
      </p:pic>
    </p:spTree>
    <p:extLst>
      <p:ext uri="{BB962C8B-B14F-4D97-AF65-F5344CB8AC3E}">
        <p14:creationId xmlns:p14="http://schemas.microsoft.com/office/powerpoint/2010/main" val="4252124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Basic stereo matching algorithm</a:t>
            </a:r>
          </a:p>
        </p:txBody>
      </p:sp>
      <p:pic>
        <p:nvPicPr>
          <p:cNvPr id="18435" name="Picture 3" descr="lincoln_full"/>
          <p:cNvPicPr>
            <a:picLocks noChangeAspect="1" noChangeArrowheads="1"/>
          </p:cNvPicPr>
          <p:nvPr/>
        </p:nvPicPr>
        <p:blipFill>
          <a:blip r:embed="rId3" cstate="print"/>
          <a:srcRect/>
          <a:stretch>
            <a:fillRect/>
          </a:stretch>
        </p:blipFill>
        <p:spPr bwMode="auto">
          <a:xfrm>
            <a:off x="3581400" y="1066801"/>
            <a:ext cx="5029200" cy="2898775"/>
          </a:xfrm>
          <a:prstGeom prst="rect">
            <a:avLst/>
          </a:prstGeom>
          <a:noFill/>
          <a:ln w="9525">
            <a:noFill/>
            <a:miter lim="800000"/>
            <a:headEnd/>
            <a:tailEnd/>
          </a:ln>
        </p:spPr>
      </p:pic>
      <p:sp>
        <p:nvSpPr>
          <p:cNvPr id="395270" name="Line 6"/>
          <p:cNvSpPr>
            <a:spLocks noChangeShapeType="1"/>
          </p:cNvSpPr>
          <p:nvPr/>
        </p:nvSpPr>
        <p:spPr bwMode="auto">
          <a:xfrm>
            <a:off x="6096000" y="3124200"/>
            <a:ext cx="2514600" cy="0"/>
          </a:xfrm>
          <a:prstGeom prst="line">
            <a:avLst/>
          </a:prstGeom>
          <a:noFill/>
          <a:ln w="28575">
            <a:solidFill>
              <a:srgbClr val="00FFFF"/>
            </a:solidFill>
            <a:round/>
            <a:headEnd/>
            <a:tailEnd/>
          </a:ln>
        </p:spPr>
        <p:txBody>
          <a:bodyPr/>
          <a:lstStyle/>
          <a:p>
            <a:endParaRPr lang="en-US"/>
          </a:p>
        </p:txBody>
      </p:sp>
      <p:grpSp>
        <p:nvGrpSpPr>
          <p:cNvPr id="2" name="Group 14"/>
          <p:cNvGrpSpPr>
            <a:grpSpLocks/>
          </p:cNvGrpSpPr>
          <p:nvPr/>
        </p:nvGrpSpPr>
        <p:grpSpPr bwMode="auto">
          <a:xfrm>
            <a:off x="4876800" y="2971800"/>
            <a:ext cx="304800" cy="304800"/>
            <a:chOff x="2112" y="1872"/>
            <a:chExt cx="192" cy="192"/>
          </a:xfrm>
        </p:grpSpPr>
        <p:sp>
          <p:nvSpPr>
            <p:cNvPr id="18448" name="Oval 9"/>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9" name="Rectangle 16"/>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3" name="Group 15"/>
          <p:cNvGrpSpPr>
            <a:grpSpLocks/>
          </p:cNvGrpSpPr>
          <p:nvPr/>
        </p:nvGrpSpPr>
        <p:grpSpPr bwMode="auto">
          <a:xfrm>
            <a:off x="6781800" y="2971800"/>
            <a:ext cx="304800" cy="304800"/>
            <a:chOff x="3600" y="1872"/>
            <a:chExt cx="192" cy="192"/>
          </a:xfrm>
        </p:grpSpPr>
        <p:sp>
          <p:nvSpPr>
            <p:cNvPr id="18446" name="Oval 7"/>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7" name="Rectangle 17"/>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396301" name="Rectangle 13"/>
          <p:cNvSpPr>
            <a:spLocks noGrp="1" noChangeArrowheads="1"/>
          </p:cNvSpPr>
          <p:nvPr>
            <p:ph type="body" idx="1"/>
          </p:nvPr>
        </p:nvSpPr>
        <p:spPr>
          <a:xfrm>
            <a:off x="1828800" y="4114800"/>
            <a:ext cx="8686800" cy="2438400"/>
          </a:xfrm>
        </p:spPr>
        <p:txBody>
          <a:bodyPr/>
          <a:lstStyle/>
          <a:p>
            <a:pPr>
              <a:lnSpc>
                <a:spcPct val="90000"/>
              </a:lnSpc>
              <a:buFontTx/>
              <a:buChar char="•"/>
            </a:pPr>
            <a:r>
              <a:rPr lang="en-US" dirty="0"/>
              <a:t>For each pixel in the first image</a:t>
            </a:r>
          </a:p>
          <a:p>
            <a:pPr lvl="1">
              <a:lnSpc>
                <a:spcPct val="90000"/>
              </a:lnSpc>
            </a:pPr>
            <a:r>
              <a:rPr lang="en-US" dirty="0"/>
              <a:t>Find corresponding </a:t>
            </a:r>
            <a:r>
              <a:rPr lang="en-US" dirty="0" err="1"/>
              <a:t>epipolar</a:t>
            </a:r>
            <a:r>
              <a:rPr lang="en-US" dirty="0"/>
              <a:t> line in the right image</a:t>
            </a:r>
          </a:p>
          <a:p>
            <a:pPr lvl="1">
              <a:lnSpc>
                <a:spcPct val="90000"/>
              </a:lnSpc>
            </a:pPr>
            <a:r>
              <a:rPr lang="en-US" dirty="0"/>
              <a:t>Examine all pixels on the </a:t>
            </a:r>
            <a:r>
              <a:rPr lang="en-US" dirty="0" err="1"/>
              <a:t>epipolar</a:t>
            </a:r>
            <a:r>
              <a:rPr lang="en-US" dirty="0"/>
              <a:t> line and pick the best match</a:t>
            </a:r>
          </a:p>
          <a:p>
            <a:pPr lvl="1">
              <a:lnSpc>
                <a:spcPct val="90000"/>
              </a:lnSpc>
            </a:pPr>
            <a:r>
              <a:rPr lang="en-US" dirty="0"/>
              <a:t>Triangulate the matches to get depth information</a:t>
            </a:r>
            <a:br>
              <a:rPr lang="en-US" dirty="0"/>
            </a:br>
            <a:endParaRPr lang="en-US" dirty="0"/>
          </a:p>
          <a:p>
            <a:pPr>
              <a:lnSpc>
                <a:spcPct val="90000"/>
              </a:lnSpc>
              <a:buFontTx/>
              <a:buChar char="•"/>
            </a:pPr>
            <a:r>
              <a:rPr lang="en-US" dirty="0"/>
              <a:t>Simplest case: </a:t>
            </a:r>
            <a:r>
              <a:rPr lang="en-US" dirty="0" err="1"/>
              <a:t>epipolar</a:t>
            </a:r>
            <a:r>
              <a:rPr lang="en-US" dirty="0"/>
              <a:t> lines are corresponding </a:t>
            </a:r>
            <a:r>
              <a:rPr lang="en-US" dirty="0" err="1"/>
              <a:t>scanlines</a:t>
            </a:r>
            <a:endParaRPr lang="en-US" dirty="0"/>
          </a:p>
          <a:p>
            <a:pPr lvl="1">
              <a:lnSpc>
                <a:spcPct val="90000"/>
              </a:lnSpc>
            </a:pPr>
            <a:r>
              <a:rPr lang="en-US" dirty="0"/>
              <a:t>When does this happen?</a:t>
            </a:r>
          </a:p>
        </p:txBody>
      </p:sp>
      <p:grpSp>
        <p:nvGrpSpPr>
          <p:cNvPr id="4" name="Group 16"/>
          <p:cNvGrpSpPr>
            <a:grpSpLocks/>
          </p:cNvGrpSpPr>
          <p:nvPr/>
        </p:nvGrpSpPr>
        <p:grpSpPr bwMode="auto">
          <a:xfrm>
            <a:off x="6324600" y="2971800"/>
            <a:ext cx="304800" cy="304800"/>
            <a:chOff x="3600" y="1872"/>
            <a:chExt cx="192" cy="192"/>
          </a:xfrm>
        </p:grpSpPr>
        <p:sp>
          <p:nvSpPr>
            <p:cNvPr id="18444" name="Oval 17"/>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5" name="Rectangle 18"/>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5" name="Group 19"/>
          <p:cNvGrpSpPr>
            <a:grpSpLocks/>
          </p:cNvGrpSpPr>
          <p:nvPr/>
        </p:nvGrpSpPr>
        <p:grpSpPr bwMode="auto">
          <a:xfrm>
            <a:off x="7239000" y="2971800"/>
            <a:ext cx="304800" cy="304800"/>
            <a:chOff x="3600" y="1872"/>
            <a:chExt cx="192" cy="192"/>
          </a:xfrm>
        </p:grpSpPr>
        <p:sp>
          <p:nvSpPr>
            <p:cNvPr id="18442" name="Oval 20"/>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18443" name="Rectangle 21"/>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630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96301">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952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630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6301">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6301">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630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0" grpId="0" animBg="1"/>
      <p:bldP spid="396301"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t>Parallel images</a:t>
            </a:r>
          </a:p>
        </p:txBody>
      </p:sp>
      <p:grpSp>
        <p:nvGrpSpPr>
          <p:cNvPr id="20484" name="Group 29"/>
          <p:cNvGrpSpPr>
            <a:grpSpLocks/>
          </p:cNvGrpSpPr>
          <p:nvPr/>
        </p:nvGrpSpPr>
        <p:grpSpPr bwMode="auto">
          <a:xfrm>
            <a:off x="1295400" y="957264"/>
            <a:ext cx="4495800" cy="5519737"/>
            <a:chOff x="336" y="603"/>
            <a:chExt cx="2832" cy="3477"/>
          </a:xfrm>
        </p:grpSpPr>
        <p:sp>
          <p:nvSpPr>
            <p:cNvPr id="20485" name="Freeform 4"/>
            <p:cNvSpPr>
              <a:spLocks/>
            </p:cNvSpPr>
            <p:nvPr/>
          </p:nvSpPr>
          <p:spPr bwMode="auto">
            <a:xfrm>
              <a:off x="2193" y="603"/>
              <a:ext cx="769" cy="529"/>
            </a:xfrm>
            <a:custGeom>
              <a:avLst/>
              <a:gdLst>
                <a:gd name="T0" fmla="*/ 53 w 865"/>
                <a:gd name="T1" fmla="*/ 0 h 529"/>
                <a:gd name="T2" fmla="*/ 45 w 865"/>
                <a:gd name="T3" fmla="*/ 24 h 529"/>
                <a:gd name="T4" fmla="*/ 45 w 865"/>
                <a:gd name="T5" fmla="*/ 48 h 529"/>
                <a:gd name="T6" fmla="*/ 30 w 865"/>
                <a:gd name="T7" fmla="*/ 72 h 529"/>
                <a:gd name="T8" fmla="*/ 22 w 865"/>
                <a:gd name="T9" fmla="*/ 96 h 529"/>
                <a:gd name="T10" fmla="*/ 22 w 865"/>
                <a:gd name="T11" fmla="*/ 120 h 529"/>
                <a:gd name="T12" fmla="*/ 22 w 865"/>
                <a:gd name="T13" fmla="*/ 144 h 529"/>
                <a:gd name="T14" fmla="*/ 15 w 865"/>
                <a:gd name="T15" fmla="*/ 168 h 529"/>
                <a:gd name="T16" fmla="*/ 8 w 865"/>
                <a:gd name="T17" fmla="*/ 192 h 529"/>
                <a:gd name="T18" fmla="*/ 0 w 865"/>
                <a:gd name="T19" fmla="*/ 216 h 529"/>
                <a:gd name="T20" fmla="*/ 0 w 865"/>
                <a:gd name="T21" fmla="*/ 240 h 529"/>
                <a:gd name="T22" fmla="*/ 0 w 865"/>
                <a:gd name="T23" fmla="*/ 264 h 529"/>
                <a:gd name="T24" fmla="*/ 8 w 865"/>
                <a:gd name="T25" fmla="*/ 288 h 529"/>
                <a:gd name="T26" fmla="*/ 8 w 865"/>
                <a:gd name="T27" fmla="*/ 312 h 529"/>
                <a:gd name="T28" fmla="*/ 15 w 865"/>
                <a:gd name="T29" fmla="*/ 336 h 529"/>
                <a:gd name="T30" fmla="*/ 15 w 865"/>
                <a:gd name="T31" fmla="*/ 360 h 529"/>
                <a:gd name="T32" fmla="*/ 22 w 865"/>
                <a:gd name="T33" fmla="*/ 384 h 529"/>
                <a:gd name="T34" fmla="*/ 22 w 865"/>
                <a:gd name="T35" fmla="*/ 408 h 529"/>
                <a:gd name="T36" fmla="*/ 30 w 865"/>
                <a:gd name="T37" fmla="*/ 432 h 529"/>
                <a:gd name="T38" fmla="*/ 37 w 865"/>
                <a:gd name="T39" fmla="*/ 456 h 529"/>
                <a:gd name="T40" fmla="*/ 532 w 865"/>
                <a:gd name="T41" fmla="*/ 528 h 529"/>
                <a:gd name="T42" fmla="*/ 502 w 865"/>
                <a:gd name="T43" fmla="*/ 480 h 529"/>
                <a:gd name="T44" fmla="*/ 495 w 865"/>
                <a:gd name="T45" fmla="*/ 456 h 529"/>
                <a:gd name="T46" fmla="*/ 487 w 865"/>
                <a:gd name="T47" fmla="*/ 420 h 529"/>
                <a:gd name="T48" fmla="*/ 480 w 865"/>
                <a:gd name="T49" fmla="*/ 396 h 529"/>
                <a:gd name="T50" fmla="*/ 472 w 865"/>
                <a:gd name="T51" fmla="*/ 372 h 529"/>
                <a:gd name="T52" fmla="*/ 465 w 865"/>
                <a:gd name="T53" fmla="*/ 348 h 529"/>
                <a:gd name="T54" fmla="*/ 465 w 865"/>
                <a:gd name="T55" fmla="*/ 324 h 529"/>
                <a:gd name="T56" fmla="*/ 465 w 865"/>
                <a:gd name="T57" fmla="*/ 288 h 529"/>
                <a:gd name="T58" fmla="*/ 465 w 865"/>
                <a:gd name="T59" fmla="*/ 264 h 529"/>
                <a:gd name="T60" fmla="*/ 465 w 865"/>
                <a:gd name="T61" fmla="*/ 240 h 529"/>
                <a:gd name="T62" fmla="*/ 480 w 865"/>
                <a:gd name="T63" fmla="*/ 216 h 529"/>
                <a:gd name="T64" fmla="*/ 480 w 865"/>
                <a:gd name="T65" fmla="*/ 192 h 529"/>
                <a:gd name="T66" fmla="*/ 487 w 865"/>
                <a:gd name="T67" fmla="*/ 168 h 529"/>
                <a:gd name="T68" fmla="*/ 502 w 865"/>
                <a:gd name="T69" fmla="*/ 156 h 529"/>
                <a:gd name="T70" fmla="*/ 502 w 865"/>
                <a:gd name="T71" fmla="*/ 132 h 529"/>
                <a:gd name="T72" fmla="*/ 517 w 865"/>
                <a:gd name="T73" fmla="*/ 108 h 529"/>
                <a:gd name="T74" fmla="*/ 532 w 865"/>
                <a:gd name="T75" fmla="*/ 96 h 529"/>
                <a:gd name="T76" fmla="*/ 540 w 865"/>
                <a:gd name="T77" fmla="*/ 72 h 529"/>
                <a:gd name="T78" fmla="*/ 53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20486" name="Line 5"/>
            <p:cNvSpPr>
              <a:spLocks noChangeShapeType="1"/>
            </p:cNvSpPr>
            <p:nvPr/>
          </p:nvSpPr>
          <p:spPr bwMode="auto">
            <a:xfrm>
              <a:off x="561" y="2715"/>
              <a:ext cx="2048" cy="115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487" name="Freeform 6"/>
            <p:cNvSpPr>
              <a:spLocks/>
            </p:cNvSpPr>
            <p:nvPr/>
          </p:nvSpPr>
          <p:spPr bwMode="auto">
            <a:xfrm>
              <a:off x="966" y="768"/>
              <a:ext cx="1557" cy="1551"/>
            </a:xfrm>
            <a:custGeom>
              <a:avLst/>
              <a:gdLst>
                <a:gd name="T0" fmla="*/ 0 w 1557"/>
                <a:gd name="T1" fmla="*/ 1551 h 1551"/>
                <a:gd name="T2" fmla="*/ 1557 w 1557"/>
                <a:gd name="T3" fmla="*/ 0 h 1551"/>
                <a:gd name="T4" fmla="*/ 0 60000 65536"/>
                <a:gd name="T5" fmla="*/ 0 60000 65536"/>
                <a:gd name="T6" fmla="*/ 0 w 1557"/>
                <a:gd name="T7" fmla="*/ 0 h 1551"/>
                <a:gd name="T8" fmla="*/ 1557 w 1557"/>
                <a:gd name="T9" fmla="*/ 1551 h 1551"/>
              </a:gdLst>
              <a:ahLst/>
              <a:cxnLst>
                <a:cxn ang="T4">
                  <a:pos x="T0" y="T1"/>
                </a:cxn>
                <a:cxn ang="T5">
                  <a:pos x="T2" y="T3"/>
                </a:cxn>
              </a:cxnLst>
              <a:rect l="T6" t="T7" r="T8" b="T9"/>
              <a:pathLst>
                <a:path w="1557" h="1551">
                  <a:moveTo>
                    <a:pt x="0" y="1551"/>
                  </a:moveTo>
                  <a:lnTo>
                    <a:pt x="1557" y="0"/>
                  </a:lnTo>
                </a:path>
              </a:pathLst>
            </a:custGeom>
            <a:noFill/>
            <a:ln w="12700">
              <a:solidFill>
                <a:schemeClr val="tx1"/>
              </a:solidFill>
              <a:round/>
              <a:headEnd type="none" w="sm" len="sm"/>
              <a:tailEnd type="none" w="sm" len="sm"/>
            </a:ln>
          </p:spPr>
          <p:txBody>
            <a:bodyPr wrap="none" anchor="ctr"/>
            <a:lstStyle/>
            <a:p>
              <a:endParaRPr lang="en-US"/>
            </a:p>
          </p:txBody>
        </p:sp>
        <p:sp>
          <p:nvSpPr>
            <p:cNvPr id="20488" name="Freeform 7"/>
            <p:cNvSpPr>
              <a:spLocks/>
            </p:cNvSpPr>
            <p:nvPr/>
          </p:nvSpPr>
          <p:spPr bwMode="auto">
            <a:xfrm>
              <a:off x="433" y="1569"/>
              <a:ext cx="769" cy="1261"/>
            </a:xfrm>
            <a:custGeom>
              <a:avLst/>
              <a:gdLst>
                <a:gd name="T0" fmla="*/ 0 w 865"/>
                <a:gd name="T1" fmla="*/ 828 h 1261"/>
                <a:gd name="T2" fmla="*/ 540 w 865"/>
                <a:gd name="T3" fmla="*/ 1260 h 1261"/>
                <a:gd name="T4" fmla="*/ 540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0489" name="Freeform 8"/>
            <p:cNvSpPr>
              <a:spLocks/>
            </p:cNvSpPr>
            <p:nvPr/>
          </p:nvSpPr>
          <p:spPr bwMode="auto">
            <a:xfrm>
              <a:off x="2514" y="768"/>
              <a:ext cx="74" cy="2463"/>
            </a:xfrm>
            <a:custGeom>
              <a:avLst/>
              <a:gdLst>
                <a:gd name="T0" fmla="*/ 74 w 74"/>
                <a:gd name="T1" fmla="*/ 2463 h 2463"/>
                <a:gd name="T2" fmla="*/ 0 w 74"/>
                <a:gd name="T3" fmla="*/ 0 h 2463"/>
                <a:gd name="T4" fmla="*/ 0 60000 65536"/>
                <a:gd name="T5" fmla="*/ 0 60000 65536"/>
                <a:gd name="T6" fmla="*/ 0 w 74"/>
                <a:gd name="T7" fmla="*/ 0 h 2463"/>
                <a:gd name="T8" fmla="*/ 74 w 74"/>
                <a:gd name="T9" fmla="*/ 2463 h 2463"/>
              </a:gdLst>
              <a:ahLst/>
              <a:cxnLst>
                <a:cxn ang="T4">
                  <a:pos x="T0" y="T1"/>
                </a:cxn>
                <a:cxn ang="T5">
                  <a:pos x="T2" y="T3"/>
                </a:cxn>
              </a:cxnLst>
              <a:rect l="T6" t="T7" r="T8" b="T9"/>
              <a:pathLst>
                <a:path w="74" h="2463">
                  <a:moveTo>
                    <a:pt x="74" y="2463"/>
                  </a:moveTo>
                  <a:lnTo>
                    <a:pt x="0" y="0"/>
                  </a:lnTo>
                </a:path>
              </a:pathLst>
            </a:custGeom>
            <a:noFill/>
            <a:ln w="12700">
              <a:solidFill>
                <a:schemeClr val="tx1"/>
              </a:solidFill>
              <a:round/>
              <a:headEnd type="none" w="sm" len="sm"/>
              <a:tailEnd type="none" w="sm" len="sm"/>
            </a:ln>
          </p:spPr>
          <p:txBody>
            <a:bodyPr wrap="none" anchor="ctr"/>
            <a:lstStyle/>
            <a:p>
              <a:endParaRPr lang="en-US"/>
            </a:p>
          </p:txBody>
        </p:sp>
        <p:sp>
          <p:nvSpPr>
            <p:cNvPr id="20490" name="Freeform 9"/>
            <p:cNvSpPr>
              <a:spLocks/>
            </p:cNvSpPr>
            <p:nvPr/>
          </p:nvSpPr>
          <p:spPr bwMode="auto">
            <a:xfrm>
              <a:off x="2396" y="2651"/>
              <a:ext cx="769" cy="1261"/>
            </a:xfrm>
            <a:custGeom>
              <a:avLst/>
              <a:gdLst>
                <a:gd name="T0" fmla="*/ 0 w 865"/>
                <a:gd name="T1" fmla="*/ 828 h 1261"/>
                <a:gd name="T2" fmla="*/ 540 w 865"/>
                <a:gd name="T3" fmla="*/ 1260 h 1261"/>
                <a:gd name="T4" fmla="*/ 540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0491" name="Line 10"/>
            <p:cNvSpPr>
              <a:spLocks noChangeShapeType="1"/>
            </p:cNvSpPr>
            <p:nvPr/>
          </p:nvSpPr>
          <p:spPr bwMode="auto">
            <a:xfrm flipV="1">
              <a:off x="561" y="2319"/>
              <a:ext cx="405" cy="39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492" name="Line 11"/>
            <p:cNvSpPr>
              <a:spLocks noChangeShapeType="1"/>
            </p:cNvSpPr>
            <p:nvPr/>
          </p:nvSpPr>
          <p:spPr bwMode="auto">
            <a:xfrm flipH="1" flipV="1">
              <a:off x="2588" y="3231"/>
              <a:ext cx="21" cy="63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493" name="Freeform 12"/>
            <p:cNvSpPr>
              <a:spLocks/>
            </p:cNvSpPr>
            <p:nvPr/>
          </p:nvSpPr>
          <p:spPr bwMode="auto">
            <a:xfrm>
              <a:off x="336" y="2684"/>
              <a:ext cx="248" cy="244"/>
            </a:xfrm>
            <a:custGeom>
              <a:avLst/>
              <a:gdLst>
                <a:gd name="T0" fmla="*/ 0 w 279"/>
                <a:gd name="T1" fmla="*/ 243 h 244"/>
                <a:gd name="T2" fmla="*/ 92 w 279"/>
                <a:gd name="T3" fmla="*/ 1 h 244"/>
                <a:gd name="T4" fmla="*/ 100 w 279"/>
                <a:gd name="T5" fmla="*/ 0 h 244"/>
                <a:gd name="T6" fmla="*/ 104 w 279"/>
                <a:gd name="T7" fmla="*/ 3 h 244"/>
                <a:gd name="T8" fmla="*/ 104 w 279"/>
                <a:gd name="T9" fmla="*/ 6 h 244"/>
                <a:gd name="T10" fmla="*/ 108 w 279"/>
                <a:gd name="T11" fmla="*/ 5 h 244"/>
                <a:gd name="T12" fmla="*/ 110 w 279"/>
                <a:gd name="T13" fmla="*/ 9 h 244"/>
                <a:gd name="T14" fmla="*/ 114 w 279"/>
                <a:gd name="T15" fmla="*/ 7 h 244"/>
                <a:gd name="T16" fmla="*/ 116 w 279"/>
                <a:gd name="T17" fmla="*/ 12 h 244"/>
                <a:gd name="T18" fmla="*/ 118 w 279"/>
                <a:gd name="T19" fmla="*/ 13 h 244"/>
                <a:gd name="T20" fmla="*/ 123 w 279"/>
                <a:gd name="T21" fmla="*/ 14 h 244"/>
                <a:gd name="T22" fmla="*/ 125 w 279"/>
                <a:gd name="T23" fmla="*/ 15 h 244"/>
                <a:gd name="T24" fmla="*/ 128 w 279"/>
                <a:gd name="T25" fmla="*/ 19 h 244"/>
                <a:gd name="T26" fmla="*/ 132 w 279"/>
                <a:gd name="T27" fmla="*/ 20 h 244"/>
                <a:gd name="T28" fmla="*/ 134 w 279"/>
                <a:gd name="T29" fmla="*/ 23 h 244"/>
                <a:gd name="T30" fmla="*/ 139 w 279"/>
                <a:gd name="T31" fmla="*/ 25 h 244"/>
                <a:gd name="T32" fmla="*/ 141 w 279"/>
                <a:gd name="T33" fmla="*/ 29 h 244"/>
                <a:gd name="T34" fmla="*/ 143 w 279"/>
                <a:gd name="T35" fmla="*/ 32 h 244"/>
                <a:gd name="T36" fmla="*/ 144 w 279"/>
                <a:gd name="T37" fmla="*/ 36 h 244"/>
                <a:gd name="T38" fmla="*/ 147 w 279"/>
                <a:gd name="T39" fmla="*/ 39 h 244"/>
                <a:gd name="T40" fmla="*/ 148 w 279"/>
                <a:gd name="T41" fmla="*/ 45 h 244"/>
                <a:gd name="T42" fmla="*/ 151 w 279"/>
                <a:gd name="T43" fmla="*/ 46 h 244"/>
                <a:gd name="T44" fmla="*/ 155 w 279"/>
                <a:gd name="T45" fmla="*/ 55 h 244"/>
                <a:gd name="T46" fmla="*/ 155 w 279"/>
                <a:gd name="T47" fmla="*/ 58 h 244"/>
                <a:gd name="T48" fmla="*/ 160 w 279"/>
                <a:gd name="T49" fmla="*/ 63 h 244"/>
                <a:gd name="T50" fmla="*/ 160 w 279"/>
                <a:gd name="T51" fmla="*/ 67 h 244"/>
                <a:gd name="T52" fmla="*/ 163 w 279"/>
                <a:gd name="T53" fmla="*/ 71 h 244"/>
                <a:gd name="T54" fmla="*/ 163 w 279"/>
                <a:gd name="T55" fmla="*/ 75 h 244"/>
                <a:gd name="T56" fmla="*/ 165 w 279"/>
                <a:gd name="T57" fmla="*/ 81 h 244"/>
                <a:gd name="T58" fmla="*/ 165 w 279"/>
                <a:gd name="T59" fmla="*/ 86 h 244"/>
                <a:gd name="T60" fmla="*/ 166 w 279"/>
                <a:gd name="T61" fmla="*/ 90 h 244"/>
                <a:gd name="T62" fmla="*/ 166 w 279"/>
                <a:gd name="T63" fmla="*/ 95 h 244"/>
                <a:gd name="T64" fmla="*/ 167 w 279"/>
                <a:gd name="T65" fmla="*/ 99 h 244"/>
                <a:gd name="T66" fmla="*/ 167 w 279"/>
                <a:gd name="T67" fmla="*/ 103 h 244"/>
                <a:gd name="T68" fmla="*/ 167 w 279"/>
                <a:gd name="T69" fmla="*/ 109 h 244"/>
                <a:gd name="T70" fmla="*/ 167 w 279"/>
                <a:gd name="T71" fmla="*/ 113 h 244"/>
                <a:gd name="T72" fmla="*/ 171 w 279"/>
                <a:gd name="T73" fmla="*/ 119 h 244"/>
                <a:gd name="T74" fmla="*/ 172 w 279"/>
                <a:gd name="T75" fmla="*/ 124 h 244"/>
                <a:gd name="T76" fmla="*/ 172 w 279"/>
                <a:gd name="T77" fmla="*/ 128 h 244"/>
                <a:gd name="T78" fmla="*/ 172 w 279"/>
                <a:gd name="T79" fmla="*/ 134 h 244"/>
                <a:gd name="T80" fmla="*/ 173 w 279"/>
                <a:gd name="T81" fmla="*/ 138 h 244"/>
                <a:gd name="T82" fmla="*/ 173 w 279"/>
                <a:gd name="T83" fmla="*/ 143 h 244"/>
                <a:gd name="T84" fmla="*/ 173 w 279"/>
                <a:gd name="T85" fmla="*/ 147 h 244"/>
                <a:gd name="T86" fmla="*/ 172 w 279"/>
                <a:gd name="T87" fmla="*/ 153 h 244"/>
                <a:gd name="T88" fmla="*/ 172 w 279"/>
                <a:gd name="T89" fmla="*/ 156 h 244"/>
                <a:gd name="T90" fmla="*/ 173 w 279"/>
                <a:gd name="T91" fmla="*/ 162 h 244"/>
                <a:gd name="T92" fmla="*/ 174 w 279"/>
                <a:gd name="T93" fmla="*/ 167 h 244"/>
                <a:gd name="T94" fmla="*/ 172 w 279"/>
                <a:gd name="T95" fmla="*/ 172 h 244"/>
                <a:gd name="T96" fmla="*/ 169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0494" name="Arc 13"/>
            <p:cNvSpPr>
              <a:spLocks/>
            </p:cNvSpPr>
            <p:nvPr/>
          </p:nvSpPr>
          <p:spPr bwMode="auto">
            <a:xfrm rot="720000">
              <a:off x="462" y="2694"/>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0495" name="Line 14"/>
            <p:cNvSpPr>
              <a:spLocks noChangeShapeType="1"/>
            </p:cNvSpPr>
            <p:nvPr/>
          </p:nvSpPr>
          <p:spPr bwMode="auto">
            <a:xfrm flipH="1">
              <a:off x="336" y="2580"/>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496" name="Oval 15"/>
            <p:cNvSpPr>
              <a:spLocks noChangeArrowheads="1"/>
            </p:cNvSpPr>
            <p:nvPr/>
          </p:nvSpPr>
          <p:spPr bwMode="auto">
            <a:xfrm rot="-1860000">
              <a:off x="511" y="2697"/>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20497" name="Line 16"/>
            <p:cNvSpPr>
              <a:spLocks noChangeShapeType="1"/>
            </p:cNvSpPr>
            <p:nvPr/>
          </p:nvSpPr>
          <p:spPr bwMode="auto">
            <a:xfrm flipV="1">
              <a:off x="336" y="2836"/>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498" name="Freeform 17"/>
            <p:cNvSpPr>
              <a:spLocks/>
            </p:cNvSpPr>
            <p:nvPr/>
          </p:nvSpPr>
          <p:spPr bwMode="auto">
            <a:xfrm>
              <a:off x="2384" y="3836"/>
              <a:ext cx="248" cy="244"/>
            </a:xfrm>
            <a:custGeom>
              <a:avLst/>
              <a:gdLst>
                <a:gd name="T0" fmla="*/ 0 w 279"/>
                <a:gd name="T1" fmla="*/ 243 h 244"/>
                <a:gd name="T2" fmla="*/ 92 w 279"/>
                <a:gd name="T3" fmla="*/ 1 h 244"/>
                <a:gd name="T4" fmla="*/ 100 w 279"/>
                <a:gd name="T5" fmla="*/ 0 h 244"/>
                <a:gd name="T6" fmla="*/ 104 w 279"/>
                <a:gd name="T7" fmla="*/ 3 h 244"/>
                <a:gd name="T8" fmla="*/ 104 w 279"/>
                <a:gd name="T9" fmla="*/ 6 h 244"/>
                <a:gd name="T10" fmla="*/ 108 w 279"/>
                <a:gd name="T11" fmla="*/ 5 h 244"/>
                <a:gd name="T12" fmla="*/ 110 w 279"/>
                <a:gd name="T13" fmla="*/ 9 h 244"/>
                <a:gd name="T14" fmla="*/ 114 w 279"/>
                <a:gd name="T15" fmla="*/ 7 h 244"/>
                <a:gd name="T16" fmla="*/ 116 w 279"/>
                <a:gd name="T17" fmla="*/ 12 h 244"/>
                <a:gd name="T18" fmla="*/ 118 w 279"/>
                <a:gd name="T19" fmla="*/ 13 h 244"/>
                <a:gd name="T20" fmla="*/ 123 w 279"/>
                <a:gd name="T21" fmla="*/ 14 h 244"/>
                <a:gd name="T22" fmla="*/ 125 w 279"/>
                <a:gd name="T23" fmla="*/ 15 h 244"/>
                <a:gd name="T24" fmla="*/ 128 w 279"/>
                <a:gd name="T25" fmla="*/ 19 h 244"/>
                <a:gd name="T26" fmla="*/ 132 w 279"/>
                <a:gd name="T27" fmla="*/ 20 h 244"/>
                <a:gd name="T28" fmla="*/ 134 w 279"/>
                <a:gd name="T29" fmla="*/ 23 h 244"/>
                <a:gd name="T30" fmla="*/ 139 w 279"/>
                <a:gd name="T31" fmla="*/ 25 h 244"/>
                <a:gd name="T32" fmla="*/ 141 w 279"/>
                <a:gd name="T33" fmla="*/ 29 h 244"/>
                <a:gd name="T34" fmla="*/ 143 w 279"/>
                <a:gd name="T35" fmla="*/ 32 h 244"/>
                <a:gd name="T36" fmla="*/ 144 w 279"/>
                <a:gd name="T37" fmla="*/ 36 h 244"/>
                <a:gd name="T38" fmla="*/ 147 w 279"/>
                <a:gd name="T39" fmla="*/ 39 h 244"/>
                <a:gd name="T40" fmla="*/ 148 w 279"/>
                <a:gd name="T41" fmla="*/ 45 h 244"/>
                <a:gd name="T42" fmla="*/ 151 w 279"/>
                <a:gd name="T43" fmla="*/ 46 h 244"/>
                <a:gd name="T44" fmla="*/ 155 w 279"/>
                <a:gd name="T45" fmla="*/ 55 h 244"/>
                <a:gd name="T46" fmla="*/ 155 w 279"/>
                <a:gd name="T47" fmla="*/ 58 h 244"/>
                <a:gd name="T48" fmla="*/ 160 w 279"/>
                <a:gd name="T49" fmla="*/ 63 h 244"/>
                <a:gd name="T50" fmla="*/ 160 w 279"/>
                <a:gd name="T51" fmla="*/ 67 h 244"/>
                <a:gd name="T52" fmla="*/ 163 w 279"/>
                <a:gd name="T53" fmla="*/ 71 h 244"/>
                <a:gd name="T54" fmla="*/ 163 w 279"/>
                <a:gd name="T55" fmla="*/ 75 h 244"/>
                <a:gd name="T56" fmla="*/ 165 w 279"/>
                <a:gd name="T57" fmla="*/ 81 h 244"/>
                <a:gd name="T58" fmla="*/ 165 w 279"/>
                <a:gd name="T59" fmla="*/ 86 h 244"/>
                <a:gd name="T60" fmla="*/ 166 w 279"/>
                <a:gd name="T61" fmla="*/ 90 h 244"/>
                <a:gd name="T62" fmla="*/ 166 w 279"/>
                <a:gd name="T63" fmla="*/ 95 h 244"/>
                <a:gd name="T64" fmla="*/ 167 w 279"/>
                <a:gd name="T65" fmla="*/ 99 h 244"/>
                <a:gd name="T66" fmla="*/ 167 w 279"/>
                <a:gd name="T67" fmla="*/ 103 h 244"/>
                <a:gd name="T68" fmla="*/ 167 w 279"/>
                <a:gd name="T69" fmla="*/ 109 h 244"/>
                <a:gd name="T70" fmla="*/ 167 w 279"/>
                <a:gd name="T71" fmla="*/ 113 h 244"/>
                <a:gd name="T72" fmla="*/ 171 w 279"/>
                <a:gd name="T73" fmla="*/ 119 h 244"/>
                <a:gd name="T74" fmla="*/ 172 w 279"/>
                <a:gd name="T75" fmla="*/ 124 h 244"/>
                <a:gd name="T76" fmla="*/ 172 w 279"/>
                <a:gd name="T77" fmla="*/ 128 h 244"/>
                <a:gd name="T78" fmla="*/ 172 w 279"/>
                <a:gd name="T79" fmla="*/ 134 h 244"/>
                <a:gd name="T80" fmla="*/ 173 w 279"/>
                <a:gd name="T81" fmla="*/ 138 h 244"/>
                <a:gd name="T82" fmla="*/ 173 w 279"/>
                <a:gd name="T83" fmla="*/ 143 h 244"/>
                <a:gd name="T84" fmla="*/ 173 w 279"/>
                <a:gd name="T85" fmla="*/ 147 h 244"/>
                <a:gd name="T86" fmla="*/ 172 w 279"/>
                <a:gd name="T87" fmla="*/ 153 h 244"/>
                <a:gd name="T88" fmla="*/ 172 w 279"/>
                <a:gd name="T89" fmla="*/ 156 h 244"/>
                <a:gd name="T90" fmla="*/ 173 w 279"/>
                <a:gd name="T91" fmla="*/ 162 h 244"/>
                <a:gd name="T92" fmla="*/ 174 w 279"/>
                <a:gd name="T93" fmla="*/ 167 h 244"/>
                <a:gd name="T94" fmla="*/ 172 w 279"/>
                <a:gd name="T95" fmla="*/ 172 h 244"/>
                <a:gd name="T96" fmla="*/ 169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0499" name="Arc 18"/>
            <p:cNvSpPr>
              <a:spLocks/>
            </p:cNvSpPr>
            <p:nvPr/>
          </p:nvSpPr>
          <p:spPr bwMode="auto">
            <a:xfrm rot="720000">
              <a:off x="2510" y="3846"/>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0500" name="Line 19"/>
            <p:cNvSpPr>
              <a:spLocks noChangeShapeType="1"/>
            </p:cNvSpPr>
            <p:nvPr/>
          </p:nvSpPr>
          <p:spPr bwMode="auto">
            <a:xfrm flipH="1">
              <a:off x="2384" y="3732"/>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501" name="Oval 20"/>
            <p:cNvSpPr>
              <a:spLocks noChangeArrowheads="1"/>
            </p:cNvSpPr>
            <p:nvPr/>
          </p:nvSpPr>
          <p:spPr bwMode="auto">
            <a:xfrm rot="-1860000">
              <a:off x="2559" y="3849"/>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20502" name="Line 21"/>
            <p:cNvSpPr>
              <a:spLocks noChangeShapeType="1"/>
            </p:cNvSpPr>
            <p:nvPr/>
          </p:nvSpPr>
          <p:spPr bwMode="auto">
            <a:xfrm flipV="1">
              <a:off x="2384" y="3988"/>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503" name="Line 22"/>
            <p:cNvSpPr>
              <a:spLocks noChangeShapeType="1"/>
            </p:cNvSpPr>
            <p:nvPr/>
          </p:nvSpPr>
          <p:spPr bwMode="auto">
            <a:xfrm>
              <a:off x="1207" y="1989"/>
              <a:ext cx="1193" cy="659"/>
            </a:xfrm>
            <a:prstGeom prst="line">
              <a:avLst/>
            </a:prstGeom>
            <a:noFill/>
            <a:ln w="12700">
              <a:solidFill>
                <a:schemeClr val="tx1"/>
              </a:solidFill>
              <a:prstDash val="dash"/>
              <a:round/>
              <a:headEnd/>
              <a:tailEnd/>
            </a:ln>
          </p:spPr>
          <p:txBody>
            <a:bodyPr/>
            <a:lstStyle/>
            <a:p>
              <a:endParaRPr lang="en-US"/>
            </a:p>
          </p:txBody>
        </p:sp>
        <p:sp>
          <p:nvSpPr>
            <p:cNvPr id="20504" name="Line 23"/>
            <p:cNvSpPr>
              <a:spLocks noChangeShapeType="1"/>
            </p:cNvSpPr>
            <p:nvPr/>
          </p:nvSpPr>
          <p:spPr bwMode="auto">
            <a:xfrm>
              <a:off x="1202" y="2827"/>
              <a:ext cx="1193" cy="659"/>
            </a:xfrm>
            <a:prstGeom prst="line">
              <a:avLst/>
            </a:prstGeom>
            <a:noFill/>
            <a:ln w="12700">
              <a:solidFill>
                <a:schemeClr val="tx1"/>
              </a:solidFill>
              <a:prstDash val="dash"/>
              <a:round/>
              <a:headEnd/>
              <a:tailEnd/>
            </a:ln>
          </p:spPr>
          <p:txBody>
            <a:bodyPr/>
            <a:lstStyle/>
            <a:p>
              <a:endParaRPr lang="en-US"/>
            </a:p>
          </p:txBody>
        </p:sp>
        <p:sp>
          <p:nvSpPr>
            <p:cNvPr id="20505" name="Line 24"/>
            <p:cNvSpPr>
              <a:spLocks noChangeShapeType="1"/>
            </p:cNvSpPr>
            <p:nvPr/>
          </p:nvSpPr>
          <p:spPr bwMode="auto">
            <a:xfrm>
              <a:off x="433" y="2021"/>
              <a:ext cx="762" cy="421"/>
            </a:xfrm>
            <a:prstGeom prst="line">
              <a:avLst/>
            </a:prstGeom>
            <a:noFill/>
            <a:ln w="12700">
              <a:solidFill>
                <a:schemeClr val="tx1"/>
              </a:solidFill>
              <a:round/>
              <a:headEnd/>
              <a:tailEnd/>
            </a:ln>
          </p:spPr>
          <p:txBody>
            <a:bodyPr/>
            <a:lstStyle/>
            <a:p>
              <a:endParaRPr lang="en-US"/>
            </a:p>
          </p:txBody>
        </p:sp>
        <p:sp>
          <p:nvSpPr>
            <p:cNvPr id="20506" name="Line 25"/>
            <p:cNvSpPr>
              <a:spLocks noChangeShapeType="1"/>
            </p:cNvSpPr>
            <p:nvPr/>
          </p:nvSpPr>
          <p:spPr bwMode="auto">
            <a:xfrm>
              <a:off x="2406" y="3121"/>
              <a:ext cx="762" cy="421"/>
            </a:xfrm>
            <a:prstGeom prst="line">
              <a:avLst/>
            </a:prstGeom>
            <a:noFill/>
            <a:ln w="12700">
              <a:solidFill>
                <a:schemeClr val="tx1"/>
              </a:solidFill>
              <a:round/>
              <a:headEnd/>
              <a:tailEnd/>
            </a:ln>
          </p:spPr>
          <p:txBody>
            <a:bodyPr/>
            <a:lstStyle/>
            <a:p>
              <a:endParaRPr lang="en-US"/>
            </a:p>
          </p:txBody>
        </p:sp>
        <p:sp>
          <p:nvSpPr>
            <p:cNvPr id="20507" name="Line 26"/>
            <p:cNvSpPr>
              <a:spLocks noChangeShapeType="1"/>
            </p:cNvSpPr>
            <p:nvPr/>
          </p:nvSpPr>
          <p:spPr bwMode="auto">
            <a:xfrm>
              <a:off x="1207" y="2453"/>
              <a:ext cx="1193" cy="659"/>
            </a:xfrm>
            <a:prstGeom prst="line">
              <a:avLst/>
            </a:prstGeom>
            <a:noFill/>
            <a:ln w="12700">
              <a:solidFill>
                <a:schemeClr val="tx1"/>
              </a:solidFill>
              <a:prstDash val="dash"/>
              <a:round/>
              <a:headEnd/>
              <a:tailEnd/>
            </a:ln>
          </p:spPr>
          <p:txBody>
            <a:bodyPr/>
            <a:lstStyle/>
            <a:p>
              <a:endParaRPr lang="en-US"/>
            </a:p>
          </p:txBody>
        </p:sp>
        <p:sp>
          <p:nvSpPr>
            <p:cNvPr id="20508" name="Oval 27"/>
            <p:cNvSpPr>
              <a:spLocks noChangeArrowheads="1"/>
            </p:cNvSpPr>
            <p:nvPr/>
          </p:nvSpPr>
          <p:spPr bwMode="auto">
            <a:xfrm>
              <a:off x="2570" y="3201"/>
              <a:ext cx="36" cy="4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0509" name="Oval 28"/>
            <p:cNvSpPr>
              <a:spLocks noChangeArrowheads="1"/>
            </p:cNvSpPr>
            <p:nvPr/>
          </p:nvSpPr>
          <p:spPr bwMode="auto">
            <a:xfrm>
              <a:off x="948" y="2299"/>
              <a:ext cx="36" cy="40"/>
            </a:xfrm>
            <a:prstGeom prst="ellipse">
              <a:avLst/>
            </a:prstGeom>
            <a:solidFill>
              <a:srgbClr val="037C03"/>
            </a:solidFill>
            <a:ln w="12700">
              <a:solidFill>
                <a:schemeClr val="bg2"/>
              </a:solidFill>
              <a:round/>
              <a:headEnd/>
              <a:tailEnd/>
            </a:ln>
          </p:spPr>
          <p:txBody>
            <a:bodyPr wrap="none" anchor="ctr"/>
            <a:lstStyle/>
            <a:p>
              <a:endParaRPr lang="en-US"/>
            </a:p>
          </p:txBody>
        </p:sp>
      </p:grpSp>
      <p:sp>
        <p:nvSpPr>
          <p:cNvPr id="32" name="Rectangle 3">
            <a:extLst>
              <a:ext uri="{FF2B5EF4-FFF2-40B4-BE49-F238E27FC236}">
                <a16:creationId xmlns:a16="http://schemas.microsoft.com/office/drawing/2014/main" id="{B01A60C1-1295-8F4F-A401-D102512A64C6}"/>
              </a:ext>
            </a:extLst>
          </p:cNvPr>
          <p:cNvSpPr txBox="1">
            <a:spLocks noChangeArrowheads="1"/>
          </p:cNvSpPr>
          <p:nvPr/>
        </p:nvSpPr>
        <p:spPr bwMode="auto">
          <a:xfrm>
            <a:off x="6296025" y="914400"/>
            <a:ext cx="5010149"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buFontTx/>
              <a:buChar char="•"/>
            </a:pPr>
            <a:r>
              <a:rPr lang="en-US" sz="2800" kern="0" dirty="0"/>
              <a:t>Image planes of cameras are parallel to each other and to the baseline</a:t>
            </a:r>
          </a:p>
          <a:p>
            <a:pPr>
              <a:buFontTx/>
              <a:buChar char="•"/>
            </a:pPr>
            <a:r>
              <a:rPr lang="en-US" sz="2800" kern="0" dirty="0"/>
              <a:t>Camera centers are at the same height</a:t>
            </a:r>
          </a:p>
          <a:p>
            <a:pPr>
              <a:buFontTx/>
              <a:buChar char="•"/>
            </a:pPr>
            <a:r>
              <a:rPr lang="en-US" sz="2800" kern="0" dirty="0"/>
              <a:t>Focal lengths are the same</a:t>
            </a:r>
          </a:p>
          <a:p>
            <a:pPr>
              <a:buFontTx/>
              <a:buChar char="•"/>
            </a:pPr>
            <a:r>
              <a:rPr lang="en-US" sz="2800" kern="0" dirty="0"/>
              <a:t>Then </a:t>
            </a:r>
            <a:r>
              <a:rPr lang="en-US" sz="2800" kern="0" dirty="0" err="1"/>
              <a:t>epipolar</a:t>
            </a:r>
            <a:r>
              <a:rPr lang="en-US" sz="2800" kern="0" dirty="0"/>
              <a:t> lines fall along horizontal scan lines of the images</a:t>
            </a:r>
          </a:p>
          <a:p>
            <a:endParaRPr lang="en-US" sz="2000" kern="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p:txBody>
          <a:bodyPr/>
          <a:lstStyle/>
          <a:p>
            <a:r>
              <a:rPr lang="en-US"/>
              <a:t>Essential matrix for parallel images</a:t>
            </a:r>
          </a:p>
        </p:txBody>
      </p:sp>
      <mc:AlternateContent xmlns:mc="http://schemas.openxmlformats.org/markup-compatibility/2006" xmlns:a14="http://schemas.microsoft.com/office/drawing/2010/main">
        <mc:Choice Requires="a14">
          <p:sp>
            <p:nvSpPr>
              <p:cNvPr id="2054" name="Text Box 33"/>
              <p:cNvSpPr txBox="1">
                <a:spLocks noChangeArrowheads="1"/>
              </p:cNvSpPr>
              <p:nvPr/>
            </p:nvSpPr>
            <p:spPr bwMode="auto">
              <a:xfrm>
                <a:off x="6502195" y="989013"/>
                <a:ext cx="3715824" cy="1077218"/>
              </a:xfrm>
              <a:prstGeom prst="rect">
                <a:avLst/>
              </a:prstGeom>
              <a:noFill/>
              <a:ln w="9525">
                <a:noFill/>
                <a:miter lim="800000"/>
                <a:headEnd/>
                <a:tailEnd/>
              </a:ln>
            </p:spPr>
            <p:txBody>
              <a:bodyPr wrap="none">
                <a:spAutoFit/>
              </a:bodyPr>
              <a:lstStyle/>
              <a:p>
                <a:pPr algn="ctr"/>
                <a:r>
                  <a:rPr lang="en-US" sz="2800" dirty="0"/>
                  <a:t>Epipolar constraint: </a:t>
                </a:r>
                <a:br>
                  <a:rPr lang="en-US" sz="2800" dirty="0"/>
                </a:br>
                <a:endParaRPr lang="en-US" sz="12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n-US" i="1" smtClean="0">
                              <a:solidFill>
                                <a:srgbClr val="7030A0"/>
                              </a:solidFill>
                              <a:latin typeface="Cambria Math" panose="02040503050406030204" pitchFamily="18" charset="0"/>
                            </a:rPr>
                          </m:ctrlPr>
                        </m:sSupPr>
                        <m:e>
                          <m:r>
                            <a:rPr lang="en-US" b="1" i="1" smtClean="0">
                              <a:solidFill>
                                <a:srgbClr val="7030A0"/>
                              </a:solidFill>
                              <a:latin typeface="Cambria Math" panose="02040503050406030204" pitchFamily="18" charset="0"/>
                            </a:rPr>
                            <m:t>𝒙</m:t>
                          </m:r>
                        </m:e>
                        <m:sup>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𝑇</m:t>
                          </m:r>
                        </m:sup>
                      </m:sSup>
                      <m:r>
                        <a:rPr lang="en-US" b="1" i="1" smtClean="0">
                          <a:solidFill>
                            <a:srgbClr val="7030A0"/>
                          </a:solidFill>
                          <a:latin typeface="Cambria Math" panose="02040503050406030204" pitchFamily="18" charset="0"/>
                        </a:rPr>
                        <m:t>𝑬𝒙</m:t>
                      </m:r>
                      <m:r>
                        <a:rPr lang="en-US" b="0" i="1" smtClean="0">
                          <a:solidFill>
                            <a:srgbClr val="7030A0"/>
                          </a:solidFill>
                          <a:latin typeface="Cambria Math" panose="02040503050406030204" pitchFamily="18" charset="0"/>
                        </a:rPr>
                        <m:t>=0, </m:t>
                      </m:r>
                      <m:r>
                        <a:rPr lang="en-US" b="1" i="1" smtClean="0">
                          <a:solidFill>
                            <a:srgbClr val="7030A0"/>
                          </a:solidFill>
                          <a:latin typeface="Cambria Math" panose="02040503050406030204" pitchFamily="18" charset="0"/>
                        </a:rPr>
                        <m:t> </m:t>
                      </m:r>
                      <m:r>
                        <a:rPr lang="en-US" b="1" i="1" smtClean="0">
                          <a:solidFill>
                            <a:srgbClr val="7030A0"/>
                          </a:solidFill>
                          <a:latin typeface="Cambria Math" panose="02040503050406030204" pitchFamily="18" charset="0"/>
                        </a:rPr>
                        <m:t>𝑬</m:t>
                      </m:r>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sSub>
                            <m:sSubPr>
                              <m:ctrlPr>
                                <a:rPr lang="en-US" b="0" i="1" smtClean="0">
                                  <a:solidFill>
                                    <a:srgbClr val="7030A0"/>
                                  </a:solidFill>
                                  <a:latin typeface="Cambria Math" panose="02040503050406030204" pitchFamily="18" charset="0"/>
                                </a:rPr>
                              </m:ctrlPr>
                            </m:sSubPr>
                            <m:e>
                              <m:r>
                                <a:rPr lang="en-US" b="1" i="1" smtClean="0">
                                  <a:solidFill>
                                    <a:srgbClr val="7030A0"/>
                                  </a:solidFill>
                                  <a:latin typeface="Cambria Math" panose="02040503050406030204" pitchFamily="18" charset="0"/>
                                </a:rPr>
                                <m:t>𝒕</m:t>
                              </m:r>
                            </m:e>
                            <m:sub>
                              <m:r>
                                <a:rPr lang="en-US" b="0" i="1" smtClean="0">
                                  <a:solidFill>
                                    <a:srgbClr val="7030A0"/>
                                  </a:solidFill>
                                  <a:latin typeface="Cambria Math" panose="02040503050406030204" pitchFamily="18" charset="0"/>
                                  <a:ea typeface="Cambria Math" panose="02040503050406030204" pitchFamily="18" charset="0"/>
                                </a:rPr>
                                <m:t>×</m:t>
                              </m:r>
                            </m:sub>
                          </m:sSub>
                        </m:e>
                      </m:d>
                      <m:r>
                        <a:rPr lang="en-US" b="1" i="1" smtClean="0">
                          <a:solidFill>
                            <a:srgbClr val="7030A0"/>
                          </a:solidFill>
                          <a:latin typeface="Cambria Math" panose="02040503050406030204" pitchFamily="18" charset="0"/>
                        </a:rPr>
                        <m:t>𝑹</m:t>
                      </m:r>
                    </m:oMath>
                  </m:oMathPara>
                </a14:m>
                <a:endParaRPr lang="en-US" b="1" dirty="0">
                  <a:solidFill>
                    <a:srgbClr val="7030A0"/>
                  </a:solidFill>
                </a:endParaRPr>
              </a:p>
            </p:txBody>
          </p:sp>
        </mc:Choice>
        <mc:Fallback xmlns="">
          <p:sp>
            <p:nvSpPr>
              <p:cNvPr id="2054" name="Text Box 33"/>
              <p:cNvSpPr txBox="1">
                <a:spLocks noRot="1" noChangeAspect="1" noMove="1" noResize="1" noEditPoints="1" noAdjustHandles="1" noChangeArrowheads="1" noChangeShapeType="1" noTextEdit="1"/>
              </p:cNvSpPr>
              <p:nvPr/>
            </p:nvSpPr>
            <p:spPr bwMode="auto">
              <a:xfrm>
                <a:off x="6502195" y="989013"/>
                <a:ext cx="3715824" cy="1077218"/>
              </a:xfrm>
              <a:prstGeom prst="rect">
                <a:avLst/>
              </a:prstGeom>
              <a:blipFill>
                <a:blip r:embed="rId3"/>
                <a:stretch>
                  <a:fillRect t="-5814" b="-697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5" name="Text Box 38"/>
              <p:cNvSpPr txBox="1">
                <a:spLocks noChangeArrowheads="1"/>
              </p:cNvSpPr>
              <p:nvPr/>
            </p:nvSpPr>
            <p:spPr bwMode="auto">
              <a:xfrm>
                <a:off x="6781800" y="2357735"/>
                <a:ext cx="3100464"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solidFill>
                            <a:srgbClr val="7030A0"/>
                          </a:solidFill>
                          <a:latin typeface="Cambria Math" panose="02040503050406030204" pitchFamily="18" charset="0"/>
                        </a:rPr>
                        <m:t>𝑹</m:t>
                      </m:r>
                      <m:r>
                        <a:rPr lang="en-US" i="1" dirty="0">
                          <a:solidFill>
                            <a:srgbClr val="7030A0"/>
                          </a:solidFill>
                          <a:latin typeface="Cambria Math" panose="02040503050406030204" pitchFamily="18" charset="0"/>
                        </a:rPr>
                        <m:t> = </m:t>
                      </m:r>
                      <m:r>
                        <a:rPr lang="en-US" b="1" i="1" dirty="0">
                          <a:solidFill>
                            <a:srgbClr val="7030A0"/>
                          </a:solidFill>
                          <a:latin typeface="Cambria Math" panose="02040503050406030204" pitchFamily="18" charset="0"/>
                        </a:rPr>
                        <m:t>𝑰</m:t>
                      </m:r>
                      <m:r>
                        <a:rPr lang="en-US" i="1" dirty="0">
                          <a:solidFill>
                            <a:srgbClr val="7030A0"/>
                          </a:solidFill>
                          <a:latin typeface="Cambria Math" panose="02040503050406030204" pitchFamily="18" charset="0"/>
                        </a:rPr>
                        <m:t>	    </m:t>
                      </m:r>
                      <m:r>
                        <a:rPr lang="en-US" b="1" i="1" dirty="0">
                          <a:solidFill>
                            <a:srgbClr val="7030A0"/>
                          </a:solidFill>
                          <a:latin typeface="Cambria Math" panose="02040503050406030204" pitchFamily="18" charset="0"/>
                        </a:rPr>
                        <m:t>𝒕</m:t>
                      </m:r>
                      <m:r>
                        <a:rPr lang="en-US" i="1" dirty="0">
                          <a:solidFill>
                            <a:srgbClr val="7030A0"/>
                          </a:solidFill>
                          <a:latin typeface="Cambria Math" panose="02040503050406030204" pitchFamily="18" charset="0"/>
                        </a:rPr>
                        <m:t> = (</m:t>
                      </m:r>
                      <m:r>
                        <a:rPr lang="en-US" b="0" i="1" dirty="0" smtClean="0">
                          <a:solidFill>
                            <a:srgbClr val="7030A0"/>
                          </a:solidFill>
                          <a:latin typeface="Cambria Math" panose="02040503050406030204" pitchFamily="18" charset="0"/>
                        </a:rPr>
                        <m:t>𝑡</m:t>
                      </m:r>
                      <m:r>
                        <a:rPr lang="en-US" i="1" dirty="0">
                          <a:solidFill>
                            <a:srgbClr val="7030A0"/>
                          </a:solidFill>
                          <a:latin typeface="Cambria Math" panose="02040503050406030204" pitchFamily="18" charset="0"/>
                        </a:rPr>
                        <m:t>, 0, 0)</m:t>
                      </m:r>
                    </m:oMath>
                  </m:oMathPara>
                </a14:m>
                <a:endParaRPr lang="en-US" dirty="0">
                  <a:solidFill>
                    <a:srgbClr val="7030A0"/>
                  </a:solidFill>
                  <a:latin typeface="Times New Roman" pitchFamily="18" charset="0"/>
                </a:endParaRPr>
              </a:p>
            </p:txBody>
          </p:sp>
        </mc:Choice>
        <mc:Fallback xmlns="">
          <p:sp>
            <p:nvSpPr>
              <p:cNvPr id="2055" name="Text Box 38"/>
              <p:cNvSpPr txBox="1">
                <a:spLocks noRot="1" noChangeAspect="1" noMove="1" noResize="1" noEditPoints="1" noAdjustHandles="1" noChangeArrowheads="1" noChangeShapeType="1" noTextEdit="1"/>
              </p:cNvSpPr>
              <p:nvPr/>
            </p:nvSpPr>
            <p:spPr bwMode="auto">
              <a:xfrm>
                <a:off x="6781800" y="2357735"/>
                <a:ext cx="3100464" cy="461665"/>
              </a:xfrm>
              <a:prstGeom prst="rect">
                <a:avLst/>
              </a:prstGeom>
              <a:blipFill>
                <a:blip r:embed="rId4"/>
                <a:stretch>
                  <a:fillRect b="-1891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489" name="Text Box 41"/>
              <p:cNvSpPr txBox="1">
                <a:spLocks noChangeArrowheads="1"/>
              </p:cNvSpPr>
              <p:nvPr/>
            </p:nvSpPr>
            <p:spPr bwMode="auto">
              <a:xfrm>
                <a:off x="2132190" y="6273969"/>
                <a:ext cx="7927619" cy="461665"/>
              </a:xfrm>
              <a:prstGeom prst="rect">
                <a:avLst/>
              </a:prstGeom>
              <a:noFill/>
              <a:ln w="9525">
                <a:noFill/>
                <a:miter lim="800000"/>
                <a:headEnd/>
                <a:tailEnd/>
              </a:ln>
            </p:spPr>
            <p:txBody>
              <a:bodyPr wrap="none">
                <a:spAutoFit/>
              </a:bodyPr>
              <a:lstStyle/>
              <a:p>
                <a:r>
                  <a:rPr lang="en-US" dirty="0"/>
                  <a:t>The </a:t>
                </a:r>
                <a14:m>
                  <m:oMath xmlns:m="http://schemas.openxmlformats.org/officeDocument/2006/math">
                    <m:r>
                      <a:rPr lang="en-US" i="1" dirty="0" smtClean="0">
                        <a:latin typeface="Cambria Math" panose="02040503050406030204" pitchFamily="18" charset="0"/>
                      </a:rPr>
                      <m:t>𝑦</m:t>
                    </m:r>
                  </m:oMath>
                </a14:m>
                <a:r>
                  <a:rPr lang="en-US" dirty="0"/>
                  <a:t>-coordinates of corresponding points are the same!</a:t>
                </a:r>
              </a:p>
            </p:txBody>
          </p:sp>
        </mc:Choice>
        <mc:Fallback xmlns="">
          <p:sp>
            <p:nvSpPr>
              <p:cNvPr id="616489" name="Text Box 41"/>
              <p:cNvSpPr txBox="1">
                <a:spLocks noRot="1" noChangeAspect="1" noMove="1" noResize="1" noEditPoints="1" noAdjustHandles="1" noChangeArrowheads="1" noChangeShapeType="1" noTextEdit="1"/>
              </p:cNvSpPr>
              <p:nvPr/>
            </p:nvSpPr>
            <p:spPr bwMode="auto">
              <a:xfrm>
                <a:off x="2132190" y="6273969"/>
                <a:ext cx="7927619" cy="461665"/>
              </a:xfrm>
              <a:prstGeom prst="rect">
                <a:avLst/>
              </a:prstGeom>
              <a:blipFill>
                <a:blip r:embed="rId5"/>
                <a:stretch>
                  <a:fillRect l="-1282" t="-8108" r="-160" b="-27027"/>
                </a:stretch>
              </a:blipFill>
              <a:ln w="9525">
                <a:noFill/>
                <a:miter lim="800000"/>
                <a:headEnd/>
                <a:tailEnd/>
              </a:ln>
            </p:spPr>
            <p:txBody>
              <a:bodyPr/>
              <a:lstStyle/>
              <a:p>
                <a:r>
                  <a:rPr lang="en-US">
                    <a:noFill/>
                  </a:rPr>
                  <a:t> </a:t>
                </a:r>
              </a:p>
            </p:txBody>
          </p:sp>
        </mc:Fallback>
      </mc:AlternateContent>
      <p:grpSp>
        <p:nvGrpSpPr>
          <p:cNvPr id="2057" name="Group 42"/>
          <p:cNvGrpSpPr>
            <a:grpSpLocks/>
          </p:cNvGrpSpPr>
          <p:nvPr/>
        </p:nvGrpSpPr>
        <p:grpSpPr bwMode="auto">
          <a:xfrm>
            <a:off x="2057400" y="1033464"/>
            <a:ext cx="3124200" cy="3690937"/>
            <a:chOff x="336" y="603"/>
            <a:chExt cx="2832" cy="3477"/>
          </a:xfrm>
        </p:grpSpPr>
        <p:sp>
          <p:nvSpPr>
            <p:cNvPr id="2062" name="Freeform 43"/>
            <p:cNvSpPr>
              <a:spLocks/>
            </p:cNvSpPr>
            <p:nvPr/>
          </p:nvSpPr>
          <p:spPr bwMode="auto">
            <a:xfrm>
              <a:off x="2193" y="603"/>
              <a:ext cx="769" cy="529"/>
            </a:xfrm>
            <a:custGeom>
              <a:avLst/>
              <a:gdLst>
                <a:gd name="T0" fmla="*/ 53 w 865"/>
                <a:gd name="T1" fmla="*/ 0 h 529"/>
                <a:gd name="T2" fmla="*/ 45 w 865"/>
                <a:gd name="T3" fmla="*/ 24 h 529"/>
                <a:gd name="T4" fmla="*/ 45 w 865"/>
                <a:gd name="T5" fmla="*/ 48 h 529"/>
                <a:gd name="T6" fmla="*/ 30 w 865"/>
                <a:gd name="T7" fmla="*/ 72 h 529"/>
                <a:gd name="T8" fmla="*/ 22 w 865"/>
                <a:gd name="T9" fmla="*/ 96 h 529"/>
                <a:gd name="T10" fmla="*/ 22 w 865"/>
                <a:gd name="T11" fmla="*/ 120 h 529"/>
                <a:gd name="T12" fmla="*/ 22 w 865"/>
                <a:gd name="T13" fmla="*/ 144 h 529"/>
                <a:gd name="T14" fmla="*/ 15 w 865"/>
                <a:gd name="T15" fmla="*/ 168 h 529"/>
                <a:gd name="T16" fmla="*/ 8 w 865"/>
                <a:gd name="T17" fmla="*/ 192 h 529"/>
                <a:gd name="T18" fmla="*/ 0 w 865"/>
                <a:gd name="T19" fmla="*/ 216 h 529"/>
                <a:gd name="T20" fmla="*/ 0 w 865"/>
                <a:gd name="T21" fmla="*/ 240 h 529"/>
                <a:gd name="T22" fmla="*/ 0 w 865"/>
                <a:gd name="T23" fmla="*/ 264 h 529"/>
                <a:gd name="T24" fmla="*/ 8 w 865"/>
                <a:gd name="T25" fmla="*/ 288 h 529"/>
                <a:gd name="T26" fmla="*/ 8 w 865"/>
                <a:gd name="T27" fmla="*/ 312 h 529"/>
                <a:gd name="T28" fmla="*/ 15 w 865"/>
                <a:gd name="T29" fmla="*/ 336 h 529"/>
                <a:gd name="T30" fmla="*/ 15 w 865"/>
                <a:gd name="T31" fmla="*/ 360 h 529"/>
                <a:gd name="T32" fmla="*/ 22 w 865"/>
                <a:gd name="T33" fmla="*/ 384 h 529"/>
                <a:gd name="T34" fmla="*/ 22 w 865"/>
                <a:gd name="T35" fmla="*/ 408 h 529"/>
                <a:gd name="T36" fmla="*/ 30 w 865"/>
                <a:gd name="T37" fmla="*/ 432 h 529"/>
                <a:gd name="T38" fmla="*/ 37 w 865"/>
                <a:gd name="T39" fmla="*/ 456 h 529"/>
                <a:gd name="T40" fmla="*/ 532 w 865"/>
                <a:gd name="T41" fmla="*/ 528 h 529"/>
                <a:gd name="T42" fmla="*/ 502 w 865"/>
                <a:gd name="T43" fmla="*/ 480 h 529"/>
                <a:gd name="T44" fmla="*/ 495 w 865"/>
                <a:gd name="T45" fmla="*/ 456 h 529"/>
                <a:gd name="T46" fmla="*/ 487 w 865"/>
                <a:gd name="T47" fmla="*/ 420 h 529"/>
                <a:gd name="T48" fmla="*/ 480 w 865"/>
                <a:gd name="T49" fmla="*/ 396 h 529"/>
                <a:gd name="T50" fmla="*/ 472 w 865"/>
                <a:gd name="T51" fmla="*/ 372 h 529"/>
                <a:gd name="T52" fmla="*/ 465 w 865"/>
                <a:gd name="T53" fmla="*/ 348 h 529"/>
                <a:gd name="T54" fmla="*/ 465 w 865"/>
                <a:gd name="T55" fmla="*/ 324 h 529"/>
                <a:gd name="T56" fmla="*/ 465 w 865"/>
                <a:gd name="T57" fmla="*/ 288 h 529"/>
                <a:gd name="T58" fmla="*/ 465 w 865"/>
                <a:gd name="T59" fmla="*/ 264 h 529"/>
                <a:gd name="T60" fmla="*/ 465 w 865"/>
                <a:gd name="T61" fmla="*/ 240 h 529"/>
                <a:gd name="T62" fmla="*/ 480 w 865"/>
                <a:gd name="T63" fmla="*/ 216 h 529"/>
                <a:gd name="T64" fmla="*/ 480 w 865"/>
                <a:gd name="T65" fmla="*/ 192 h 529"/>
                <a:gd name="T66" fmla="*/ 487 w 865"/>
                <a:gd name="T67" fmla="*/ 168 h 529"/>
                <a:gd name="T68" fmla="*/ 502 w 865"/>
                <a:gd name="T69" fmla="*/ 156 h 529"/>
                <a:gd name="T70" fmla="*/ 502 w 865"/>
                <a:gd name="T71" fmla="*/ 132 h 529"/>
                <a:gd name="T72" fmla="*/ 517 w 865"/>
                <a:gd name="T73" fmla="*/ 108 h 529"/>
                <a:gd name="T74" fmla="*/ 532 w 865"/>
                <a:gd name="T75" fmla="*/ 96 h 529"/>
                <a:gd name="T76" fmla="*/ 540 w 865"/>
                <a:gd name="T77" fmla="*/ 72 h 529"/>
                <a:gd name="T78" fmla="*/ 53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2063" name="Line 44"/>
            <p:cNvSpPr>
              <a:spLocks noChangeShapeType="1"/>
            </p:cNvSpPr>
            <p:nvPr/>
          </p:nvSpPr>
          <p:spPr bwMode="auto">
            <a:xfrm>
              <a:off x="561" y="2715"/>
              <a:ext cx="2048" cy="115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64" name="Freeform 45"/>
            <p:cNvSpPr>
              <a:spLocks/>
            </p:cNvSpPr>
            <p:nvPr/>
          </p:nvSpPr>
          <p:spPr bwMode="auto">
            <a:xfrm>
              <a:off x="966" y="768"/>
              <a:ext cx="1557" cy="1551"/>
            </a:xfrm>
            <a:custGeom>
              <a:avLst/>
              <a:gdLst>
                <a:gd name="T0" fmla="*/ 0 w 1557"/>
                <a:gd name="T1" fmla="*/ 1551 h 1551"/>
                <a:gd name="T2" fmla="*/ 1557 w 1557"/>
                <a:gd name="T3" fmla="*/ 0 h 1551"/>
                <a:gd name="T4" fmla="*/ 0 60000 65536"/>
                <a:gd name="T5" fmla="*/ 0 60000 65536"/>
                <a:gd name="T6" fmla="*/ 0 w 1557"/>
                <a:gd name="T7" fmla="*/ 0 h 1551"/>
                <a:gd name="T8" fmla="*/ 1557 w 1557"/>
                <a:gd name="T9" fmla="*/ 1551 h 1551"/>
              </a:gdLst>
              <a:ahLst/>
              <a:cxnLst>
                <a:cxn ang="T4">
                  <a:pos x="T0" y="T1"/>
                </a:cxn>
                <a:cxn ang="T5">
                  <a:pos x="T2" y="T3"/>
                </a:cxn>
              </a:cxnLst>
              <a:rect l="T6" t="T7" r="T8" b="T9"/>
              <a:pathLst>
                <a:path w="1557" h="1551">
                  <a:moveTo>
                    <a:pt x="0" y="1551"/>
                  </a:moveTo>
                  <a:lnTo>
                    <a:pt x="1557" y="0"/>
                  </a:lnTo>
                </a:path>
              </a:pathLst>
            </a:custGeom>
            <a:noFill/>
            <a:ln w="12700">
              <a:solidFill>
                <a:schemeClr val="tx1"/>
              </a:solidFill>
              <a:round/>
              <a:headEnd type="none" w="sm" len="sm"/>
              <a:tailEnd type="none" w="sm" len="sm"/>
            </a:ln>
          </p:spPr>
          <p:txBody>
            <a:bodyPr wrap="none" anchor="ctr"/>
            <a:lstStyle/>
            <a:p>
              <a:endParaRPr lang="en-US"/>
            </a:p>
          </p:txBody>
        </p:sp>
        <p:sp>
          <p:nvSpPr>
            <p:cNvPr id="2065" name="Freeform 46"/>
            <p:cNvSpPr>
              <a:spLocks/>
            </p:cNvSpPr>
            <p:nvPr/>
          </p:nvSpPr>
          <p:spPr bwMode="auto">
            <a:xfrm>
              <a:off x="433" y="1569"/>
              <a:ext cx="769" cy="1261"/>
            </a:xfrm>
            <a:custGeom>
              <a:avLst/>
              <a:gdLst>
                <a:gd name="T0" fmla="*/ 0 w 865"/>
                <a:gd name="T1" fmla="*/ 828 h 1261"/>
                <a:gd name="T2" fmla="*/ 540 w 865"/>
                <a:gd name="T3" fmla="*/ 1260 h 1261"/>
                <a:gd name="T4" fmla="*/ 540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066" name="Freeform 47"/>
            <p:cNvSpPr>
              <a:spLocks/>
            </p:cNvSpPr>
            <p:nvPr/>
          </p:nvSpPr>
          <p:spPr bwMode="auto">
            <a:xfrm>
              <a:off x="2514" y="768"/>
              <a:ext cx="74" cy="2463"/>
            </a:xfrm>
            <a:custGeom>
              <a:avLst/>
              <a:gdLst>
                <a:gd name="T0" fmla="*/ 74 w 74"/>
                <a:gd name="T1" fmla="*/ 2463 h 2463"/>
                <a:gd name="T2" fmla="*/ 0 w 74"/>
                <a:gd name="T3" fmla="*/ 0 h 2463"/>
                <a:gd name="T4" fmla="*/ 0 60000 65536"/>
                <a:gd name="T5" fmla="*/ 0 60000 65536"/>
                <a:gd name="T6" fmla="*/ 0 w 74"/>
                <a:gd name="T7" fmla="*/ 0 h 2463"/>
                <a:gd name="T8" fmla="*/ 74 w 74"/>
                <a:gd name="T9" fmla="*/ 2463 h 2463"/>
              </a:gdLst>
              <a:ahLst/>
              <a:cxnLst>
                <a:cxn ang="T4">
                  <a:pos x="T0" y="T1"/>
                </a:cxn>
                <a:cxn ang="T5">
                  <a:pos x="T2" y="T3"/>
                </a:cxn>
              </a:cxnLst>
              <a:rect l="T6" t="T7" r="T8" b="T9"/>
              <a:pathLst>
                <a:path w="74" h="2463">
                  <a:moveTo>
                    <a:pt x="74" y="2463"/>
                  </a:moveTo>
                  <a:lnTo>
                    <a:pt x="0" y="0"/>
                  </a:lnTo>
                </a:path>
              </a:pathLst>
            </a:custGeom>
            <a:noFill/>
            <a:ln w="12700">
              <a:solidFill>
                <a:schemeClr val="tx1"/>
              </a:solidFill>
              <a:round/>
              <a:headEnd type="none" w="sm" len="sm"/>
              <a:tailEnd type="none" w="sm" len="sm"/>
            </a:ln>
          </p:spPr>
          <p:txBody>
            <a:bodyPr wrap="none" anchor="ctr"/>
            <a:lstStyle/>
            <a:p>
              <a:endParaRPr lang="en-US"/>
            </a:p>
          </p:txBody>
        </p:sp>
        <p:sp>
          <p:nvSpPr>
            <p:cNvPr id="2067" name="Freeform 48"/>
            <p:cNvSpPr>
              <a:spLocks/>
            </p:cNvSpPr>
            <p:nvPr/>
          </p:nvSpPr>
          <p:spPr bwMode="auto">
            <a:xfrm>
              <a:off x="2396" y="2651"/>
              <a:ext cx="769" cy="1261"/>
            </a:xfrm>
            <a:custGeom>
              <a:avLst/>
              <a:gdLst>
                <a:gd name="T0" fmla="*/ 0 w 865"/>
                <a:gd name="T1" fmla="*/ 828 h 1261"/>
                <a:gd name="T2" fmla="*/ 540 w 865"/>
                <a:gd name="T3" fmla="*/ 1260 h 1261"/>
                <a:gd name="T4" fmla="*/ 540 w 865"/>
                <a:gd name="T5" fmla="*/ 414 h 1261"/>
                <a:gd name="T6" fmla="*/ 0 w 865"/>
                <a:gd name="T7" fmla="*/ 0 h 1261"/>
                <a:gd name="T8" fmla="*/ 0 w 865"/>
                <a:gd name="T9" fmla="*/ 828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068" name="Line 49"/>
            <p:cNvSpPr>
              <a:spLocks noChangeShapeType="1"/>
            </p:cNvSpPr>
            <p:nvPr/>
          </p:nvSpPr>
          <p:spPr bwMode="auto">
            <a:xfrm flipV="1">
              <a:off x="561" y="2319"/>
              <a:ext cx="405" cy="39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69" name="Line 50"/>
            <p:cNvSpPr>
              <a:spLocks noChangeShapeType="1"/>
            </p:cNvSpPr>
            <p:nvPr/>
          </p:nvSpPr>
          <p:spPr bwMode="auto">
            <a:xfrm flipH="1" flipV="1">
              <a:off x="2588" y="3231"/>
              <a:ext cx="21" cy="636"/>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070" name="Freeform 51"/>
            <p:cNvSpPr>
              <a:spLocks/>
            </p:cNvSpPr>
            <p:nvPr/>
          </p:nvSpPr>
          <p:spPr bwMode="auto">
            <a:xfrm>
              <a:off x="336" y="2684"/>
              <a:ext cx="248" cy="244"/>
            </a:xfrm>
            <a:custGeom>
              <a:avLst/>
              <a:gdLst>
                <a:gd name="T0" fmla="*/ 0 w 279"/>
                <a:gd name="T1" fmla="*/ 243 h 244"/>
                <a:gd name="T2" fmla="*/ 92 w 279"/>
                <a:gd name="T3" fmla="*/ 1 h 244"/>
                <a:gd name="T4" fmla="*/ 100 w 279"/>
                <a:gd name="T5" fmla="*/ 0 h 244"/>
                <a:gd name="T6" fmla="*/ 104 w 279"/>
                <a:gd name="T7" fmla="*/ 3 h 244"/>
                <a:gd name="T8" fmla="*/ 104 w 279"/>
                <a:gd name="T9" fmla="*/ 6 h 244"/>
                <a:gd name="T10" fmla="*/ 108 w 279"/>
                <a:gd name="T11" fmla="*/ 5 h 244"/>
                <a:gd name="T12" fmla="*/ 110 w 279"/>
                <a:gd name="T13" fmla="*/ 9 h 244"/>
                <a:gd name="T14" fmla="*/ 114 w 279"/>
                <a:gd name="T15" fmla="*/ 7 h 244"/>
                <a:gd name="T16" fmla="*/ 116 w 279"/>
                <a:gd name="T17" fmla="*/ 12 h 244"/>
                <a:gd name="T18" fmla="*/ 118 w 279"/>
                <a:gd name="T19" fmla="*/ 13 h 244"/>
                <a:gd name="T20" fmla="*/ 123 w 279"/>
                <a:gd name="T21" fmla="*/ 14 h 244"/>
                <a:gd name="T22" fmla="*/ 125 w 279"/>
                <a:gd name="T23" fmla="*/ 15 h 244"/>
                <a:gd name="T24" fmla="*/ 128 w 279"/>
                <a:gd name="T25" fmla="*/ 19 h 244"/>
                <a:gd name="T26" fmla="*/ 132 w 279"/>
                <a:gd name="T27" fmla="*/ 20 h 244"/>
                <a:gd name="T28" fmla="*/ 134 w 279"/>
                <a:gd name="T29" fmla="*/ 23 h 244"/>
                <a:gd name="T30" fmla="*/ 139 w 279"/>
                <a:gd name="T31" fmla="*/ 25 h 244"/>
                <a:gd name="T32" fmla="*/ 141 w 279"/>
                <a:gd name="T33" fmla="*/ 29 h 244"/>
                <a:gd name="T34" fmla="*/ 143 w 279"/>
                <a:gd name="T35" fmla="*/ 32 h 244"/>
                <a:gd name="T36" fmla="*/ 144 w 279"/>
                <a:gd name="T37" fmla="*/ 36 h 244"/>
                <a:gd name="T38" fmla="*/ 147 w 279"/>
                <a:gd name="T39" fmla="*/ 39 h 244"/>
                <a:gd name="T40" fmla="*/ 148 w 279"/>
                <a:gd name="T41" fmla="*/ 45 h 244"/>
                <a:gd name="T42" fmla="*/ 151 w 279"/>
                <a:gd name="T43" fmla="*/ 46 h 244"/>
                <a:gd name="T44" fmla="*/ 155 w 279"/>
                <a:gd name="T45" fmla="*/ 55 h 244"/>
                <a:gd name="T46" fmla="*/ 155 w 279"/>
                <a:gd name="T47" fmla="*/ 58 h 244"/>
                <a:gd name="T48" fmla="*/ 160 w 279"/>
                <a:gd name="T49" fmla="*/ 63 h 244"/>
                <a:gd name="T50" fmla="*/ 160 w 279"/>
                <a:gd name="T51" fmla="*/ 67 h 244"/>
                <a:gd name="T52" fmla="*/ 163 w 279"/>
                <a:gd name="T53" fmla="*/ 71 h 244"/>
                <a:gd name="T54" fmla="*/ 163 w 279"/>
                <a:gd name="T55" fmla="*/ 75 h 244"/>
                <a:gd name="T56" fmla="*/ 165 w 279"/>
                <a:gd name="T57" fmla="*/ 81 h 244"/>
                <a:gd name="T58" fmla="*/ 165 w 279"/>
                <a:gd name="T59" fmla="*/ 86 h 244"/>
                <a:gd name="T60" fmla="*/ 166 w 279"/>
                <a:gd name="T61" fmla="*/ 90 h 244"/>
                <a:gd name="T62" fmla="*/ 166 w 279"/>
                <a:gd name="T63" fmla="*/ 95 h 244"/>
                <a:gd name="T64" fmla="*/ 167 w 279"/>
                <a:gd name="T65" fmla="*/ 99 h 244"/>
                <a:gd name="T66" fmla="*/ 167 w 279"/>
                <a:gd name="T67" fmla="*/ 103 h 244"/>
                <a:gd name="T68" fmla="*/ 167 w 279"/>
                <a:gd name="T69" fmla="*/ 109 h 244"/>
                <a:gd name="T70" fmla="*/ 167 w 279"/>
                <a:gd name="T71" fmla="*/ 113 h 244"/>
                <a:gd name="T72" fmla="*/ 171 w 279"/>
                <a:gd name="T73" fmla="*/ 119 h 244"/>
                <a:gd name="T74" fmla="*/ 172 w 279"/>
                <a:gd name="T75" fmla="*/ 124 h 244"/>
                <a:gd name="T76" fmla="*/ 172 w 279"/>
                <a:gd name="T77" fmla="*/ 128 h 244"/>
                <a:gd name="T78" fmla="*/ 172 w 279"/>
                <a:gd name="T79" fmla="*/ 134 h 244"/>
                <a:gd name="T80" fmla="*/ 173 w 279"/>
                <a:gd name="T81" fmla="*/ 138 h 244"/>
                <a:gd name="T82" fmla="*/ 173 w 279"/>
                <a:gd name="T83" fmla="*/ 143 h 244"/>
                <a:gd name="T84" fmla="*/ 173 w 279"/>
                <a:gd name="T85" fmla="*/ 147 h 244"/>
                <a:gd name="T86" fmla="*/ 172 w 279"/>
                <a:gd name="T87" fmla="*/ 153 h 244"/>
                <a:gd name="T88" fmla="*/ 172 w 279"/>
                <a:gd name="T89" fmla="*/ 156 h 244"/>
                <a:gd name="T90" fmla="*/ 173 w 279"/>
                <a:gd name="T91" fmla="*/ 162 h 244"/>
                <a:gd name="T92" fmla="*/ 174 w 279"/>
                <a:gd name="T93" fmla="*/ 167 h 244"/>
                <a:gd name="T94" fmla="*/ 172 w 279"/>
                <a:gd name="T95" fmla="*/ 172 h 244"/>
                <a:gd name="T96" fmla="*/ 169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071" name="Arc 52"/>
            <p:cNvSpPr>
              <a:spLocks/>
            </p:cNvSpPr>
            <p:nvPr/>
          </p:nvSpPr>
          <p:spPr bwMode="auto">
            <a:xfrm rot="720000">
              <a:off x="462" y="2694"/>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072" name="Line 53"/>
            <p:cNvSpPr>
              <a:spLocks noChangeShapeType="1"/>
            </p:cNvSpPr>
            <p:nvPr/>
          </p:nvSpPr>
          <p:spPr bwMode="auto">
            <a:xfrm flipH="1">
              <a:off x="336" y="2580"/>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73" name="Oval 54"/>
            <p:cNvSpPr>
              <a:spLocks noChangeArrowheads="1"/>
            </p:cNvSpPr>
            <p:nvPr/>
          </p:nvSpPr>
          <p:spPr bwMode="auto">
            <a:xfrm rot="-1860000">
              <a:off x="511" y="2697"/>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2074" name="Line 55"/>
            <p:cNvSpPr>
              <a:spLocks noChangeShapeType="1"/>
            </p:cNvSpPr>
            <p:nvPr/>
          </p:nvSpPr>
          <p:spPr bwMode="auto">
            <a:xfrm flipV="1">
              <a:off x="336" y="2836"/>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75" name="Freeform 56"/>
            <p:cNvSpPr>
              <a:spLocks/>
            </p:cNvSpPr>
            <p:nvPr/>
          </p:nvSpPr>
          <p:spPr bwMode="auto">
            <a:xfrm>
              <a:off x="2384" y="3836"/>
              <a:ext cx="248" cy="244"/>
            </a:xfrm>
            <a:custGeom>
              <a:avLst/>
              <a:gdLst>
                <a:gd name="T0" fmla="*/ 0 w 279"/>
                <a:gd name="T1" fmla="*/ 243 h 244"/>
                <a:gd name="T2" fmla="*/ 92 w 279"/>
                <a:gd name="T3" fmla="*/ 1 h 244"/>
                <a:gd name="T4" fmla="*/ 100 w 279"/>
                <a:gd name="T5" fmla="*/ 0 h 244"/>
                <a:gd name="T6" fmla="*/ 104 w 279"/>
                <a:gd name="T7" fmla="*/ 3 h 244"/>
                <a:gd name="T8" fmla="*/ 104 w 279"/>
                <a:gd name="T9" fmla="*/ 6 h 244"/>
                <a:gd name="T10" fmla="*/ 108 w 279"/>
                <a:gd name="T11" fmla="*/ 5 h 244"/>
                <a:gd name="T12" fmla="*/ 110 w 279"/>
                <a:gd name="T13" fmla="*/ 9 h 244"/>
                <a:gd name="T14" fmla="*/ 114 w 279"/>
                <a:gd name="T15" fmla="*/ 7 h 244"/>
                <a:gd name="T16" fmla="*/ 116 w 279"/>
                <a:gd name="T17" fmla="*/ 12 h 244"/>
                <a:gd name="T18" fmla="*/ 118 w 279"/>
                <a:gd name="T19" fmla="*/ 13 h 244"/>
                <a:gd name="T20" fmla="*/ 123 w 279"/>
                <a:gd name="T21" fmla="*/ 14 h 244"/>
                <a:gd name="T22" fmla="*/ 125 w 279"/>
                <a:gd name="T23" fmla="*/ 15 h 244"/>
                <a:gd name="T24" fmla="*/ 128 w 279"/>
                <a:gd name="T25" fmla="*/ 19 h 244"/>
                <a:gd name="T26" fmla="*/ 132 w 279"/>
                <a:gd name="T27" fmla="*/ 20 h 244"/>
                <a:gd name="T28" fmla="*/ 134 w 279"/>
                <a:gd name="T29" fmla="*/ 23 h 244"/>
                <a:gd name="T30" fmla="*/ 139 w 279"/>
                <a:gd name="T31" fmla="*/ 25 h 244"/>
                <a:gd name="T32" fmla="*/ 141 w 279"/>
                <a:gd name="T33" fmla="*/ 29 h 244"/>
                <a:gd name="T34" fmla="*/ 143 w 279"/>
                <a:gd name="T35" fmla="*/ 32 h 244"/>
                <a:gd name="T36" fmla="*/ 144 w 279"/>
                <a:gd name="T37" fmla="*/ 36 h 244"/>
                <a:gd name="T38" fmla="*/ 147 w 279"/>
                <a:gd name="T39" fmla="*/ 39 h 244"/>
                <a:gd name="T40" fmla="*/ 148 w 279"/>
                <a:gd name="T41" fmla="*/ 45 h 244"/>
                <a:gd name="T42" fmla="*/ 151 w 279"/>
                <a:gd name="T43" fmla="*/ 46 h 244"/>
                <a:gd name="T44" fmla="*/ 155 w 279"/>
                <a:gd name="T45" fmla="*/ 55 h 244"/>
                <a:gd name="T46" fmla="*/ 155 w 279"/>
                <a:gd name="T47" fmla="*/ 58 h 244"/>
                <a:gd name="T48" fmla="*/ 160 w 279"/>
                <a:gd name="T49" fmla="*/ 63 h 244"/>
                <a:gd name="T50" fmla="*/ 160 w 279"/>
                <a:gd name="T51" fmla="*/ 67 h 244"/>
                <a:gd name="T52" fmla="*/ 163 w 279"/>
                <a:gd name="T53" fmla="*/ 71 h 244"/>
                <a:gd name="T54" fmla="*/ 163 w 279"/>
                <a:gd name="T55" fmla="*/ 75 h 244"/>
                <a:gd name="T56" fmla="*/ 165 w 279"/>
                <a:gd name="T57" fmla="*/ 81 h 244"/>
                <a:gd name="T58" fmla="*/ 165 w 279"/>
                <a:gd name="T59" fmla="*/ 86 h 244"/>
                <a:gd name="T60" fmla="*/ 166 w 279"/>
                <a:gd name="T61" fmla="*/ 90 h 244"/>
                <a:gd name="T62" fmla="*/ 166 w 279"/>
                <a:gd name="T63" fmla="*/ 95 h 244"/>
                <a:gd name="T64" fmla="*/ 167 w 279"/>
                <a:gd name="T65" fmla="*/ 99 h 244"/>
                <a:gd name="T66" fmla="*/ 167 w 279"/>
                <a:gd name="T67" fmla="*/ 103 h 244"/>
                <a:gd name="T68" fmla="*/ 167 w 279"/>
                <a:gd name="T69" fmla="*/ 109 h 244"/>
                <a:gd name="T70" fmla="*/ 167 w 279"/>
                <a:gd name="T71" fmla="*/ 113 h 244"/>
                <a:gd name="T72" fmla="*/ 171 w 279"/>
                <a:gd name="T73" fmla="*/ 119 h 244"/>
                <a:gd name="T74" fmla="*/ 172 w 279"/>
                <a:gd name="T75" fmla="*/ 124 h 244"/>
                <a:gd name="T76" fmla="*/ 172 w 279"/>
                <a:gd name="T77" fmla="*/ 128 h 244"/>
                <a:gd name="T78" fmla="*/ 172 w 279"/>
                <a:gd name="T79" fmla="*/ 134 h 244"/>
                <a:gd name="T80" fmla="*/ 173 w 279"/>
                <a:gd name="T81" fmla="*/ 138 h 244"/>
                <a:gd name="T82" fmla="*/ 173 w 279"/>
                <a:gd name="T83" fmla="*/ 143 h 244"/>
                <a:gd name="T84" fmla="*/ 173 w 279"/>
                <a:gd name="T85" fmla="*/ 147 h 244"/>
                <a:gd name="T86" fmla="*/ 172 w 279"/>
                <a:gd name="T87" fmla="*/ 153 h 244"/>
                <a:gd name="T88" fmla="*/ 172 w 279"/>
                <a:gd name="T89" fmla="*/ 156 h 244"/>
                <a:gd name="T90" fmla="*/ 173 w 279"/>
                <a:gd name="T91" fmla="*/ 162 h 244"/>
                <a:gd name="T92" fmla="*/ 174 w 279"/>
                <a:gd name="T93" fmla="*/ 167 h 244"/>
                <a:gd name="T94" fmla="*/ 172 w 279"/>
                <a:gd name="T95" fmla="*/ 172 h 244"/>
                <a:gd name="T96" fmla="*/ 169 w 279"/>
                <a:gd name="T97" fmla="*/ 181 h 244"/>
                <a:gd name="T98" fmla="*/ 0 w 279"/>
                <a:gd name="T99" fmla="*/ 243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076" name="Arc 57"/>
            <p:cNvSpPr>
              <a:spLocks/>
            </p:cNvSpPr>
            <p:nvPr/>
          </p:nvSpPr>
          <p:spPr bwMode="auto">
            <a:xfrm rot="720000">
              <a:off x="2510" y="3846"/>
              <a:ext cx="133" cy="149"/>
            </a:xfrm>
            <a:custGeom>
              <a:avLst/>
              <a:gdLst>
                <a:gd name="T0" fmla="*/ 0 w 21745"/>
                <a:gd name="T1" fmla="*/ 0 h 21600"/>
                <a:gd name="T2" fmla="*/ 0 w 21745"/>
                <a:gd name="T3" fmla="*/ 0 h 21600"/>
                <a:gd name="T4" fmla="*/ 0 w 21745"/>
                <a:gd name="T5" fmla="*/ 0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077" name="Line 58"/>
            <p:cNvSpPr>
              <a:spLocks noChangeShapeType="1"/>
            </p:cNvSpPr>
            <p:nvPr/>
          </p:nvSpPr>
          <p:spPr bwMode="auto">
            <a:xfrm flipH="1">
              <a:off x="2384" y="3732"/>
              <a:ext cx="191" cy="347"/>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78" name="Oval 59"/>
            <p:cNvSpPr>
              <a:spLocks noChangeArrowheads="1"/>
            </p:cNvSpPr>
            <p:nvPr/>
          </p:nvSpPr>
          <p:spPr bwMode="auto">
            <a:xfrm rot="-1860000">
              <a:off x="2559" y="3849"/>
              <a:ext cx="63" cy="125"/>
            </a:xfrm>
            <a:prstGeom prst="ellipse">
              <a:avLst/>
            </a:prstGeom>
            <a:solidFill>
              <a:schemeClr val="tx1"/>
            </a:solidFill>
            <a:ln w="12700">
              <a:solidFill>
                <a:schemeClr val="tx1"/>
              </a:solidFill>
              <a:round/>
              <a:headEnd/>
              <a:tailEnd/>
            </a:ln>
          </p:spPr>
          <p:txBody>
            <a:bodyPr wrap="none" anchor="ctr"/>
            <a:lstStyle/>
            <a:p>
              <a:endParaRPr lang="en-US"/>
            </a:p>
          </p:txBody>
        </p:sp>
        <p:sp>
          <p:nvSpPr>
            <p:cNvPr id="2079" name="Line 60"/>
            <p:cNvSpPr>
              <a:spLocks noChangeShapeType="1"/>
            </p:cNvSpPr>
            <p:nvPr/>
          </p:nvSpPr>
          <p:spPr bwMode="auto">
            <a:xfrm flipV="1">
              <a:off x="2384" y="3988"/>
              <a:ext cx="350" cy="91"/>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080" name="Line 61"/>
            <p:cNvSpPr>
              <a:spLocks noChangeShapeType="1"/>
            </p:cNvSpPr>
            <p:nvPr/>
          </p:nvSpPr>
          <p:spPr bwMode="auto">
            <a:xfrm>
              <a:off x="1207" y="1989"/>
              <a:ext cx="1193" cy="659"/>
            </a:xfrm>
            <a:prstGeom prst="line">
              <a:avLst/>
            </a:prstGeom>
            <a:noFill/>
            <a:ln w="12700">
              <a:solidFill>
                <a:schemeClr val="tx1"/>
              </a:solidFill>
              <a:prstDash val="dash"/>
              <a:round/>
              <a:headEnd/>
              <a:tailEnd/>
            </a:ln>
          </p:spPr>
          <p:txBody>
            <a:bodyPr/>
            <a:lstStyle/>
            <a:p>
              <a:endParaRPr lang="en-US"/>
            </a:p>
          </p:txBody>
        </p:sp>
        <p:sp>
          <p:nvSpPr>
            <p:cNvPr id="2081" name="Line 62"/>
            <p:cNvSpPr>
              <a:spLocks noChangeShapeType="1"/>
            </p:cNvSpPr>
            <p:nvPr/>
          </p:nvSpPr>
          <p:spPr bwMode="auto">
            <a:xfrm>
              <a:off x="1202" y="2827"/>
              <a:ext cx="1193" cy="659"/>
            </a:xfrm>
            <a:prstGeom prst="line">
              <a:avLst/>
            </a:prstGeom>
            <a:noFill/>
            <a:ln w="12700">
              <a:solidFill>
                <a:schemeClr val="tx1"/>
              </a:solidFill>
              <a:prstDash val="dash"/>
              <a:round/>
              <a:headEnd/>
              <a:tailEnd/>
            </a:ln>
          </p:spPr>
          <p:txBody>
            <a:bodyPr/>
            <a:lstStyle/>
            <a:p>
              <a:endParaRPr lang="en-US"/>
            </a:p>
          </p:txBody>
        </p:sp>
        <p:sp>
          <p:nvSpPr>
            <p:cNvPr id="2082" name="Line 63"/>
            <p:cNvSpPr>
              <a:spLocks noChangeShapeType="1"/>
            </p:cNvSpPr>
            <p:nvPr/>
          </p:nvSpPr>
          <p:spPr bwMode="auto">
            <a:xfrm>
              <a:off x="433" y="2021"/>
              <a:ext cx="762" cy="421"/>
            </a:xfrm>
            <a:prstGeom prst="line">
              <a:avLst/>
            </a:prstGeom>
            <a:noFill/>
            <a:ln w="12700">
              <a:solidFill>
                <a:schemeClr val="tx1"/>
              </a:solidFill>
              <a:round/>
              <a:headEnd/>
              <a:tailEnd/>
            </a:ln>
          </p:spPr>
          <p:txBody>
            <a:bodyPr/>
            <a:lstStyle/>
            <a:p>
              <a:endParaRPr lang="en-US"/>
            </a:p>
          </p:txBody>
        </p:sp>
        <p:sp>
          <p:nvSpPr>
            <p:cNvPr id="2083" name="Line 64"/>
            <p:cNvSpPr>
              <a:spLocks noChangeShapeType="1"/>
            </p:cNvSpPr>
            <p:nvPr/>
          </p:nvSpPr>
          <p:spPr bwMode="auto">
            <a:xfrm>
              <a:off x="2406" y="3121"/>
              <a:ext cx="762" cy="421"/>
            </a:xfrm>
            <a:prstGeom prst="line">
              <a:avLst/>
            </a:prstGeom>
            <a:noFill/>
            <a:ln w="12700">
              <a:solidFill>
                <a:schemeClr val="tx1"/>
              </a:solidFill>
              <a:round/>
              <a:headEnd/>
              <a:tailEnd/>
            </a:ln>
          </p:spPr>
          <p:txBody>
            <a:bodyPr/>
            <a:lstStyle/>
            <a:p>
              <a:endParaRPr lang="en-US"/>
            </a:p>
          </p:txBody>
        </p:sp>
        <p:sp>
          <p:nvSpPr>
            <p:cNvPr id="2084" name="Line 65"/>
            <p:cNvSpPr>
              <a:spLocks noChangeShapeType="1"/>
            </p:cNvSpPr>
            <p:nvPr/>
          </p:nvSpPr>
          <p:spPr bwMode="auto">
            <a:xfrm>
              <a:off x="1207" y="2453"/>
              <a:ext cx="1193" cy="659"/>
            </a:xfrm>
            <a:prstGeom prst="line">
              <a:avLst/>
            </a:prstGeom>
            <a:noFill/>
            <a:ln w="12700">
              <a:solidFill>
                <a:schemeClr val="tx1"/>
              </a:solidFill>
              <a:prstDash val="dash"/>
              <a:round/>
              <a:headEnd/>
              <a:tailEnd/>
            </a:ln>
          </p:spPr>
          <p:txBody>
            <a:bodyPr/>
            <a:lstStyle/>
            <a:p>
              <a:endParaRPr lang="en-US"/>
            </a:p>
          </p:txBody>
        </p:sp>
        <p:sp>
          <p:nvSpPr>
            <p:cNvPr id="2085" name="Oval 66"/>
            <p:cNvSpPr>
              <a:spLocks noChangeArrowheads="1"/>
            </p:cNvSpPr>
            <p:nvPr/>
          </p:nvSpPr>
          <p:spPr bwMode="auto">
            <a:xfrm>
              <a:off x="2570" y="3201"/>
              <a:ext cx="36" cy="4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086" name="Oval 67"/>
            <p:cNvSpPr>
              <a:spLocks noChangeArrowheads="1"/>
            </p:cNvSpPr>
            <p:nvPr/>
          </p:nvSpPr>
          <p:spPr bwMode="auto">
            <a:xfrm>
              <a:off x="948" y="2299"/>
              <a:ext cx="36" cy="40"/>
            </a:xfrm>
            <a:prstGeom prst="ellipse">
              <a:avLst/>
            </a:prstGeom>
            <a:solidFill>
              <a:srgbClr val="037C03"/>
            </a:solidFill>
            <a:ln w="12700">
              <a:solidFill>
                <a:schemeClr val="bg2"/>
              </a:solidFill>
              <a:round/>
              <a:headEnd/>
              <a:tailEnd/>
            </a:ln>
          </p:spPr>
          <p:txBody>
            <a:bodyPr wrap="none" anchor="ctr"/>
            <a:lstStyle/>
            <a:p>
              <a:endParaRPr lang="en-US"/>
            </a:p>
          </p:txBody>
        </p:sp>
      </p:grpSp>
      <p:sp>
        <p:nvSpPr>
          <p:cNvPr id="2058" name="Line 68"/>
          <p:cNvSpPr>
            <a:spLocks noChangeShapeType="1"/>
          </p:cNvSpPr>
          <p:nvPr/>
        </p:nvSpPr>
        <p:spPr bwMode="auto">
          <a:xfrm flipH="1" flipV="1">
            <a:off x="2895600" y="3886200"/>
            <a:ext cx="685800" cy="381000"/>
          </a:xfrm>
          <a:prstGeom prst="line">
            <a:avLst/>
          </a:prstGeom>
          <a:noFill/>
          <a:ln w="9525">
            <a:solidFill>
              <a:schemeClr val="tx1"/>
            </a:solidFill>
            <a:round/>
            <a:headEnd type="stealth"/>
            <a:tailEnd type="none" w="med" len="med"/>
          </a:ln>
        </p:spPr>
        <p:txBody>
          <a:bodyPr/>
          <a:lstStyle/>
          <a:p>
            <a:endParaRPr lang="en-US"/>
          </a:p>
        </p:txBody>
      </p:sp>
      <p:sp>
        <p:nvSpPr>
          <p:cNvPr id="2059" name="Text Box 69"/>
          <p:cNvSpPr txBox="1">
            <a:spLocks noChangeArrowheads="1"/>
          </p:cNvSpPr>
          <p:nvPr/>
        </p:nvSpPr>
        <p:spPr bwMode="auto">
          <a:xfrm>
            <a:off x="2955925" y="4076701"/>
            <a:ext cx="248786" cy="369332"/>
          </a:xfrm>
          <a:prstGeom prst="rect">
            <a:avLst/>
          </a:prstGeom>
          <a:noFill/>
          <a:ln w="9525">
            <a:noFill/>
            <a:miter lim="800000"/>
            <a:headEnd/>
            <a:tailEnd/>
          </a:ln>
        </p:spPr>
        <p:txBody>
          <a:bodyPr wrap="none">
            <a:spAutoFit/>
          </a:bodyPr>
          <a:lstStyle/>
          <a:p>
            <a:r>
              <a:rPr lang="en-US" sz="1800" b="1" i="1" dirty="0">
                <a:latin typeface="Times New Roman" pitchFamily="18" charset="0"/>
              </a:rPr>
              <a:t>t</a:t>
            </a:r>
          </a:p>
        </p:txBody>
      </p:sp>
      <p:sp>
        <p:nvSpPr>
          <p:cNvPr id="2060" name="Text Box 70"/>
          <p:cNvSpPr txBox="1">
            <a:spLocks noChangeArrowheads="1"/>
          </p:cNvSpPr>
          <p:nvPr/>
        </p:nvSpPr>
        <p:spPr bwMode="auto">
          <a:xfrm>
            <a:off x="2667000" y="2514601"/>
            <a:ext cx="300082" cy="369332"/>
          </a:xfrm>
          <a:prstGeom prst="rect">
            <a:avLst/>
          </a:prstGeom>
          <a:noFill/>
          <a:ln w="9525">
            <a:noFill/>
            <a:miter lim="800000"/>
            <a:headEnd/>
            <a:tailEnd/>
          </a:ln>
        </p:spPr>
        <p:txBody>
          <a:bodyPr wrap="none">
            <a:spAutoFit/>
          </a:bodyPr>
          <a:lstStyle/>
          <a:p>
            <a:r>
              <a:rPr lang="en-US" sz="1800" b="1" i="1" dirty="0">
                <a:latin typeface="Times New Roman" pitchFamily="18" charset="0"/>
              </a:rPr>
              <a:t>x</a:t>
            </a:r>
          </a:p>
        </p:txBody>
      </p:sp>
      <mc:AlternateContent xmlns:mc="http://schemas.openxmlformats.org/markup-compatibility/2006" xmlns:a14="http://schemas.microsoft.com/office/drawing/2010/main">
        <mc:Choice Requires="a14">
          <p:sp>
            <p:nvSpPr>
              <p:cNvPr id="2061" name="Text Box 71"/>
              <p:cNvSpPr txBox="1">
                <a:spLocks noChangeArrowheads="1"/>
              </p:cNvSpPr>
              <p:nvPr/>
            </p:nvSpPr>
            <p:spPr bwMode="auto">
              <a:xfrm>
                <a:off x="4514850" y="3505201"/>
                <a:ext cx="434734"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b="1" i="1" smtClean="0">
                          <a:latin typeface="Cambria Math" panose="02040503050406030204" pitchFamily="18" charset="0"/>
                        </a:rPr>
                        <m:t>′</m:t>
                      </m:r>
                    </m:oMath>
                  </m:oMathPara>
                </a14:m>
                <a:endParaRPr lang="en-US" sz="1800" b="1" i="1" dirty="0">
                  <a:latin typeface="Times New Roman" pitchFamily="18" charset="0"/>
                </a:endParaRPr>
              </a:p>
            </p:txBody>
          </p:sp>
        </mc:Choice>
        <mc:Fallback xmlns="">
          <p:sp>
            <p:nvSpPr>
              <p:cNvPr id="2061" name="Text Box 71"/>
              <p:cNvSpPr txBox="1">
                <a:spLocks noRot="1" noChangeAspect="1" noMove="1" noResize="1" noEditPoints="1" noAdjustHandles="1" noChangeArrowheads="1" noChangeShapeType="1" noTextEdit="1"/>
              </p:cNvSpPr>
              <p:nvPr/>
            </p:nvSpPr>
            <p:spPr bwMode="auto">
              <a:xfrm>
                <a:off x="4514850" y="3505201"/>
                <a:ext cx="434734" cy="369332"/>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7A7CBBF-D514-7B4F-BAED-0927EA71B205}"/>
                  </a:ext>
                </a:extLst>
              </p:cNvPr>
              <p:cNvSpPr/>
              <p:nvPr/>
            </p:nvSpPr>
            <p:spPr>
              <a:xfrm>
                <a:off x="6694267" y="3198253"/>
                <a:ext cx="3564629" cy="10689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rgbClr val="7030A0"/>
                          </a:solidFill>
                          <a:latin typeface="Cambria Math" panose="02040503050406030204" pitchFamily="18" charset="0"/>
                        </a:rPr>
                        <m:t>𝑬</m:t>
                      </m:r>
                      <m:r>
                        <a:rPr lang="en-US" i="1">
                          <a:solidFill>
                            <a:srgbClr val="7030A0"/>
                          </a:solidFill>
                          <a:latin typeface="Cambria Math" panose="02040503050406030204" pitchFamily="18" charset="0"/>
                        </a:rPr>
                        <m:t>=</m:t>
                      </m:r>
                      <m:d>
                        <m:dPr>
                          <m:begChr m:val="["/>
                          <m:endChr m:val="]"/>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b="1" i="1">
                                  <a:solidFill>
                                    <a:srgbClr val="7030A0"/>
                                  </a:solidFill>
                                  <a:latin typeface="Cambria Math" panose="02040503050406030204" pitchFamily="18" charset="0"/>
                                </a:rPr>
                                <m:t>𝒕</m:t>
                              </m:r>
                            </m:e>
                            <m:sub>
                              <m:r>
                                <a:rPr lang="en-US" i="1">
                                  <a:solidFill>
                                    <a:srgbClr val="7030A0"/>
                                  </a:solidFill>
                                  <a:latin typeface="Cambria Math" panose="02040503050406030204" pitchFamily="18" charset="0"/>
                                  <a:ea typeface="Cambria Math" panose="02040503050406030204" pitchFamily="18" charset="0"/>
                                </a:rPr>
                                <m:t>×</m:t>
                              </m:r>
                            </m:sub>
                          </m:sSub>
                        </m:e>
                      </m:d>
                      <m:r>
                        <a:rPr lang="en-US" b="1" i="1">
                          <a:solidFill>
                            <a:srgbClr val="7030A0"/>
                          </a:solidFill>
                          <a:latin typeface="Cambria Math" panose="02040503050406030204" pitchFamily="18" charset="0"/>
                        </a:rPr>
                        <m:t>𝑹</m:t>
                      </m:r>
                      <m:r>
                        <a:rPr lang="en-US" b="1" i="1" smtClean="0">
                          <a:solidFill>
                            <a:srgbClr val="7030A0"/>
                          </a:solidFill>
                          <a:latin typeface="Cambria Math" panose="02040503050406030204" pitchFamily="18" charset="0"/>
                        </a:rPr>
                        <m:t>=</m:t>
                      </m:r>
                      <m:d>
                        <m:dPr>
                          <m:begChr m:val="["/>
                          <m:endChr m:val="]"/>
                          <m:ctrlPr>
                            <a:rPr lang="en-US" i="1" smtClean="0">
                              <a:solidFill>
                                <a:srgbClr val="7030A0"/>
                              </a:solidFill>
                              <a:latin typeface="Cambria Math" panose="02040503050406030204" pitchFamily="18" charset="0"/>
                            </a:rPr>
                          </m:ctrlPr>
                        </m:dPr>
                        <m:e>
                          <m:m>
                            <m:mPr>
                              <m:mcs>
                                <m:mc>
                                  <m:mcPr>
                                    <m:count m:val="3"/>
                                    <m:mcJc m:val="center"/>
                                  </m:mcPr>
                                </m:mc>
                              </m:mcs>
                              <m:ctrlPr>
                                <a:rPr lang="en-US"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0</m:t>
                                </m:r>
                              </m:e>
                              <m:e>
                                <m:r>
                                  <a:rPr lang="en-US" b="0" i="1" smtClean="0">
                                    <a:solidFill>
                                      <a:srgbClr val="7030A0"/>
                                    </a:solidFill>
                                    <a:latin typeface="Cambria Math" panose="02040503050406030204" pitchFamily="18" charset="0"/>
                                  </a:rPr>
                                  <m:t>0</m:t>
                                </m:r>
                              </m:e>
                              <m:e>
                                <m:r>
                                  <a:rPr lang="en-US" b="0" i="1" smtClean="0">
                                    <a:solidFill>
                                      <a:srgbClr val="7030A0"/>
                                    </a:solidFill>
                                    <a:latin typeface="Cambria Math" panose="02040503050406030204" pitchFamily="18" charset="0"/>
                                  </a:rPr>
                                  <m:t>0</m:t>
                                </m:r>
                              </m:e>
                            </m:mr>
                            <m:mr>
                              <m:e>
                                <m:r>
                                  <a:rPr lang="en-US" b="0" i="1" smtClean="0">
                                    <a:solidFill>
                                      <a:srgbClr val="7030A0"/>
                                    </a:solidFill>
                                    <a:latin typeface="Cambria Math" panose="02040503050406030204" pitchFamily="18" charset="0"/>
                                  </a:rPr>
                                  <m:t>0</m:t>
                                </m:r>
                              </m:e>
                              <m:e>
                                <m:r>
                                  <a:rPr lang="en-US" b="0" i="1" smtClean="0">
                                    <a:solidFill>
                                      <a:srgbClr val="7030A0"/>
                                    </a:solidFill>
                                    <a:latin typeface="Cambria Math" panose="02040503050406030204" pitchFamily="18" charset="0"/>
                                  </a:rPr>
                                  <m:t>0</m:t>
                                </m:r>
                              </m:e>
                              <m:e>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𝑡</m:t>
                                </m:r>
                              </m:e>
                            </m:mr>
                            <m:mr>
                              <m:e>
                                <m:r>
                                  <a:rPr lang="en-US" b="0" i="1" smtClean="0">
                                    <a:solidFill>
                                      <a:srgbClr val="7030A0"/>
                                    </a:solidFill>
                                    <a:latin typeface="Cambria Math" panose="02040503050406030204" pitchFamily="18" charset="0"/>
                                  </a:rPr>
                                  <m:t>0</m:t>
                                </m:r>
                              </m:e>
                              <m:e>
                                <m:r>
                                  <a:rPr lang="en-US" b="0" i="1" smtClean="0">
                                    <a:solidFill>
                                      <a:srgbClr val="7030A0"/>
                                    </a:solidFill>
                                    <a:latin typeface="Cambria Math" panose="02040503050406030204" pitchFamily="18" charset="0"/>
                                  </a:rPr>
                                  <m:t>𝑡</m:t>
                                </m:r>
                              </m:e>
                              <m:e>
                                <m:r>
                                  <a:rPr lang="en-US" b="0" i="1" smtClean="0">
                                    <a:solidFill>
                                      <a:srgbClr val="7030A0"/>
                                    </a:solidFill>
                                    <a:latin typeface="Cambria Math" panose="02040503050406030204" pitchFamily="18" charset="0"/>
                                  </a:rPr>
                                  <m:t>0</m:t>
                                </m:r>
                              </m:e>
                            </m:mr>
                          </m:m>
                        </m:e>
                      </m:d>
                    </m:oMath>
                  </m:oMathPara>
                </a14:m>
                <a:endParaRPr lang="en-US" dirty="0">
                  <a:solidFill>
                    <a:srgbClr val="7030A0"/>
                  </a:solidFill>
                </a:endParaRPr>
              </a:p>
            </p:txBody>
          </p:sp>
        </mc:Choice>
        <mc:Fallback xmlns="">
          <p:sp>
            <p:nvSpPr>
              <p:cNvPr id="4" name="Rectangle 3">
                <a:extLst>
                  <a:ext uri="{FF2B5EF4-FFF2-40B4-BE49-F238E27FC236}">
                    <a16:creationId xmlns:a16="http://schemas.microsoft.com/office/drawing/2014/main" id="{97A7CBBF-D514-7B4F-BAED-0927EA71B205}"/>
                  </a:ext>
                </a:extLst>
              </p:cNvPr>
              <p:cNvSpPr>
                <a:spLocks noRot="1" noChangeAspect="1" noMove="1" noResize="1" noEditPoints="1" noAdjustHandles="1" noChangeArrowheads="1" noChangeShapeType="1" noTextEdit="1"/>
              </p:cNvSpPr>
              <p:nvPr/>
            </p:nvSpPr>
            <p:spPr>
              <a:xfrm>
                <a:off x="6694267" y="3198253"/>
                <a:ext cx="3564629" cy="1068947"/>
              </a:xfrm>
              <a:prstGeom prst="rect">
                <a:avLst/>
              </a:prstGeom>
              <a:blipFill>
                <a:blip r:embed="rId7"/>
                <a:stretch>
                  <a:fillRect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A9A9762-B6E4-F847-90F1-E79B2EAE44B4}"/>
                  </a:ext>
                </a:extLst>
              </p:cNvPr>
              <p:cNvSpPr txBox="1"/>
              <p:nvPr/>
            </p:nvSpPr>
            <p:spPr>
              <a:xfrm>
                <a:off x="457200" y="4953705"/>
                <a:ext cx="3917867" cy="9766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400" b="0" i="1" smtClean="0">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𝑢</m:t>
                          </m:r>
                          <m:r>
                            <a:rPr lang="en-US" b="0" i="1" smtClean="0">
                              <a:solidFill>
                                <a:srgbClr val="7030A0"/>
                              </a:solidFill>
                              <a:latin typeface="Cambria Math" panose="02040503050406030204" pitchFamily="18" charset="0"/>
                            </a:rPr>
                            <m:t>′</m:t>
                          </m:r>
                          <m:r>
                            <a:rPr lang="en-US" i="1">
                              <a:solidFill>
                                <a:srgbClr val="7030A0"/>
                              </a:solidFill>
                              <a:latin typeface="Cambria Math" panose="02040503050406030204" pitchFamily="18" charset="0"/>
                            </a:rPr>
                            <m:t> </m:t>
                          </m:r>
                          <m:r>
                            <a:rPr lang="en-US" i="1">
                              <a:solidFill>
                                <a:srgbClr val="7030A0"/>
                              </a:solidFill>
                              <a:latin typeface="Cambria Math" panose="02040503050406030204" pitchFamily="18" charset="0"/>
                            </a:rPr>
                            <m:t>𝑣</m:t>
                          </m:r>
                          <m:r>
                            <a:rPr lang="en-US" b="0" i="1" smtClean="0">
                              <a:solidFill>
                                <a:srgbClr val="7030A0"/>
                              </a:solidFill>
                              <a:latin typeface="Cambria Math" panose="02040503050406030204" pitchFamily="18" charset="0"/>
                            </a:rPr>
                            <m:t>′</m:t>
                          </m:r>
                          <m:r>
                            <a:rPr lang="en-US" i="1">
                              <a:solidFill>
                                <a:srgbClr val="7030A0"/>
                              </a:solidFill>
                              <a:latin typeface="Cambria Math" panose="02040503050406030204" pitchFamily="18" charset="0"/>
                            </a:rPr>
                            <m:t> 1</m:t>
                          </m:r>
                        </m:e>
                      </m:d>
                      <m:d>
                        <m:dPr>
                          <m:begChr m:val="["/>
                          <m:endChr m:val="]"/>
                          <m:ctrlPr>
                            <a:rPr lang="en-US" sz="2400" b="0" i="1" smtClean="0">
                              <a:solidFill>
                                <a:srgbClr val="7030A0"/>
                              </a:solidFill>
                              <a:latin typeface="Cambria Math" panose="02040503050406030204" pitchFamily="18" charset="0"/>
                            </a:rPr>
                          </m:ctrlPr>
                        </m:dPr>
                        <m:e>
                          <m:m>
                            <m:mPr>
                              <m:mcs>
                                <m:mc>
                                  <m:mcPr>
                                    <m:count m:val="3"/>
                                    <m:mcJc m:val="center"/>
                                  </m:mcPr>
                                </m:mc>
                              </m:mcs>
                              <m:ctrlPr>
                                <a:rPr lang="en-US" sz="2400" b="0" i="1" smtClean="0">
                                  <a:solidFill>
                                    <a:srgbClr val="7030A0"/>
                                  </a:solidFill>
                                  <a:latin typeface="Cambria Math" panose="02040503050406030204" pitchFamily="18" charset="0"/>
                                </a:rPr>
                              </m:ctrlPr>
                            </m:mPr>
                            <m:mr>
                              <m:e>
                                <m:r>
                                  <m:rPr>
                                    <m:brk m:alnAt="7"/>
                                  </m:rPr>
                                  <a:rPr lang="en-US" sz="2400" b="0" i="1" smtClean="0">
                                    <a:solidFill>
                                      <a:srgbClr val="7030A0"/>
                                    </a:solidFill>
                                    <a:latin typeface="Cambria Math" panose="02040503050406030204" pitchFamily="18" charset="0"/>
                                  </a:rPr>
                                  <m:t>0</m:t>
                                </m:r>
                              </m:e>
                              <m:e>
                                <m:r>
                                  <a:rPr lang="en-US" sz="2400" b="0" i="1" smtClean="0">
                                    <a:solidFill>
                                      <a:srgbClr val="7030A0"/>
                                    </a:solidFill>
                                    <a:latin typeface="Cambria Math" panose="02040503050406030204" pitchFamily="18" charset="0"/>
                                  </a:rPr>
                                  <m:t>0</m:t>
                                </m:r>
                              </m:e>
                              <m:e>
                                <m:r>
                                  <a:rPr lang="en-US" sz="2400" b="0" i="1" smtClean="0">
                                    <a:solidFill>
                                      <a:srgbClr val="7030A0"/>
                                    </a:solidFill>
                                    <a:latin typeface="Cambria Math" panose="02040503050406030204" pitchFamily="18" charset="0"/>
                                  </a:rPr>
                                  <m:t>0</m:t>
                                </m:r>
                              </m:e>
                            </m:mr>
                            <m:mr>
                              <m:e>
                                <m:r>
                                  <a:rPr lang="en-US" sz="2400" b="0" i="1" smtClean="0">
                                    <a:solidFill>
                                      <a:srgbClr val="7030A0"/>
                                    </a:solidFill>
                                    <a:latin typeface="Cambria Math" panose="02040503050406030204" pitchFamily="18" charset="0"/>
                                  </a:rPr>
                                  <m:t>0</m:t>
                                </m:r>
                              </m:e>
                              <m:e>
                                <m:r>
                                  <a:rPr lang="en-US" sz="2400" b="0" i="1" smtClean="0">
                                    <a:solidFill>
                                      <a:srgbClr val="7030A0"/>
                                    </a:solidFill>
                                    <a:latin typeface="Cambria Math" panose="02040503050406030204" pitchFamily="18" charset="0"/>
                                  </a:rPr>
                                  <m:t>0</m:t>
                                </m:r>
                              </m:e>
                              <m:e>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𝑡</m:t>
                                </m:r>
                              </m:e>
                            </m:mr>
                            <m:mr>
                              <m:e>
                                <m:r>
                                  <a:rPr lang="en-US" sz="2400" b="0" i="1" smtClean="0">
                                    <a:solidFill>
                                      <a:srgbClr val="7030A0"/>
                                    </a:solidFill>
                                    <a:latin typeface="Cambria Math" panose="02040503050406030204" pitchFamily="18" charset="0"/>
                                  </a:rPr>
                                  <m:t>0</m:t>
                                </m:r>
                              </m:e>
                              <m:e>
                                <m:r>
                                  <a:rPr lang="en-US" sz="2400" b="0" i="1" smtClean="0">
                                    <a:solidFill>
                                      <a:srgbClr val="7030A0"/>
                                    </a:solidFill>
                                    <a:latin typeface="Cambria Math" panose="02040503050406030204" pitchFamily="18" charset="0"/>
                                  </a:rPr>
                                  <m:t>𝑡</m:t>
                                </m:r>
                              </m:e>
                              <m:e>
                                <m:r>
                                  <a:rPr lang="en-US" sz="2400" b="0" i="1" smtClean="0">
                                    <a:solidFill>
                                      <a:srgbClr val="7030A0"/>
                                    </a:solidFill>
                                    <a:latin typeface="Cambria Math" panose="02040503050406030204" pitchFamily="18" charset="0"/>
                                  </a:rPr>
                                  <m:t>0</m:t>
                                </m:r>
                              </m:e>
                            </m:mr>
                          </m:m>
                        </m:e>
                      </m:d>
                      <m:d>
                        <m:dPr>
                          <m:ctrlPr>
                            <a:rPr lang="en-US" sz="2400" b="0" i="1" smtClean="0">
                              <a:solidFill>
                                <a:srgbClr val="7030A0"/>
                              </a:solidFill>
                              <a:latin typeface="Cambria Math" panose="02040503050406030204" pitchFamily="18" charset="0"/>
                            </a:rPr>
                          </m:ctrlPr>
                        </m:dPr>
                        <m:e>
                          <m:eqArr>
                            <m:eqArrPr>
                              <m:ctrlPr>
                                <a:rPr lang="en-US" sz="2400" b="0" i="1" smtClean="0">
                                  <a:solidFill>
                                    <a:srgbClr val="7030A0"/>
                                  </a:solidFill>
                                  <a:latin typeface="Cambria Math" panose="02040503050406030204" pitchFamily="18" charset="0"/>
                                </a:rPr>
                              </m:ctrlPr>
                            </m:eqArrPr>
                            <m:e>
                              <m:r>
                                <a:rPr lang="en-US" sz="2400" b="0" i="1" smtClean="0">
                                  <a:solidFill>
                                    <a:srgbClr val="7030A0"/>
                                  </a:solidFill>
                                  <a:latin typeface="Cambria Math" panose="02040503050406030204" pitchFamily="18" charset="0"/>
                                </a:rPr>
                                <m:t>𝑢</m:t>
                              </m:r>
                            </m:e>
                            <m:e>
                              <m:r>
                                <a:rPr lang="en-US" sz="2400" b="0" i="1" smtClean="0">
                                  <a:solidFill>
                                    <a:srgbClr val="7030A0"/>
                                  </a:solidFill>
                                  <a:latin typeface="Cambria Math" panose="02040503050406030204" pitchFamily="18" charset="0"/>
                                </a:rPr>
                                <m:t>𝑣</m:t>
                              </m:r>
                            </m:e>
                            <m:e>
                              <m:r>
                                <a:rPr lang="en-US" sz="2400" b="0" i="1" smtClean="0">
                                  <a:solidFill>
                                    <a:srgbClr val="7030A0"/>
                                  </a:solidFill>
                                  <a:latin typeface="Cambria Math" panose="02040503050406030204" pitchFamily="18" charset="0"/>
                                </a:rPr>
                                <m:t>1</m:t>
                              </m:r>
                            </m:e>
                          </m:eqArr>
                        </m:e>
                      </m:d>
                      <m:r>
                        <a:rPr lang="en-US" sz="2400" b="0" i="1" smtClean="0">
                          <a:solidFill>
                            <a:srgbClr val="7030A0"/>
                          </a:solidFill>
                          <a:latin typeface="Cambria Math" panose="02040503050406030204" pitchFamily="18" charset="0"/>
                        </a:rPr>
                        <m:t>=0</m:t>
                      </m:r>
                    </m:oMath>
                  </m:oMathPara>
                </a14:m>
                <a:endParaRPr lang="en-US" sz="2400" dirty="0">
                  <a:solidFill>
                    <a:srgbClr val="7030A0"/>
                  </a:solidFill>
                </a:endParaRPr>
              </a:p>
            </p:txBody>
          </p:sp>
        </mc:Choice>
        <mc:Fallback xmlns="">
          <p:sp>
            <p:nvSpPr>
              <p:cNvPr id="46" name="TextBox 45">
                <a:extLst>
                  <a:ext uri="{FF2B5EF4-FFF2-40B4-BE49-F238E27FC236}">
                    <a16:creationId xmlns:a16="http://schemas.microsoft.com/office/drawing/2014/main" id="{9A9A9762-B6E4-F847-90F1-E79B2EAE44B4}"/>
                  </a:ext>
                </a:extLst>
              </p:cNvPr>
              <p:cNvSpPr txBox="1">
                <a:spLocks noRot="1" noChangeAspect="1" noMove="1" noResize="1" noEditPoints="1" noAdjustHandles="1" noChangeArrowheads="1" noChangeShapeType="1" noTextEdit="1"/>
              </p:cNvSpPr>
              <p:nvPr/>
            </p:nvSpPr>
            <p:spPr>
              <a:xfrm>
                <a:off x="457200" y="4953705"/>
                <a:ext cx="3917867" cy="976614"/>
              </a:xfrm>
              <a:prstGeom prst="rect">
                <a:avLst/>
              </a:prstGeom>
              <a:blipFill>
                <a:blip r:embed="rId8"/>
                <a:stretch>
                  <a:fillRect r="-1299" b="-89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2CEFD95E-56B9-024B-9CA4-2059F122BD3C}"/>
                  </a:ext>
                </a:extLst>
              </p:cNvPr>
              <p:cNvSpPr txBox="1"/>
              <p:nvPr/>
            </p:nvSpPr>
            <p:spPr>
              <a:xfrm>
                <a:off x="9362590" y="5531911"/>
                <a:ext cx="9077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𝑣</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𝑣</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47" name="TextBox 46">
                <a:extLst>
                  <a:ext uri="{FF2B5EF4-FFF2-40B4-BE49-F238E27FC236}">
                    <a16:creationId xmlns:a16="http://schemas.microsoft.com/office/drawing/2014/main" id="{2CEFD95E-56B9-024B-9CA4-2059F122BD3C}"/>
                  </a:ext>
                </a:extLst>
              </p:cNvPr>
              <p:cNvSpPr txBox="1">
                <a:spLocks noRot="1" noChangeAspect="1" noMove="1" noResize="1" noEditPoints="1" noAdjustHandles="1" noChangeArrowheads="1" noChangeShapeType="1" noTextEdit="1"/>
              </p:cNvSpPr>
              <p:nvPr/>
            </p:nvSpPr>
            <p:spPr>
              <a:xfrm>
                <a:off x="9362590" y="5531911"/>
                <a:ext cx="907748" cy="369332"/>
              </a:xfrm>
              <a:prstGeom prst="rect">
                <a:avLst/>
              </a:prstGeom>
              <a:blipFill>
                <a:blip r:embed="rId9"/>
                <a:stretch>
                  <a:fillRect l="-2740" r="-6849"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D40C4F6B-0EB3-B445-AA47-7490D59A65BE}"/>
                  </a:ext>
                </a:extLst>
              </p:cNvPr>
              <p:cNvSpPr txBox="1"/>
              <p:nvPr/>
            </p:nvSpPr>
            <p:spPr>
              <a:xfrm>
                <a:off x="5345222" y="4953000"/>
                <a:ext cx="2503378" cy="9768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𝑢</m:t>
                          </m:r>
                          <m:r>
                            <a:rPr lang="en-US" i="1">
                              <a:solidFill>
                                <a:srgbClr val="7030A0"/>
                              </a:solidFill>
                              <a:latin typeface="Cambria Math" panose="02040503050406030204" pitchFamily="18" charset="0"/>
                            </a:rPr>
                            <m:t>′ </m:t>
                          </m:r>
                          <m:r>
                            <a:rPr lang="en-US" i="1">
                              <a:solidFill>
                                <a:srgbClr val="7030A0"/>
                              </a:solidFill>
                              <a:latin typeface="Cambria Math" panose="02040503050406030204" pitchFamily="18" charset="0"/>
                            </a:rPr>
                            <m:t>𝑣</m:t>
                          </m:r>
                          <m:r>
                            <a:rPr lang="en-US" i="1">
                              <a:solidFill>
                                <a:srgbClr val="7030A0"/>
                              </a:solidFill>
                              <a:latin typeface="Cambria Math" panose="02040503050406030204" pitchFamily="18" charset="0"/>
                            </a:rPr>
                            <m:t>′ 1</m:t>
                          </m:r>
                        </m:e>
                      </m:d>
                      <m:d>
                        <m:dPr>
                          <m:ctrlPr>
                            <a:rPr lang="en-US" i="1">
                              <a:solidFill>
                                <a:srgbClr val="7030A0"/>
                              </a:solidFill>
                              <a:latin typeface="Cambria Math" panose="02040503050406030204" pitchFamily="18" charset="0"/>
                            </a:rPr>
                          </m:ctrlPr>
                        </m:dPr>
                        <m:e>
                          <m:eqArr>
                            <m:eqArrPr>
                              <m:ctrlPr>
                                <a:rPr lang="en-US" i="1">
                                  <a:solidFill>
                                    <a:srgbClr val="7030A0"/>
                                  </a:solidFill>
                                  <a:latin typeface="Cambria Math" panose="02040503050406030204" pitchFamily="18" charset="0"/>
                                </a:rPr>
                              </m:ctrlPr>
                            </m:eqArrPr>
                            <m:e>
                              <m:r>
                                <a:rPr lang="en-US" b="0" i="1" smtClean="0">
                                  <a:solidFill>
                                    <a:srgbClr val="7030A0"/>
                                  </a:solidFill>
                                  <a:latin typeface="Cambria Math" panose="02040503050406030204" pitchFamily="18" charset="0"/>
                                </a:rPr>
                                <m:t>0</m:t>
                              </m:r>
                            </m:e>
                            <m:e>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𝑡</m:t>
                              </m:r>
                            </m:e>
                            <m:e>
                              <m:r>
                                <a:rPr lang="en-US" b="0" i="1" smtClean="0">
                                  <a:solidFill>
                                    <a:srgbClr val="7030A0"/>
                                  </a:solidFill>
                                  <a:latin typeface="Cambria Math" panose="02040503050406030204" pitchFamily="18" charset="0"/>
                                </a:rPr>
                                <m:t>𝑡𝑣</m:t>
                              </m:r>
                            </m:e>
                          </m:eqArr>
                        </m:e>
                      </m:d>
                      <m:r>
                        <a:rPr lang="en-US" sz="2400" b="0" i="1" smtClean="0">
                          <a:solidFill>
                            <a:srgbClr val="7030A0"/>
                          </a:solidFill>
                          <a:latin typeface="Cambria Math" panose="02040503050406030204" pitchFamily="18" charset="0"/>
                        </a:rPr>
                        <m:t>=0</m:t>
                      </m:r>
                    </m:oMath>
                  </m:oMathPara>
                </a14:m>
                <a:endParaRPr lang="en-US" sz="2400" dirty="0">
                  <a:solidFill>
                    <a:srgbClr val="7030A0"/>
                  </a:solidFill>
                </a:endParaRPr>
              </a:p>
            </p:txBody>
          </p:sp>
        </mc:Choice>
        <mc:Fallback xmlns="">
          <p:sp>
            <p:nvSpPr>
              <p:cNvPr id="49" name="TextBox 48">
                <a:extLst>
                  <a:ext uri="{FF2B5EF4-FFF2-40B4-BE49-F238E27FC236}">
                    <a16:creationId xmlns:a16="http://schemas.microsoft.com/office/drawing/2014/main" id="{D40C4F6B-0EB3-B445-AA47-7490D59A65BE}"/>
                  </a:ext>
                </a:extLst>
              </p:cNvPr>
              <p:cNvSpPr txBox="1">
                <a:spLocks noRot="1" noChangeAspect="1" noMove="1" noResize="1" noEditPoints="1" noAdjustHandles="1" noChangeArrowheads="1" noChangeShapeType="1" noTextEdit="1"/>
              </p:cNvSpPr>
              <p:nvPr/>
            </p:nvSpPr>
            <p:spPr>
              <a:xfrm>
                <a:off x="5345222" y="4953000"/>
                <a:ext cx="2503378" cy="976806"/>
              </a:xfrm>
              <a:prstGeom prst="rect">
                <a:avLst/>
              </a:prstGeom>
              <a:blipFill>
                <a:blip r:embed="rId10"/>
                <a:stretch>
                  <a:fillRect r="-2020"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746FD74-77D2-254F-93E8-67FABB86C7C7}"/>
                  </a:ext>
                </a:extLst>
              </p:cNvPr>
              <p:cNvSpPr txBox="1"/>
              <p:nvPr/>
            </p:nvSpPr>
            <p:spPr>
              <a:xfrm>
                <a:off x="8858157" y="4953000"/>
                <a:ext cx="19166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𝑡𝑣</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𝑡𝑣</m:t>
                      </m:r>
                      <m:r>
                        <a:rPr lang="en-US" sz="2400" b="0" i="1" smtClean="0">
                          <a:solidFill>
                            <a:srgbClr val="7030A0"/>
                          </a:solidFill>
                          <a:latin typeface="Cambria Math" panose="02040503050406030204" pitchFamily="18" charset="0"/>
                        </a:rPr>
                        <m:t>′=0</m:t>
                      </m:r>
                    </m:oMath>
                  </m:oMathPara>
                </a14:m>
                <a:endParaRPr lang="en-US" sz="2400" dirty="0">
                  <a:solidFill>
                    <a:srgbClr val="7030A0"/>
                  </a:solidFill>
                </a:endParaRPr>
              </a:p>
            </p:txBody>
          </p:sp>
        </mc:Choice>
        <mc:Fallback xmlns="">
          <p:sp>
            <p:nvSpPr>
              <p:cNvPr id="52" name="TextBox 51">
                <a:extLst>
                  <a:ext uri="{FF2B5EF4-FFF2-40B4-BE49-F238E27FC236}">
                    <a16:creationId xmlns:a16="http://schemas.microsoft.com/office/drawing/2014/main" id="{E746FD74-77D2-254F-93E8-67FABB86C7C7}"/>
                  </a:ext>
                </a:extLst>
              </p:cNvPr>
              <p:cNvSpPr txBox="1">
                <a:spLocks noRot="1" noChangeAspect="1" noMove="1" noResize="1" noEditPoints="1" noAdjustHandles="1" noChangeArrowheads="1" noChangeShapeType="1" noTextEdit="1"/>
              </p:cNvSpPr>
              <p:nvPr/>
            </p:nvSpPr>
            <p:spPr>
              <a:xfrm>
                <a:off x="8858157" y="4953000"/>
                <a:ext cx="1916615" cy="369332"/>
              </a:xfrm>
              <a:prstGeom prst="rect">
                <a:avLst/>
              </a:prstGeom>
              <a:blipFill>
                <a:blip r:embed="rId11"/>
                <a:stretch>
                  <a:fillRect r="-2632" b="-10000"/>
                </a:stretch>
              </a:blipFill>
            </p:spPr>
            <p:txBody>
              <a:bodyPr/>
              <a:lstStyle/>
              <a:p>
                <a:r>
                  <a:rPr lang="en-US">
                    <a:noFill/>
                  </a:rPr>
                  <a:t> </a:t>
                </a:r>
              </a:p>
            </p:txBody>
          </p:sp>
        </mc:Fallback>
      </mc:AlternateContent>
    </p:spTree>
    <p:extLst>
      <p:ext uri="{BB962C8B-B14F-4D97-AF65-F5344CB8AC3E}">
        <p14:creationId xmlns:p14="http://schemas.microsoft.com/office/powerpoint/2010/main" val="13740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6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616489" grpId="0"/>
      <p:bldP spid="4" grpId="0"/>
      <p:bldP spid="46" grpId="0"/>
      <p:bldP spid="47" grpId="0"/>
      <p:bldP spid="49" grpId="0"/>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Problem formulation</a:t>
            </a:r>
          </a:p>
        </p:txBody>
      </p:sp>
      <p:sp>
        <p:nvSpPr>
          <p:cNvPr id="14339" name="Rectangle 3"/>
          <p:cNvSpPr>
            <a:spLocks noGrp="1" noChangeArrowheads="1"/>
          </p:cNvSpPr>
          <p:nvPr>
            <p:ph type="body" idx="1"/>
          </p:nvPr>
        </p:nvSpPr>
        <p:spPr/>
        <p:txBody>
          <a:bodyPr/>
          <a:lstStyle/>
          <a:p>
            <a:pPr>
              <a:buFontTx/>
              <a:buChar char="•"/>
            </a:pPr>
            <a:r>
              <a:rPr lang="en-US" sz="2800" b="1" dirty="0"/>
              <a:t>Given</a:t>
            </a:r>
            <a:r>
              <a:rPr lang="en-US" sz="2800" dirty="0"/>
              <a:t>: stereo pair (assumed calibrated) </a:t>
            </a:r>
          </a:p>
          <a:p>
            <a:pPr>
              <a:buFontTx/>
              <a:buChar char="•"/>
            </a:pPr>
            <a:r>
              <a:rPr lang="en-US" sz="2800" b="1" dirty="0"/>
              <a:t>Wanted</a:t>
            </a:r>
            <a:r>
              <a:rPr lang="en-US" sz="2800" dirty="0"/>
              <a:t>: dense depth map</a:t>
            </a:r>
          </a:p>
        </p:txBody>
      </p:sp>
      <p:pic>
        <p:nvPicPr>
          <p:cNvPr id="14343" name="Picture 13" descr="rect_006_007_left"/>
          <p:cNvPicPr>
            <a:picLocks noChangeAspect="1" noChangeArrowheads="1"/>
          </p:cNvPicPr>
          <p:nvPr/>
        </p:nvPicPr>
        <p:blipFill>
          <a:blip r:embed="rId3" cstate="print"/>
          <a:srcRect/>
          <a:stretch>
            <a:fillRect/>
          </a:stretch>
        </p:blipFill>
        <p:spPr bwMode="auto">
          <a:xfrm>
            <a:off x="3049588" y="2270125"/>
            <a:ext cx="2741612" cy="2012950"/>
          </a:xfrm>
          <a:prstGeom prst="rect">
            <a:avLst/>
          </a:prstGeom>
          <a:noFill/>
          <a:ln w="9525">
            <a:noFill/>
            <a:miter lim="800000"/>
            <a:headEnd/>
            <a:tailEnd/>
          </a:ln>
        </p:spPr>
      </p:pic>
      <p:pic>
        <p:nvPicPr>
          <p:cNvPr id="14344" name="Picture 14" descr="rect_006_007_right"/>
          <p:cNvPicPr>
            <a:picLocks noChangeAspect="1" noChangeArrowheads="1"/>
          </p:cNvPicPr>
          <p:nvPr/>
        </p:nvPicPr>
        <p:blipFill>
          <a:blip r:embed="rId4" cstate="print"/>
          <a:srcRect/>
          <a:stretch>
            <a:fillRect/>
          </a:stretch>
        </p:blipFill>
        <p:spPr bwMode="auto">
          <a:xfrm>
            <a:off x="6248400" y="2259013"/>
            <a:ext cx="2749550" cy="2012950"/>
          </a:xfrm>
          <a:prstGeom prst="rect">
            <a:avLst/>
          </a:prstGeom>
          <a:noFill/>
          <a:ln w="9525">
            <a:noFill/>
            <a:miter lim="800000"/>
            <a:headEnd/>
            <a:tailEnd/>
          </a:ln>
        </p:spPr>
      </p:pic>
      <p:pic>
        <p:nvPicPr>
          <p:cNvPr id="14345" name="Picture 15" descr="disparity_006_007_lr"/>
          <p:cNvPicPr>
            <a:picLocks noChangeAspect="1" noChangeArrowheads="1"/>
          </p:cNvPicPr>
          <p:nvPr/>
        </p:nvPicPr>
        <p:blipFill>
          <a:blip r:embed="rId5" cstate="print"/>
          <a:srcRect/>
          <a:stretch>
            <a:fillRect/>
          </a:stretch>
        </p:blipFill>
        <p:spPr bwMode="auto">
          <a:xfrm>
            <a:off x="4648200" y="4768850"/>
            <a:ext cx="2749550" cy="2012950"/>
          </a:xfrm>
          <a:prstGeom prst="rect">
            <a:avLst/>
          </a:prstGeom>
          <a:noFill/>
          <a:ln w="9525">
            <a:noFill/>
            <a:miter lim="800000"/>
            <a:headEnd/>
            <a:tailEnd/>
          </a:ln>
        </p:spPr>
      </p:pic>
    </p:spTree>
    <p:extLst>
      <p:ext uri="{BB962C8B-B14F-4D97-AF65-F5344CB8AC3E}">
        <p14:creationId xmlns:p14="http://schemas.microsoft.com/office/powerpoint/2010/main" val="2610025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2"/>
          <p:cNvSpPr>
            <a:spLocks/>
          </p:cNvSpPr>
          <p:nvPr/>
        </p:nvSpPr>
        <p:spPr bwMode="auto">
          <a:xfrm>
            <a:off x="9120189" y="1041400"/>
            <a:ext cx="1220787" cy="839788"/>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22531" name="Line 3"/>
          <p:cNvSpPr>
            <a:spLocks noChangeShapeType="1"/>
          </p:cNvSpPr>
          <p:nvPr/>
        </p:nvSpPr>
        <p:spPr bwMode="auto">
          <a:xfrm>
            <a:off x="6529388" y="4394200"/>
            <a:ext cx="3251200" cy="18288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2" name="Line 4"/>
          <p:cNvSpPr>
            <a:spLocks noChangeShapeType="1"/>
          </p:cNvSpPr>
          <p:nvPr/>
        </p:nvSpPr>
        <p:spPr bwMode="auto">
          <a:xfrm flipV="1">
            <a:off x="7850188" y="1346200"/>
            <a:ext cx="1795462" cy="1771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3" name="Freeform 5"/>
          <p:cNvSpPr>
            <a:spLocks/>
          </p:cNvSpPr>
          <p:nvPr/>
        </p:nvSpPr>
        <p:spPr bwMode="auto">
          <a:xfrm>
            <a:off x="6461125" y="1803400"/>
            <a:ext cx="1695450" cy="1601788"/>
          </a:xfrm>
          <a:custGeom>
            <a:avLst/>
            <a:gdLst>
              <a:gd name="T0" fmla="*/ 2147483647 w 1201"/>
              <a:gd name="T1" fmla="*/ 2147483647 h 1009"/>
              <a:gd name="T2" fmla="*/ 2147483647 w 1201"/>
              <a:gd name="T3" fmla="*/ 2147483647 h 1009"/>
              <a:gd name="T4" fmla="*/ 2147483647 w 1201"/>
              <a:gd name="T5" fmla="*/ 2147483647 h 1009"/>
              <a:gd name="T6" fmla="*/ 0 w 1201"/>
              <a:gd name="T7" fmla="*/ 0 h 1009"/>
              <a:gd name="T8" fmla="*/ 2147483647 w 1201"/>
              <a:gd name="T9" fmla="*/ 2147483647 h 1009"/>
              <a:gd name="T10" fmla="*/ 0 60000 65536"/>
              <a:gd name="T11" fmla="*/ 0 60000 65536"/>
              <a:gd name="T12" fmla="*/ 0 60000 65536"/>
              <a:gd name="T13" fmla="*/ 0 60000 65536"/>
              <a:gd name="T14" fmla="*/ 0 60000 65536"/>
              <a:gd name="T15" fmla="*/ 0 w 1201"/>
              <a:gd name="T16" fmla="*/ 0 h 1009"/>
              <a:gd name="T17" fmla="*/ 1201 w 1201"/>
              <a:gd name="T18" fmla="*/ 1009 h 1009"/>
            </a:gdLst>
            <a:ahLst/>
            <a:cxnLst>
              <a:cxn ang="T10">
                <a:pos x="T0" y="T1"/>
              </a:cxn>
              <a:cxn ang="T11">
                <a:pos x="T2" y="T3"/>
              </a:cxn>
              <a:cxn ang="T12">
                <a:pos x="T4" y="T5"/>
              </a:cxn>
              <a:cxn ang="T13">
                <a:pos x="T6" y="T7"/>
              </a:cxn>
              <a:cxn ang="T14">
                <a:pos x="T8" y="T9"/>
              </a:cxn>
            </a:cxnLst>
            <a:rect l="T15" t="T16" r="T17" b="T18"/>
            <a:pathLst>
              <a:path w="1201" h="1009">
                <a:moveTo>
                  <a:pt x="336" y="576"/>
                </a:moveTo>
                <a:lnTo>
                  <a:pt x="1200" y="1008"/>
                </a:lnTo>
                <a:lnTo>
                  <a:pt x="864" y="432"/>
                </a:lnTo>
                <a:lnTo>
                  <a:pt x="0" y="0"/>
                </a:lnTo>
                <a:lnTo>
                  <a:pt x="336" y="576"/>
                </a:lnTo>
              </a:path>
            </a:pathLst>
          </a:custGeom>
          <a:solidFill>
            <a:srgbClr val="919191"/>
          </a:solidFill>
          <a:ln w="12700" cap="rnd">
            <a:solidFill>
              <a:schemeClr val="bg2"/>
            </a:solidFill>
            <a:round/>
            <a:headEnd/>
            <a:tailEnd/>
          </a:ln>
        </p:spPr>
        <p:txBody>
          <a:bodyPr/>
          <a:lstStyle/>
          <a:p>
            <a:endParaRPr lang="en-US"/>
          </a:p>
        </p:txBody>
      </p:sp>
      <p:sp>
        <p:nvSpPr>
          <p:cNvPr id="22534" name="Line 6"/>
          <p:cNvSpPr>
            <a:spLocks noChangeShapeType="1"/>
          </p:cNvSpPr>
          <p:nvPr/>
        </p:nvSpPr>
        <p:spPr bwMode="auto">
          <a:xfrm flipH="1" flipV="1">
            <a:off x="9645651" y="1346200"/>
            <a:ext cx="66675" cy="24384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5" name="Line 7"/>
          <p:cNvSpPr>
            <a:spLocks noChangeShapeType="1"/>
          </p:cNvSpPr>
          <p:nvPr/>
        </p:nvSpPr>
        <p:spPr bwMode="auto">
          <a:xfrm flipV="1">
            <a:off x="7172326" y="3098800"/>
            <a:ext cx="677863" cy="666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7" name="Freeform 9"/>
          <p:cNvSpPr>
            <a:spLocks/>
          </p:cNvSpPr>
          <p:nvPr/>
        </p:nvSpPr>
        <p:spPr bwMode="auto">
          <a:xfrm>
            <a:off x="9239251" y="3098800"/>
            <a:ext cx="1558925" cy="1525588"/>
          </a:xfrm>
          <a:custGeom>
            <a:avLst/>
            <a:gdLst>
              <a:gd name="T0" fmla="*/ 0 w 1105"/>
              <a:gd name="T1" fmla="*/ 2147483647 h 961"/>
              <a:gd name="T2" fmla="*/ 0 w 1105"/>
              <a:gd name="T3" fmla="*/ 2147483647 h 961"/>
              <a:gd name="T4" fmla="*/ 2147483647 w 1105"/>
              <a:gd name="T5" fmla="*/ 2147483647 h 961"/>
              <a:gd name="T6" fmla="*/ 2147483647 w 1105"/>
              <a:gd name="T7" fmla="*/ 0 h 961"/>
              <a:gd name="T8" fmla="*/ 0 w 1105"/>
              <a:gd name="T9" fmla="*/ 2147483647 h 961"/>
              <a:gd name="T10" fmla="*/ 0 60000 65536"/>
              <a:gd name="T11" fmla="*/ 0 60000 65536"/>
              <a:gd name="T12" fmla="*/ 0 60000 65536"/>
              <a:gd name="T13" fmla="*/ 0 60000 65536"/>
              <a:gd name="T14" fmla="*/ 0 60000 65536"/>
              <a:gd name="T15" fmla="*/ 0 w 1105"/>
              <a:gd name="T16" fmla="*/ 0 h 961"/>
              <a:gd name="T17" fmla="*/ 1105 w 1105"/>
              <a:gd name="T18" fmla="*/ 961 h 961"/>
            </a:gdLst>
            <a:ahLst/>
            <a:cxnLst>
              <a:cxn ang="T10">
                <a:pos x="T0" y="T1"/>
              </a:cxn>
              <a:cxn ang="T11">
                <a:pos x="T2" y="T3"/>
              </a:cxn>
              <a:cxn ang="T12">
                <a:pos x="T4" y="T5"/>
              </a:cxn>
              <a:cxn ang="T13">
                <a:pos x="T6" y="T7"/>
              </a:cxn>
              <a:cxn ang="T14">
                <a:pos x="T8" y="T9"/>
              </a:cxn>
            </a:cxnLst>
            <a:rect l="T15" t="T16" r="T17" b="T18"/>
            <a:pathLst>
              <a:path w="1105" h="961">
                <a:moveTo>
                  <a:pt x="0" y="202"/>
                </a:moveTo>
                <a:lnTo>
                  <a:pt x="0" y="960"/>
                </a:lnTo>
                <a:lnTo>
                  <a:pt x="1104" y="758"/>
                </a:lnTo>
                <a:lnTo>
                  <a:pt x="1104" y="0"/>
                </a:lnTo>
                <a:lnTo>
                  <a:pt x="0" y="202"/>
                </a:lnTo>
              </a:path>
            </a:pathLst>
          </a:custGeom>
          <a:solidFill>
            <a:srgbClr val="919191"/>
          </a:solidFill>
          <a:ln w="12700" cap="rnd">
            <a:solidFill>
              <a:schemeClr val="bg2"/>
            </a:solidFill>
            <a:round/>
            <a:headEnd/>
            <a:tailEnd/>
          </a:ln>
        </p:spPr>
        <p:txBody>
          <a:bodyPr/>
          <a:lstStyle/>
          <a:p>
            <a:endParaRPr lang="en-US"/>
          </a:p>
        </p:txBody>
      </p:sp>
      <p:sp>
        <p:nvSpPr>
          <p:cNvPr id="22538" name="Line 10"/>
          <p:cNvSpPr>
            <a:spLocks noChangeShapeType="1"/>
          </p:cNvSpPr>
          <p:nvPr/>
        </p:nvSpPr>
        <p:spPr bwMode="auto">
          <a:xfrm flipH="1" flipV="1">
            <a:off x="9712326" y="3784600"/>
            <a:ext cx="34925" cy="1428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40" name="Line 12"/>
          <p:cNvSpPr>
            <a:spLocks noChangeShapeType="1"/>
          </p:cNvSpPr>
          <p:nvPr/>
        </p:nvSpPr>
        <p:spPr bwMode="auto">
          <a:xfrm flipV="1">
            <a:off x="6529389" y="3765550"/>
            <a:ext cx="642937" cy="628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41" name="Line 13"/>
          <p:cNvSpPr>
            <a:spLocks noChangeShapeType="1"/>
          </p:cNvSpPr>
          <p:nvPr/>
        </p:nvSpPr>
        <p:spPr bwMode="auto">
          <a:xfrm flipH="1" flipV="1">
            <a:off x="9747250" y="5213350"/>
            <a:ext cx="33338" cy="1009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42" name="Oval 16"/>
          <p:cNvSpPr>
            <a:spLocks noChangeArrowheads="1"/>
          </p:cNvSpPr>
          <p:nvPr/>
        </p:nvSpPr>
        <p:spPr bwMode="auto">
          <a:xfrm>
            <a:off x="9685338" y="3752850"/>
            <a:ext cx="55562"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2543" name="Oval 17"/>
          <p:cNvSpPr>
            <a:spLocks noChangeArrowheads="1"/>
          </p:cNvSpPr>
          <p:nvPr/>
        </p:nvSpPr>
        <p:spPr bwMode="auto">
          <a:xfrm>
            <a:off x="7821613" y="3086100"/>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2544" name="Freeform 18"/>
          <p:cNvSpPr>
            <a:spLocks/>
          </p:cNvSpPr>
          <p:nvPr/>
        </p:nvSpPr>
        <p:spPr bwMode="auto">
          <a:xfrm>
            <a:off x="6172200" y="43449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2545" name="Arc 19"/>
          <p:cNvSpPr>
            <a:spLocks/>
          </p:cNvSpPr>
          <p:nvPr/>
        </p:nvSpPr>
        <p:spPr bwMode="auto">
          <a:xfrm rot="720000">
            <a:off x="6372225" y="4360864"/>
            <a:ext cx="211138" cy="236537"/>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2546" name="Line 20"/>
          <p:cNvSpPr>
            <a:spLocks noChangeShapeType="1"/>
          </p:cNvSpPr>
          <p:nvPr/>
        </p:nvSpPr>
        <p:spPr bwMode="auto">
          <a:xfrm flipH="1">
            <a:off x="6172201" y="4179888"/>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47" name="Oval 21"/>
          <p:cNvSpPr>
            <a:spLocks noChangeArrowheads="1"/>
          </p:cNvSpPr>
          <p:nvPr/>
        </p:nvSpPr>
        <p:spPr bwMode="auto">
          <a:xfrm rot="-1860000">
            <a:off x="6450013" y="4365625"/>
            <a:ext cx="100012" cy="198438"/>
          </a:xfrm>
          <a:prstGeom prst="ellipse">
            <a:avLst/>
          </a:prstGeom>
          <a:solidFill>
            <a:schemeClr val="tx1"/>
          </a:solidFill>
          <a:ln w="12700">
            <a:solidFill>
              <a:schemeClr val="tx1"/>
            </a:solidFill>
            <a:round/>
            <a:headEnd/>
            <a:tailEnd/>
          </a:ln>
        </p:spPr>
        <p:txBody>
          <a:bodyPr wrap="none" anchor="ctr"/>
          <a:lstStyle/>
          <a:p>
            <a:endParaRPr lang="en-US"/>
          </a:p>
        </p:txBody>
      </p:sp>
      <p:sp>
        <p:nvSpPr>
          <p:cNvPr id="22548" name="Line 22"/>
          <p:cNvSpPr>
            <a:spLocks noChangeShapeType="1"/>
          </p:cNvSpPr>
          <p:nvPr/>
        </p:nvSpPr>
        <p:spPr bwMode="auto">
          <a:xfrm flipV="1">
            <a:off x="6172201" y="4586288"/>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49" name="Freeform 23"/>
          <p:cNvSpPr>
            <a:spLocks/>
          </p:cNvSpPr>
          <p:nvPr/>
        </p:nvSpPr>
        <p:spPr bwMode="auto">
          <a:xfrm>
            <a:off x="9423400" y="61737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2550" name="Arc 24"/>
          <p:cNvSpPr>
            <a:spLocks/>
          </p:cNvSpPr>
          <p:nvPr/>
        </p:nvSpPr>
        <p:spPr bwMode="auto">
          <a:xfrm rot="720000">
            <a:off x="9623425" y="6189664"/>
            <a:ext cx="211138" cy="236537"/>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2551" name="Line 25"/>
          <p:cNvSpPr>
            <a:spLocks noChangeShapeType="1"/>
          </p:cNvSpPr>
          <p:nvPr/>
        </p:nvSpPr>
        <p:spPr bwMode="auto">
          <a:xfrm flipH="1">
            <a:off x="9423401" y="6008688"/>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52" name="Oval 26"/>
          <p:cNvSpPr>
            <a:spLocks noChangeArrowheads="1"/>
          </p:cNvSpPr>
          <p:nvPr/>
        </p:nvSpPr>
        <p:spPr bwMode="auto">
          <a:xfrm rot="-1860000">
            <a:off x="9701213" y="6194425"/>
            <a:ext cx="100012" cy="198438"/>
          </a:xfrm>
          <a:prstGeom prst="ellipse">
            <a:avLst/>
          </a:prstGeom>
          <a:solidFill>
            <a:schemeClr val="tx1"/>
          </a:solidFill>
          <a:ln w="12700">
            <a:solidFill>
              <a:schemeClr val="tx1"/>
            </a:solidFill>
            <a:round/>
            <a:headEnd/>
            <a:tailEnd/>
          </a:ln>
        </p:spPr>
        <p:txBody>
          <a:bodyPr wrap="none" anchor="ctr"/>
          <a:lstStyle/>
          <a:p>
            <a:endParaRPr lang="en-US"/>
          </a:p>
        </p:txBody>
      </p:sp>
      <p:sp>
        <p:nvSpPr>
          <p:cNvPr id="22553" name="Line 27"/>
          <p:cNvSpPr>
            <a:spLocks noChangeShapeType="1"/>
          </p:cNvSpPr>
          <p:nvPr/>
        </p:nvSpPr>
        <p:spPr bwMode="auto">
          <a:xfrm flipV="1">
            <a:off x="9423401" y="6415088"/>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54" name="Rectangle 28"/>
          <p:cNvSpPr>
            <a:spLocks noGrp="1" noChangeArrowheads="1"/>
          </p:cNvSpPr>
          <p:nvPr>
            <p:ph type="title"/>
          </p:nvPr>
        </p:nvSpPr>
        <p:spPr>
          <a:noFill/>
        </p:spPr>
        <p:txBody>
          <a:bodyPr/>
          <a:lstStyle/>
          <a:p>
            <a:r>
              <a:rPr lang="en-US"/>
              <a:t>Stereo image rectification</a:t>
            </a:r>
          </a:p>
        </p:txBody>
      </p:sp>
      <p:sp>
        <p:nvSpPr>
          <p:cNvPr id="416797" name="Rectangle 29"/>
          <p:cNvSpPr>
            <a:spLocks noGrp="1" noChangeArrowheads="1"/>
          </p:cNvSpPr>
          <p:nvPr>
            <p:ph type="body" idx="1"/>
          </p:nvPr>
        </p:nvSpPr>
        <p:spPr>
          <a:xfrm>
            <a:off x="533400" y="6400800"/>
            <a:ext cx="7391400" cy="406399"/>
          </a:xfrm>
          <a:noFill/>
        </p:spPr>
        <p:txBody>
          <a:bodyPr/>
          <a:lstStyle/>
          <a:p>
            <a:pPr marL="0" indent="0"/>
            <a:r>
              <a:rPr lang="en-US" sz="1400" dirty="0"/>
              <a:t>C. Loop and Z. Zhang. </a:t>
            </a:r>
            <a:r>
              <a:rPr lang="en-US" sz="1400" dirty="0">
                <a:hlinkClick r:id="rId3"/>
              </a:rPr>
              <a:t>Computing Rectifying Homographies for Stereo Vision</a:t>
            </a:r>
            <a:r>
              <a:rPr lang="en-US" sz="1400" dirty="0"/>
              <a:t>. CVPR 1999</a:t>
            </a:r>
            <a:endParaRPr lang="en-US" sz="1600" dirty="0"/>
          </a:p>
        </p:txBody>
      </p:sp>
      <p:sp>
        <p:nvSpPr>
          <p:cNvPr id="2" name="TextBox 1">
            <a:extLst>
              <a:ext uri="{FF2B5EF4-FFF2-40B4-BE49-F238E27FC236}">
                <a16:creationId xmlns:a16="http://schemas.microsoft.com/office/drawing/2014/main" id="{F8F59EA1-ABB9-2942-9195-597C9E78D8F7}"/>
              </a:ext>
            </a:extLst>
          </p:cNvPr>
          <p:cNvSpPr txBox="1"/>
          <p:nvPr/>
        </p:nvSpPr>
        <p:spPr>
          <a:xfrm>
            <a:off x="850750" y="1034714"/>
            <a:ext cx="5898507" cy="2677656"/>
          </a:xfrm>
          <a:prstGeom prst="rect">
            <a:avLst/>
          </a:prstGeom>
          <a:noFill/>
        </p:spPr>
        <p:txBody>
          <a:bodyPr wrap="square" rtlCol="0">
            <a:spAutoFit/>
          </a:bodyPr>
          <a:lstStyle/>
          <a:p>
            <a:pPr marL="342900" indent="-342900">
              <a:buFont typeface="Arial" panose="020B0604020202020204" pitchFamily="34" charset="0"/>
              <a:buChar char="•"/>
            </a:pPr>
            <a:r>
              <a:rPr lang="en-US" sz="2800" dirty="0"/>
              <a:t>If the image planes are not parallel, we can find </a:t>
            </a:r>
            <a:r>
              <a:rPr lang="en-US" sz="2800" dirty="0" err="1"/>
              <a:t>homographies</a:t>
            </a:r>
            <a:r>
              <a:rPr lang="en-US" sz="2800" dirty="0"/>
              <a:t> to project each view onto a common plane parallel to the baseline</a:t>
            </a:r>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127726727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2"/>
          <p:cNvSpPr>
            <a:spLocks/>
          </p:cNvSpPr>
          <p:nvPr/>
        </p:nvSpPr>
        <p:spPr bwMode="auto">
          <a:xfrm>
            <a:off x="9120189" y="1041400"/>
            <a:ext cx="1220787" cy="839788"/>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endParaRPr lang="en-US"/>
          </a:p>
        </p:txBody>
      </p:sp>
      <p:sp>
        <p:nvSpPr>
          <p:cNvPr id="22531" name="Line 3"/>
          <p:cNvSpPr>
            <a:spLocks noChangeShapeType="1"/>
          </p:cNvSpPr>
          <p:nvPr/>
        </p:nvSpPr>
        <p:spPr bwMode="auto">
          <a:xfrm>
            <a:off x="6529388" y="4394200"/>
            <a:ext cx="3251200" cy="18288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2" name="Line 4"/>
          <p:cNvSpPr>
            <a:spLocks noChangeShapeType="1"/>
          </p:cNvSpPr>
          <p:nvPr/>
        </p:nvSpPr>
        <p:spPr bwMode="auto">
          <a:xfrm flipV="1">
            <a:off x="7850188" y="1346200"/>
            <a:ext cx="1795462" cy="1771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3" name="Freeform 5"/>
          <p:cNvSpPr>
            <a:spLocks/>
          </p:cNvSpPr>
          <p:nvPr/>
        </p:nvSpPr>
        <p:spPr bwMode="auto">
          <a:xfrm>
            <a:off x="6461125" y="1803400"/>
            <a:ext cx="1695450" cy="1601788"/>
          </a:xfrm>
          <a:custGeom>
            <a:avLst/>
            <a:gdLst>
              <a:gd name="T0" fmla="*/ 2147483647 w 1201"/>
              <a:gd name="T1" fmla="*/ 2147483647 h 1009"/>
              <a:gd name="T2" fmla="*/ 2147483647 w 1201"/>
              <a:gd name="T3" fmla="*/ 2147483647 h 1009"/>
              <a:gd name="T4" fmla="*/ 2147483647 w 1201"/>
              <a:gd name="T5" fmla="*/ 2147483647 h 1009"/>
              <a:gd name="T6" fmla="*/ 0 w 1201"/>
              <a:gd name="T7" fmla="*/ 0 h 1009"/>
              <a:gd name="T8" fmla="*/ 2147483647 w 1201"/>
              <a:gd name="T9" fmla="*/ 2147483647 h 1009"/>
              <a:gd name="T10" fmla="*/ 0 60000 65536"/>
              <a:gd name="T11" fmla="*/ 0 60000 65536"/>
              <a:gd name="T12" fmla="*/ 0 60000 65536"/>
              <a:gd name="T13" fmla="*/ 0 60000 65536"/>
              <a:gd name="T14" fmla="*/ 0 60000 65536"/>
              <a:gd name="T15" fmla="*/ 0 w 1201"/>
              <a:gd name="T16" fmla="*/ 0 h 1009"/>
              <a:gd name="T17" fmla="*/ 1201 w 1201"/>
              <a:gd name="T18" fmla="*/ 1009 h 1009"/>
            </a:gdLst>
            <a:ahLst/>
            <a:cxnLst>
              <a:cxn ang="T10">
                <a:pos x="T0" y="T1"/>
              </a:cxn>
              <a:cxn ang="T11">
                <a:pos x="T2" y="T3"/>
              </a:cxn>
              <a:cxn ang="T12">
                <a:pos x="T4" y="T5"/>
              </a:cxn>
              <a:cxn ang="T13">
                <a:pos x="T6" y="T7"/>
              </a:cxn>
              <a:cxn ang="T14">
                <a:pos x="T8" y="T9"/>
              </a:cxn>
            </a:cxnLst>
            <a:rect l="T15" t="T16" r="T17" b="T18"/>
            <a:pathLst>
              <a:path w="1201" h="1009">
                <a:moveTo>
                  <a:pt x="336" y="576"/>
                </a:moveTo>
                <a:lnTo>
                  <a:pt x="1200" y="1008"/>
                </a:lnTo>
                <a:lnTo>
                  <a:pt x="864" y="432"/>
                </a:lnTo>
                <a:lnTo>
                  <a:pt x="0" y="0"/>
                </a:lnTo>
                <a:lnTo>
                  <a:pt x="336" y="576"/>
                </a:lnTo>
              </a:path>
            </a:pathLst>
          </a:custGeom>
          <a:solidFill>
            <a:srgbClr val="919191"/>
          </a:solidFill>
          <a:ln w="12700" cap="rnd">
            <a:solidFill>
              <a:schemeClr val="bg2"/>
            </a:solidFill>
            <a:round/>
            <a:headEnd/>
            <a:tailEnd/>
          </a:ln>
        </p:spPr>
        <p:txBody>
          <a:bodyPr/>
          <a:lstStyle/>
          <a:p>
            <a:endParaRPr lang="en-US"/>
          </a:p>
        </p:txBody>
      </p:sp>
      <p:sp>
        <p:nvSpPr>
          <p:cNvPr id="22534" name="Line 6"/>
          <p:cNvSpPr>
            <a:spLocks noChangeShapeType="1"/>
          </p:cNvSpPr>
          <p:nvPr/>
        </p:nvSpPr>
        <p:spPr bwMode="auto">
          <a:xfrm flipH="1" flipV="1">
            <a:off x="9645651" y="1346200"/>
            <a:ext cx="66675" cy="24384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5" name="Line 7"/>
          <p:cNvSpPr>
            <a:spLocks noChangeShapeType="1"/>
          </p:cNvSpPr>
          <p:nvPr/>
        </p:nvSpPr>
        <p:spPr bwMode="auto">
          <a:xfrm flipV="1">
            <a:off x="7172326" y="3098800"/>
            <a:ext cx="677863" cy="666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6" name="Freeform 8"/>
          <p:cNvSpPr>
            <a:spLocks/>
          </p:cNvSpPr>
          <p:nvPr/>
        </p:nvSpPr>
        <p:spPr bwMode="auto">
          <a:xfrm>
            <a:off x="6326189" y="2574925"/>
            <a:ext cx="1220787" cy="2001838"/>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2537" name="Freeform 9"/>
          <p:cNvSpPr>
            <a:spLocks/>
          </p:cNvSpPr>
          <p:nvPr/>
        </p:nvSpPr>
        <p:spPr bwMode="auto">
          <a:xfrm>
            <a:off x="9239251" y="3098800"/>
            <a:ext cx="1558925" cy="1525588"/>
          </a:xfrm>
          <a:custGeom>
            <a:avLst/>
            <a:gdLst>
              <a:gd name="T0" fmla="*/ 0 w 1105"/>
              <a:gd name="T1" fmla="*/ 2147483647 h 961"/>
              <a:gd name="T2" fmla="*/ 0 w 1105"/>
              <a:gd name="T3" fmla="*/ 2147483647 h 961"/>
              <a:gd name="T4" fmla="*/ 2147483647 w 1105"/>
              <a:gd name="T5" fmla="*/ 2147483647 h 961"/>
              <a:gd name="T6" fmla="*/ 2147483647 w 1105"/>
              <a:gd name="T7" fmla="*/ 0 h 961"/>
              <a:gd name="T8" fmla="*/ 0 w 1105"/>
              <a:gd name="T9" fmla="*/ 2147483647 h 961"/>
              <a:gd name="T10" fmla="*/ 0 60000 65536"/>
              <a:gd name="T11" fmla="*/ 0 60000 65536"/>
              <a:gd name="T12" fmla="*/ 0 60000 65536"/>
              <a:gd name="T13" fmla="*/ 0 60000 65536"/>
              <a:gd name="T14" fmla="*/ 0 60000 65536"/>
              <a:gd name="T15" fmla="*/ 0 w 1105"/>
              <a:gd name="T16" fmla="*/ 0 h 961"/>
              <a:gd name="T17" fmla="*/ 1105 w 1105"/>
              <a:gd name="T18" fmla="*/ 961 h 961"/>
            </a:gdLst>
            <a:ahLst/>
            <a:cxnLst>
              <a:cxn ang="T10">
                <a:pos x="T0" y="T1"/>
              </a:cxn>
              <a:cxn ang="T11">
                <a:pos x="T2" y="T3"/>
              </a:cxn>
              <a:cxn ang="T12">
                <a:pos x="T4" y="T5"/>
              </a:cxn>
              <a:cxn ang="T13">
                <a:pos x="T6" y="T7"/>
              </a:cxn>
              <a:cxn ang="T14">
                <a:pos x="T8" y="T9"/>
              </a:cxn>
            </a:cxnLst>
            <a:rect l="T15" t="T16" r="T17" b="T18"/>
            <a:pathLst>
              <a:path w="1105" h="961">
                <a:moveTo>
                  <a:pt x="0" y="202"/>
                </a:moveTo>
                <a:lnTo>
                  <a:pt x="0" y="960"/>
                </a:lnTo>
                <a:lnTo>
                  <a:pt x="1104" y="758"/>
                </a:lnTo>
                <a:lnTo>
                  <a:pt x="1104" y="0"/>
                </a:lnTo>
                <a:lnTo>
                  <a:pt x="0" y="202"/>
                </a:lnTo>
              </a:path>
            </a:pathLst>
          </a:custGeom>
          <a:solidFill>
            <a:srgbClr val="919191"/>
          </a:solidFill>
          <a:ln w="12700" cap="rnd">
            <a:solidFill>
              <a:schemeClr val="bg2"/>
            </a:solidFill>
            <a:round/>
            <a:headEnd/>
            <a:tailEnd/>
          </a:ln>
        </p:spPr>
        <p:txBody>
          <a:bodyPr/>
          <a:lstStyle/>
          <a:p>
            <a:endParaRPr lang="en-US"/>
          </a:p>
        </p:txBody>
      </p:sp>
      <p:sp>
        <p:nvSpPr>
          <p:cNvPr id="22538" name="Line 10"/>
          <p:cNvSpPr>
            <a:spLocks noChangeShapeType="1"/>
          </p:cNvSpPr>
          <p:nvPr/>
        </p:nvSpPr>
        <p:spPr bwMode="auto">
          <a:xfrm flipH="1" flipV="1">
            <a:off x="9712326" y="3784600"/>
            <a:ext cx="34925" cy="1428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39" name="Freeform 11"/>
          <p:cNvSpPr>
            <a:spLocks/>
          </p:cNvSpPr>
          <p:nvPr/>
        </p:nvSpPr>
        <p:spPr bwMode="auto">
          <a:xfrm>
            <a:off x="9442450" y="4292600"/>
            <a:ext cx="1220788" cy="2001838"/>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p>
        </p:txBody>
      </p:sp>
      <p:sp>
        <p:nvSpPr>
          <p:cNvPr id="22540" name="Line 12"/>
          <p:cNvSpPr>
            <a:spLocks noChangeShapeType="1"/>
          </p:cNvSpPr>
          <p:nvPr/>
        </p:nvSpPr>
        <p:spPr bwMode="auto">
          <a:xfrm flipV="1">
            <a:off x="6529389" y="3765550"/>
            <a:ext cx="642937" cy="628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41" name="Line 13"/>
          <p:cNvSpPr>
            <a:spLocks noChangeShapeType="1"/>
          </p:cNvSpPr>
          <p:nvPr/>
        </p:nvSpPr>
        <p:spPr bwMode="auto">
          <a:xfrm flipH="1" flipV="1">
            <a:off x="9747250" y="5213350"/>
            <a:ext cx="33338" cy="10096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2542" name="Oval 16"/>
          <p:cNvSpPr>
            <a:spLocks noChangeArrowheads="1"/>
          </p:cNvSpPr>
          <p:nvPr/>
        </p:nvSpPr>
        <p:spPr bwMode="auto">
          <a:xfrm>
            <a:off x="9685338" y="3752850"/>
            <a:ext cx="55562"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2543" name="Oval 17"/>
          <p:cNvSpPr>
            <a:spLocks noChangeArrowheads="1"/>
          </p:cNvSpPr>
          <p:nvPr/>
        </p:nvSpPr>
        <p:spPr bwMode="auto">
          <a:xfrm>
            <a:off x="7821613" y="3086100"/>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2544" name="Freeform 18"/>
          <p:cNvSpPr>
            <a:spLocks/>
          </p:cNvSpPr>
          <p:nvPr/>
        </p:nvSpPr>
        <p:spPr bwMode="auto">
          <a:xfrm>
            <a:off x="6172200" y="43449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2545" name="Arc 19"/>
          <p:cNvSpPr>
            <a:spLocks/>
          </p:cNvSpPr>
          <p:nvPr/>
        </p:nvSpPr>
        <p:spPr bwMode="auto">
          <a:xfrm rot="720000">
            <a:off x="6372225" y="4360864"/>
            <a:ext cx="211138" cy="236537"/>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2546" name="Line 20"/>
          <p:cNvSpPr>
            <a:spLocks noChangeShapeType="1"/>
          </p:cNvSpPr>
          <p:nvPr/>
        </p:nvSpPr>
        <p:spPr bwMode="auto">
          <a:xfrm flipH="1">
            <a:off x="6172201" y="4179888"/>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47" name="Oval 21"/>
          <p:cNvSpPr>
            <a:spLocks noChangeArrowheads="1"/>
          </p:cNvSpPr>
          <p:nvPr/>
        </p:nvSpPr>
        <p:spPr bwMode="auto">
          <a:xfrm rot="-1860000">
            <a:off x="6450013" y="4365625"/>
            <a:ext cx="100012" cy="198438"/>
          </a:xfrm>
          <a:prstGeom prst="ellipse">
            <a:avLst/>
          </a:prstGeom>
          <a:solidFill>
            <a:schemeClr val="tx1"/>
          </a:solidFill>
          <a:ln w="12700">
            <a:solidFill>
              <a:schemeClr val="tx1"/>
            </a:solidFill>
            <a:round/>
            <a:headEnd/>
            <a:tailEnd/>
          </a:ln>
        </p:spPr>
        <p:txBody>
          <a:bodyPr wrap="none" anchor="ctr"/>
          <a:lstStyle/>
          <a:p>
            <a:endParaRPr lang="en-US"/>
          </a:p>
        </p:txBody>
      </p:sp>
      <p:sp>
        <p:nvSpPr>
          <p:cNvPr id="22548" name="Line 22"/>
          <p:cNvSpPr>
            <a:spLocks noChangeShapeType="1"/>
          </p:cNvSpPr>
          <p:nvPr/>
        </p:nvSpPr>
        <p:spPr bwMode="auto">
          <a:xfrm flipV="1">
            <a:off x="6172201" y="4586288"/>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49" name="Freeform 23"/>
          <p:cNvSpPr>
            <a:spLocks/>
          </p:cNvSpPr>
          <p:nvPr/>
        </p:nvSpPr>
        <p:spPr bwMode="auto">
          <a:xfrm>
            <a:off x="9423400" y="61737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p>
        </p:txBody>
      </p:sp>
      <p:sp>
        <p:nvSpPr>
          <p:cNvPr id="22550" name="Arc 24"/>
          <p:cNvSpPr>
            <a:spLocks/>
          </p:cNvSpPr>
          <p:nvPr/>
        </p:nvSpPr>
        <p:spPr bwMode="auto">
          <a:xfrm rot="720000">
            <a:off x="9623425" y="6189664"/>
            <a:ext cx="211138" cy="236537"/>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p>
        </p:txBody>
      </p:sp>
      <p:sp>
        <p:nvSpPr>
          <p:cNvPr id="22551" name="Line 25"/>
          <p:cNvSpPr>
            <a:spLocks noChangeShapeType="1"/>
          </p:cNvSpPr>
          <p:nvPr/>
        </p:nvSpPr>
        <p:spPr bwMode="auto">
          <a:xfrm flipH="1">
            <a:off x="9423401" y="6008688"/>
            <a:ext cx="303213" cy="5508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52" name="Oval 26"/>
          <p:cNvSpPr>
            <a:spLocks noChangeArrowheads="1"/>
          </p:cNvSpPr>
          <p:nvPr/>
        </p:nvSpPr>
        <p:spPr bwMode="auto">
          <a:xfrm rot="-1860000">
            <a:off x="9701213" y="6194425"/>
            <a:ext cx="100012" cy="198438"/>
          </a:xfrm>
          <a:prstGeom prst="ellipse">
            <a:avLst/>
          </a:prstGeom>
          <a:solidFill>
            <a:schemeClr val="tx1"/>
          </a:solidFill>
          <a:ln w="12700">
            <a:solidFill>
              <a:schemeClr val="tx1"/>
            </a:solidFill>
            <a:round/>
            <a:headEnd/>
            <a:tailEnd/>
          </a:ln>
        </p:spPr>
        <p:txBody>
          <a:bodyPr wrap="none" anchor="ctr"/>
          <a:lstStyle/>
          <a:p>
            <a:endParaRPr lang="en-US"/>
          </a:p>
        </p:txBody>
      </p:sp>
      <p:sp>
        <p:nvSpPr>
          <p:cNvPr id="22553" name="Line 27"/>
          <p:cNvSpPr>
            <a:spLocks noChangeShapeType="1"/>
          </p:cNvSpPr>
          <p:nvPr/>
        </p:nvSpPr>
        <p:spPr bwMode="auto">
          <a:xfrm flipV="1">
            <a:off x="9423401" y="6415088"/>
            <a:ext cx="555625" cy="144462"/>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22554" name="Rectangle 28"/>
          <p:cNvSpPr>
            <a:spLocks noGrp="1" noChangeArrowheads="1"/>
          </p:cNvSpPr>
          <p:nvPr>
            <p:ph type="title"/>
          </p:nvPr>
        </p:nvSpPr>
        <p:spPr>
          <a:noFill/>
        </p:spPr>
        <p:txBody>
          <a:bodyPr/>
          <a:lstStyle/>
          <a:p>
            <a:r>
              <a:rPr lang="en-US" dirty="0"/>
              <a:t>Stereo image rectification</a:t>
            </a:r>
          </a:p>
        </p:txBody>
      </p:sp>
      <p:sp>
        <p:nvSpPr>
          <p:cNvPr id="416797" name="Rectangle 29"/>
          <p:cNvSpPr>
            <a:spLocks noGrp="1" noChangeArrowheads="1"/>
          </p:cNvSpPr>
          <p:nvPr>
            <p:ph type="body" idx="1"/>
          </p:nvPr>
        </p:nvSpPr>
        <p:spPr>
          <a:xfrm>
            <a:off x="533400" y="6400800"/>
            <a:ext cx="7391400" cy="406399"/>
          </a:xfrm>
          <a:noFill/>
        </p:spPr>
        <p:txBody>
          <a:bodyPr/>
          <a:lstStyle/>
          <a:p>
            <a:pPr marL="0" indent="0"/>
            <a:r>
              <a:rPr lang="en-US" sz="1400" dirty="0"/>
              <a:t>C. Loop and Z. Zhang. </a:t>
            </a:r>
            <a:r>
              <a:rPr lang="en-US" sz="1400" dirty="0">
                <a:hlinkClick r:id="rId3"/>
              </a:rPr>
              <a:t>Computing Rectifying Homographies for Stereo Vision</a:t>
            </a:r>
            <a:r>
              <a:rPr lang="en-US" sz="1400" dirty="0"/>
              <a:t>. CVPR 1999</a:t>
            </a:r>
            <a:endParaRPr lang="en-US" sz="1600" dirty="0"/>
          </a:p>
        </p:txBody>
      </p:sp>
      <p:sp>
        <p:nvSpPr>
          <p:cNvPr id="22556" name="Line 35"/>
          <p:cNvSpPr>
            <a:spLocks noChangeShapeType="1"/>
          </p:cNvSpPr>
          <p:nvPr/>
        </p:nvSpPr>
        <p:spPr bwMode="auto">
          <a:xfrm>
            <a:off x="7554914" y="3241676"/>
            <a:ext cx="1893887" cy="1046163"/>
          </a:xfrm>
          <a:prstGeom prst="line">
            <a:avLst/>
          </a:prstGeom>
          <a:noFill/>
          <a:ln w="12700">
            <a:solidFill>
              <a:schemeClr val="tx1"/>
            </a:solidFill>
            <a:prstDash val="dash"/>
            <a:round/>
            <a:headEnd/>
            <a:tailEnd/>
          </a:ln>
        </p:spPr>
        <p:txBody>
          <a:bodyPr/>
          <a:lstStyle/>
          <a:p>
            <a:endParaRPr lang="en-US"/>
          </a:p>
        </p:txBody>
      </p:sp>
      <p:sp>
        <p:nvSpPr>
          <p:cNvPr id="22557" name="Line 36"/>
          <p:cNvSpPr>
            <a:spLocks noChangeShapeType="1"/>
          </p:cNvSpPr>
          <p:nvPr/>
        </p:nvSpPr>
        <p:spPr bwMode="auto">
          <a:xfrm>
            <a:off x="7546975" y="4572001"/>
            <a:ext cx="1893888" cy="1046163"/>
          </a:xfrm>
          <a:prstGeom prst="line">
            <a:avLst/>
          </a:prstGeom>
          <a:noFill/>
          <a:ln w="12700">
            <a:solidFill>
              <a:schemeClr val="tx1"/>
            </a:solidFill>
            <a:prstDash val="dash"/>
            <a:round/>
            <a:headEnd/>
            <a:tailEnd/>
          </a:ln>
        </p:spPr>
        <p:txBody>
          <a:bodyPr/>
          <a:lstStyle/>
          <a:p>
            <a:endParaRPr lang="en-US"/>
          </a:p>
        </p:txBody>
      </p:sp>
      <p:sp>
        <p:nvSpPr>
          <p:cNvPr id="416798" name="Line 30"/>
          <p:cNvSpPr>
            <a:spLocks noChangeShapeType="1"/>
          </p:cNvSpPr>
          <p:nvPr/>
        </p:nvSpPr>
        <p:spPr bwMode="auto">
          <a:xfrm>
            <a:off x="6326189" y="3292475"/>
            <a:ext cx="1209675" cy="668338"/>
          </a:xfrm>
          <a:prstGeom prst="line">
            <a:avLst/>
          </a:prstGeom>
          <a:noFill/>
          <a:ln w="12700">
            <a:solidFill>
              <a:schemeClr val="tx1"/>
            </a:solidFill>
            <a:round/>
            <a:headEnd/>
            <a:tailEnd/>
          </a:ln>
        </p:spPr>
        <p:txBody>
          <a:bodyPr/>
          <a:lstStyle/>
          <a:p>
            <a:endParaRPr lang="en-US"/>
          </a:p>
        </p:txBody>
      </p:sp>
      <p:sp>
        <p:nvSpPr>
          <p:cNvPr id="416799" name="Line 31"/>
          <p:cNvSpPr>
            <a:spLocks noChangeShapeType="1"/>
          </p:cNvSpPr>
          <p:nvPr/>
        </p:nvSpPr>
        <p:spPr bwMode="auto">
          <a:xfrm>
            <a:off x="9458326" y="5038725"/>
            <a:ext cx="1209675" cy="668338"/>
          </a:xfrm>
          <a:prstGeom prst="line">
            <a:avLst/>
          </a:prstGeom>
          <a:noFill/>
          <a:ln w="12700">
            <a:solidFill>
              <a:schemeClr val="tx1"/>
            </a:solidFill>
            <a:round/>
            <a:headEnd/>
            <a:tailEnd/>
          </a:ln>
        </p:spPr>
        <p:txBody>
          <a:bodyPr/>
          <a:lstStyle/>
          <a:p>
            <a:endParaRPr lang="en-US"/>
          </a:p>
        </p:txBody>
      </p:sp>
      <p:sp>
        <p:nvSpPr>
          <p:cNvPr id="416806" name="Line 38"/>
          <p:cNvSpPr>
            <a:spLocks noChangeShapeType="1"/>
          </p:cNvSpPr>
          <p:nvPr/>
        </p:nvSpPr>
        <p:spPr bwMode="auto">
          <a:xfrm>
            <a:off x="7554914" y="3978276"/>
            <a:ext cx="1893887" cy="1046163"/>
          </a:xfrm>
          <a:prstGeom prst="line">
            <a:avLst/>
          </a:prstGeom>
          <a:noFill/>
          <a:ln w="12700">
            <a:solidFill>
              <a:schemeClr val="tx1"/>
            </a:solidFill>
            <a:prstDash val="dash"/>
            <a:round/>
            <a:headEnd/>
            <a:tailEnd/>
          </a:ln>
        </p:spPr>
        <p:txBody>
          <a:bodyPr/>
          <a:lstStyle/>
          <a:p>
            <a:endParaRPr lang="en-US"/>
          </a:p>
        </p:txBody>
      </p:sp>
      <p:sp>
        <p:nvSpPr>
          <p:cNvPr id="22561" name="Oval 14"/>
          <p:cNvSpPr>
            <a:spLocks noChangeArrowheads="1"/>
          </p:cNvSpPr>
          <p:nvPr/>
        </p:nvSpPr>
        <p:spPr bwMode="auto">
          <a:xfrm>
            <a:off x="9718675" y="5165725"/>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2562" name="Oval 15"/>
          <p:cNvSpPr>
            <a:spLocks noChangeArrowheads="1"/>
          </p:cNvSpPr>
          <p:nvPr/>
        </p:nvSpPr>
        <p:spPr bwMode="auto">
          <a:xfrm>
            <a:off x="7143750" y="3733800"/>
            <a:ext cx="57150" cy="63500"/>
          </a:xfrm>
          <a:prstGeom prst="ellipse">
            <a:avLst/>
          </a:prstGeom>
          <a:solidFill>
            <a:srgbClr val="037C03"/>
          </a:solidFill>
          <a:ln w="12700">
            <a:solidFill>
              <a:schemeClr val="bg2"/>
            </a:solidFill>
            <a:round/>
            <a:headEnd/>
            <a:tailEnd/>
          </a:ln>
        </p:spPr>
        <p:txBody>
          <a:bodyPr wrap="none" anchor="ctr"/>
          <a:lstStyle/>
          <a:p>
            <a:endParaRPr lang="en-US"/>
          </a:p>
        </p:txBody>
      </p:sp>
      <p:sp>
        <p:nvSpPr>
          <p:cNvPr id="2" name="TextBox 1">
            <a:extLst>
              <a:ext uri="{FF2B5EF4-FFF2-40B4-BE49-F238E27FC236}">
                <a16:creationId xmlns:a16="http://schemas.microsoft.com/office/drawing/2014/main" id="{F8F59EA1-ABB9-2942-9195-597C9E78D8F7}"/>
              </a:ext>
            </a:extLst>
          </p:cNvPr>
          <p:cNvSpPr txBox="1"/>
          <p:nvPr/>
        </p:nvSpPr>
        <p:spPr>
          <a:xfrm>
            <a:off x="850750" y="1034714"/>
            <a:ext cx="5898507" cy="2246769"/>
          </a:xfrm>
          <a:prstGeom prst="rect">
            <a:avLst/>
          </a:prstGeom>
          <a:noFill/>
        </p:spPr>
        <p:txBody>
          <a:bodyPr wrap="square" rtlCol="0">
            <a:spAutoFit/>
          </a:bodyPr>
          <a:lstStyle/>
          <a:p>
            <a:pPr marL="342900" indent="-342900">
              <a:buFont typeface="Arial" panose="020B0604020202020204" pitchFamily="34" charset="0"/>
              <a:buChar char="•"/>
            </a:pPr>
            <a:r>
              <a:rPr lang="en-US" sz="2800" dirty="0"/>
              <a:t>If the image planes are not parallel, we can find </a:t>
            </a:r>
            <a:r>
              <a:rPr lang="en-US" sz="2800" dirty="0" err="1"/>
              <a:t>homographies</a:t>
            </a:r>
            <a:r>
              <a:rPr lang="en-US" sz="2800" dirty="0"/>
              <a:t> to project each view onto a common plane parallel to the baseline</a:t>
            </a:r>
          </a:p>
        </p:txBody>
      </p:sp>
    </p:spTree>
    <p:extLst>
      <p:ext uri="{BB962C8B-B14F-4D97-AF65-F5344CB8AC3E}">
        <p14:creationId xmlns:p14="http://schemas.microsoft.com/office/powerpoint/2010/main" val="104485141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Stereo image rectification</a:t>
            </a:r>
          </a:p>
        </p:txBody>
      </p:sp>
      <p:sp>
        <p:nvSpPr>
          <p:cNvPr id="23555" name="Rectangle 3"/>
          <p:cNvSpPr>
            <a:spLocks noGrp="1" noChangeArrowheads="1"/>
          </p:cNvSpPr>
          <p:nvPr>
            <p:ph type="body" idx="1"/>
          </p:nvPr>
        </p:nvSpPr>
        <p:spPr/>
        <p:txBody>
          <a:bodyPr/>
          <a:lstStyle/>
          <a:p>
            <a:pPr>
              <a:buFont typeface="Arial" panose="020B0604020202020204" pitchFamily="34" charset="0"/>
              <a:buChar char="•"/>
            </a:pPr>
            <a:r>
              <a:rPr lang="en-US" sz="2800" dirty="0"/>
              <a:t>Before rectification:</a:t>
            </a:r>
          </a:p>
        </p:txBody>
      </p:sp>
      <p:pic>
        <p:nvPicPr>
          <p:cNvPr id="3" name="Picture 2">
            <a:extLst>
              <a:ext uri="{FF2B5EF4-FFF2-40B4-BE49-F238E27FC236}">
                <a16:creationId xmlns:a16="http://schemas.microsoft.com/office/drawing/2014/main" id="{626DE314-91B5-AF4E-B0DA-C8CBD359D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85785"/>
            <a:ext cx="11811000" cy="4738815"/>
          </a:xfrm>
          <a:prstGeom prst="rect">
            <a:avLst/>
          </a:prstGeom>
        </p:spPr>
      </p:pic>
      <p:sp>
        <p:nvSpPr>
          <p:cNvPr id="6" name="TextBox 5">
            <a:extLst>
              <a:ext uri="{FF2B5EF4-FFF2-40B4-BE49-F238E27FC236}">
                <a16:creationId xmlns:a16="http://schemas.microsoft.com/office/drawing/2014/main" id="{21921E21-E378-F340-8AA4-1A9401146AAA}"/>
              </a:ext>
            </a:extLst>
          </p:cNvPr>
          <p:cNvSpPr txBox="1"/>
          <p:nvPr/>
        </p:nvSpPr>
        <p:spPr>
          <a:xfrm>
            <a:off x="10790584" y="6474023"/>
            <a:ext cx="1268296" cy="307777"/>
          </a:xfrm>
          <a:prstGeom prst="rect">
            <a:avLst/>
          </a:prstGeom>
          <a:noFill/>
        </p:spPr>
        <p:txBody>
          <a:bodyPr wrap="none" rtlCol="0">
            <a:spAutoFit/>
          </a:bodyPr>
          <a:lstStyle/>
          <a:p>
            <a:r>
              <a:rPr lang="en-US" sz="1400" dirty="0">
                <a:hlinkClick r:id="rId4"/>
              </a:rPr>
              <a:t>Image source</a:t>
            </a:r>
            <a:endParaRPr lang="en-US" sz="1400" dirty="0"/>
          </a:p>
        </p:txBody>
      </p:sp>
    </p:spTree>
    <p:extLst>
      <p:ext uri="{BB962C8B-B14F-4D97-AF65-F5344CB8AC3E}">
        <p14:creationId xmlns:p14="http://schemas.microsoft.com/office/powerpoint/2010/main" val="131016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Stereo image rectification</a:t>
            </a:r>
          </a:p>
        </p:txBody>
      </p:sp>
      <p:sp>
        <p:nvSpPr>
          <p:cNvPr id="23555" name="Rectangle 3"/>
          <p:cNvSpPr>
            <a:spLocks noGrp="1" noChangeArrowheads="1"/>
          </p:cNvSpPr>
          <p:nvPr>
            <p:ph type="body" idx="1"/>
          </p:nvPr>
        </p:nvSpPr>
        <p:spPr/>
        <p:txBody>
          <a:bodyPr/>
          <a:lstStyle/>
          <a:p>
            <a:pPr>
              <a:buFont typeface="Arial" panose="020B0604020202020204" pitchFamily="34" charset="0"/>
              <a:buChar char="•"/>
            </a:pPr>
            <a:r>
              <a:rPr lang="en-US" sz="2800" dirty="0"/>
              <a:t>After rectification:</a:t>
            </a:r>
          </a:p>
        </p:txBody>
      </p:sp>
      <p:pic>
        <p:nvPicPr>
          <p:cNvPr id="5" name="Picture 4">
            <a:extLst>
              <a:ext uri="{FF2B5EF4-FFF2-40B4-BE49-F238E27FC236}">
                <a16:creationId xmlns:a16="http://schemas.microsoft.com/office/drawing/2014/main" id="{C90E79AD-3D4D-B14F-81A4-404A682AD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68" y="1371600"/>
            <a:ext cx="11895732" cy="5334000"/>
          </a:xfrm>
          <a:prstGeom prst="rect">
            <a:avLst/>
          </a:prstGeom>
        </p:spPr>
      </p:pic>
      <p:sp>
        <p:nvSpPr>
          <p:cNvPr id="6" name="TextBox 5">
            <a:extLst>
              <a:ext uri="{FF2B5EF4-FFF2-40B4-BE49-F238E27FC236}">
                <a16:creationId xmlns:a16="http://schemas.microsoft.com/office/drawing/2014/main" id="{EDD77D0C-E84F-8546-9880-43571ADB8133}"/>
              </a:ext>
            </a:extLst>
          </p:cNvPr>
          <p:cNvSpPr txBox="1"/>
          <p:nvPr/>
        </p:nvSpPr>
        <p:spPr>
          <a:xfrm>
            <a:off x="10790584" y="6474023"/>
            <a:ext cx="1268296" cy="307777"/>
          </a:xfrm>
          <a:prstGeom prst="rect">
            <a:avLst/>
          </a:prstGeom>
          <a:noFill/>
        </p:spPr>
        <p:txBody>
          <a:bodyPr wrap="none" rtlCol="0">
            <a:spAutoFit/>
          </a:bodyPr>
          <a:lstStyle/>
          <a:p>
            <a:r>
              <a:rPr lang="en-US" sz="1400" dirty="0">
                <a:hlinkClick r:id="rId4"/>
              </a:rPr>
              <a:t>Image source</a:t>
            </a:r>
            <a:endParaRPr lang="en-US" sz="1400" dirty="0"/>
          </a:p>
        </p:txBody>
      </p:sp>
    </p:spTree>
    <p:extLst>
      <p:ext uri="{BB962C8B-B14F-4D97-AF65-F5344CB8AC3E}">
        <p14:creationId xmlns:p14="http://schemas.microsoft.com/office/powerpoint/2010/main" val="1838622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FBA07-5826-6340-B31B-EBBE9455E11E}"/>
              </a:ext>
            </a:extLst>
          </p:cNvPr>
          <p:cNvSpPr>
            <a:spLocks noGrp="1"/>
          </p:cNvSpPr>
          <p:nvPr>
            <p:ph type="title"/>
          </p:nvPr>
        </p:nvSpPr>
        <p:spPr/>
        <p:txBody>
          <a:bodyPr/>
          <a:lstStyle/>
          <a:p>
            <a:r>
              <a:rPr lang="en-US" dirty="0"/>
              <a:t>Another rectification example</a:t>
            </a:r>
          </a:p>
        </p:txBody>
      </p:sp>
      <p:sp>
        <p:nvSpPr>
          <p:cNvPr id="3" name="Content Placeholder 2">
            <a:extLst>
              <a:ext uri="{FF2B5EF4-FFF2-40B4-BE49-F238E27FC236}">
                <a16:creationId xmlns:a16="http://schemas.microsoft.com/office/drawing/2014/main" id="{546E9E27-A424-A445-9FA9-FD58EE3930AB}"/>
              </a:ext>
            </a:extLst>
          </p:cNvPr>
          <p:cNvSpPr>
            <a:spLocks noGrp="1"/>
          </p:cNvSpPr>
          <p:nvPr>
            <p:ph idx="1"/>
          </p:nvPr>
        </p:nvSpPr>
        <p:spPr/>
        <p:txBody>
          <a:bodyPr/>
          <a:lstStyle/>
          <a:p>
            <a:endParaRPr lang="en-US"/>
          </a:p>
        </p:txBody>
      </p:sp>
      <p:pic>
        <p:nvPicPr>
          <p:cNvPr id="4" name="http://www.ifp.illinois.edu/~yuhuang/rectify/orig_4_5_bd.JPG" descr="http://www.ifp.illinois.edu/~yuhuang/rectify/orig_4_5_bd.JPG">
            <a:extLst>
              <a:ext uri="{FF2B5EF4-FFF2-40B4-BE49-F238E27FC236}">
                <a16:creationId xmlns:a16="http://schemas.microsoft.com/office/drawing/2014/main" id="{BCB99079-3133-504A-BFAF-4823DCB5A605}"/>
              </a:ext>
            </a:extLst>
          </p:cNvPr>
          <p:cNvPicPr>
            <a:picLocks noChangeAspect="1"/>
          </p:cNvPicPr>
          <p:nvPr/>
        </p:nvPicPr>
        <p:blipFill>
          <a:blip r:embed="rId2"/>
          <a:stretch>
            <a:fillRect/>
          </a:stretch>
        </p:blipFill>
        <p:spPr>
          <a:xfrm>
            <a:off x="2257424" y="933183"/>
            <a:ext cx="7724776" cy="2873376"/>
          </a:xfrm>
          <a:prstGeom prst="rect">
            <a:avLst/>
          </a:prstGeom>
          <a:ln w="12700">
            <a:miter lim="400000"/>
          </a:ln>
        </p:spPr>
      </p:pic>
      <p:pic>
        <p:nvPicPr>
          <p:cNvPr id="5" name="http://www.ifp.illinois.edu/~yuhuang/rectify/rectif_4_5_bd.JPG" descr="http://www.ifp.illinois.edu/~yuhuang/rectify/rectif_4_5_bd.JPG">
            <a:extLst>
              <a:ext uri="{FF2B5EF4-FFF2-40B4-BE49-F238E27FC236}">
                <a16:creationId xmlns:a16="http://schemas.microsoft.com/office/drawing/2014/main" id="{B4DECC29-7F05-6F43-9D29-697C583DDA61}"/>
              </a:ext>
            </a:extLst>
          </p:cNvPr>
          <p:cNvPicPr>
            <a:picLocks noChangeAspect="1"/>
          </p:cNvPicPr>
          <p:nvPr/>
        </p:nvPicPr>
        <p:blipFill>
          <a:blip r:embed="rId3"/>
          <a:stretch>
            <a:fillRect/>
          </a:stretch>
        </p:blipFill>
        <p:spPr>
          <a:xfrm>
            <a:off x="2209800" y="3904982"/>
            <a:ext cx="7772401" cy="2859090"/>
          </a:xfrm>
          <a:prstGeom prst="rect">
            <a:avLst/>
          </a:prstGeom>
          <a:ln w="12700">
            <a:miter lim="400000"/>
          </a:ln>
        </p:spPr>
      </p:pic>
      <p:sp>
        <p:nvSpPr>
          <p:cNvPr id="6" name="Line">
            <a:extLst>
              <a:ext uri="{FF2B5EF4-FFF2-40B4-BE49-F238E27FC236}">
                <a16:creationId xmlns:a16="http://schemas.microsoft.com/office/drawing/2014/main" id="{1ED715F3-0514-994B-8A74-BBF4308AEB16}"/>
              </a:ext>
            </a:extLst>
          </p:cNvPr>
          <p:cNvSpPr/>
          <p:nvPr/>
        </p:nvSpPr>
        <p:spPr>
          <a:xfrm>
            <a:off x="2257424" y="1618984"/>
            <a:ext cx="7724776" cy="1"/>
          </a:xfrm>
          <a:prstGeom prst="line">
            <a:avLst/>
          </a:prstGeom>
          <a:ln w="12700">
            <a:solidFill>
              <a:srgbClr val="33CC33"/>
            </a:solidFill>
          </a:ln>
        </p:spPr>
        <p:txBody>
          <a:bodyPr lIns="45719" rIns="45719"/>
          <a:lstStyle/>
          <a:p>
            <a:endParaRPr/>
          </a:p>
        </p:txBody>
      </p:sp>
      <p:sp>
        <p:nvSpPr>
          <p:cNvPr id="7" name="Line">
            <a:extLst>
              <a:ext uri="{FF2B5EF4-FFF2-40B4-BE49-F238E27FC236}">
                <a16:creationId xmlns:a16="http://schemas.microsoft.com/office/drawing/2014/main" id="{C325BE09-9203-274C-934E-56FF52E5D730}"/>
              </a:ext>
            </a:extLst>
          </p:cNvPr>
          <p:cNvSpPr/>
          <p:nvPr/>
        </p:nvSpPr>
        <p:spPr>
          <a:xfrm>
            <a:off x="2257424" y="2171434"/>
            <a:ext cx="7724776" cy="1"/>
          </a:xfrm>
          <a:prstGeom prst="line">
            <a:avLst/>
          </a:prstGeom>
          <a:ln w="12700">
            <a:solidFill>
              <a:srgbClr val="33CC33"/>
            </a:solidFill>
          </a:ln>
        </p:spPr>
        <p:txBody>
          <a:bodyPr lIns="45719" rIns="45719"/>
          <a:lstStyle/>
          <a:p>
            <a:endParaRPr/>
          </a:p>
        </p:txBody>
      </p:sp>
      <p:sp>
        <p:nvSpPr>
          <p:cNvPr id="8" name="Line">
            <a:extLst>
              <a:ext uri="{FF2B5EF4-FFF2-40B4-BE49-F238E27FC236}">
                <a16:creationId xmlns:a16="http://schemas.microsoft.com/office/drawing/2014/main" id="{F7C143A0-CD5B-8945-9DF2-A1079CE3E394}"/>
              </a:ext>
            </a:extLst>
          </p:cNvPr>
          <p:cNvSpPr/>
          <p:nvPr/>
        </p:nvSpPr>
        <p:spPr>
          <a:xfrm>
            <a:off x="2257424" y="3546209"/>
            <a:ext cx="7724776" cy="1"/>
          </a:xfrm>
          <a:prstGeom prst="line">
            <a:avLst/>
          </a:prstGeom>
          <a:ln w="12700">
            <a:solidFill>
              <a:srgbClr val="33CC33"/>
            </a:solidFill>
          </a:ln>
        </p:spPr>
        <p:txBody>
          <a:bodyPr lIns="45719" rIns="45719"/>
          <a:lstStyle/>
          <a:p>
            <a:endParaRPr/>
          </a:p>
        </p:txBody>
      </p:sp>
      <p:sp>
        <p:nvSpPr>
          <p:cNvPr id="9" name="Unrectified">
            <a:extLst>
              <a:ext uri="{FF2B5EF4-FFF2-40B4-BE49-F238E27FC236}">
                <a16:creationId xmlns:a16="http://schemas.microsoft.com/office/drawing/2014/main" id="{1B82985A-E5A9-6243-B33D-BC7F4A49B12F}"/>
              </a:ext>
            </a:extLst>
          </p:cNvPr>
          <p:cNvSpPr txBox="1"/>
          <p:nvPr/>
        </p:nvSpPr>
        <p:spPr>
          <a:xfrm>
            <a:off x="2257424" y="947470"/>
            <a:ext cx="2590800" cy="446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642915">
              <a:defRPr sz="2300">
                <a:latin typeface="Times New Roman"/>
                <a:ea typeface="Times New Roman"/>
                <a:cs typeface="Times New Roman"/>
                <a:sym typeface="Times New Roman"/>
              </a:defRPr>
            </a:lvl1pPr>
          </a:lstStyle>
          <a:p>
            <a:r>
              <a:rPr dirty="0">
                <a:solidFill>
                  <a:schemeClr val="bg1"/>
                </a:solidFill>
              </a:rPr>
              <a:t>Unrectified</a:t>
            </a:r>
          </a:p>
        </p:txBody>
      </p:sp>
      <p:sp>
        <p:nvSpPr>
          <p:cNvPr id="10" name="Rectified">
            <a:extLst>
              <a:ext uri="{FF2B5EF4-FFF2-40B4-BE49-F238E27FC236}">
                <a16:creationId xmlns:a16="http://schemas.microsoft.com/office/drawing/2014/main" id="{90E4CE26-BD78-9B45-9C69-70546E5AA920}"/>
              </a:ext>
            </a:extLst>
          </p:cNvPr>
          <p:cNvSpPr txBox="1"/>
          <p:nvPr/>
        </p:nvSpPr>
        <p:spPr>
          <a:xfrm>
            <a:off x="2219324" y="3904982"/>
            <a:ext cx="2590800" cy="446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642915">
              <a:defRPr sz="2300">
                <a:latin typeface="Times New Roman"/>
                <a:ea typeface="Times New Roman"/>
                <a:cs typeface="Times New Roman"/>
                <a:sym typeface="Times New Roman"/>
              </a:defRPr>
            </a:lvl1pPr>
          </a:lstStyle>
          <a:p>
            <a:r>
              <a:rPr>
                <a:solidFill>
                  <a:schemeClr val="bg1"/>
                </a:solidFill>
              </a:rPr>
              <a:t>Rectified</a:t>
            </a:r>
          </a:p>
        </p:txBody>
      </p:sp>
      <p:sp>
        <p:nvSpPr>
          <p:cNvPr id="11" name="Line">
            <a:extLst>
              <a:ext uri="{FF2B5EF4-FFF2-40B4-BE49-F238E27FC236}">
                <a16:creationId xmlns:a16="http://schemas.microsoft.com/office/drawing/2014/main" id="{01A59DAA-3C0B-5B45-A805-552A3D5620EC}"/>
              </a:ext>
            </a:extLst>
          </p:cNvPr>
          <p:cNvSpPr/>
          <p:nvPr/>
        </p:nvSpPr>
        <p:spPr>
          <a:xfrm>
            <a:off x="2233613" y="4376472"/>
            <a:ext cx="7724777" cy="1"/>
          </a:xfrm>
          <a:prstGeom prst="line">
            <a:avLst/>
          </a:prstGeom>
          <a:ln w="12700">
            <a:solidFill>
              <a:srgbClr val="33CC33"/>
            </a:solidFill>
          </a:ln>
        </p:spPr>
        <p:txBody>
          <a:bodyPr lIns="45719" rIns="45719"/>
          <a:lstStyle/>
          <a:p>
            <a:endParaRPr/>
          </a:p>
        </p:txBody>
      </p:sp>
      <p:sp>
        <p:nvSpPr>
          <p:cNvPr id="12" name="Line">
            <a:extLst>
              <a:ext uri="{FF2B5EF4-FFF2-40B4-BE49-F238E27FC236}">
                <a16:creationId xmlns:a16="http://schemas.microsoft.com/office/drawing/2014/main" id="{16CAFAA1-4802-6442-8330-6F491117E262}"/>
              </a:ext>
            </a:extLst>
          </p:cNvPr>
          <p:cNvSpPr/>
          <p:nvPr/>
        </p:nvSpPr>
        <p:spPr>
          <a:xfrm>
            <a:off x="2217738" y="4859072"/>
            <a:ext cx="7724777" cy="1"/>
          </a:xfrm>
          <a:prstGeom prst="line">
            <a:avLst/>
          </a:prstGeom>
          <a:ln w="12700">
            <a:solidFill>
              <a:srgbClr val="33CC33"/>
            </a:solidFill>
          </a:ln>
        </p:spPr>
        <p:txBody>
          <a:bodyPr lIns="45719" rIns="45719"/>
          <a:lstStyle/>
          <a:p>
            <a:endParaRPr/>
          </a:p>
        </p:txBody>
      </p:sp>
      <p:sp>
        <p:nvSpPr>
          <p:cNvPr id="13" name="Line">
            <a:extLst>
              <a:ext uri="{FF2B5EF4-FFF2-40B4-BE49-F238E27FC236}">
                <a16:creationId xmlns:a16="http://schemas.microsoft.com/office/drawing/2014/main" id="{AF506EF7-6A22-8B40-840A-4BC3D2641E8A}"/>
              </a:ext>
            </a:extLst>
          </p:cNvPr>
          <p:cNvSpPr/>
          <p:nvPr/>
        </p:nvSpPr>
        <p:spPr>
          <a:xfrm>
            <a:off x="2233613" y="5341672"/>
            <a:ext cx="7724777" cy="1"/>
          </a:xfrm>
          <a:prstGeom prst="line">
            <a:avLst/>
          </a:prstGeom>
          <a:ln w="12700">
            <a:solidFill>
              <a:srgbClr val="33CC33"/>
            </a:solidFill>
          </a:ln>
        </p:spPr>
        <p:txBody>
          <a:bodyPr lIns="45719" rIns="45719"/>
          <a:lstStyle/>
          <a:p>
            <a:endParaRPr/>
          </a:p>
        </p:txBody>
      </p:sp>
      <p:sp>
        <p:nvSpPr>
          <p:cNvPr id="14" name="Line">
            <a:extLst>
              <a:ext uri="{FF2B5EF4-FFF2-40B4-BE49-F238E27FC236}">
                <a16:creationId xmlns:a16="http://schemas.microsoft.com/office/drawing/2014/main" id="{D998F410-A4EE-E341-80B5-7732B59841DF}"/>
              </a:ext>
            </a:extLst>
          </p:cNvPr>
          <p:cNvSpPr/>
          <p:nvPr/>
        </p:nvSpPr>
        <p:spPr>
          <a:xfrm>
            <a:off x="2233613" y="5817922"/>
            <a:ext cx="7724777" cy="1"/>
          </a:xfrm>
          <a:prstGeom prst="line">
            <a:avLst/>
          </a:prstGeom>
          <a:ln w="12700">
            <a:solidFill>
              <a:srgbClr val="33CC33"/>
            </a:solidFill>
          </a:ln>
        </p:spPr>
        <p:txBody>
          <a:bodyPr lIns="45719" rIns="45719"/>
          <a:lstStyle/>
          <a:p>
            <a:endParaRPr/>
          </a:p>
        </p:txBody>
      </p:sp>
      <p:sp>
        <p:nvSpPr>
          <p:cNvPr id="15" name="Line">
            <a:extLst>
              <a:ext uri="{FF2B5EF4-FFF2-40B4-BE49-F238E27FC236}">
                <a16:creationId xmlns:a16="http://schemas.microsoft.com/office/drawing/2014/main" id="{30EBC9F2-CFEB-F148-A4B4-D3D04E4E5BC3}"/>
              </a:ext>
            </a:extLst>
          </p:cNvPr>
          <p:cNvSpPr/>
          <p:nvPr/>
        </p:nvSpPr>
        <p:spPr>
          <a:xfrm>
            <a:off x="2219324" y="6298934"/>
            <a:ext cx="7724776" cy="1"/>
          </a:xfrm>
          <a:prstGeom prst="line">
            <a:avLst/>
          </a:prstGeom>
          <a:ln w="12700">
            <a:solidFill>
              <a:srgbClr val="33CC33"/>
            </a:solidFill>
          </a:ln>
        </p:spPr>
        <p:txBody>
          <a:bodyPr lIns="45719" rIns="45719"/>
          <a:lstStyle/>
          <a:p>
            <a:endParaRPr/>
          </a:p>
        </p:txBody>
      </p:sp>
    </p:spTree>
    <p:extLst>
      <p:ext uri="{BB962C8B-B14F-4D97-AF65-F5344CB8AC3E}">
        <p14:creationId xmlns:p14="http://schemas.microsoft.com/office/powerpoint/2010/main" val="3697579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Basic stereo matching algorithm</a:t>
            </a:r>
          </a:p>
        </p:txBody>
      </p:sp>
      <p:pic>
        <p:nvPicPr>
          <p:cNvPr id="28675" name="Picture 3" descr="lincoln_full"/>
          <p:cNvPicPr>
            <a:picLocks noChangeAspect="1" noChangeArrowheads="1"/>
          </p:cNvPicPr>
          <p:nvPr/>
        </p:nvPicPr>
        <p:blipFill>
          <a:blip r:embed="rId3" cstate="print"/>
          <a:srcRect/>
          <a:stretch>
            <a:fillRect/>
          </a:stretch>
        </p:blipFill>
        <p:spPr bwMode="auto">
          <a:xfrm>
            <a:off x="3581400" y="1066801"/>
            <a:ext cx="5029200" cy="2898775"/>
          </a:xfrm>
          <a:prstGeom prst="rect">
            <a:avLst/>
          </a:prstGeom>
          <a:noFill/>
          <a:ln w="9525">
            <a:noFill/>
            <a:miter lim="800000"/>
            <a:headEnd/>
            <a:tailEnd/>
          </a:ln>
        </p:spPr>
      </p:pic>
      <p:sp>
        <p:nvSpPr>
          <p:cNvPr id="731140" name="Line 4"/>
          <p:cNvSpPr>
            <a:spLocks noChangeShapeType="1"/>
          </p:cNvSpPr>
          <p:nvPr/>
        </p:nvSpPr>
        <p:spPr bwMode="auto">
          <a:xfrm>
            <a:off x="6096000" y="3124200"/>
            <a:ext cx="2514600" cy="0"/>
          </a:xfrm>
          <a:prstGeom prst="line">
            <a:avLst/>
          </a:prstGeom>
          <a:noFill/>
          <a:ln w="28575">
            <a:solidFill>
              <a:srgbClr val="00FFFF"/>
            </a:solidFill>
            <a:round/>
            <a:headEnd/>
            <a:tailEnd/>
          </a:ln>
        </p:spPr>
        <p:txBody>
          <a:bodyPr/>
          <a:lstStyle/>
          <a:p>
            <a:endParaRPr lang="en-US"/>
          </a:p>
        </p:txBody>
      </p:sp>
      <p:grpSp>
        <p:nvGrpSpPr>
          <p:cNvPr id="2" name="Group 5"/>
          <p:cNvGrpSpPr>
            <a:grpSpLocks/>
          </p:cNvGrpSpPr>
          <p:nvPr/>
        </p:nvGrpSpPr>
        <p:grpSpPr bwMode="auto">
          <a:xfrm>
            <a:off x="4876800" y="2971800"/>
            <a:ext cx="304800" cy="304800"/>
            <a:chOff x="2112" y="1872"/>
            <a:chExt cx="192" cy="192"/>
          </a:xfrm>
        </p:grpSpPr>
        <p:sp>
          <p:nvSpPr>
            <p:cNvPr id="28688" name="Oval 6"/>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28689" name="Rectangle 7"/>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731147" name="Rectangle 11"/>
              <p:cNvSpPr>
                <a:spLocks noGrp="1" noChangeArrowheads="1"/>
              </p:cNvSpPr>
              <p:nvPr>
                <p:ph type="body" idx="1"/>
              </p:nvPr>
            </p:nvSpPr>
            <p:spPr>
              <a:xfrm>
                <a:off x="1828800" y="4114800"/>
                <a:ext cx="8686800" cy="2438400"/>
              </a:xfrm>
            </p:spPr>
            <p:txBody>
              <a:bodyPr/>
              <a:lstStyle/>
              <a:p>
                <a:pPr>
                  <a:buFontTx/>
                  <a:buChar char="•"/>
                </a:pPr>
                <a:r>
                  <a:rPr lang="en-US" dirty="0"/>
                  <a:t>If necessary, rectify the two stereo images to transform </a:t>
                </a:r>
                <a:r>
                  <a:rPr lang="en-US" dirty="0" err="1"/>
                  <a:t>epipolar</a:t>
                </a:r>
                <a:r>
                  <a:rPr lang="en-US" dirty="0"/>
                  <a:t> lines into </a:t>
                </a:r>
                <a:r>
                  <a:rPr lang="en-US" dirty="0" err="1"/>
                  <a:t>scanlines</a:t>
                </a:r>
                <a:endParaRPr lang="en-US" dirty="0"/>
              </a:p>
              <a:p>
                <a:pPr>
                  <a:buFontTx/>
                  <a:buChar char="•"/>
                </a:pPr>
                <a:r>
                  <a:rPr lang="en-US" dirty="0"/>
                  <a:t>For each pixel </a:t>
                </a:r>
                <a14:m>
                  <m:oMath xmlns:m="http://schemas.openxmlformats.org/officeDocument/2006/math">
                    <m:r>
                      <a:rPr lang="en-US" b="0" i="1" dirty="0" smtClean="0">
                        <a:solidFill>
                          <a:srgbClr val="7030A0"/>
                        </a:solidFill>
                        <a:latin typeface="Cambria Math" panose="02040503050406030204" pitchFamily="18" charset="0"/>
                      </a:rPr>
                      <m:t>𝑥</m:t>
                    </m:r>
                  </m:oMath>
                </a14:m>
                <a:r>
                  <a:rPr lang="en-US" dirty="0"/>
                  <a:t> in the first image</a:t>
                </a:r>
              </a:p>
              <a:p>
                <a:pPr lvl="1"/>
                <a:r>
                  <a:rPr lang="en-US" dirty="0"/>
                  <a:t>Find corresponding </a:t>
                </a:r>
                <a:r>
                  <a:rPr lang="en-US" dirty="0" err="1"/>
                  <a:t>epipolar</a:t>
                </a:r>
                <a:r>
                  <a:rPr lang="en-US" dirty="0"/>
                  <a:t> </a:t>
                </a:r>
                <a:r>
                  <a:rPr lang="en-US" dirty="0" err="1"/>
                  <a:t>scanline</a:t>
                </a:r>
                <a:r>
                  <a:rPr lang="en-US" dirty="0"/>
                  <a:t> in the right image</a:t>
                </a:r>
              </a:p>
              <a:p>
                <a:pPr lvl="1"/>
                <a:r>
                  <a:rPr lang="en-US" dirty="0"/>
                  <a:t>Examine all pixels on the </a:t>
                </a:r>
                <a:r>
                  <a:rPr lang="en-US" dirty="0" err="1"/>
                  <a:t>scanline</a:t>
                </a:r>
                <a:r>
                  <a:rPr lang="en-US" dirty="0"/>
                  <a:t> and pick the best match </a:t>
                </a:r>
                <a14:m>
                  <m:oMath xmlns:m="http://schemas.openxmlformats.org/officeDocument/2006/math">
                    <m:r>
                      <a:rPr lang="en-US" b="0" i="1" dirty="0" smtClean="0">
                        <a:solidFill>
                          <a:srgbClr val="7030A0"/>
                        </a:solidFill>
                        <a:latin typeface="Cambria Math" panose="02040503050406030204" pitchFamily="18" charset="0"/>
                      </a:rPr>
                      <m:t>𝑥</m:t>
                    </m:r>
                    <m:r>
                      <a:rPr lang="en-US" b="0" i="1" dirty="0" smtClean="0">
                        <a:solidFill>
                          <a:srgbClr val="7030A0"/>
                        </a:solidFill>
                        <a:latin typeface="Cambria Math" panose="02040503050406030204" pitchFamily="18" charset="0"/>
                      </a:rPr>
                      <m:t>′</m:t>
                    </m:r>
                  </m:oMath>
                </a14:m>
                <a:endParaRPr lang="en-US" dirty="0">
                  <a:solidFill>
                    <a:srgbClr val="0066FF"/>
                  </a:solidFill>
                </a:endParaRPr>
              </a:p>
              <a:p>
                <a:pPr lvl="1"/>
                <a:r>
                  <a:rPr lang="en-US" dirty="0"/>
                  <a:t>Triangulate the matches to get depth information</a:t>
                </a:r>
                <a:br>
                  <a:rPr lang="en-US" dirty="0"/>
                </a:br>
                <a:endParaRPr lang="en-US" dirty="0"/>
              </a:p>
            </p:txBody>
          </p:sp>
        </mc:Choice>
        <mc:Fallback xmlns="">
          <p:sp>
            <p:nvSpPr>
              <p:cNvPr id="731147" name="Rectangle 11"/>
              <p:cNvSpPr>
                <a:spLocks noGrp="1" noRot="1" noChangeAspect="1" noMove="1" noResize="1" noEditPoints="1" noAdjustHandles="1" noChangeArrowheads="1" noChangeShapeType="1" noTextEdit="1"/>
              </p:cNvSpPr>
              <p:nvPr>
                <p:ph type="body" idx="1"/>
              </p:nvPr>
            </p:nvSpPr>
            <p:spPr>
              <a:xfrm>
                <a:off x="1828800" y="4114800"/>
                <a:ext cx="8686800" cy="2438400"/>
              </a:xfrm>
              <a:blipFill>
                <a:blip r:embed="rId4"/>
                <a:stretch>
                  <a:fillRect l="-1023" t="-2083" b="-1042"/>
                </a:stretch>
              </a:blipFill>
            </p:spPr>
            <p:txBody>
              <a:bodyPr/>
              <a:lstStyle/>
              <a:p>
                <a:r>
                  <a:rPr lang="en-US">
                    <a:noFill/>
                  </a:rPr>
                  <a:t> </a:t>
                </a:r>
              </a:p>
            </p:txBody>
          </p:sp>
        </mc:Fallback>
      </mc:AlternateContent>
      <p:grpSp>
        <p:nvGrpSpPr>
          <p:cNvPr id="5" name="Group 15"/>
          <p:cNvGrpSpPr>
            <a:grpSpLocks/>
          </p:cNvGrpSpPr>
          <p:nvPr/>
        </p:nvGrpSpPr>
        <p:grpSpPr bwMode="auto">
          <a:xfrm>
            <a:off x="7239000" y="2971800"/>
            <a:ext cx="304800" cy="304800"/>
            <a:chOff x="3600" y="1872"/>
            <a:chExt cx="192" cy="192"/>
          </a:xfrm>
        </p:grpSpPr>
        <p:sp>
          <p:nvSpPr>
            <p:cNvPr id="28682" name="Oval 16"/>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28683" name="Rectangle 17"/>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3" name="Rounded Rectangle 2">
            <a:extLst>
              <a:ext uri="{FF2B5EF4-FFF2-40B4-BE49-F238E27FC236}">
                <a16:creationId xmlns:a16="http://schemas.microsoft.com/office/drawing/2014/main" id="{51FD14D8-9C23-7C41-8FEC-6994F88CB5AA}"/>
              </a:ext>
            </a:extLst>
          </p:cNvPr>
          <p:cNvSpPr/>
          <p:nvPr/>
        </p:nvSpPr>
        <p:spPr bwMode="auto">
          <a:xfrm>
            <a:off x="1676400" y="4114800"/>
            <a:ext cx="8153400" cy="838200"/>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Rounded Rectangle 12">
            <a:extLst>
              <a:ext uri="{FF2B5EF4-FFF2-40B4-BE49-F238E27FC236}">
                <a16:creationId xmlns:a16="http://schemas.microsoft.com/office/drawing/2014/main" id="{4E202D0B-3506-CB4D-8C88-0DE2A3D194F1}"/>
              </a:ext>
            </a:extLst>
          </p:cNvPr>
          <p:cNvSpPr/>
          <p:nvPr/>
        </p:nvSpPr>
        <p:spPr bwMode="auto">
          <a:xfrm>
            <a:off x="1676400" y="6096000"/>
            <a:ext cx="8153400" cy="381000"/>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1AA2E-8ECC-F574-77FD-9C94FD06D447}"/>
              </a:ext>
            </a:extLst>
          </p:cNvPr>
          <p:cNvSpPr>
            <a:spLocks noGrp="1"/>
          </p:cNvSpPr>
          <p:nvPr>
            <p:ph type="title"/>
          </p:nvPr>
        </p:nvSpPr>
        <p:spPr/>
        <p:txBody>
          <a:bodyPr/>
          <a:lstStyle/>
          <a:p>
            <a:r>
              <a:rPr lang="en-US" dirty="0"/>
              <a:t>Two cameras view a point…</a:t>
            </a:r>
          </a:p>
        </p:txBody>
      </p:sp>
      <p:sp>
        <p:nvSpPr>
          <p:cNvPr id="3" name="Content Placeholder 2">
            <a:extLst>
              <a:ext uri="{FF2B5EF4-FFF2-40B4-BE49-F238E27FC236}">
                <a16:creationId xmlns:a16="http://schemas.microsoft.com/office/drawing/2014/main" id="{84F54B24-6080-3D18-59E6-1CB3558219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A53B452-9D4C-543D-9457-5C60E751FE23}"/>
              </a:ext>
            </a:extLst>
          </p:cNvPr>
          <p:cNvPicPr>
            <a:picLocks noChangeAspect="1"/>
          </p:cNvPicPr>
          <p:nvPr/>
        </p:nvPicPr>
        <p:blipFill>
          <a:blip r:embed="rId2"/>
          <a:stretch>
            <a:fillRect/>
          </a:stretch>
        </p:blipFill>
        <p:spPr>
          <a:xfrm>
            <a:off x="1597423" y="901547"/>
            <a:ext cx="8997153" cy="3219360"/>
          </a:xfrm>
          <a:prstGeom prst="rect">
            <a:avLst/>
          </a:prstGeom>
        </p:spPr>
      </p:pic>
      <p:pic>
        <p:nvPicPr>
          <p:cNvPr id="5" name="Picture 4">
            <a:extLst>
              <a:ext uri="{FF2B5EF4-FFF2-40B4-BE49-F238E27FC236}">
                <a16:creationId xmlns:a16="http://schemas.microsoft.com/office/drawing/2014/main" id="{19BAF678-2462-695E-196C-D40570B9E132}"/>
              </a:ext>
            </a:extLst>
          </p:cNvPr>
          <p:cNvPicPr>
            <a:picLocks noChangeAspect="1"/>
          </p:cNvPicPr>
          <p:nvPr/>
        </p:nvPicPr>
        <p:blipFill>
          <a:blip r:embed="rId3"/>
          <a:stretch>
            <a:fillRect/>
          </a:stretch>
        </p:blipFill>
        <p:spPr>
          <a:xfrm>
            <a:off x="1597423" y="4343400"/>
            <a:ext cx="7872608" cy="1371600"/>
          </a:xfrm>
          <a:prstGeom prst="rect">
            <a:avLst/>
          </a:prstGeom>
        </p:spPr>
      </p:pic>
    </p:spTree>
    <p:extLst>
      <p:ext uri="{BB962C8B-B14F-4D97-AF65-F5344CB8AC3E}">
        <p14:creationId xmlns:p14="http://schemas.microsoft.com/office/powerpoint/2010/main" val="1821491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5FA8-597C-560D-F8D4-A3BF3924A422}"/>
              </a:ext>
            </a:extLst>
          </p:cNvPr>
          <p:cNvSpPr>
            <a:spLocks noGrp="1"/>
          </p:cNvSpPr>
          <p:nvPr>
            <p:ph type="title"/>
          </p:nvPr>
        </p:nvSpPr>
        <p:spPr/>
        <p:txBody>
          <a:bodyPr/>
          <a:lstStyle/>
          <a:p>
            <a:r>
              <a:rPr lang="en-US" dirty="0"/>
              <a:t>Two cameras view a point…</a:t>
            </a:r>
          </a:p>
        </p:txBody>
      </p:sp>
      <p:sp>
        <p:nvSpPr>
          <p:cNvPr id="3" name="Content Placeholder 2">
            <a:extLst>
              <a:ext uri="{FF2B5EF4-FFF2-40B4-BE49-F238E27FC236}">
                <a16:creationId xmlns:a16="http://schemas.microsoft.com/office/drawing/2014/main" id="{893902F1-B44C-B225-58BE-0279364A1AC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3707792-7BFB-43B2-FE0E-299101264E32}"/>
              </a:ext>
            </a:extLst>
          </p:cNvPr>
          <p:cNvPicPr>
            <a:picLocks noChangeAspect="1"/>
          </p:cNvPicPr>
          <p:nvPr/>
        </p:nvPicPr>
        <p:blipFill>
          <a:blip r:embed="rId2"/>
          <a:stretch>
            <a:fillRect/>
          </a:stretch>
        </p:blipFill>
        <p:spPr>
          <a:xfrm>
            <a:off x="3962400" y="667512"/>
            <a:ext cx="7772400" cy="3498026"/>
          </a:xfrm>
          <a:prstGeom prst="rect">
            <a:avLst/>
          </a:prstGeom>
        </p:spPr>
      </p:pic>
      <p:pic>
        <p:nvPicPr>
          <p:cNvPr id="5" name="Picture 4">
            <a:extLst>
              <a:ext uri="{FF2B5EF4-FFF2-40B4-BE49-F238E27FC236}">
                <a16:creationId xmlns:a16="http://schemas.microsoft.com/office/drawing/2014/main" id="{CD04A462-54C3-3D5E-665B-A5A517994B03}"/>
              </a:ext>
            </a:extLst>
          </p:cNvPr>
          <p:cNvPicPr>
            <a:picLocks noChangeAspect="1"/>
          </p:cNvPicPr>
          <p:nvPr/>
        </p:nvPicPr>
        <p:blipFill>
          <a:blip r:embed="rId3"/>
          <a:stretch>
            <a:fillRect/>
          </a:stretch>
        </p:blipFill>
        <p:spPr>
          <a:xfrm>
            <a:off x="0" y="3398887"/>
            <a:ext cx="8458200" cy="3468257"/>
          </a:xfrm>
          <a:prstGeom prst="rect">
            <a:avLst/>
          </a:prstGeom>
        </p:spPr>
      </p:pic>
    </p:spTree>
    <p:extLst>
      <p:ext uri="{BB962C8B-B14F-4D97-AF65-F5344CB8AC3E}">
        <p14:creationId xmlns:p14="http://schemas.microsoft.com/office/powerpoint/2010/main" val="2823602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a:t>Depth from disparity</a:t>
            </a:r>
          </a:p>
        </p:txBody>
      </p:sp>
      <p:sp>
        <p:nvSpPr>
          <p:cNvPr id="3078" name="Oval 5"/>
          <p:cNvSpPr>
            <a:spLocks noChangeArrowheads="1"/>
          </p:cNvSpPr>
          <p:nvPr/>
        </p:nvSpPr>
        <p:spPr bwMode="auto">
          <a:xfrm>
            <a:off x="2447926" y="4069126"/>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79" name="Oval 6"/>
          <p:cNvSpPr>
            <a:spLocks noChangeArrowheads="1"/>
          </p:cNvSpPr>
          <p:nvPr/>
        </p:nvSpPr>
        <p:spPr bwMode="auto">
          <a:xfrm>
            <a:off x="4891088" y="4069126"/>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0" name="Line 7"/>
          <p:cNvSpPr>
            <a:spLocks noChangeShapeType="1"/>
          </p:cNvSpPr>
          <p:nvPr/>
        </p:nvSpPr>
        <p:spPr bwMode="auto">
          <a:xfrm>
            <a:off x="1905001" y="3426651"/>
            <a:ext cx="1176337" cy="0"/>
          </a:xfrm>
          <a:prstGeom prst="line">
            <a:avLst/>
          </a:prstGeom>
          <a:noFill/>
          <a:ln w="12700">
            <a:solidFill>
              <a:schemeClr val="tx1"/>
            </a:solidFill>
            <a:round/>
            <a:headEnd/>
            <a:tailEnd/>
          </a:ln>
        </p:spPr>
        <p:txBody>
          <a:bodyPr wrap="none" anchor="ctr"/>
          <a:lstStyle/>
          <a:p>
            <a:endParaRPr lang="en-US"/>
          </a:p>
        </p:txBody>
      </p:sp>
      <p:sp>
        <p:nvSpPr>
          <p:cNvPr id="3081" name="Line 8"/>
          <p:cNvSpPr>
            <a:spLocks noChangeShapeType="1"/>
          </p:cNvSpPr>
          <p:nvPr/>
        </p:nvSpPr>
        <p:spPr bwMode="auto">
          <a:xfrm>
            <a:off x="4348163" y="3426651"/>
            <a:ext cx="1176337" cy="0"/>
          </a:xfrm>
          <a:prstGeom prst="line">
            <a:avLst/>
          </a:prstGeom>
          <a:noFill/>
          <a:ln w="12700">
            <a:solidFill>
              <a:schemeClr val="tx1"/>
            </a:solidFill>
            <a:round/>
            <a:headEnd/>
            <a:tailEnd/>
          </a:ln>
        </p:spPr>
        <p:txBody>
          <a:bodyPr wrap="none" anchor="ctr"/>
          <a:lstStyle/>
          <a:p>
            <a:endParaRPr lang="en-US"/>
          </a:p>
        </p:txBody>
      </p:sp>
      <p:sp>
        <p:nvSpPr>
          <p:cNvPr id="3082" name="Oval 9"/>
          <p:cNvSpPr>
            <a:spLocks noChangeArrowheads="1"/>
          </p:cNvSpPr>
          <p:nvPr/>
        </p:nvSpPr>
        <p:spPr bwMode="auto">
          <a:xfrm>
            <a:off x="3586560" y="1459071"/>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3" name="Line 10"/>
          <p:cNvSpPr>
            <a:spLocks noChangeShapeType="1"/>
          </p:cNvSpPr>
          <p:nvPr/>
        </p:nvSpPr>
        <p:spPr bwMode="auto">
          <a:xfrm flipV="1">
            <a:off x="2538412" y="1499226"/>
            <a:ext cx="1085850" cy="2569900"/>
          </a:xfrm>
          <a:prstGeom prst="line">
            <a:avLst/>
          </a:prstGeom>
          <a:noFill/>
          <a:ln w="12700">
            <a:solidFill>
              <a:schemeClr val="tx1"/>
            </a:solidFill>
            <a:round/>
            <a:headEnd/>
            <a:tailEnd/>
          </a:ln>
        </p:spPr>
        <p:txBody>
          <a:bodyPr wrap="none" anchor="ctr"/>
          <a:lstStyle/>
          <a:p>
            <a:endParaRPr lang="en-US"/>
          </a:p>
        </p:txBody>
      </p:sp>
      <p:sp>
        <p:nvSpPr>
          <p:cNvPr id="3084" name="Line 11"/>
          <p:cNvSpPr>
            <a:spLocks noChangeShapeType="1"/>
          </p:cNvSpPr>
          <p:nvPr/>
        </p:nvSpPr>
        <p:spPr bwMode="auto">
          <a:xfrm flipH="1" flipV="1">
            <a:off x="3624262" y="1499226"/>
            <a:ext cx="1357312" cy="2661682"/>
          </a:xfrm>
          <a:prstGeom prst="line">
            <a:avLst/>
          </a:prstGeom>
          <a:noFill/>
          <a:ln w="12700">
            <a:solidFill>
              <a:schemeClr val="tx1"/>
            </a:solidFill>
            <a:round/>
            <a:headEnd/>
            <a:tailEnd/>
          </a:ln>
        </p:spPr>
        <p:txBody>
          <a:bodyPr wrap="none" anchor="ctr"/>
          <a:lstStyle/>
          <a:p>
            <a:endParaRPr lang="en-US"/>
          </a:p>
        </p:txBody>
      </p:sp>
      <p:sp>
        <p:nvSpPr>
          <p:cNvPr id="3085" name="Line 12"/>
          <p:cNvSpPr>
            <a:spLocks noChangeShapeType="1"/>
          </p:cNvSpPr>
          <p:nvPr/>
        </p:nvSpPr>
        <p:spPr bwMode="auto">
          <a:xfrm flipV="1">
            <a:off x="2500709" y="3426652"/>
            <a:ext cx="0" cy="642475"/>
          </a:xfrm>
          <a:prstGeom prst="line">
            <a:avLst/>
          </a:prstGeom>
          <a:noFill/>
          <a:ln w="12700">
            <a:solidFill>
              <a:schemeClr val="tx1"/>
            </a:solidFill>
            <a:round/>
            <a:headEnd/>
            <a:tailEnd type="arrow" w="med" len="med"/>
          </a:ln>
        </p:spPr>
        <p:txBody>
          <a:bodyPr wrap="none" anchor="ctr"/>
          <a:lstStyle/>
          <a:p>
            <a:endParaRPr lang="en-US"/>
          </a:p>
        </p:txBody>
      </p:sp>
      <mc:AlternateContent xmlns:mc="http://schemas.openxmlformats.org/markup-compatibility/2006" xmlns:a14="http://schemas.microsoft.com/office/drawing/2010/main">
        <mc:Choice Requires="a14">
          <p:sp>
            <p:nvSpPr>
              <p:cNvPr id="3086" name="Text Box 13"/>
              <p:cNvSpPr txBox="1">
                <a:spLocks noChangeArrowheads="1"/>
              </p:cNvSpPr>
              <p:nvPr/>
            </p:nvSpPr>
            <p:spPr bwMode="auto">
              <a:xfrm>
                <a:off x="2102714" y="3558260"/>
                <a:ext cx="418961"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𝑓</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86" name="Text Box 13"/>
              <p:cNvSpPr txBox="1">
                <a:spLocks noRot="1" noChangeAspect="1" noMove="1" noResize="1" noEditPoints="1" noAdjustHandles="1" noChangeArrowheads="1" noChangeShapeType="1" noTextEdit="1"/>
              </p:cNvSpPr>
              <p:nvPr/>
            </p:nvSpPr>
            <p:spPr bwMode="auto">
              <a:xfrm>
                <a:off x="2102714" y="3558260"/>
                <a:ext cx="418961" cy="430887"/>
              </a:xfrm>
              <a:prstGeom prst="rect">
                <a:avLst/>
              </a:prstGeom>
              <a:blipFill>
                <a:blip r:embed="rId3"/>
                <a:stretch>
                  <a:fillRect l="-8824" b="-17143"/>
                </a:stretch>
              </a:blipFill>
              <a:ln w="12700">
                <a:noFill/>
                <a:miter lim="800000"/>
                <a:headEnd/>
                <a:tailEnd/>
              </a:ln>
            </p:spPr>
            <p:txBody>
              <a:bodyPr/>
              <a:lstStyle/>
              <a:p>
                <a:r>
                  <a:rPr lang="en-US">
                    <a:noFill/>
                  </a:rPr>
                  <a:t> </a:t>
                </a:r>
              </a:p>
            </p:txBody>
          </p:sp>
        </mc:Fallback>
      </mc:AlternateContent>
      <p:sp>
        <p:nvSpPr>
          <p:cNvPr id="3087" name="Oval 14"/>
          <p:cNvSpPr>
            <a:spLocks noChangeArrowheads="1"/>
          </p:cNvSpPr>
          <p:nvPr/>
        </p:nvSpPr>
        <p:spPr bwMode="auto">
          <a:xfrm>
            <a:off x="2772173" y="3375023"/>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8" name="Oval 15"/>
          <p:cNvSpPr>
            <a:spLocks noChangeArrowheads="1"/>
          </p:cNvSpPr>
          <p:nvPr/>
        </p:nvSpPr>
        <p:spPr bwMode="auto">
          <a:xfrm>
            <a:off x="4568726" y="3375023"/>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9" name="Line 16"/>
          <p:cNvSpPr>
            <a:spLocks noChangeShapeType="1"/>
          </p:cNvSpPr>
          <p:nvPr/>
        </p:nvSpPr>
        <p:spPr bwMode="auto">
          <a:xfrm flipV="1">
            <a:off x="4941986" y="3426652"/>
            <a:ext cx="0" cy="642475"/>
          </a:xfrm>
          <a:prstGeom prst="line">
            <a:avLst/>
          </a:prstGeom>
          <a:noFill/>
          <a:ln w="12700">
            <a:solidFill>
              <a:schemeClr val="tx1"/>
            </a:solidFill>
            <a:round/>
            <a:headEnd/>
            <a:tailEnd type="arrow" w="med" len="med"/>
          </a:ln>
        </p:spPr>
        <p:txBody>
          <a:bodyPr wrap="none" anchor="ctr"/>
          <a:lstStyle/>
          <a:p>
            <a:endParaRPr lang="en-US"/>
          </a:p>
        </p:txBody>
      </p:sp>
      <p:sp>
        <p:nvSpPr>
          <p:cNvPr id="3090" name="Line 17"/>
          <p:cNvSpPr>
            <a:spLocks noChangeShapeType="1"/>
          </p:cNvSpPr>
          <p:nvPr/>
        </p:nvSpPr>
        <p:spPr bwMode="auto">
          <a:xfrm>
            <a:off x="2447925" y="3334869"/>
            <a:ext cx="361950" cy="0"/>
          </a:xfrm>
          <a:prstGeom prst="line">
            <a:avLst/>
          </a:prstGeom>
          <a:noFill/>
          <a:ln w="12700">
            <a:solidFill>
              <a:schemeClr val="tx1"/>
            </a:solidFill>
            <a:round/>
            <a:headEnd type="none" w="med" len="sm"/>
            <a:tailEnd type="arrow" w="med" len="sm"/>
          </a:ln>
        </p:spPr>
        <p:txBody>
          <a:bodyPr wrap="none" anchor="ctr"/>
          <a:lstStyle/>
          <a:p>
            <a:endParaRPr lang="en-US"/>
          </a:p>
        </p:txBody>
      </p:sp>
      <mc:AlternateContent xmlns:mc="http://schemas.openxmlformats.org/markup-compatibility/2006" xmlns:a14="http://schemas.microsoft.com/office/drawing/2010/main">
        <mc:Choice Requires="a14">
          <p:sp>
            <p:nvSpPr>
              <p:cNvPr id="3091" name="Text Box 18"/>
              <p:cNvSpPr txBox="1">
                <a:spLocks noChangeArrowheads="1"/>
              </p:cNvSpPr>
              <p:nvPr/>
            </p:nvSpPr>
            <p:spPr bwMode="auto">
              <a:xfrm>
                <a:off x="2448088" y="2917697"/>
                <a:ext cx="414409"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𝑥</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1" name="Text Box 18"/>
              <p:cNvSpPr txBox="1">
                <a:spLocks noRot="1" noChangeAspect="1" noMove="1" noResize="1" noEditPoints="1" noAdjustHandles="1" noChangeArrowheads="1" noChangeShapeType="1" noTextEdit="1"/>
              </p:cNvSpPr>
              <p:nvPr/>
            </p:nvSpPr>
            <p:spPr bwMode="auto">
              <a:xfrm>
                <a:off x="2448088" y="2917697"/>
                <a:ext cx="414409" cy="430887"/>
              </a:xfrm>
              <a:prstGeom prst="rect">
                <a:avLst/>
              </a:prstGeom>
              <a:blipFill>
                <a:blip r:embed="rId4"/>
                <a:stretch>
                  <a:fillRect/>
                </a:stretch>
              </a:blipFill>
              <a:ln w="12700">
                <a:noFill/>
                <a:miter lim="800000"/>
                <a:headEnd/>
                <a:tailEnd/>
              </a:ln>
            </p:spPr>
            <p:txBody>
              <a:bodyPr/>
              <a:lstStyle/>
              <a:p>
                <a:r>
                  <a:rPr lang="en-US">
                    <a:noFill/>
                  </a:rPr>
                  <a:t> </a:t>
                </a:r>
              </a:p>
            </p:txBody>
          </p:sp>
        </mc:Fallback>
      </mc:AlternateContent>
      <p:sp>
        <p:nvSpPr>
          <p:cNvPr id="3092" name="Line 19"/>
          <p:cNvSpPr>
            <a:spLocks noChangeShapeType="1"/>
          </p:cNvSpPr>
          <p:nvPr/>
        </p:nvSpPr>
        <p:spPr bwMode="auto">
          <a:xfrm>
            <a:off x="4619625" y="3334869"/>
            <a:ext cx="324247" cy="0"/>
          </a:xfrm>
          <a:prstGeom prst="line">
            <a:avLst/>
          </a:prstGeom>
          <a:noFill/>
          <a:ln w="12700">
            <a:solidFill>
              <a:schemeClr val="tx1"/>
            </a:solidFill>
            <a:round/>
            <a:headEnd type="arrow" w="med" len="sm"/>
            <a:tailEnd type="none" w="med" len="sm"/>
          </a:ln>
        </p:spPr>
        <p:txBody>
          <a:bodyPr wrap="none" anchor="ctr"/>
          <a:lstStyle/>
          <a:p>
            <a:endParaRPr lang="en-US"/>
          </a:p>
        </p:txBody>
      </p:sp>
      <mc:AlternateContent xmlns:mc="http://schemas.openxmlformats.org/markup-compatibility/2006" xmlns:a14="http://schemas.microsoft.com/office/drawing/2010/main">
        <mc:Choice Requires="a14">
          <p:sp>
            <p:nvSpPr>
              <p:cNvPr id="3093" name="Text Box 20"/>
              <p:cNvSpPr txBox="1">
                <a:spLocks noChangeArrowheads="1"/>
              </p:cNvSpPr>
              <p:nvPr/>
            </p:nvSpPr>
            <p:spPr bwMode="auto">
              <a:xfrm>
                <a:off x="4550283" y="2917697"/>
                <a:ext cx="478015"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𝑥</m:t>
                      </m:r>
                      <m:r>
                        <a:rPr lang="en-US" sz="2200" b="0" i="1" dirty="0" smtClean="0">
                          <a:solidFill>
                            <a:srgbClr val="7030A0"/>
                          </a:solidFill>
                          <a:latin typeface="Cambria Math" panose="02040503050406030204" pitchFamily="18" charset="0"/>
                          <a:cs typeface="Times New Roman" panose="02020603050405020304" pitchFamily="18" charset="0"/>
                        </a:rPr>
                        <m:t>′</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3" name="Text Box 20"/>
              <p:cNvSpPr txBox="1">
                <a:spLocks noRot="1" noChangeAspect="1" noMove="1" noResize="1" noEditPoints="1" noAdjustHandles="1" noChangeArrowheads="1" noChangeShapeType="1" noTextEdit="1"/>
              </p:cNvSpPr>
              <p:nvPr/>
            </p:nvSpPr>
            <p:spPr bwMode="auto">
              <a:xfrm>
                <a:off x="4550283" y="2917697"/>
                <a:ext cx="478015" cy="430887"/>
              </a:xfrm>
              <a:prstGeom prst="rect">
                <a:avLst/>
              </a:prstGeom>
              <a:blipFill>
                <a:blip r:embed="rId5"/>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94" name="Text Box 21"/>
              <p:cNvSpPr txBox="1">
                <a:spLocks noChangeArrowheads="1"/>
              </p:cNvSpPr>
              <p:nvPr/>
            </p:nvSpPr>
            <p:spPr bwMode="auto">
              <a:xfrm>
                <a:off x="3071912" y="4143700"/>
                <a:ext cx="1266825" cy="768675"/>
              </a:xfrm>
              <a:prstGeom prst="rect">
                <a:avLst/>
              </a:prstGeom>
              <a:noFill/>
              <a:ln w="12700">
                <a:noFill/>
                <a:miter lim="800000"/>
                <a:headEnd/>
                <a:tailEnd/>
              </a:ln>
            </p:spPr>
            <p:txBody>
              <a:bodyPr wrap="none" anchor="ctr">
                <a:spAutoFit/>
              </a:bodyPr>
              <a:lstStyle/>
              <a:p>
                <a:pPr algn="ctr">
                  <a:spcBef>
                    <a:spcPct val="20000"/>
                  </a:spcBef>
                </a:pPr>
                <a:r>
                  <a:rPr lang="en-US" sz="2200" dirty="0">
                    <a:latin typeface="+mn-lt"/>
                    <a:cs typeface="Times New Roman" panose="02020603050405020304" pitchFamily="18" charset="0"/>
                  </a:rPr>
                  <a:t>Baseline</a:t>
                </a:r>
                <a:br>
                  <a:rPr lang="en-US" sz="2200" dirty="0">
                    <a:latin typeface="+mn-lt"/>
                    <a:cs typeface="Times New Roman" panose="02020603050405020304" pitchFamily="18" charset="0"/>
                  </a:rPr>
                </a:b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𝐵</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4" name="Text Box 21"/>
              <p:cNvSpPr txBox="1">
                <a:spLocks noRot="1" noChangeAspect="1" noMove="1" noResize="1" noEditPoints="1" noAdjustHandles="1" noChangeArrowheads="1" noChangeShapeType="1" noTextEdit="1"/>
              </p:cNvSpPr>
              <p:nvPr/>
            </p:nvSpPr>
            <p:spPr bwMode="auto">
              <a:xfrm>
                <a:off x="3071912" y="4143700"/>
                <a:ext cx="1266825" cy="768675"/>
              </a:xfrm>
              <a:prstGeom prst="rect">
                <a:avLst/>
              </a:prstGeom>
              <a:blipFill>
                <a:blip r:embed="rId6"/>
                <a:stretch>
                  <a:fillRect l="-4950" t="-3226" r="-4950"/>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96" name="Text Box 23"/>
              <p:cNvSpPr txBox="1">
                <a:spLocks noChangeArrowheads="1"/>
              </p:cNvSpPr>
              <p:nvPr/>
            </p:nvSpPr>
            <p:spPr bwMode="auto">
              <a:xfrm>
                <a:off x="3652548" y="2456874"/>
                <a:ext cx="396262"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𝑧</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6" name="Text Box 23"/>
              <p:cNvSpPr txBox="1">
                <a:spLocks noRot="1" noChangeAspect="1" noMove="1" noResize="1" noEditPoints="1" noAdjustHandles="1" noChangeArrowheads="1" noChangeShapeType="1" noTextEdit="1"/>
              </p:cNvSpPr>
              <p:nvPr/>
            </p:nvSpPr>
            <p:spPr bwMode="auto">
              <a:xfrm>
                <a:off x="3652548" y="2456874"/>
                <a:ext cx="396262" cy="430887"/>
              </a:xfrm>
              <a:prstGeom prst="rect">
                <a:avLst/>
              </a:prstGeom>
              <a:blipFill>
                <a:blip r:embed="rId7"/>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97" name="Text Box 24"/>
              <p:cNvSpPr txBox="1">
                <a:spLocks noChangeArrowheads="1"/>
              </p:cNvSpPr>
              <p:nvPr/>
            </p:nvSpPr>
            <p:spPr bwMode="auto">
              <a:xfrm>
                <a:off x="2048272" y="4147524"/>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𝑂</m:t>
                      </m:r>
                    </m:oMath>
                  </m:oMathPara>
                </a14:m>
                <a:endParaRPr lang="en-US" sz="2200" i="1"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7" name="Text Box 24"/>
              <p:cNvSpPr txBox="1">
                <a:spLocks noRot="1" noChangeAspect="1" noMove="1" noResize="1" noEditPoints="1" noAdjustHandles="1" noChangeArrowheads="1" noChangeShapeType="1" noTextEdit="1"/>
              </p:cNvSpPr>
              <p:nvPr/>
            </p:nvSpPr>
            <p:spPr bwMode="auto">
              <a:xfrm>
                <a:off x="2048272" y="4147524"/>
                <a:ext cx="916186" cy="430229"/>
              </a:xfrm>
              <a:prstGeom prst="rect">
                <a:avLst/>
              </a:prstGeom>
              <a:blipFill>
                <a:blip r:embed="rId8"/>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98" name="Text Box 25"/>
              <p:cNvSpPr txBox="1">
                <a:spLocks noChangeArrowheads="1"/>
              </p:cNvSpPr>
              <p:nvPr/>
            </p:nvSpPr>
            <p:spPr bwMode="auto">
              <a:xfrm>
                <a:off x="4529137" y="4147524"/>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𝑂</m:t>
                      </m:r>
                      <m:r>
                        <a:rPr lang="en-US" sz="2200" b="0" i="1" dirty="0" smtClean="0">
                          <a:solidFill>
                            <a:srgbClr val="7030A0"/>
                          </a:solidFill>
                          <a:latin typeface="Cambria Math" panose="02040503050406030204" pitchFamily="18" charset="0"/>
                          <a:cs typeface="Times New Roman" panose="02020603050405020304" pitchFamily="18" charset="0"/>
                        </a:rPr>
                        <m:t>′</m:t>
                      </m:r>
                    </m:oMath>
                  </m:oMathPara>
                </a14:m>
                <a:endParaRPr lang="en-US" sz="2200" i="1"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8" name="Text Box 25"/>
              <p:cNvSpPr txBox="1">
                <a:spLocks noRot="1" noChangeAspect="1" noMove="1" noResize="1" noEditPoints="1" noAdjustHandles="1" noChangeArrowheads="1" noChangeShapeType="1" noTextEdit="1"/>
              </p:cNvSpPr>
              <p:nvPr/>
            </p:nvSpPr>
            <p:spPr bwMode="auto">
              <a:xfrm>
                <a:off x="4529137" y="4147524"/>
                <a:ext cx="916186" cy="430229"/>
              </a:xfrm>
              <a:prstGeom prst="rect">
                <a:avLst/>
              </a:prstGeom>
              <a:blipFill>
                <a:blip r:embed="rId9"/>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99" name="Text Box 26"/>
              <p:cNvSpPr txBox="1">
                <a:spLocks noChangeArrowheads="1"/>
              </p:cNvSpPr>
              <p:nvPr/>
            </p:nvSpPr>
            <p:spPr bwMode="auto">
              <a:xfrm>
                <a:off x="3171825" y="990601"/>
                <a:ext cx="916186" cy="428317"/>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𝑋</m:t>
                      </m:r>
                    </m:oMath>
                  </m:oMathPara>
                </a14:m>
                <a:endParaRPr lang="en-US" sz="2200" i="1"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099" name="Text Box 26"/>
              <p:cNvSpPr txBox="1">
                <a:spLocks noRot="1" noChangeAspect="1" noMove="1" noResize="1" noEditPoints="1" noAdjustHandles="1" noChangeArrowheads="1" noChangeShapeType="1" noTextEdit="1"/>
              </p:cNvSpPr>
              <p:nvPr/>
            </p:nvSpPr>
            <p:spPr bwMode="auto">
              <a:xfrm>
                <a:off x="3171825" y="990601"/>
                <a:ext cx="916186" cy="428317"/>
              </a:xfrm>
              <a:prstGeom prst="rect">
                <a:avLst/>
              </a:prstGeom>
              <a:blipFill>
                <a:blip r:embed="rId10"/>
                <a:stretch>
                  <a:fillRect/>
                </a:stretch>
              </a:blipFill>
              <a:ln w="12700">
                <a:noFill/>
                <a:miter lim="800000"/>
                <a:headEnd/>
                <a:tailEnd/>
              </a:ln>
            </p:spPr>
            <p:txBody>
              <a:bodyPr/>
              <a:lstStyle/>
              <a:p>
                <a:r>
                  <a:rPr lang="en-US">
                    <a:noFill/>
                  </a:rPr>
                  <a:t> </a:t>
                </a:r>
              </a:p>
            </p:txBody>
          </p:sp>
        </mc:Fallback>
      </mc:AlternateContent>
      <p:sp>
        <p:nvSpPr>
          <p:cNvPr id="3100" name="Line 27"/>
          <p:cNvSpPr>
            <a:spLocks noChangeShapeType="1"/>
          </p:cNvSpPr>
          <p:nvPr/>
        </p:nvSpPr>
        <p:spPr bwMode="auto">
          <a:xfrm>
            <a:off x="2591198" y="4109280"/>
            <a:ext cx="2262187" cy="0"/>
          </a:xfrm>
          <a:prstGeom prst="line">
            <a:avLst/>
          </a:prstGeom>
          <a:noFill/>
          <a:ln w="19050">
            <a:solidFill>
              <a:schemeClr val="tx1"/>
            </a:solidFill>
            <a:round/>
            <a:headEnd/>
            <a:tailEnd type="triangle" w="med" len="med"/>
          </a:ln>
        </p:spPr>
        <p:txBody>
          <a:bodyPr wrap="none" anchor="ctr"/>
          <a:lstStyle/>
          <a:p>
            <a:endParaRPr lang="en-US"/>
          </a:p>
        </p:txBody>
      </p:sp>
      <mc:AlternateContent xmlns:mc="http://schemas.openxmlformats.org/markup-compatibility/2006" xmlns:a14="http://schemas.microsoft.com/office/drawing/2010/main">
        <mc:Choice Requires="a14">
          <p:sp>
            <p:nvSpPr>
              <p:cNvPr id="3101" name="Text Box 28"/>
              <p:cNvSpPr txBox="1">
                <a:spLocks noChangeArrowheads="1"/>
              </p:cNvSpPr>
              <p:nvPr/>
            </p:nvSpPr>
            <p:spPr bwMode="auto">
              <a:xfrm>
                <a:off x="4991239" y="3558260"/>
                <a:ext cx="418961"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𝑓</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101" name="Text Box 28"/>
              <p:cNvSpPr txBox="1">
                <a:spLocks noRot="1" noChangeAspect="1" noMove="1" noResize="1" noEditPoints="1" noAdjustHandles="1" noChangeArrowheads="1" noChangeShapeType="1" noTextEdit="1"/>
              </p:cNvSpPr>
              <p:nvPr/>
            </p:nvSpPr>
            <p:spPr bwMode="auto">
              <a:xfrm>
                <a:off x="4991239" y="3558260"/>
                <a:ext cx="418961" cy="430887"/>
              </a:xfrm>
              <a:prstGeom prst="rect">
                <a:avLst/>
              </a:prstGeom>
              <a:blipFill>
                <a:blip r:embed="rId11"/>
                <a:stretch>
                  <a:fillRect l="-5882" b="-17143"/>
                </a:stretch>
              </a:blipFill>
              <a:ln w="12700">
                <a:noFill/>
                <a:miter lim="800000"/>
                <a:headEnd/>
                <a:tailEnd/>
              </a:ln>
            </p:spPr>
            <p:txBody>
              <a:bodyPr/>
              <a:lstStyle/>
              <a:p>
                <a:r>
                  <a:rPr lang="en-US">
                    <a:noFill/>
                  </a:rPr>
                  <a:t> </a:t>
                </a:r>
              </a:p>
            </p:txBody>
          </p:sp>
        </mc:Fallback>
      </mc:AlternateContent>
      <p:cxnSp>
        <p:nvCxnSpPr>
          <p:cNvPr id="3" name="Straight Connector 2"/>
          <p:cNvCxnSpPr>
            <a:stCxn id="3084" idx="1"/>
          </p:cNvCxnSpPr>
          <p:nvPr/>
        </p:nvCxnSpPr>
        <p:spPr bwMode="auto">
          <a:xfrm>
            <a:off x="3624263" y="1499226"/>
            <a:ext cx="3175" cy="2615574"/>
          </a:xfrm>
          <a:prstGeom prst="line">
            <a:avLst/>
          </a:prstGeom>
          <a:solidFill>
            <a:schemeClr val="accent1"/>
          </a:solidFill>
          <a:ln w="9525" cap="flat" cmpd="sng" algn="ctr">
            <a:solidFill>
              <a:schemeClr val="tx1"/>
            </a:solidFill>
            <a:prstDash val="sysDash"/>
            <a:round/>
            <a:headEnd type="none" w="med" len="med"/>
            <a:tailEnd type="none" w="med" len="med"/>
          </a:ln>
          <a:effectLst/>
        </p:spPr>
      </p:cxnSp>
      <mc:AlternateContent xmlns:mc="http://schemas.openxmlformats.org/markup-compatibility/2006" xmlns:a14="http://schemas.microsoft.com/office/drawing/2010/main">
        <mc:Choice Requires="a14">
          <p:sp>
            <p:nvSpPr>
              <p:cNvPr id="32" name="Text Box 24"/>
              <p:cNvSpPr txBox="1">
                <a:spLocks noChangeArrowheads="1"/>
              </p:cNvSpPr>
              <p:nvPr/>
            </p:nvSpPr>
            <p:spPr bwMode="auto">
              <a:xfrm>
                <a:off x="2636837" y="3657601"/>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𝐵</m:t>
                      </m:r>
                      <m:r>
                        <a:rPr lang="en-US" sz="2200" i="1" baseline="-25000" dirty="0">
                          <a:solidFill>
                            <a:srgbClr val="7030A0"/>
                          </a:solidFill>
                          <a:latin typeface="Cambria Math" panose="02040503050406030204" pitchFamily="18" charset="0"/>
                          <a:cs typeface="Times New Roman" panose="02020603050405020304" pitchFamily="18" charset="0"/>
                        </a:rPr>
                        <m:t>1</m:t>
                      </m:r>
                    </m:oMath>
                  </m:oMathPara>
                </a14:m>
                <a:endParaRPr lang="en-US" sz="2200"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2" name="Text Box 24"/>
              <p:cNvSpPr txBox="1">
                <a:spLocks noRot="1" noChangeAspect="1" noMove="1" noResize="1" noEditPoints="1" noAdjustHandles="1" noChangeArrowheads="1" noChangeShapeType="1" noTextEdit="1"/>
              </p:cNvSpPr>
              <p:nvPr/>
            </p:nvSpPr>
            <p:spPr bwMode="auto">
              <a:xfrm>
                <a:off x="2636837" y="3657601"/>
                <a:ext cx="916186" cy="430229"/>
              </a:xfrm>
              <a:prstGeom prst="rect">
                <a:avLst/>
              </a:prstGeom>
              <a:blipFill>
                <a:blip r:embed="rId12"/>
                <a:stretch>
                  <a:fillRect b="-2941"/>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 Box 24"/>
              <p:cNvSpPr txBox="1">
                <a:spLocks noChangeArrowheads="1"/>
              </p:cNvSpPr>
              <p:nvPr/>
            </p:nvSpPr>
            <p:spPr bwMode="auto">
              <a:xfrm>
                <a:off x="3778051" y="3657601"/>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𝐵</m:t>
                      </m:r>
                      <m:r>
                        <a:rPr lang="en-US" sz="2200" i="1" baseline="-25000" dirty="0">
                          <a:solidFill>
                            <a:srgbClr val="7030A0"/>
                          </a:solidFill>
                          <a:latin typeface="Cambria Math" panose="02040503050406030204" pitchFamily="18" charset="0"/>
                          <a:cs typeface="Times New Roman" panose="02020603050405020304" pitchFamily="18" charset="0"/>
                        </a:rPr>
                        <m:t>2</m:t>
                      </m:r>
                    </m:oMath>
                  </m:oMathPara>
                </a14:m>
                <a:endParaRPr lang="en-US" sz="2200"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3" name="Text Box 24"/>
              <p:cNvSpPr txBox="1">
                <a:spLocks noRot="1" noChangeAspect="1" noMove="1" noResize="1" noEditPoints="1" noAdjustHandles="1" noChangeArrowheads="1" noChangeShapeType="1" noTextEdit="1"/>
              </p:cNvSpPr>
              <p:nvPr/>
            </p:nvSpPr>
            <p:spPr bwMode="auto">
              <a:xfrm>
                <a:off x="3778051" y="3657601"/>
                <a:ext cx="916186" cy="430229"/>
              </a:xfrm>
              <a:prstGeom prst="rect">
                <a:avLst/>
              </a:prstGeom>
              <a:blipFill>
                <a:blip r:embed="rId13"/>
                <a:stretch>
                  <a:fillRect b="-2941"/>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48ACF2A-686C-0741-B08F-2892D95D6237}"/>
                  </a:ext>
                </a:extLst>
              </p:cNvPr>
              <p:cNvSpPr txBox="1"/>
              <p:nvPr/>
            </p:nvSpPr>
            <p:spPr>
              <a:xfrm>
                <a:off x="8440037" y="1219200"/>
                <a:ext cx="1505092" cy="917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m:t>
                          </m:r>
                          <m:r>
                            <a:rPr lang="en-US" sz="2800" b="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num>
                        <m:den>
                          <m:r>
                            <a:rPr lang="en-US" sz="2800" b="0" i="1" smtClean="0">
                              <a:solidFill>
                                <a:srgbClr val="7030A0"/>
                              </a:solidFill>
                              <a:latin typeface="Cambria Math" panose="02040503050406030204" pitchFamily="18" charset="0"/>
                            </a:rPr>
                            <m:t>𝑓</m:t>
                          </m:r>
                        </m:den>
                      </m:f>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𝐵</m:t>
                              </m:r>
                            </m:e>
                            <m:sub>
                              <m:r>
                                <a:rPr lang="en-US" sz="2800" b="0" i="1" smtClean="0">
                                  <a:solidFill>
                                    <a:srgbClr val="7030A0"/>
                                  </a:solidFill>
                                  <a:latin typeface="Cambria Math" panose="02040503050406030204" pitchFamily="18" charset="0"/>
                                </a:rPr>
                                <m:t>2</m:t>
                              </m:r>
                            </m:sub>
                          </m:sSub>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37" name="TextBox 36">
                <a:extLst>
                  <a:ext uri="{FF2B5EF4-FFF2-40B4-BE49-F238E27FC236}">
                    <a16:creationId xmlns:a16="http://schemas.microsoft.com/office/drawing/2014/main" id="{448ACF2A-686C-0741-B08F-2892D95D6237}"/>
                  </a:ext>
                </a:extLst>
              </p:cNvPr>
              <p:cNvSpPr txBox="1">
                <a:spLocks noRot="1" noChangeAspect="1" noMove="1" noResize="1" noEditPoints="1" noAdjustHandles="1" noChangeArrowheads="1" noChangeShapeType="1" noTextEdit="1"/>
              </p:cNvSpPr>
              <p:nvPr/>
            </p:nvSpPr>
            <p:spPr>
              <a:xfrm>
                <a:off x="8440037" y="1219200"/>
                <a:ext cx="1505092" cy="917815"/>
              </a:xfrm>
              <a:prstGeom prst="rect">
                <a:avLst/>
              </a:prstGeom>
              <a:blipFill>
                <a:blip r:embed="rId14"/>
                <a:stretch>
                  <a:fillRect t="-1389"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78A5177-BAD6-C749-8FFF-1EEBC4E2D5E0}"/>
                  </a:ext>
                </a:extLst>
              </p:cNvPr>
              <p:cNvSpPr txBox="1"/>
              <p:nvPr/>
            </p:nvSpPr>
            <p:spPr>
              <a:xfrm>
                <a:off x="6777314" y="2590800"/>
                <a:ext cx="2672270" cy="917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r>
                            <a:rPr lang="en-US" sz="2800" b="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num>
                        <m:den>
                          <m:r>
                            <a:rPr lang="en-US" sz="2800" b="0" i="1" smtClean="0">
                              <a:solidFill>
                                <a:srgbClr val="7030A0"/>
                              </a:solidFill>
                              <a:latin typeface="Cambria Math" panose="02040503050406030204" pitchFamily="18" charset="0"/>
                            </a:rPr>
                            <m:t>𝑓</m:t>
                          </m:r>
                        </m:den>
                      </m:f>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𝐵</m:t>
                              </m:r>
                            </m:e>
                            <m:sub>
                              <m:r>
                                <a:rPr lang="en-US" sz="2800" b="0" i="1" smtClean="0">
                                  <a:solidFill>
                                    <a:srgbClr val="7030A0"/>
                                  </a:solidFill>
                                  <a:latin typeface="Cambria Math" panose="02040503050406030204" pitchFamily="18" charset="0"/>
                                </a:rPr>
                                <m:t>1</m:t>
                              </m:r>
                            </m:sub>
                          </m:sSub>
                          <m:r>
                            <a:rPr lang="en-US" sz="2800" b="0" i="1" smtClean="0">
                              <a:solidFill>
                                <a:srgbClr val="7030A0"/>
                              </a:solidFill>
                              <a:latin typeface="Cambria Math" panose="02040503050406030204" pitchFamily="18" charset="0"/>
                            </a:rPr>
                            <m:t>+</m:t>
                          </m:r>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𝐵</m:t>
                              </m:r>
                            </m:e>
                            <m:sub>
                              <m:r>
                                <a:rPr lang="en-US" sz="2800" b="0" i="1" smtClean="0">
                                  <a:solidFill>
                                    <a:srgbClr val="7030A0"/>
                                  </a:solidFill>
                                  <a:latin typeface="Cambria Math" panose="02040503050406030204" pitchFamily="18" charset="0"/>
                                </a:rPr>
                                <m:t>2</m:t>
                              </m:r>
                            </m:sub>
                          </m:sSub>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40" name="TextBox 39">
                <a:extLst>
                  <a:ext uri="{FF2B5EF4-FFF2-40B4-BE49-F238E27FC236}">
                    <a16:creationId xmlns:a16="http://schemas.microsoft.com/office/drawing/2014/main" id="{A78A5177-BAD6-C749-8FFF-1EEBC4E2D5E0}"/>
                  </a:ext>
                </a:extLst>
              </p:cNvPr>
              <p:cNvSpPr txBox="1">
                <a:spLocks noRot="1" noChangeAspect="1" noMove="1" noResize="1" noEditPoints="1" noAdjustHandles="1" noChangeArrowheads="1" noChangeShapeType="1" noTextEdit="1"/>
              </p:cNvSpPr>
              <p:nvPr/>
            </p:nvSpPr>
            <p:spPr>
              <a:xfrm>
                <a:off x="6777314" y="2590800"/>
                <a:ext cx="2672270" cy="917815"/>
              </a:xfrm>
              <a:prstGeom prst="rect">
                <a:avLst/>
              </a:prstGeom>
              <a:blipFill>
                <a:blip r:embed="rId15"/>
                <a:stretch>
                  <a:fillRect l="-948" t="-1389"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CE86201-D63D-C247-B50D-2EFE0EB29B60}"/>
                  </a:ext>
                </a:extLst>
              </p:cNvPr>
              <p:cNvSpPr txBox="1"/>
              <p:nvPr/>
            </p:nvSpPr>
            <p:spPr>
              <a:xfrm>
                <a:off x="7199509" y="3808622"/>
                <a:ext cx="1921680" cy="8163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r>
                        <a:rPr lang="en-US" sz="2800" b="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𝑓𝐵</m:t>
                          </m:r>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41" name="TextBox 40">
                <a:extLst>
                  <a:ext uri="{FF2B5EF4-FFF2-40B4-BE49-F238E27FC236}">
                    <a16:creationId xmlns:a16="http://schemas.microsoft.com/office/drawing/2014/main" id="{3CE86201-D63D-C247-B50D-2EFE0EB29B60}"/>
                  </a:ext>
                </a:extLst>
              </p:cNvPr>
              <p:cNvSpPr txBox="1">
                <a:spLocks noRot="1" noChangeAspect="1" noMove="1" noResize="1" noEditPoints="1" noAdjustHandles="1" noChangeArrowheads="1" noChangeShapeType="1" noTextEdit="1"/>
              </p:cNvSpPr>
              <p:nvPr/>
            </p:nvSpPr>
            <p:spPr>
              <a:xfrm>
                <a:off x="7199509" y="3808622"/>
                <a:ext cx="1921680" cy="816314"/>
              </a:xfrm>
              <a:prstGeom prst="rect">
                <a:avLst/>
              </a:prstGeom>
              <a:blipFill>
                <a:blip r:embed="rId16"/>
                <a:stretch>
                  <a:fillRect l="-1316" t="-3125" r="-4605"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F543785-2B82-8C46-9708-1B41DA2196B8}"/>
                  </a:ext>
                </a:extLst>
              </p:cNvPr>
              <p:cNvSpPr txBox="1"/>
              <p:nvPr/>
            </p:nvSpPr>
            <p:spPr>
              <a:xfrm>
                <a:off x="6315946" y="1239527"/>
                <a:ext cx="1153073" cy="882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𝑥</m:t>
                          </m:r>
                        </m:num>
                        <m:den>
                          <m:r>
                            <a:rPr lang="en-US" sz="2800" b="0" i="1" smtClean="0">
                              <a:solidFill>
                                <a:srgbClr val="7030A0"/>
                              </a:solidFill>
                              <a:latin typeface="Cambria Math" panose="02040503050406030204" pitchFamily="18" charset="0"/>
                            </a:rPr>
                            <m:t>𝑓</m:t>
                          </m:r>
                        </m:den>
                      </m:f>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𝐵</m:t>
                              </m:r>
                            </m:e>
                            <m:sub>
                              <m:r>
                                <a:rPr lang="en-US" sz="2800" b="0" i="1" smtClean="0">
                                  <a:solidFill>
                                    <a:srgbClr val="7030A0"/>
                                  </a:solidFill>
                                  <a:latin typeface="Cambria Math" panose="02040503050406030204" pitchFamily="18" charset="0"/>
                                </a:rPr>
                                <m:t>1</m:t>
                              </m:r>
                            </m:sub>
                          </m:sSub>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42" name="TextBox 41">
                <a:extLst>
                  <a:ext uri="{FF2B5EF4-FFF2-40B4-BE49-F238E27FC236}">
                    <a16:creationId xmlns:a16="http://schemas.microsoft.com/office/drawing/2014/main" id="{AF543785-2B82-8C46-9708-1B41DA2196B8}"/>
                  </a:ext>
                </a:extLst>
              </p:cNvPr>
              <p:cNvSpPr txBox="1">
                <a:spLocks noRot="1" noChangeAspect="1" noMove="1" noResize="1" noEditPoints="1" noAdjustHandles="1" noChangeArrowheads="1" noChangeShapeType="1" noTextEdit="1"/>
              </p:cNvSpPr>
              <p:nvPr/>
            </p:nvSpPr>
            <p:spPr>
              <a:xfrm>
                <a:off x="6315946" y="1239527"/>
                <a:ext cx="1153073" cy="882165"/>
              </a:xfrm>
              <a:prstGeom prst="rect">
                <a:avLst/>
              </a:prstGeom>
              <a:blipFill>
                <a:blip r:embed="rId17"/>
                <a:stretch>
                  <a:fillRect l="-8696" b="-17143"/>
                </a:stretch>
              </a:blipFill>
            </p:spPr>
            <p:txBody>
              <a:bodyPr/>
              <a:lstStyle/>
              <a:p>
                <a:r>
                  <a:rPr lang="en-US">
                    <a:noFill/>
                  </a:rPr>
                  <a:t> </a:t>
                </a:r>
              </a:p>
            </p:txBody>
          </p:sp>
        </mc:Fallback>
      </mc:AlternateContent>
      <p:grpSp>
        <p:nvGrpSpPr>
          <p:cNvPr id="43" name="Group 42">
            <a:extLst>
              <a:ext uri="{FF2B5EF4-FFF2-40B4-BE49-F238E27FC236}">
                <a16:creationId xmlns:a16="http://schemas.microsoft.com/office/drawing/2014/main" id="{2C9FAE3B-B0E2-1943-8895-AA1916229C39}"/>
              </a:ext>
            </a:extLst>
          </p:cNvPr>
          <p:cNvGrpSpPr/>
          <p:nvPr/>
        </p:nvGrpSpPr>
        <p:grpSpPr>
          <a:xfrm>
            <a:off x="6315946" y="4541908"/>
            <a:ext cx="2805243" cy="1922918"/>
            <a:chOff x="4926589" y="5372506"/>
            <a:chExt cx="2805243" cy="1922918"/>
          </a:xfrm>
        </p:grpSpPr>
        <p:sp>
          <p:nvSpPr>
            <p:cNvPr id="44" name="Right Brace 43">
              <a:extLst>
                <a:ext uri="{FF2B5EF4-FFF2-40B4-BE49-F238E27FC236}">
                  <a16:creationId xmlns:a16="http://schemas.microsoft.com/office/drawing/2014/main" id="{654DC27D-FD82-F249-917E-5598CF363E08}"/>
                </a:ext>
              </a:extLst>
            </p:cNvPr>
            <p:cNvSpPr/>
            <p:nvPr/>
          </p:nvSpPr>
          <p:spPr>
            <a:xfrm rot="5400000">
              <a:off x="6209552" y="4941543"/>
              <a:ext cx="199727" cy="1061654"/>
            </a:xfrm>
            <a:prstGeom prst="rightBrace">
              <a:avLst>
                <a:gd name="adj1" fmla="val 60745"/>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solidFill>
                  <a:srgbClr val="7030A0"/>
                </a:solidFill>
              </a:endParaRPr>
            </a:p>
          </p:txBody>
        </p:sp>
        <p:sp>
          <p:nvSpPr>
            <p:cNvPr id="45" name="TextBox 44">
              <a:extLst>
                <a:ext uri="{FF2B5EF4-FFF2-40B4-BE49-F238E27FC236}">
                  <a16:creationId xmlns:a16="http://schemas.microsoft.com/office/drawing/2014/main" id="{DD72F0C5-C0DD-5A4E-9738-5664B616E67F}"/>
                </a:ext>
              </a:extLst>
            </p:cNvPr>
            <p:cNvSpPr txBox="1"/>
            <p:nvPr/>
          </p:nvSpPr>
          <p:spPr>
            <a:xfrm>
              <a:off x="4926589" y="5725764"/>
              <a:ext cx="2805243" cy="1569660"/>
            </a:xfrm>
            <a:prstGeom prst="rect">
              <a:avLst/>
            </a:prstGeom>
            <a:noFill/>
          </p:spPr>
          <p:txBody>
            <a:bodyPr wrap="square" rtlCol="0">
              <a:spAutoFit/>
            </a:bodyPr>
            <a:lstStyle/>
            <a:p>
              <a:pPr algn="ctr"/>
              <a:r>
                <a:rPr lang="en-US" dirty="0">
                  <a:solidFill>
                    <a:srgbClr val="7030A0"/>
                  </a:solidFill>
                </a:rPr>
                <a:t>Disparity is inversely proportional to depth!</a:t>
              </a:r>
              <a:endParaRPr lang="en-US" baseline="-25000" dirty="0">
                <a:solidFill>
                  <a:srgbClr val="7030A0"/>
                </a:solidFill>
              </a:endParaRPr>
            </a:p>
          </p:txBody>
        </p:sp>
      </p:grpSp>
      <p:sp>
        <p:nvSpPr>
          <p:cNvPr id="2" name="Triangle 1">
            <a:extLst>
              <a:ext uri="{FF2B5EF4-FFF2-40B4-BE49-F238E27FC236}">
                <a16:creationId xmlns:a16="http://schemas.microsoft.com/office/drawing/2014/main" id="{40700309-8F3C-4F49-820C-CF7AC6D5BE0E}"/>
              </a:ext>
            </a:extLst>
          </p:cNvPr>
          <p:cNvSpPr/>
          <p:nvPr/>
        </p:nvSpPr>
        <p:spPr bwMode="auto">
          <a:xfrm flipV="1">
            <a:off x="2514600" y="3428999"/>
            <a:ext cx="289848" cy="703569"/>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8" name="Triangle 37">
            <a:extLst>
              <a:ext uri="{FF2B5EF4-FFF2-40B4-BE49-F238E27FC236}">
                <a16:creationId xmlns:a16="http://schemas.microsoft.com/office/drawing/2014/main" id="{B7959567-25D0-9D43-A615-D17768D29CE2}"/>
              </a:ext>
            </a:extLst>
          </p:cNvPr>
          <p:cNvSpPr/>
          <p:nvPr/>
        </p:nvSpPr>
        <p:spPr bwMode="auto">
          <a:xfrm flipH="1">
            <a:off x="2549024" y="1550853"/>
            <a:ext cx="1075236" cy="2539723"/>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9" name="Triangle 38">
            <a:extLst>
              <a:ext uri="{FF2B5EF4-FFF2-40B4-BE49-F238E27FC236}">
                <a16:creationId xmlns:a16="http://schemas.microsoft.com/office/drawing/2014/main" id="{064A77B3-3DCB-634F-B3CC-0DFFD1FD43C9}"/>
              </a:ext>
            </a:extLst>
          </p:cNvPr>
          <p:cNvSpPr/>
          <p:nvPr/>
        </p:nvSpPr>
        <p:spPr bwMode="auto">
          <a:xfrm>
            <a:off x="3617914" y="1558303"/>
            <a:ext cx="1313772" cy="2539723"/>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6" name="Triangle 45">
            <a:extLst>
              <a:ext uri="{FF2B5EF4-FFF2-40B4-BE49-F238E27FC236}">
                <a16:creationId xmlns:a16="http://schemas.microsoft.com/office/drawing/2014/main" id="{51B51A7B-177A-634B-93F9-2FBBD2CCAE80}"/>
              </a:ext>
            </a:extLst>
          </p:cNvPr>
          <p:cNvSpPr/>
          <p:nvPr/>
        </p:nvSpPr>
        <p:spPr bwMode="auto">
          <a:xfrm flipH="1" flipV="1">
            <a:off x="4611675" y="3449864"/>
            <a:ext cx="347229" cy="655612"/>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15324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1" grpId="0"/>
      <p:bldP spid="42" grpId="0"/>
      <p:bldP spid="2" grpId="0" animBg="1"/>
      <p:bldP spid="2" grpId="1" animBg="1"/>
      <p:bldP spid="38" grpId="0" animBg="1"/>
      <p:bldP spid="38" grpId="1" animBg="1"/>
      <p:bldP spid="39" grpId="0" animBg="1"/>
      <p:bldP spid="39" grpId="1" animBg="1"/>
      <p:bldP spid="46" grpId="0" animBg="1"/>
      <p:bldP spid="46"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a:t>Depth from disparity</a:t>
            </a:r>
          </a:p>
        </p:txBody>
      </p:sp>
      <p:sp>
        <p:nvSpPr>
          <p:cNvPr id="3078" name="Oval 5"/>
          <p:cNvSpPr>
            <a:spLocks noChangeArrowheads="1"/>
          </p:cNvSpPr>
          <p:nvPr/>
        </p:nvSpPr>
        <p:spPr bwMode="auto">
          <a:xfrm>
            <a:off x="2447926" y="4069126"/>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79" name="Oval 6"/>
          <p:cNvSpPr>
            <a:spLocks noChangeArrowheads="1"/>
          </p:cNvSpPr>
          <p:nvPr/>
        </p:nvSpPr>
        <p:spPr bwMode="auto">
          <a:xfrm>
            <a:off x="3895726" y="4069126"/>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0" name="Line 7"/>
          <p:cNvSpPr>
            <a:spLocks noChangeShapeType="1"/>
          </p:cNvSpPr>
          <p:nvPr/>
        </p:nvSpPr>
        <p:spPr bwMode="auto">
          <a:xfrm>
            <a:off x="1905001" y="3426651"/>
            <a:ext cx="1176337" cy="0"/>
          </a:xfrm>
          <a:prstGeom prst="line">
            <a:avLst/>
          </a:prstGeom>
          <a:noFill/>
          <a:ln w="12700">
            <a:solidFill>
              <a:schemeClr val="tx1"/>
            </a:solidFill>
            <a:round/>
            <a:headEnd/>
            <a:tailEnd/>
          </a:ln>
        </p:spPr>
        <p:txBody>
          <a:bodyPr wrap="none" anchor="ctr"/>
          <a:lstStyle/>
          <a:p>
            <a:endParaRPr lang="en-US"/>
          </a:p>
        </p:txBody>
      </p:sp>
      <p:sp>
        <p:nvSpPr>
          <p:cNvPr id="3081" name="Line 8"/>
          <p:cNvSpPr>
            <a:spLocks noChangeShapeType="1"/>
          </p:cNvSpPr>
          <p:nvPr/>
        </p:nvSpPr>
        <p:spPr bwMode="auto">
          <a:xfrm>
            <a:off x="3352801" y="3426651"/>
            <a:ext cx="1176337" cy="0"/>
          </a:xfrm>
          <a:prstGeom prst="line">
            <a:avLst/>
          </a:prstGeom>
          <a:noFill/>
          <a:ln w="12700">
            <a:solidFill>
              <a:schemeClr val="tx1"/>
            </a:solidFill>
            <a:round/>
            <a:headEnd/>
            <a:tailEnd/>
          </a:ln>
        </p:spPr>
        <p:txBody>
          <a:bodyPr wrap="none" anchor="ctr"/>
          <a:lstStyle/>
          <a:p>
            <a:endParaRPr lang="en-US"/>
          </a:p>
        </p:txBody>
      </p:sp>
      <p:sp>
        <p:nvSpPr>
          <p:cNvPr id="3082" name="Oval 9"/>
          <p:cNvSpPr>
            <a:spLocks noChangeArrowheads="1"/>
          </p:cNvSpPr>
          <p:nvPr/>
        </p:nvSpPr>
        <p:spPr bwMode="auto">
          <a:xfrm>
            <a:off x="4800601" y="1447800"/>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3" name="Line 10"/>
          <p:cNvSpPr>
            <a:spLocks noChangeShapeType="1"/>
          </p:cNvSpPr>
          <p:nvPr/>
        </p:nvSpPr>
        <p:spPr bwMode="auto">
          <a:xfrm flipV="1">
            <a:off x="2538412" y="1447800"/>
            <a:ext cx="2338388" cy="2621326"/>
          </a:xfrm>
          <a:prstGeom prst="line">
            <a:avLst/>
          </a:prstGeom>
          <a:noFill/>
          <a:ln w="12700">
            <a:solidFill>
              <a:schemeClr val="tx1"/>
            </a:solidFill>
            <a:round/>
            <a:headEnd/>
            <a:tailEnd/>
          </a:ln>
        </p:spPr>
        <p:txBody>
          <a:bodyPr wrap="none" anchor="ctr"/>
          <a:lstStyle/>
          <a:p>
            <a:endParaRPr lang="en-US"/>
          </a:p>
        </p:txBody>
      </p:sp>
      <p:sp>
        <p:nvSpPr>
          <p:cNvPr id="3084" name="Line 11"/>
          <p:cNvSpPr>
            <a:spLocks noChangeShapeType="1"/>
          </p:cNvSpPr>
          <p:nvPr/>
        </p:nvSpPr>
        <p:spPr bwMode="auto">
          <a:xfrm flipV="1">
            <a:off x="3962400" y="1447800"/>
            <a:ext cx="914400" cy="2667000"/>
          </a:xfrm>
          <a:prstGeom prst="line">
            <a:avLst/>
          </a:prstGeom>
          <a:noFill/>
          <a:ln w="12700">
            <a:solidFill>
              <a:schemeClr val="tx1"/>
            </a:solidFill>
            <a:round/>
            <a:headEnd/>
            <a:tailEnd/>
          </a:ln>
        </p:spPr>
        <p:txBody>
          <a:bodyPr wrap="none" anchor="ctr"/>
          <a:lstStyle/>
          <a:p>
            <a:endParaRPr lang="en-US"/>
          </a:p>
        </p:txBody>
      </p:sp>
      <p:sp>
        <p:nvSpPr>
          <p:cNvPr id="3085" name="Line 12"/>
          <p:cNvSpPr>
            <a:spLocks noChangeShapeType="1"/>
          </p:cNvSpPr>
          <p:nvPr/>
        </p:nvSpPr>
        <p:spPr bwMode="auto">
          <a:xfrm flipV="1">
            <a:off x="2500709" y="3426652"/>
            <a:ext cx="0" cy="642475"/>
          </a:xfrm>
          <a:prstGeom prst="line">
            <a:avLst/>
          </a:prstGeom>
          <a:noFill/>
          <a:ln w="12700">
            <a:solidFill>
              <a:schemeClr val="tx1"/>
            </a:solidFill>
            <a:round/>
            <a:headEnd/>
            <a:tailEnd type="arrow" w="med" len="med"/>
          </a:ln>
        </p:spPr>
        <p:txBody>
          <a:bodyPr wrap="none" anchor="ctr"/>
          <a:lstStyle/>
          <a:p>
            <a:endParaRPr lang="en-US"/>
          </a:p>
        </p:txBody>
      </p:sp>
      <p:sp>
        <p:nvSpPr>
          <p:cNvPr id="3087" name="Oval 14"/>
          <p:cNvSpPr>
            <a:spLocks noChangeArrowheads="1"/>
          </p:cNvSpPr>
          <p:nvPr/>
        </p:nvSpPr>
        <p:spPr bwMode="auto">
          <a:xfrm>
            <a:off x="3033714" y="3375023"/>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8" name="Oval 15"/>
          <p:cNvSpPr>
            <a:spLocks noChangeArrowheads="1"/>
          </p:cNvSpPr>
          <p:nvPr/>
        </p:nvSpPr>
        <p:spPr bwMode="auto">
          <a:xfrm>
            <a:off x="4176714" y="3375023"/>
            <a:ext cx="90487" cy="91782"/>
          </a:xfrm>
          <a:prstGeom prst="ellipse">
            <a:avLst/>
          </a:prstGeom>
          <a:solidFill>
            <a:schemeClr val="tx1"/>
          </a:solidFill>
          <a:ln w="12700">
            <a:solidFill>
              <a:schemeClr val="tx1"/>
            </a:solidFill>
            <a:round/>
            <a:headEnd/>
            <a:tailEnd/>
          </a:ln>
        </p:spPr>
        <p:txBody>
          <a:bodyPr wrap="none" anchor="ctr"/>
          <a:lstStyle/>
          <a:p>
            <a:endParaRPr lang="en-US"/>
          </a:p>
        </p:txBody>
      </p:sp>
      <p:sp>
        <p:nvSpPr>
          <p:cNvPr id="3089" name="Line 16"/>
          <p:cNvSpPr>
            <a:spLocks noChangeShapeType="1"/>
          </p:cNvSpPr>
          <p:nvPr/>
        </p:nvSpPr>
        <p:spPr bwMode="auto">
          <a:xfrm flipV="1">
            <a:off x="3946624" y="3426652"/>
            <a:ext cx="0" cy="642475"/>
          </a:xfrm>
          <a:prstGeom prst="line">
            <a:avLst/>
          </a:prstGeom>
          <a:noFill/>
          <a:ln w="12700">
            <a:solidFill>
              <a:schemeClr val="tx1"/>
            </a:solidFill>
            <a:round/>
            <a:headEnd/>
            <a:tailEnd type="arrow" w="med" len="med"/>
          </a:ln>
        </p:spPr>
        <p:txBody>
          <a:bodyPr wrap="none" anchor="ctr"/>
          <a:lstStyle/>
          <a:p>
            <a:endParaRPr lang="en-US"/>
          </a:p>
        </p:txBody>
      </p:sp>
      <p:sp>
        <p:nvSpPr>
          <p:cNvPr id="3090" name="Line 17"/>
          <p:cNvSpPr>
            <a:spLocks noChangeShapeType="1"/>
          </p:cNvSpPr>
          <p:nvPr/>
        </p:nvSpPr>
        <p:spPr bwMode="auto">
          <a:xfrm>
            <a:off x="2447925" y="3334869"/>
            <a:ext cx="600075" cy="17931"/>
          </a:xfrm>
          <a:prstGeom prst="line">
            <a:avLst/>
          </a:prstGeom>
          <a:noFill/>
          <a:ln w="12700">
            <a:solidFill>
              <a:schemeClr val="tx1"/>
            </a:solidFill>
            <a:round/>
            <a:headEnd type="none" w="med" len="sm"/>
            <a:tailEnd type="arrow" w="med" len="sm"/>
          </a:ln>
        </p:spPr>
        <p:txBody>
          <a:bodyPr wrap="none" anchor="ctr"/>
          <a:lstStyle/>
          <a:p>
            <a:endParaRPr lang="en-US"/>
          </a:p>
        </p:txBody>
      </p:sp>
      <p:sp>
        <p:nvSpPr>
          <p:cNvPr id="3100" name="Line 27"/>
          <p:cNvSpPr>
            <a:spLocks noChangeShapeType="1"/>
          </p:cNvSpPr>
          <p:nvPr/>
        </p:nvSpPr>
        <p:spPr bwMode="auto">
          <a:xfrm>
            <a:off x="2591198" y="4109280"/>
            <a:ext cx="1295003" cy="5520"/>
          </a:xfrm>
          <a:prstGeom prst="line">
            <a:avLst/>
          </a:prstGeom>
          <a:noFill/>
          <a:ln w="19050">
            <a:solidFill>
              <a:schemeClr val="tx1"/>
            </a:solidFill>
            <a:round/>
            <a:headEnd/>
            <a:tailEnd type="triangle" w="med" len="med"/>
          </a:ln>
        </p:spPr>
        <p:txBody>
          <a:bodyPr wrap="none" anchor="ctr"/>
          <a:lstStyle/>
          <a:p>
            <a:endParaRPr lang="en-US"/>
          </a:p>
        </p:txBody>
      </p:sp>
      <p:cxnSp>
        <p:nvCxnSpPr>
          <p:cNvPr id="3" name="Straight Connector 2"/>
          <p:cNvCxnSpPr/>
          <p:nvPr/>
        </p:nvCxnSpPr>
        <p:spPr bwMode="auto">
          <a:xfrm flipH="1">
            <a:off x="4876801" y="1459072"/>
            <a:ext cx="4365" cy="2655729"/>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
        <p:nvSpPr>
          <p:cNvPr id="39" name="Line 17"/>
          <p:cNvSpPr>
            <a:spLocks noChangeShapeType="1"/>
          </p:cNvSpPr>
          <p:nvPr/>
        </p:nvSpPr>
        <p:spPr bwMode="auto">
          <a:xfrm>
            <a:off x="3981450" y="3352800"/>
            <a:ext cx="209550" cy="0"/>
          </a:xfrm>
          <a:prstGeom prst="line">
            <a:avLst/>
          </a:prstGeom>
          <a:noFill/>
          <a:ln w="12700">
            <a:solidFill>
              <a:schemeClr val="tx1"/>
            </a:solidFill>
            <a:round/>
            <a:headEnd type="none" w="med" len="sm"/>
            <a:tailEnd type="arrow" w="med" len="sm"/>
          </a:ln>
        </p:spPr>
        <p:txBody>
          <a:bodyPr wrap="none" anchor="ctr"/>
          <a:lstStyle/>
          <a:p>
            <a:endParaRPr lang="en-US"/>
          </a:p>
        </p:txBody>
      </p:sp>
      <mc:AlternateContent xmlns:mc="http://schemas.openxmlformats.org/markup-compatibility/2006" xmlns:a14="http://schemas.microsoft.com/office/drawing/2010/main">
        <mc:Choice Requires="a14">
          <p:sp>
            <p:nvSpPr>
              <p:cNvPr id="40" name="Text Box 24"/>
              <p:cNvSpPr txBox="1">
                <a:spLocks noChangeArrowheads="1"/>
              </p:cNvSpPr>
              <p:nvPr/>
            </p:nvSpPr>
            <p:spPr bwMode="auto">
              <a:xfrm>
                <a:off x="2743200" y="3657601"/>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𝐵</m:t>
                      </m:r>
                    </m:oMath>
                  </m:oMathPara>
                </a14:m>
                <a:endParaRPr lang="en-US" sz="2200"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0" name="Text Box 24"/>
              <p:cNvSpPr txBox="1">
                <a:spLocks noRot="1" noChangeAspect="1" noMove="1" noResize="1" noEditPoints="1" noAdjustHandles="1" noChangeArrowheads="1" noChangeShapeType="1" noTextEdit="1"/>
              </p:cNvSpPr>
              <p:nvPr/>
            </p:nvSpPr>
            <p:spPr bwMode="auto">
              <a:xfrm>
                <a:off x="2743200" y="3657601"/>
                <a:ext cx="916186" cy="430229"/>
              </a:xfrm>
              <a:prstGeom prst="rect">
                <a:avLst/>
              </a:prstGeom>
              <a:blipFill>
                <a:blip r:embed="rId3"/>
                <a:stretch>
                  <a:fillRect/>
                </a:stretch>
              </a:blipFill>
              <a:ln w="12700">
                <a:noFill/>
                <a:miter lim="800000"/>
                <a:headEnd/>
                <a:tailEnd/>
              </a:ln>
            </p:spPr>
            <p:txBody>
              <a:bodyPr/>
              <a:lstStyle/>
              <a:p>
                <a:r>
                  <a:rPr lang="en-US">
                    <a:noFill/>
                  </a:rPr>
                  <a:t> </a:t>
                </a:r>
              </a:p>
            </p:txBody>
          </p:sp>
        </mc:Fallback>
      </mc:AlternateContent>
      <p:sp>
        <p:nvSpPr>
          <p:cNvPr id="8" name="Right Brace 7"/>
          <p:cNvSpPr/>
          <p:nvPr/>
        </p:nvSpPr>
        <p:spPr bwMode="auto">
          <a:xfrm rot="5400000">
            <a:off x="3581400" y="3505200"/>
            <a:ext cx="228600" cy="2362200"/>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 name="Right Brace 42"/>
          <p:cNvSpPr/>
          <p:nvPr/>
        </p:nvSpPr>
        <p:spPr bwMode="auto">
          <a:xfrm rot="5400000">
            <a:off x="4305300" y="4838700"/>
            <a:ext cx="228600" cy="914400"/>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37" name="Text Box 24">
                <a:extLst>
                  <a:ext uri="{FF2B5EF4-FFF2-40B4-BE49-F238E27FC236}">
                    <a16:creationId xmlns:a16="http://schemas.microsoft.com/office/drawing/2014/main" id="{7B4A99B2-D775-354E-A36D-2274AC3DBB53}"/>
                  </a:ext>
                </a:extLst>
              </p:cNvPr>
              <p:cNvSpPr txBox="1">
                <a:spLocks noChangeArrowheads="1"/>
              </p:cNvSpPr>
              <p:nvPr/>
            </p:nvSpPr>
            <p:spPr bwMode="auto">
              <a:xfrm>
                <a:off x="2048272" y="4147524"/>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𝑂</m:t>
                      </m:r>
                    </m:oMath>
                  </m:oMathPara>
                </a14:m>
                <a:endParaRPr lang="en-US" sz="2200" i="1"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7" name="Text Box 24">
                <a:extLst>
                  <a:ext uri="{FF2B5EF4-FFF2-40B4-BE49-F238E27FC236}">
                    <a16:creationId xmlns:a16="http://schemas.microsoft.com/office/drawing/2014/main" id="{7B4A99B2-D775-354E-A36D-2274AC3DBB53}"/>
                  </a:ext>
                </a:extLst>
              </p:cNvPr>
              <p:cNvSpPr txBox="1">
                <a:spLocks noRot="1" noChangeAspect="1" noMove="1" noResize="1" noEditPoints="1" noAdjustHandles="1" noChangeArrowheads="1" noChangeShapeType="1" noTextEdit="1"/>
              </p:cNvSpPr>
              <p:nvPr/>
            </p:nvSpPr>
            <p:spPr bwMode="auto">
              <a:xfrm>
                <a:off x="2048272" y="4147524"/>
                <a:ext cx="916186" cy="430229"/>
              </a:xfrm>
              <a:prstGeom prst="rect">
                <a:avLst/>
              </a:prstGeom>
              <a:blipFill>
                <a:blip r:embed="rId4"/>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 Box 25">
                <a:extLst>
                  <a:ext uri="{FF2B5EF4-FFF2-40B4-BE49-F238E27FC236}">
                    <a16:creationId xmlns:a16="http://schemas.microsoft.com/office/drawing/2014/main" id="{D028D6A2-E7F3-B94B-A6C5-6EC44AEB40E4}"/>
                  </a:ext>
                </a:extLst>
              </p:cNvPr>
              <p:cNvSpPr txBox="1">
                <a:spLocks noChangeArrowheads="1"/>
              </p:cNvSpPr>
              <p:nvPr/>
            </p:nvSpPr>
            <p:spPr bwMode="auto">
              <a:xfrm>
                <a:off x="3581400" y="4147524"/>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𝑂</m:t>
                      </m:r>
                      <m:r>
                        <a:rPr lang="en-US" sz="2200" b="0" i="1" dirty="0" smtClean="0">
                          <a:solidFill>
                            <a:srgbClr val="7030A0"/>
                          </a:solidFill>
                          <a:latin typeface="Cambria Math" panose="02040503050406030204" pitchFamily="18" charset="0"/>
                          <a:cs typeface="Times New Roman" panose="02020603050405020304" pitchFamily="18" charset="0"/>
                        </a:rPr>
                        <m:t>′</m:t>
                      </m:r>
                    </m:oMath>
                  </m:oMathPara>
                </a14:m>
                <a:endParaRPr lang="en-US" sz="2200" i="1"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8" name="Text Box 25">
                <a:extLst>
                  <a:ext uri="{FF2B5EF4-FFF2-40B4-BE49-F238E27FC236}">
                    <a16:creationId xmlns:a16="http://schemas.microsoft.com/office/drawing/2014/main" id="{D028D6A2-E7F3-B94B-A6C5-6EC44AEB40E4}"/>
                  </a:ext>
                </a:extLst>
              </p:cNvPr>
              <p:cNvSpPr txBox="1">
                <a:spLocks noRot="1" noChangeAspect="1" noMove="1" noResize="1" noEditPoints="1" noAdjustHandles="1" noChangeArrowheads="1" noChangeShapeType="1" noTextEdit="1"/>
              </p:cNvSpPr>
              <p:nvPr/>
            </p:nvSpPr>
            <p:spPr bwMode="auto">
              <a:xfrm>
                <a:off x="3581400" y="4147524"/>
                <a:ext cx="916186" cy="430229"/>
              </a:xfrm>
              <a:prstGeom prst="rect">
                <a:avLst/>
              </a:prstGeom>
              <a:blipFill>
                <a:blip r:embed="rId5"/>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 Box 24">
                <a:extLst>
                  <a:ext uri="{FF2B5EF4-FFF2-40B4-BE49-F238E27FC236}">
                    <a16:creationId xmlns:a16="http://schemas.microsoft.com/office/drawing/2014/main" id="{0767C00E-F117-C24D-BB3F-A18B3574D0C6}"/>
                  </a:ext>
                </a:extLst>
              </p:cNvPr>
              <p:cNvSpPr txBox="1">
                <a:spLocks noChangeArrowheads="1"/>
              </p:cNvSpPr>
              <p:nvPr/>
            </p:nvSpPr>
            <p:spPr bwMode="auto">
              <a:xfrm>
                <a:off x="3263146" y="4788409"/>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𝐵</m:t>
                      </m:r>
                      <m:r>
                        <a:rPr lang="en-US" sz="2200" i="1" baseline="-25000" dirty="0">
                          <a:solidFill>
                            <a:srgbClr val="7030A0"/>
                          </a:solidFill>
                          <a:latin typeface="Cambria Math" panose="02040503050406030204" pitchFamily="18" charset="0"/>
                          <a:cs typeface="Times New Roman" panose="02020603050405020304" pitchFamily="18" charset="0"/>
                        </a:rPr>
                        <m:t>1</m:t>
                      </m:r>
                    </m:oMath>
                  </m:oMathPara>
                </a14:m>
                <a:endParaRPr lang="en-US" sz="2200"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1" name="Text Box 24">
                <a:extLst>
                  <a:ext uri="{FF2B5EF4-FFF2-40B4-BE49-F238E27FC236}">
                    <a16:creationId xmlns:a16="http://schemas.microsoft.com/office/drawing/2014/main" id="{0767C00E-F117-C24D-BB3F-A18B3574D0C6}"/>
                  </a:ext>
                </a:extLst>
              </p:cNvPr>
              <p:cNvSpPr txBox="1">
                <a:spLocks noRot="1" noChangeAspect="1" noMove="1" noResize="1" noEditPoints="1" noAdjustHandles="1" noChangeArrowheads="1" noChangeShapeType="1" noTextEdit="1"/>
              </p:cNvSpPr>
              <p:nvPr/>
            </p:nvSpPr>
            <p:spPr bwMode="auto">
              <a:xfrm>
                <a:off x="3263146" y="4788409"/>
                <a:ext cx="916186" cy="430229"/>
              </a:xfrm>
              <a:prstGeom prst="rect">
                <a:avLst/>
              </a:prstGeom>
              <a:blipFill>
                <a:blip r:embed="rId6"/>
                <a:stretch>
                  <a:fillRect b="-285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 Box 24">
                <a:extLst>
                  <a:ext uri="{FF2B5EF4-FFF2-40B4-BE49-F238E27FC236}">
                    <a16:creationId xmlns:a16="http://schemas.microsoft.com/office/drawing/2014/main" id="{AB4836C5-300F-6541-BF6A-53D856FF18C8}"/>
                  </a:ext>
                </a:extLst>
              </p:cNvPr>
              <p:cNvSpPr txBox="1">
                <a:spLocks noChangeArrowheads="1"/>
              </p:cNvSpPr>
              <p:nvPr/>
            </p:nvSpPr>
            <p:spPr bwMode="auto">
              <a:xfrm>
                <a:off x="3962400" y="5486400"/>
                <a:ext cx="916186" cy="430229"/>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𝐵</m:t>
                      </m:r>
                      <m:r>
                        <a:rPr lang="en-US" sz="2200" i="1" baseline="-25000" dirty="0">
                          <a:solidFill>
                            <a:srgbClr val="7030A0"/>
                          </a:solidFill>
                          <a:latin typeface="Cambria Math" panose="02040503050406030204" pitchFamily="18" charset="0"/>
                          <a:cs typeface="Times New Roman" panose="02020603050405020304" pitchFamily="18" charset="0"/>
                        </a:rPr>
                        <m:t>2</m:t>
                      </m:r>
                    </m:oMath>
                  </m:oMathPara>
                </a14:m>
                <a:endParaRPr lang="en-US" sz="2200"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2" name="Text Box 24">
                <a:extLst>
                  <a:ext uri="{FF2B5EF4-FFF2-40B4-BE49-F238E27FC236}">
                    <a16:creationId xmlns:a16="http://schemas.microsoft.com/office/drawing/2014/main" id="{AB4836C5-300F-6541-BF6A-53D856FF18C8}"/>
                  </a:ext>
                </a:extLst>
              </p:cNvPr>
              <p:cNvSpPr txBox="1">
                <a:spLocks noRot="1" noChangeAspect="1" noMove="1" noResize="1" noEditPoints="1" noAdjustHandles="1" noChangeArrowheads="1" noChangeShapeType="1" noTextEdit="1"/>
              </p:cNvSpPr>
              <p:nvPr/>
            </p:nvSpPr>
            <p:spPr bwMode="auto">
              <a:xfrm>
                <a:off x="3962400" y="5486400"/>
                <a:ext cx="916186" cy="430229"/>
              </a:xfrm>
              <a:prstGeom prst="rect">
                <a:avLst/>
              </a:prstGeom>
              <a:blipFill>
                <a:blip r:embed="rId7"/>
                <a:stretch>
                  <a:fillRect b="-2941"/>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 Box 18">
                <a:extLst>
                  <a:ext uri="{FF2B5EF4-FFF2-40B4-BE49-F238E27FC236}">
                    <a16:creationId xmlns:a16="http://schemas.microsoft.com/office/drawing/2014/main" id="{4CB9683F-0A65-F244-A25F-B6E9A7DDE28F}"/>
                  </a:ext>
                </a:extLst>
              </p:cNvPr>
              <p:cNvSpPr txBox="1">
                <a:spLocks noChangeArrowheads="1"/>
              </p:cNvSpPr>
              <p:nvPr/>
            </p:nvSpPr>
            <p:spPr bwMode="auto">
              <a:xfrm>
                <a:off x="2601390" y="2917697"/>
                <a:ext cx="414409"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𝑥</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6" name="Text Box 18">
                <a:extLst>
                  <a:ext uri="{FF2B5EF4-FFF2-40B4-BE49-F238E27FC236}">
                    <a16:creationId xmlns:a16="http://schemas.microsoft.com/office/drawing/2014/main" id="{4CB9683F-0A65-F244-A25F-B6E9A7DDE28F}"/>
                  </a:ext>
                </a:extLst>
              </p:cNvPr>
              <p:cNvSpPr txBox="1">
                <a:spLocks noRot="1" noChangeAspect="1" noMove="1" noResize="1" noEditPoints="1" noAdjustHandles="1" noChangeArrowheads="1" noChangeShapeType="1" noTextEdit="1"/>
              </p:cNvSpPr>
              <p:nvPr/>
            </p:nvSpPr>
            <p:spPr bwMode="auto">
              <a:xfrm>
                <a:off x="2601390" y="2917697"/>
                <a:ext cx="414409" cy="430887"/>
              </a:xfrm>
              <a:prstGeom prst="rect">
                <a:avLst/>
              </a:prstGeom>
              <a:blipFill>
                <a:blip r:embed="rId8"/>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 Box 20">
                <a:extLst>
                  <a:ext uri="{FF2B5EF4-FFF2-40B4-BE49-F238E27FC236}">
                    <a16:creationId xmlns:a16="http://schemas.microsoft.com/office/drawing/2014/main" id="{0353805B-92D0-3945-A4C1-272C8B31FDFE}"/>
                  </a:ext>
                </a:extLst>
              </p:cNvPr>
              <p:cNvSpPr txBox="1">
                <a:spLocks noChangeArrowheads="1"/>
              </p:cNvSpPr>
              <p:nvPr/>
            </p:nvSpPr>
            <p:spPr bwMode="auto">
              <a:xfrm>
                <a:off x="3962400" y="2917697"/>
                <a:ext cx="478015"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𝑥</m:t>
                      </m:r>
                      <m:r>
                        <a:rPr lang="en-US" sz="2200" b="0" i="1" dirty="0" smtClean="0">
                          <a:solidFill>
                            <a:srgbClr val="7030A0"/>
                          </a:solidFill>
                          <a:latin typeface="Cambria Math" panose="02040503050406030204" pitchFamily="18" charset="0"/>
                          <a:cs typeface="Times New Roman" panose="02020603050405020304" pitchFamily="18" charset="0"/>
                        </a:rPr>
                        <m:t>′</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7" name="Text Box 20">
                <a:extLst>
                  <a:ext uri="{FF2B5EF4-FFF2-40B4-BE49-F238E27FC236}">
                    <a16:creationId xmlns:a16="http://schemas.microsoft.com/office/drawing/2014/main" id="{0353805B-92D0-3945-A4C1-272C8B31FDFE}"/>
                  </a:ext>
                </a:extLst>
              </p:cNvPr>
              <p:cNvSpPr txBox="1">
                <a:spLocks noRot="1" noChangeAspect="1" noMove="1" noResize="1" noEditPoints="1" noAdjustHandles="1" noChangeArrowheads="1" noChangeShapeType="1" noTextEdit="1"/>
              </p:cNvSpPr>
              <p:nvPr/>
            </p:nvSpPr>
            <p:spPr bwMode="auto">
              <a:xfrm>
                <a:off x="3962400" y="2917697"/>
                <a:ext cx="478015" cy="430887"/>
              </a:xfrm>
              <a:prstGeom prst="rect">
                <a:avLst/>
              </a:prstGeom>
              <a:blipFill>
                <a:blip r:embed="rId9"/>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 Box 13">
                <a:extLst>
                  <a:ext uri="{FF2B5EF4-FFF2-40B4-BE49-F238E27FC236}">
                    <a16:creationId xmlns:a16="http://schemas.microsoft.com/office/drawing/2014/main" id="{B33355FA-5441-394B-ABD6-47477BE66FE7}"/>
                  </a:ext>
                </a:extLst>
              </p:cNvPr>
              <p:cNvSpPr txBox="1">
                <a:spLocks noChangeArrowheads="1"/>
              </p:cNvSpPr>
              <p:nvPr/>
            </p:nvSpPr>
            <p:spPr bwMode="auto">
              <a:xfrm>
                <a:off x="2102714" y="3558260"/>
                <a:ext cx="418961"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𝑓</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8" name="Text Box 13">
                <a:extLst>
                  <a:ext uri="{FF2B5EF4-FFF2-40B4-BE49-F238E27FC236}">
                    <a16:creationId xmlns:a16="http://schemas.microsoft.com/office/drawing/2014/main" id="{B33355FA-5441-394B-ABD6-47477BE66FE7}"/>
                  </a:ext>
                </a:extLst>
              </p:cNvPr>
              <p:cNvSpPr txBox="1">
                <a:spLocks noRot="1" noChangeAspect="1" noMove="1" noResize="1" noEditPoints="1" noAdjustHandles="1" noChangeArrowheads="1" noChangeShapeType="1" noTextEdit="1"/>
              </p:cNvSpPr>
              <p:nvPr/>
            </p:nvSpPr>
            <p:spPr bwMode="auto">
              <a:xfrm>
                <a:off x="2102714" y="3558260"/>
                <a:ext cx="418961" cy="430887"/>
              </a:xfrm>
              <a:prstGeom prst="rect">
                <a:avLst/>
              </a:prstGeom>
              <a:blipFill>
                <a:blip r:embed="rId10"/>
                <a:stretch>
                  <a:fillRect l="-8824" b="-17143"/>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 Box 23">
                <a:extLst>
                  <a:ext uri="{FF2B5EF4-FFF2-40B4-BE49-F238E27FC236}">
                    <a16:creationId xmlns:a16="http://schemas.microsoft.com/office/drawing/2014/main" id="{F4FB2092-3937-B249-9C3B-18835C8F34C2}"/>
                  </a:ext>
                </a:extLst>
              </p:cNvPr>
              <p:cNvSpPr txBox="1">
                <a:spLocks noChangeArrowheads="1"/>
              </p:cNvSpPr>
              <p:nvPr/>
            </p:nvSpPr>
            <p:spPr bwMode="auto">
              <a:xfrm>
                <a:off x="4556738" y="2456874"/>
                <a:ext cx="396262"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𝑧</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49" name="Text Box 23">
                <a:extLst>
                  <a:ext uri="{FF2B5EF4-FFF2-40B4-BE49-F238E27FC236}">
                    <a16:creationId xmlns:a16="http://schemas.microsoft.com/office/drawing/2014/main" id="{F4FB2092-3937-B249-9C3B-18835C8F34C2}"/>
                  </a:ext>
                </a:extLst>
              </p:cNvPr>
              <p:cNvSpPr txBox="1">
                <a:spLocks noRot="1" noChangeAspect="1" noMove="1" noResize="1" noEditPoints="1" noAdjustHandles="1" noChangeArrowheads="1" noChangeShapeType="1" noTextEdit="1"/>
              </p:cNvSpPr>
              <p:nvPr/>
            </p:nvSpPr>
            <p:spPr bwMode="auto">
              <a:xfrm>
                <a:off x="4556738" y="2456874"/>
                <a:ext cx="396262" cy="430887"/>
              </a:xfrm>
              <a:prstGeom prst="rect">
                <a:avLst/>
              </a:prstGeom>
              <a:blipFill>
                <a:blip r:embed="rId11"/>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 Box 26">
                <a:extLst>
                  <a:ext uri="{FF2B5EF4-FFF2-40B4-BE49-F238E27FC236}">
                    <a16:creationId xmlns:a16="http://schemas.microsoft.com/office/drawing/2014/main" id="{9B971BB3-A5A2-FE4D-B018-A7CA57951D56}"/>
                  </a:ext>
                </a:extLst>
              </p:cNvPr>
              <p:cNvSpPr txBox="1">
                <a:spLocks noChangeArrowheads="1"/>
              </p:cNvSpPr>
              <p:nvPr/>
            </p:nvSpPr>
            <p:spPr bwMode="auto">
              <a:xfrm>
                <a:off x="4419600" y="990601"/>
                <a:ext cx="916186" cy="428317"/>
              </a:xfrm>
              <a:prstGeom prst="rect">
                <a:avLst/>
              </a:prstGeom>
              <a:noFill/>
              <a:ln w="12700">
                <a:noFill/>
                <a:miter lim="800000"/>
                <a:headEnd/>
                <a:tailEnd/>
              </a:ln>
            </p:spPr>
            <p:txBody>
              <a:bodyPr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𝑋</m:t>
                      </m:r>
                    </m:oMath>
                  </m:oMathPara>
                </a14:m>
                <a:endParaRPr lang="en-US" sz="2200" i="1" baseline="-250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50" name="Text Box 26">
                <a:extLst>
                  <a:ext uri="{FF2B5EF4-FFF2-40B4-BE49-F238E27FC236}">
                    <a16:creationId xmlns:a16="http://schemas.microsoft.com/office/drawing/2014/main" id="{9B971BB3-A5A2-FE4D-B018-A7CA57951D56}"/>
                  </a:ext>
                </a:extLst>
              </p:cNvPr>
              <p:cNvSpPr txBox="1">
                <a:spLocks noRot="1" noChangeAspect="1" noMove="1" noResize="1" noEditPoints="1" noAdjustHandles="1" noChangeArrowheads="1" noChangeShapeType="1" noTextEdit="1"/>
              </p:cNvSpPr>
              <p:nvPr/>
            </p:nvSpPr>
            <p:spPr bwMode="auto">
              <a:xfrm>
                <a:off x="4419600" y="990601"/>
                <a:ext cx="916186" cy="428317"/>
              </a:xfrm>
              <a:prstGeom prst="rect">
                <a:avLst/>
              </a:prstGeom>
              <a:blipFill>
                <a:blip r:embed="rId12"/>
                <a:stretch>
                  <a:fillRect/>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 Box 28">
                <a:extLst>
                  <a:ext uri="{FF2B5EF4-FFF2-40B4-BE49-F238E27FC236}">
                    <a16:creationId xmlns:a16="http://schemas.microsoft.com/office/drawing/2014/main" id="{0DC49B11-D23E-F542-B7EE-08ADE496E431}"/>
                  </a:ext>
                </a:extLst>
              </p:cNvPr>
              <p:cNvSpPr txBox="1">
                <a:spLocks noChangeArrowheads="1"/>
              </p:cNvSpPr>
              <p:nvPr/>
            </p:nvSpPr>
            <p:spPr bwMode="auto">
              <a:xfrm>
                <a:off x="3581400" y="3558260"/>
                <a:ext cx="418961" cy="430887"/>
              </a:xfrm>
              <a:prstGeom prst="rect">
                <a:avLst/>
              </a:prstGeom>
              <a:noFill/>
              <a:ln w="12700">
                <a:noFill/>
                <a:miter lim="800000"/>
                <a:headEnd/>
                <a:tailEnd/>
              </a:ln>
            </p:spPr>
            <p:txBody>
              <a:bodyPr wrap="none" anchor="ctr">
                <a:spAutoFit/>
              </a:bodyPr>
              <a:lstStyle/>
              <a:p>
                <a:pPr algn="ctr">
                  <a:spcBef>
                    <a:spcPct val="20000"/>
                  </a:spcBef>
                </a:pPr>
                <a14:m>
                  <m:oMathPara xmlns:m="http://schemas.openxmlformats.org/officeDocument/2006/math">
                    <m:oMathParaPr>
                      <m:jc m:val="centerGroup"/>
                    </m:oMathParaPr>
                    <m:oMath xmlns:m="http://schemas.openxmlformats.org/officeDocument/2006/math">
                      <m:r>
                        <a:rPr lang="en-US" sz="2200" i="1" dirty="0" smtClean="0">
                          <a:solidFill>
                            <a:srgbClr val="7030A0"/>
                          </a:solidFill>
                          <a:latin typeface="Cambria Math" panose="02040503050406030204" pitchFamily="18" charset="0"/>
                          <a:cs typeface="Times New Roman" panose="02020603050405020304" pitchFamily="18" charset="0"/>
                        </a:rPr>
                        <m:t>𝑓</m:t>
                      </m:r>
                    </m:oMath>
                  </m:oMathPara>
                </a14:m>
                <a:endParaRPr lang="en-US" sz="2200" i="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51" name="Text Box 28">
                <a:extLst>
                  <a:ext uri="{FF2B5EF4-FFF2-40B4-BE49-F238E27FC236}">
                    <a16:creationId xmlns:a16="http://schemas.microsoft.com/office/drawing/2014/main" id="{0DC49B11-D23E-F542-B7EE-08ADE496E431}"/>
                  </a:ext>
                </a:extLst>
              </p:cNvPr>
              <p:cNvSpPr txBox="1">
                <a:spLocks noRot="1" noChangeAspect="1" noMove="1" noResize="1" noEditPoints="1" noAdjustHandles="1" noChangeArrowheads="1" noChangeShapeType="1" noTextEdit="1"/>
              </p:cNvSpPr>
              <p:nvPr/>
            </p:nvSpPr>
            <p:spPr bwMode="auto">
              <a:xfrm>
                <a:off x="3581400" y="3558260"/>
                <a:ext cx="418961" cy="430887"/>
              </a:xfrm>
              <a:prstGeom prst="rect">
                <a:avLst/>
              </a:prstGeom>
              <a:blipFill>
                <a:blip r:embed="rId13"/>
                <a:stretch>
                  <a:fillRect l="-8824" b="-17143"/>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A1A9726-27E3-574F-8FB1-CA0D814835E3}"/>
                  </a:ext>
                </a:extLst>
              </p:cNvPr>
              <p:cNvSpPr txBox="1"/>
              <p:nvPr/>
            </p:nvSpPr>
            <p:spPr>
              <a:xfrm>
                <a:off x="8440037" y="1219200"/>
                <a:ext cx="1237390" cy="917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num>
                        <m:den>
                          <m:r>
                            <a:rPr lang="en-US" sz="2800" b="0" i="1" smtClean="0">
                              <a:solidFill>
                                <a:srgbClr val="7030A0"/>
                              </a:solidFill>
                              <a:latin typeface="Cambria Math" panose="02040503050406030204" pitchFamily="18" charset="0"/>
                            </a:rPr>
                            <m:t>𝑓</m:t>
                          </m:r>
                        </m:den>
                      </m:f>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𝐵</m:t>
                              </m:r>
                            </m:e>
                            <m:sub>
                              <m:r>
                                <a:rPr lang="en-US" sz="2800" b="0" i="1" smtClean="0">
                                  <a:solidFill>
                                    <a:srgbClr val="7030A0"/>
                                  </a:solidFill>
                                  <a:latin typeface="Cambria Math" panose="02040503050406030204" pitchFamily="18" charset="0"/>
                                </a:rPr>
                                <m:t>2</m:t>
                              </m:r>
                            </m:sub>
                          </m:sSub>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52" name="TextBox 51">
                <a:extLst>
                  <a:ext uri="{FF2B5EF4-FFF2-40B4-BE49-F238E27FC236}">
                    <a16:creationId xmlns:a16="http://schemas.microsoft.com/office/drawing/2014/main" id="{7A1A9726-27E3-574F-8FB1-CA0D814835E3}"/>
                  </a:ext>
                </a:extLst>
              </p:cNvPr>
              <p:cNvSpPr txBox="1">
                <a:spLocks noRot="1" noChangeAspect="1" noMove="1" noResize="1" noEditPoints="1" noAdjustHandles="1" noChangeArrowheads="1" noChangeShapeType="1" noTextEdit="1"/>
              </p:cNvSpPr>
              <p:nvPr/>
            </p:nvSpPr>
            <p:spPr>
              <a:xfrm>
                <a:off x="8440037" y="1219200"/>
                <a:ext cx="1237390" cy="917815"/>
              </a:xfrm>
              <a:prstGeom prst="rect">
                <a:avLst/>
              </a:prstGeom>
              <a:blipFill>
                <a:blip r:embed="rId14"/>
                <a:stretch>
                  <a:fillRect l="-6122" t="-1389"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69F57C8-FE16-1C45-A42B-811992911AC1}"/>
                  </a:ext>
                </a:extLst>
              </p:cNvPr>
              <p:cNvSpPr txBox="1"/>
              <p:nvPr/>
            </p:nvSpPr>
            <p:spPr>
              <a:xfrm>
                <a:off x="6315946" y="1239527"/>
                <a:ext cx="1153073" cy="882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𝑥</m:t>
                          </m:r>
                        </m:num>
                        <m:den>
                          <m:r>
                            <a:rPr lang="en-US" sz="2800" b="0" i="1" smtClean="0">
                              <a:solidFill>
                                <a:srgbClr val="7030A0"/>
                              </a:solidFill>
                              <a:latin typeface="Cambria Math" panose="02040503050406030204" pitchFamily="18" charset="0"/>
                            </a:rPr>
                            <m:t>𝑓</m:t>
                          </m:r>
                        </m:den>
                      </m:f>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sSub>
                            <m:sSubPr>
                              <m:ctrlPr>
                                <a:rPr lang="en-US" sz="2800" b="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𝐵</m:t>
                              </m:r>
                            </m:e>
                            <m:sub>
                              <m:r>
                                <a:rPr lang="en-US" sz="2800" b="0" i="1" smtClean="0">
                                  <a:solidFill>
                                    <a:srgbClr val="7030A0"/>
                                  </a:solidFill>
                                  <a:latin typeface="Cambria Math" panose="02040503050406030204" pitchFamily="18" charset="0"/>
                                </a:rPr>
                                <m:t>1</m:t>
                              </m:r>
                            </m:sub>
                          </m:sSub>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53" name="TextBox 52">
                <a:extLst>
                  <a:ext uri="{FF2B5EF4-FFF2-40B4-BE49-F238E27FC236}">
                    <a16:creationId xmlns:a16="http://schemas.microsoft.com/office/drawing/2014/main" id="{169F57C8-FE16-1C45-A42B-811992911AC1}"/>
                  </a:ext>
                </a:extLst>
              </p:cNvPr>
              <p:cNvSpPr txBox="1">
                <a:spLocks noRot="1" noChangeAspect="1" noMove="1" noResize="1" noEditPoints="1" noAdjustHandles="1" noChangeArrowheads="1" noChangeShapeType="1" noTextEdit="1"/>
              </p:cNvSpPr>
              <p:nvPr/>
            </p:nvSpPr>
            <p:spPr>
              <a:xfrm>
                <a:off x="6315946" y="1239527"/>
                <a:ext cx="1153073" cy="882165"/>
              </a:xfrm>
              <a:prstGeom prst="rect">
                <a:avLst/>
              </a:prstGeom>
              <a:blipFill>
                <a:blip r:embed="rId15"/>
                <a:stretch>
                  <a:fillRect l="-8696" b="-1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4A7CEA0-ABF7-AE49-B97A-280A9390354E}"/>
                  </a:ext>
                </a:extLst>
              </p:cNvPr>
              <p:cNvSpPr/>
              <p:nvPr/>
            </p:nvSpPr>
            <p:spPr>
              <a:xfrm>
                <a:off x="6823031" y="2741796"/>
                <a:ext cx="2856936" cy="10101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rgbClr val="7030A0"/>
                              </a:solidFill>
                              <a:latin typeface="Cambria Math" panose="02040503050406030204" pitchFamily="18" charset="0"/>
                            </a:rPr>
                          </m:ctrlPr>
                        </m:fPr>
                        <m:num>
                          <m:r>
                            <a:rPr lang="en-US" sz="2800" i="1">
                              <a:solidFill>
                                <a:srgbClr val="7030A0"/>
                              </a:solidFill>
                              <a:latin typeface="Cambria Math" panose="02040503050406030204" pitchFamily="18" charset="0"/>
                            </a:rPr>
                            <m:t>𝑥</m:t>
                          </m:r>
                          <m:r>
                            <a:rPr lang="en-US" sz="2800" i="1">
                              <a:solidFill>
                                <a:srgbClr val="7030A0"/>
                              </a:solidFill>
                              <a:latin typeface="Cambria Math" panose="02040503050406030204" pitchFamily="18" charset="0"/>
                            </a:rPr>
                            <m:t>−</m:t>
                          </m:r>
                          <m:r>
                            <a:rPr lang="en-US" sz="2800" i="1">
                              <a:solidFill>
                                <a:srgbClr val="7030A0"/>
                              </a:solidFill>
                              <a:latin typeface="Cambria Math" panose="02040503050406030204" pitchFamily="18" charset="0"/>
                            </a:rPr>
                            <m:t>𝑥</m:t>
                          </m:r>
                          <m:r>
                            <a:rPr lang="en-US" sz="2800" i="1">
                              <a:solidFill>
                                <a:srgbClr val="7030A0"/>
                              </a:solidFill>
                              <a:latin typeface="Cambria Math" panose="02040503050406030204" pitchFamily="18" charset="0"/>
                            </a:rPr>
                            <m:t>′</m:t>
                          </m:r>
                        </m:num>
                        <m:den>
                          <m:r>
                            <a:rPr lang="en-US" sz="2800" i="1">
                              <a:solidFill>
                                <a:srgbClr val="7030A0"/>
                              </a:solidFill>
                              <a:latin typeface="Cambria Math" panose="02040503050406030204" pitchFamily="18" charset="0"/>
                            </a:rPr>
                            <m:t>𝑓</m:t>
                          </m:r>
                        </m:den>
                      </m:f>
                      <m:r>
                        <a:rPr lang="en-US" sz="2800" i="1">
                          <a:solidFill>
                            <a:srgbClr val="7030A0"/>
                          </a:solidFill>
                          <a:latin typeface="Cambria Math" panose="02040503050406030204" pitchFamily="18" charset="0"/>
                        </a:rPr>
                        <m:t>=</m:t>
                      </m:r>
                      <m:f>
                        <m:fPr>
                          <m:ctrlPr>
                            <a:rPr lang="en-US" sz="2800" i="1">
                              <a:solidFill>
                                <a:srgbClr val="7030A0"/>
                              </a:solidFill>
                              <a:latin typeface="Cambria Math" panose="02040503050406030204" pitchFamily="18" charset="0"/>
                            </a:rPr>
                          </m:ctrlPr>
                        </m:fPr>
                        <m:num>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𝐵</m:t>
                              </m:r>
                            </m:e>
                            <m:sub>
                              <m:r>
                                <a:rPr lang="en-US" sz="2800" i="1">
                                  <a:solidFill>
                                    <a:srgbClr val="7030A0"/>
                                  </a:solidFill>
                                  <a:latin typeface="Cambria Math" panose="02040503050406030204" pitchFamily="18" charset="0"/>
                                </a:rPr>
                                <m:t>1</m:t>
                              </m:r>
                            </m:sub>
                          </m:sSub>
                          <m:r>
                            <a:rPr lang="en-US" sz="2800" b="0" i="1" smtClean="0">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𝐵</m:t>
                              </m:r>
                            </m:e>
                            <m:sub>
                              <m:r>
                                <a:rPr lang="en-US" sz="2800" i="1">
                                  <a:solidFill>
                                    <a:srgbClr val="7030A0"/>
                                  </a:solidFill>
                                  <a:latin typeface="Cambria Math" panose="02040503050406030204" pitchFamily="18" charset="0"/>
                                </a:rPr>
                                <m:t>2</m:t>
                              </m:r>
                            </m:sub>
                          </m:sSub>
                        </m:num>
                        <m:den>
                          <m:r>
                            <a:rPr lang="en-US" sz="2800" i="1">
                              <a:solidFill>
                                <a:srgbClr val="7030A0"/>
                              </a:solidFill>
                              <a:latin typeface="Cambria Math" panose="02040503050406030204" pitchFamily="18" charset="0"/>
                            </a:rPr>
                            <m:t>𝑧</m:t>
                          </m:r>
                        </m:den>
                      </m:f>
                    </m:oMath>
                  </m:oMathPara>
                </a14:m>
                <a:endParaRPr lang="en-US" sz="2800" dirty="0"/>
              </a:p>
            </p:txBody>
          </p:sp>
        </mc:Choice>
        <mc:Fallback xmlns="">
          <p:sp>
            <p:nvSpPr>
              <p:cNvPr id="2" name="Rectangle 1">
                <a:extLst>
                  <a:ext uri="{FF2B5EF4-FFF2-40B4-BE49-F238E27FC236}">
                    <a16:creationId xmlns:a16="http://schemas.microsoft.com/office/drawing/2014/main" id="{A4A7CEA0-ABF7-AE49-B97A-280A9390354E}"/>
                  </a:ext>
                </a:extLst>
              </p:cNvPr>
              <p:cNvSpPr>
                <a:spLocks noRot="1" noChangeAspect="1" noMove="1" noResize="1" noEditPoints="1" noAdjustHandles="1" noChangeArrowheads="1" noChangeShapeType="1" noTextEdit="1"/>
              </p:cNvSpPr>
              <p:nvPr/>
            </p:nvSpPr>
            <p:spPr>
              <a:xfrm>
                <a:off x="6823031" y="2741796"/>
                <a:ext cx="2856936" cy="1010148"/>
              </a:xfrm>
              <a:prstGeom prst="rect">
                <a:avLst/>
              </a:prstGeom>
              <a:blipFill>
                <a:blip r:embed="rId16"/>
                <a:stretch>
                  <a:fillRect b="-101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D65C1C2-EC34-8643-A89F-B41AF0E98221}"/>
                  </a:ext>
                </a:extLst>
              </p:cNvPr>
              <p:cNvSpPr txBox="1"/>
              <p:nvPr/>
            </p:nvSpPr>
            <p:spPr>
              <a:xfrm>
                <a:off x="7199509" y="4029036"/>
                <a:ext cx="1921680" cy="8163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r>
                        <a:rPr lang="en-US" sz="2800" b="0" i="1" smtClean="0">
                          <a:solidFill>
                            <a:srgbClr val="7030A0"/>
                          </a:solidFill>
                          <a:latin typeface="Cambria Math" panose="02040503050406030204" pitchFamily="18" charset="0"/>
                        </a:rPr>
                        <m:t>𝑥</m:t>
                      </m:r>
                      <m:r>
                        <a:rPr lang="en-US" sz="2800" b="0" i="1" smtClean="0">
                          <a:solidFill>
                            <a:srgbClr val="7030A0"/>
                          </a:solidFill>
                          <a:latin typeface="Cambria Math" panose="02040503050406030204" pitchFamily="18" charset="0"/>
                        </a:rPr>
                        <m:t>′=</m:t>
                      </m:r>
                      <m:f>
                        <m:fPr>
                          <m:ctrlPr>
                            <a:rPr lang="en-US" sz="2800" b="0" i="1" smtClean="0">
                              <a:solidFill>
                                <a:srgbClr val="7030A0"/>
                              </a:solidFill>
                              <a:latin typeface="Cambria Math" panose="02040503050406030204" pitchFamily="18" charset="0"/>
                            </a:rPr>
                          </m:ctrlPr>
                        </m:fPr>
                        <m:num>
                          <m:r>
                            <a:rPr lang="en-US" sz="2800" b="0" i="1" smtClean="0">
                              <a:solidFill>
                                <a:srgbClr val="7030A0"/>
                              </a:solidFill>
                              <a:latin typeface="Cambria Math" panose="02040503050406030204" pitchFamily="18" charset="0"/>
                            </a:rPr>
                            <m:t>𝑓𝐵</m:t>
                          </m:r>
                        </m:num>
                        <m:den>
                          <m:r>
                            <a:rPr lang="en-US" sz="2800" b="0" i="1" smtClean="0">
                              <a:solidFill>
                                <a:srgbClr val="7030A0"/>
                              </a:solidFill>
                              <a:latin typeface="Cambria Math" panose="02040503050406030204" pitchFamily="18" charset="0"/>
                            </a:rPr>
                            <m:t>𝑧</m:t>
                          </m:r>
                        </m:den>
                      </m:f>
                    </m:oMath>
                  </m:oMathPara>
                </a14:m>
                <a:endParaRPr lang="en-US" sz="2800" dirty="0">
                  <a:solidFill>
                    <a:srgbClr val="7030A0"/>
                  </a:solidFill>
                </a:endParaRPr>
              </a:p>
            </p:txBody>
          </p:sp>
        </mc:Choice>
        <mc:Fallback xmlns="">
          <p:sp>
            <p:nvSpPr>
              <p:cNvPr id="54" name="TextBox 53">
                <a:extLst>
                  <a:ext uri="{FF2B5EF4-FFF2-40B4-BE49-F238E27FC236}">
                    <a16:creationId xmlns:a16="http://schemas.microsoft.com/office/drawing/2014/main" id="{FD65C1C2-EC34-8643-A89F-B41AF0E98221}"/>
                  </a:ext>
                </a:extLst>
              </p:cNvPr>
              <p:cNvSpPr txBox="1">
                <a:spLocks noRot="1" noChangeAspect="1" noMove="1" noResize="1" noEditPoints="1" noAdjustHandles="1" noChangeArrowheads="1" noChangeShapeType="1" noTextEdit="1"/>
              </p:cNvSpPr>
              <p:nvPr/>
            </p:nvSpPr>
            <p:spPr>
              <a:xfrm>
                <a:off x="7199509" y="4029036"/>
                <a:ext cx="1921680" cy="816314"/>
              </a:xfrm>
              <a:prstGeom prst="rect">
                <a:avLst/>
              </a:prstGeom>
              <a:blipFill>
                <a:blip r:embed="rId17"/>
                <a:stretch>
                  <a:fillRect l="-1316" t="-1515" r="-4605" b="-7576"/>
                </a:stretch>
              </a:blipFill>
            </p:spPr>
            <p:txBody>
              <a:bodyPr/>
              <a:lstStyle/>
              <a:p>
                <a:r>
                  <a:rPr lang="en-US">
                    <a:noFill/>
                  </a:rPr>
                  <a:t> </a:t>
                </a:r>
              </a:p>
            </p:txBody>
          </p:sp>
        </mc:Fallback>
      </mc:AlternateContent>
      <p:sp>
        <p:nvSpPr>
          <p:cNvPr id="35" name="Triangle 34">
            <a:extLst>
              <a:ext uri="{FF2B5EF4-FFF2-40B4-BE49-F238E27FC236}">
                <a16:creationId xmlns:a16="http://schemas.microsoft.com/office/drawing/2014/main" id="{592FD029-98A4-3C47-BE5A-BC3345845C23}"/>
              </a:ext>
            </a:extLst>
          </p:cNvPr>
          <p:cNvSpPr/>
          <p:nvPr/>
        </p:nvSpPr>
        <p:spPr bwMode="auto">
          <a:xfrm flipV="1">
            <a:off x="2514600" y="3428998"/>
            <a:ext cx="622088" cy="703569"/>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6" name="Triangle 35">
            <a:extLst>
              <a:ext uri="{FF2B5EF4-FFF2-40B4-BE49-F238E27FC236}">
                <a16:creationId xmlns:a16="http://schemas.microsoft.com/office/drawing/2014/main" id="{0D22B320-B031-DE42-BB9B-2C3D08E6FCF5}"/>
              </a:ext>
            </a:extLst>
          </p:cNvPr>
          <p:cNvSpPr/>
          <p:nvPr/>
        </p:nvSpPr>
        <p:spPr bwMode="auto">
          <a:xfrm flipH="1">
            <a:off x="2549024" y="1472893"/>
            <a:ext cx="2307732" cy="2617683"/>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5" name="Triangle 54">
            <a:extLst>
              <a:ext uri="{FF2B5EF4-FFF2-40B4-BE49-F238E27FC236}">
                <a16:creationId xmlns:a16="http://schemas.microsoft.com/office/drawing/2014/main" id="{111437CC-3C30-3F43-B134-19085C34ECC1}"/>
              </a:ext>
            </a:extLst>
          </p:cNvPr>
          <p:cNvSpPr/>
          <p:nvPr/>
        </p:nvSpPr>
        <p:spPr bwMode="auto">
          <a:xfrm flipV="1">
            <a:off x="3978207" y="3424784"/>
            <a:ext cx="225282" cy="703569"/>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6" name="Triangle 55">
            <a:extLst>
              <a:ext uri="{FF2B5EF4-FFF2-40B4-BE49-F238E27FC236}">
                <a16:creationId xmlns:a16="http://schemas.microsoft.com/office/drawing/2014/main" id="{3E626119-C647-0244-933A-BF94A3F32CEF}"/>
              </a:ext>
            </a:extLst>
          </p:cNvPr>
          <p:cNvSpPr/>
          <p:nvPr/>
        </p:nvSpPr>
        <p:spPr bwMode="auto">
          <a:xfrm flipH="1">
            <a:off x="4014942" y="1480178"/>
            <a:ext cx="835717" cy="2617683"/>
          </a:xfrm>
          <a:prstGeom prst="triangle">
            <a:avLst>
              <a:gd name="adj" fmla="val 0"/>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C093FA0D-2C80-DF43-979C-9F418C14F9E7}"/>
                  </a:ext>
                </a:extLst>
              </p:cNvPr>
              <p:cNvSpPr txBox="1"/>
              <p:nvPr/>
            </p:nvSpPr>
            <p:spPr>
              <a:xfrm>
                <a:off x="7331083" y="5306434"/>
                <a:ext cx="1658531" cy="8190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C00000"/>
                          </a:solidFill>
                          <a:latin typeface="Cambria Math" panose="02040503050406030204" pitchFamily="18" charset="0"/>
                        </a:rPr>
                        <m:t>𝑧</m:t>
                      </m:r>
                      <m:r>
                        <a:rPr lang="en-US" sz="2800" b="0" i="1" smtClean="0">
                          <a:solidFill>
                            <a:srgbClr val="C00000"/>
                          </a:solidFill>
                          <a:latin typeface="Cambria Math" panose="02040503050406030204" pitchFamily="18" charset="0"/>
                        </a:rPr>
                        <m:t>=</m:t>
                      </m:r>
                      <m:f>
                        <m:fPr>
                          <m:ctrlPr>
                            <a:rPr lang="en-US" sz="2800" b="0" i="1" smtClean="0">
                              <a:solidFill>
                                <a:srgbClr val="C00000"/>
                              </a:solidFill>
                              <a:latin typeface="Cambria Math" panose="02040503050406030204" pitchFamily="18" charset="0"/>
                            </a:rPr>
                          </m:ctrlPr>
                        </m:fPr>
                        <m:num>
                          <m:r>
                            <a:rPr lang="en-US" sz="2800" b="0" i="1" smtClean="0">
                              <a:solidFill>
                                <a:srgbClr val="C00000"/>
                              </a:solidFill>
                              <a:latin typeface="Cambria Math" panose="02040503050406030204" pitchFamily="18" charset="0"/>
                            </a:rPr>
                            <m:t>𝑓𝐵</m:t>
                          </m:r>
                        </m:num>
                        <m:den>
                          <m:r>
                            <a:rPr lang="en-US" sz="2800" i="1">
                              <a:solidFill>
                                <a:srgbClr val="C00000"/>
                              </a:solidFill>
                              <a:latin typeface="Cambria Math" panose="02040503050406030204" pitchFamily="18" charset="0"/>
                            </a:rPr>
                            <m:t>𝑥</m:t>
                          </m:r>
                          <m:r>
                            <a:rPr lang="en-US" sz="2800" i="1">
                              <a:solidFill>
                                <a:srgbClr val="C00000"/>
                              </a:solidFill>
                              <a:latin typeface="Cambria Math" panose="02040503050406030204" pitchFamily="18" charset="0"/>
                            </a:rPr>
                            <m:t>−</m:t>
                          </m:r>
                          <m:r>
                            <a:rPr lang="en-US" sz="2800" i="1">
                              <a:solidFill>
                                <a:srgbClr val="C00000"/>
                              </a:solidFill>
                              <a:latin typeface="Cambria Math" panose="02040503050406030204" pitchFamily="18" charset="0"/>
                            </a:rPr>
                            <m:t>𝑥</m:t>
                          </m:r>
                          <m:r>
                            <a:rPr lang="en-US" sz="2800" i="1">
                              <a:solidFill>
                                <a:srgbClr val="C00000"/>
                              </a:solidFill>
                              <a:latin typeface="Cambria Math" panose="02040503050406030204" pitchFamily="18" charset="0"/>
                            </a:rPr>
                            <m:t>′</m:t>
                          </m:r>
                        </m:den>
                      </m:f>
                    </m:oMath>
                  </m:oMathPara>
                </a14:m>
                <a:endParaRPr lang="en-US" sz="2800" dirty="0">
                  <a:solidFill>
                    <a:srgbClr val="C00000"/>
                  </a:solidFill>
                </a:endParaRPr>
              </a:p>
            </p:txBody>
          </p:sp>
        </mc:Choice>
        <mc:Fallback xmlns="">
          <p:sp>
            <p:nvSpPr>
              <p:cNvPr id="57" name="TextBox 56">
                <a:extLst>
                  <a:ext uri="{FF2B5EF4-FFF2-40B4-BE49-F238E27FC236}">
                    <a16:creationId xmlns:a16="http://schemas.microsoft.com/office/drawing/2014/main" id="{C093FA0D-2C80-DF43-979C-9F418C14F9E7}"/>
                  </a:ext>
                </a:extLst>
              </p:cNvPr>
              <p:cNvSpPr txBox="1">
                <a:spLocks noRot="1" noChangeAspect="1" noMove="1" noResize="1" noEditPoints="1" noAdjustHandles="1" noChangeArrowheads="1" noChangeShapeType="1" noTextEdit="1"/>
              </p:cNvSpPr>
              <p:nvPr/>
            </p:nvSpPr>
            <p:spPr>
              <a:xfrm>
                <a:off x="7331083" y="5306434"/>
                <a:ext cx="1658531" cy="819070"/>
              </a:xfrm>
              <a:prstGeom prst="rect">
                <a:avLst/>
              </a:prstGeom>
              <a:blipFill>
                <a:blip r:embed="rId18"/>
                <a:stretch>
                  <a:fillRect l="-758" t="-1538" r="-4545" b="-15385"/>
                </a:stretch>
              </a:blipFill>
            </p:spPr>
            <p:txBody>
              <a:bodyPr/>
              <a:lstStyle/>
              <a:p>
                <a:r>
                  <a:rPr lang="en-US">
                    <a:noFill/>
                  </a:rPr>
                  <a:t> </a:t>
                </a:r>
              </a:p>
            </p:txBody>
          </p:sp>
        </mc:Fallback>
      </mc:AlternateContent>
    </p:spTree>
    <p:extLst>
      <p:ext uri="{BB962C8B-B14F-4D97-AF65-F5344CB8AC3E}">
        <p14:creationId xmlns:p14="http://schemas.microsoft.com/office/powerpoint/2010/main" val="6372653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5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3" grpId="0" animBg="1"/>
      <p:bldP spid="41" grpId="0"/>
      <p:bldP spid="42" grpId="0"/>
      <p:bldP spid="52" grpId="0"/>
      <p:bldP spid="53" grpId="0"/>
      <p:bldP spid="2" grpId="0"/>
      <p:bldP spid="54" grpId="0"/>
      <p:bldP spid="35" grpId="0" animBg="1"/>
      <p:bldP spid="35" grpId="1" animBg="1"/>
      <p:bldP spid="36" grpId="0" animBg="1"/>
      <p:bldP spid="36" grpId="1" animBg="1"/>
      <p:bldP spid="55" grpId="0" animBg="1"/>
      <p:bldP spid="55" grpId="1" animBg="1"/>
      <p:bldP spid="56" grpId="0" animBg="1"/>
      <p:bldP spid="56" grpId="1" animBg="1"/>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38AD-75A0-C446-8AF5-31C2017E9A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B945E9B-8AC1-B045-91DD-71B9003EE84A}"/>
              </a:ext>
            </a:extLst>
          </p:cNvPr>
          <p:cNvSpPr>
            <a:spLocks noGrp="1"/>
          </p:cNvSpPr>
          <p:nvPr>
            <p:ph idx="1"/>
          </p:nvPr>
        </p:nvSpPr>
        <p:spPr/>
        <p:txBody>
          <a:bodyPr/>
          <a:lstStyle/>
          <a:p>
            <a:pPr>
              <a:buFont typeface="Arial" panose="020B0604020202020204" pitchFamily="34" charset="0"/>
              <a:buChar char="•"/>
            </a:pPr>
            <a:r>
              <a:rPr lang="en-US" sz="2800" dirty="0"/>
              <a:t>Motivation and history</a:t>
            </a:r>
          </a:p>
          <a:p>
            <a:pPr>
              <a:buFont typeface="Arial" panose="020B0604020202020204" pitchFamily="34" charset="0"/>
              <a:buChar char="•"/>
            </a:pPr>
            <a:r>
              <a:rPr lang="en-US" sz="2800" dirty="0"/>
              <a:t>Basic two-view stereo setup</a:t>
            </a:r>
          </a:p>
          <a:p>
            <a:pPr>
              <a:buFont typeface="Arial" panose="020B0604020202020204" pitchFamily="34" charset="0"/>
              <a:buChar char="•"/>
            </a:pPr>
            <a:r>
              <a:rPr lang="en-US" sz="2800" dirty="0"/>
              <a:t>Local stereo matching algorithm</a:t>
            </a:r>
          </a:p>
          <a:p>
            <a:pPr>
              <a:buFont typeface="Arial" panose="020B0604020202020204" pitchFamily="34" charset="0"/>
              <a:buChar char="•"/>
            </a:pPr>
            <a:r>
              <a:rPr lang="en-US" sz="2800" dirty="0"/>
              <a:t>Beyond local stereo matching</a:t>
            </a:r>
          </a:p>
          <a:p>
            <a:pPr>
              <a:buFont typeface="Arial" panose="020B0604020202020204" pitchFamily="34" charset="0"/>
              <a:buChar char="•"/>
            </a:pPr>
            <a:r>
              <a:rPr lang="en-US" sz="2800" dirty="0"/>
              <a:t>Active stereo with structured light</a:t>
            </a:r>
          </a:p>
          <a:p>
            <a:pPr>
              <a:buFont typeface="Arial" panose="020B0604020202020204" pitchFamily="34" charset="0"/>
              <a:buChar char="•"/>
            </a:pPr>
            <a:endParaRPr lang="en-US" sz="2800" dirty="0"/>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786102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90" name="Line 3">
            <a:extLst>
              <a:ext uri="{FF2B5EF4-FFF2-40B4-BE49-F238E27FC236}">
                <a16:creationId xmlns:a16="http://schemas.microsoft.com/office/drawing/2014/main" id="{4BC76F45-C278-6F4B-B4ED-9D510A9A34F8}"/>
              </a:ext>
            </a:extLst>
          </p:cNvPr>
          <p:cNvSpPr>
            <a:spLocks noChangeShapeType="1"/>
          </p:cNvSpPr>
          <p:nvPr/>
        </p:nvSpPr>
        <p:spPr bwMode="auto">
          <a:xfrm flipH="1">
            <a:off x="2365376" y="1935164"/>
            <a:ext cx="1292225" cy="22129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1" name="Line 4">
            <a:extLst>
              <a:ext uri="{FF2B5EF4-FFF2-40B4-BE49-F238E27FC236}">
                <a16:creationId xmlns:a16="http://schemas.microsoft.com/office/drawing/2014/main" id="{F33A6319-2BC1-9344-9FC8-AB7389D3792D}"/>
              </a:ext>
            </a:extLst>
          </p:cNvPr>
          <p:cNvSpPr>
            <a:spLocks noChangeShapeType="1"/>
          </p:cNvSpPr>
          <p:nvPr/>
        </p:nvSpPr>
        <p:spPr bwMode="auto">
          <a:xfrm flipH="1">
            <a:off x="2365376" y="2163764"/>
            <a:ext cx="1673225" cy="19843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2" name="Line 5">
            <a:extLst>
              <a:ext uri="{FF2B5EF4-FFF2-40B4-BE49-F238E27FC236}">
                <a16:creationId xmlns:a16="http://schemas.microsoft.com/office/drawing/2014/main" id="{78586680-41FD-E94A-B872-A4412C3D8A5E}"/>
              </a:ext>
            </a:extLst>
          </p:cNvPr>
          <p:cNvSpPr>
            <a:spLocks noChangeShapeType="1"/>
          </p:cNvSpPr>
          <p:nvPr/>
        </p:nvSpPr>
        <p:spPr bwMode="auto">
          <a:xfrm flipH="1" flipV="1">
            <a:off x="2971800" y="2011363"/>
            <a:ext cx="1524000" cy="21336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3" name="Line 6">
            <a:extLst>
              <a:ext uri="{FF2B5EF4-FFF2-40B4-BE49-F238E27FC236}">
                <a16:creationId xmlns:a16="http://schemas.microsoft.com/office/drawing/2014/main" id="{42120F76-D53E-7242-8874-23D555DCB7C4}"/>
              </a:ext>
            </a:extLst>
          </p:cNvPr>
          <p:cNvSpPr>
            <a:spLocks noChangeShapeType="1"/>
          </p:cNvSpPr>
          <p:nvPr/>
        </p:nvSpPr>
        <p:spPr bwMode="auto">
          <a:xfrm flipH="1" flipV="1">
            <a:off x="2743200" y="2392363"/>
            <a:ext cx="1752600" cy="17526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4" name="Rectangle 7">
            <a:extLst>
              <a:ext uri="{FF2B5EF4-FFF2-40B4-BE49-F238E27FC236}">
                <a16:creationId xmlns:a16="http://schemas.microsoft.com/office/drawing/2014/main" id="{954A3A47-BBD0-F145-8E0E-52E489AFFEF4}"/>
              </a:ext>
            </a:extLst>
          </p:cNvPr>
          <p:cNvSpPr>
            <a:spLocks noGrp="1" noChangeArrowheads="1"/>
          </p:cNvSpPr>
          <p:nvPr>
            <p:ph type="title"/>
          </p:nvPr>
        </p:nvSpPr>
        <p:spPr/>
        <p:txBody>
          <a:bodyPr/>
          <a:lstStyle/>
          <a:p>
            <a:pPr eaLnBrk="1" hangingPunct="1"/>
            <a:r>
              <a:rPr lang="en-US" altLang="en-US" dirty="0"/>
              <a:t>Effect of baseline on stereo results</a:t>
            </a:r>
          </a:p>
        </p:txBody>
      </p:sp>
      <p:sp>
        <p:nvSpPr>
          <p:cNvPr id="67596" name="Oval 9">
            <a:extLst>
              <a:ext uri="{FF2B5EF4-FFF2-40B4-BE49-F238E27FC236}">
                <a16:creationId xmlns:a16="http://schemas.microsoft.com/office/drawing/2014/main" id="{5925615D-3E73-2D4D-879E-DBBB3A25F6D7}"/>
              </a:ext>
            </a:extLst>
          </p:cNvPr>
          <p:cNvSpPr>
            <a:spLocks noChangeArrowheads="1"/>
          </p:cNvSpPr>
          <p:nvPr/>
        </p:nvSpPr>
        <p:spPr bwMode="auto">
          <a:xfrm>
            <a:off x="2362200" y="4068763"/>
            <a:ext cx="76200" cy="7620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a:p>
        </p:txBody>
      </p:sp>
      <p:sp>
        <p:nvSpPr>
          <p:cNvPr id="67597" name="Oval 10">
            <a:extLst>
              <a:ext uri="{FF2B5EF4-FFF2-40B4-BE49-F238E27FC236}">
                <a16:creationId xmlns:a16="http://schemas.microsoft.com/office/drawing/2014/main" id="{604C85F5-EA24-1347-865E-42D0EBDA13EA}"/>
              </a:ext>
            </a:extLst>
          </p:cNvPr>
          <p:cNvSpPr>
            <a:spLocks noChangeArrowheads="1"/>
          </p:cNvSpPr>
          <p:nvPr/>
        </p:nvSpPr>
        <p:spPr bwMode="auto">
          <a:xfrm>
            <a:off x="4419600" y="4068763"/>
            <a:ext cx="76200" cy="7620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a:p>
        </p:txBody>
      </p:sp>
      <p:sp>
        <p:nvSpPr>
          <p:cNvPr id="67598" name="Line 11">
            <a:extLst>
              <a:ext uri="{FF2B5EF4-FFF2-40B4-BE49-F238E27FC236}">
                <a16:creationId xmlns:a16="http://schemas.microsoft.com/office/drawing/2014/main" id="{A1A5AF99-F578-0C41-B427-0E8A770690C6}"/>
              </a:ext>
            </a:extLst>
          </p:cNvPr>
          <p:cNvSpPr>
            <a:spLocks noChangeShapeType="1"/>
          </p:cNvSpPr>
          <p:nvPr/>
        </p:nvSpPr>
        <p:spPr bwMode="auto">
          <a:xfrm>
            <a:off x="1905000" y="3763963"/>
            <a:ext cx="9906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9" name="Line 12">
            <a:extLst>
              <a:ext uri="{FF2B5EF4-FFF2-40B4-BE49-F238E27FC236}">
                <a16:creationId xmlns:a16="http://schemas.microsoft.com/office/drawing/2014/main" id="{61B8D38D-D8F2-A740-91E2-7301AAF9427D}"/>
              </a:ext>
            </a:extLst>
          </p:cNvPr>
          <p:cNvSpPr>
            <a:spLocks noChangeShapeType="1"/>
          </p:cNvSpPr>
          <p:nvPr/>
        </p:nvSpPr>
        <p:spPr bwMode="auto">
          <a:xfrm>
            <a:off x="3962400" y="3763963"/>
            <a:ext cx="9906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1" name="Line 14">
            <a:extLst>
              <a:ext uri="{FF2B5EF4-FFF2-40B4-BE49-F238E27FC236}">
                <a16:creationId xmlns:a16="http://schemas.microsoft.com/office/drawing/2014/main" id="{142B9305-B83F-8347-852F-D51EFF63D614}"/>
              </a:ext>
            </a:extLst>
          </p:cNvPr>
          <p:cNvSpPr>
            <a:spLocks noChangeShapeType="1"/>
          </p:cNvSpPr>
          <p:nvPr/>
        </p:nvSpPr>
        <p:spPr bwMode="auto">
          <a:xfrm flipH="1">
            <a:off x="7924800" y="1858963"/>
            <a:ext cx="914400" cy="2286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2" name="Line 15">
            <a:extLst>
              <a:ext uri="{FF2B5EF4-FFF2-40B4-BE49-F238E27FC236}">
                <a16:creationId xmlns:a16="http://schemas.microsoft.com/office/drawing/2014/main" id="{54F27120-57DB-2049-97F1-05CB3BBC8360}"/>
              </a:ext>
            </a:extLst>
          </p:cNvPr>
          <p:cNvSpPr>
            <a:spLocks noChangeShapeType="1"/>
          </p:cNvSpPr>
          <p:nvPr/>
        </p:nvSpPr>
        <p:spPr bwMode="auto">
          <a:xfrm>
            <a:off x="7620000" y="3763963"/>
            <a:ext cx="9906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3" name="Line 16">
            <a:extLst>
              <a:ext uri="{FF2B5EF4-FFF2-40B4-BE49-F238E27FC236}">
                <a16:creationId xmlns:a16="http://schemas.microsoft.com/office/drawing/2014/main" id="{3604064D-A17C-264C-8ABA-F194CB9AF9B0}"/>
              </a:ext>
            </a:extLst>
          </p:cNvPr>
          <p:cNvSpPr>
            <a:spLocks noChangeShapeType="1"/>
          </p:cNvSpPr>
          <p:nvPr/>
        </p:nvSpPr>
        <p:spPr bwMode="auto">
          <a:xfrm>
            <a:off x="8077200" y="3763963"/>
            <a:ext cx="9906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4" name="Line 17">
            <a:extLst>
              <a:ext uri="{FF2B5EF4-FFF2-40B4-BE49-F238E27FC236}">
                <a16:creationId xmlns:a16="http://schemas.microsoft.com/office/drawing/2014/main" id="{6E6F8493-C680-1149-B683-A7A3CFBE66DA}"/>
              </a:ext>
            </a:extLst>
          </p:cNvPr>
          <p:cNvSpPr>
            <a:spLocks noChangeShapeType="1"/>
          </p:cNvSpPr>
          <p:nvPr/>
        </p:nvSpPr>
        <p:spPr bwMode="auto">
          <a:xfrm flipH="1">
            <a:off x="7924800" y="1706563"/>
            <a:ext cx="457200" cy="2438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5" name="Line 18">
            <a:extLst>
              <a:ext uri="{FF2B5EF4-FFF2-40B4-BE49-F238E27FC236}">
                <a16:creationId xmlns:a16="http://schemas.microsoft.com/office/drawing/2014/main" id="{D0C7BD1E-16D7-7F44-95CF-A868E2BCE711}"/>
              </a:ext>
            </a:extLst>
          </p:cNvPr>
          <p:cNvSpPr>
            <a:spLocks noChangeShapeType="1"/>
          </p:cNvSpPr>
          <p:nvPr/>
        </p:nvSpPr>
        <p:spPr bwMode="auto">
          <a:xfrm flipH="1" flipV="1">
            <a:off x="8166101" y="1706563"/>
            <a:ext cx="444499" cy="24384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6" name="Line 19">
            <a:extLst>
              <a:ext uri="{FF2B5EF4-FFF2-40B4-BE49-F238E27FC236}">
                <a16:creationId xmlns:a16="http://schemas.microsoft.com/office/drawing/2014/main" id="{4094E7D9-8DA7-224A-8E5B-6F0E86AD0E45}"/>
              </a:ext>
            </a:extLst>
          </p:cNvPr>
          <p:cNvSpPr>
            <a:spLocks noChangeShapeType="1"/>
          </p:cNvSpPr>
          <p:nvPr/>
        </p:nvSpPr>
        <p:spPr bwMode="auto">
          <a:xfrm flipH="1" flipV="1">
            <a:off x="7696200" y="1858963"/>
            <a:ext cx="914400" cy="228600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7" name="Oval 20">
            <a:extLst>
              <a:ext uri="{FF2B5EF4-FFF2-40B4-BE49-F238E27FC236}">
                <a16:creationId xmlns:a16="http://schemas.microsoft.com/office/drawing/2014/main" id="{3ED4FA86-CE9A-2D45-99F6-CBBE75919833}"/>
              </a:ext>
            </a:extLst>
          </p:cNvPr>
          <p:cNvSpPr>
            <a:spLocks noChangeArrowheads="1"/>
          </p:cNvSpPr>
          <p:nvPr/>
        </p:nvSpPr>
        <p:spPr bwMode="auto">
          <a:xfrm>
            <a:off x="3298825" y="2751138"/>
            <a:ext cx="76200" cy="7620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a:p>
        </p:txBody>
      </p:sp>
      <p:sp>
        <p:nvSpPr>
          <p:cNvPr id="67608" name="Oval 21">
            <a:extLst>
              <a:ext uri="{FF2B5EF4-FFF2-40B4-BE49-F238E27FC236}">
                <a16:creationId xmlns:a16="http://schemas.microsoft.com/office/drawing/2014/main" id="{61633288-B551-184C-A824-854EC98289E9}"/>
              </a:ext>
            </a:extLst>
          </p:cNvPr>
          <p:cNvSpPr>
            <a:spLocks noChangeArrowheads="1"/>
          </p:cNvSpPr>
          <p:nvPr/>
        </p:nvSpPr>
        <p:spPr bwMode="auto">
          <a:xfrm>
            <a:off x="8229600" y="2895600"/>
            <a:ext cx="76200" cy="7620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a:p>
        </p:txBody>
      </p:sp>
      <p:sp>
        <p:nvSpPr>
          <p:cNvPr id="67609" name="Oval 22">
            <a:extLst>
              <a:ext uri="{FF2B5EF4-FFF2-40B4-BE49-F238E27FC236}">
                <a16:creationId xmlns:a16="http://schemas.microsoft.com/office/drawing/2014/main" id="{43896F1A-FE5E-8846-8A9C-A0FDC9326C10}"/>
              </a:ext>
            </a:extLst>
          </p:cNvPr>
          <p:cNvSpPr>
            <a:spLocks noChangeArrowheads="1"/>
          </p:cNvSpPr>
          <p:nvPr/>
        </p:nvSpPr>
        <p:spPr bwMode="auto">
          <a:xfrm>
            <a:off x="7904163" y="4068763"/>
            <a:ext cx="76200" cy="7620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a:p>
        </p:txBody>
      </p:sp>
      <p:sp>
        <p:nvSpPr>
          <p:cNvPr id="67610" name="Oval 23">
            <a:extLst>
              <a:ext uri="{FF2B5EF4-FFF2-40B4-BE49-F238E27FC236}">
                <a16:creationId xmlns:a16="http://schemas.microsoft.com/office/drawing/2014/main" id="{453A6895-3C49-6F44-A19A-5142A8F2561B}"/>
              </a:ext>
            </a:extLst>
          </p:cNvPr>
          <p:cNvSpPr>
            <a:spLocks noChangeArrowheads="1"/>
          </p:cNvSpPr>
          <p:nvPr/>
        </p:nvSpPr>
        <p:spPr bwMode="auto">
          <a:xfrm>
            <a:off x="8567738" y="4068763"/>
            <a:ext cx="76200" cy="76200"/>
          </a:xfrm>
          <a:prstGeom prst="ellipse">
            <a:avLst/>
          </a:prstGeom>
          <a:solidFill>
            <a:schemeClr val="bg2"/>
          </a:solidFill>
          <a:ln w="12700">
            <a:solidFill>
              <a:schemeClr val="bg2"/>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k-SK" altLang="en-US"/>
          </a:p>
        </p:txBody>
      </p:sp>
      <p:sp>
        <p:nvSpPr>
          <p:cNvPr id="33" name="Rectangle 4">
            <a:extLst>
              <a:ext uri="{FF2B5EF4-FFF2-40B4-BE49-F238E27FC236}">
                <a16:creationId xmlns:a16="http://schemas.microsoft.com/office/drawing/2014/main" id="{06F81EF0-27D4-A04D-BCE7-A8FBD31165E1}"/>
              </a:ext>
            </a:extLst>
          </p:cNvPr>
          <p:cNvSpPr txBox="1">
            <a:spLocks noChangeArrowheads="1"/>
          </p:cNvSpPr>
          <p:nvPr/>
        </p:nvSpPr>
        <p:spPr bwMode="auto">
          <a:xfrm>
            <a:off x="1600199" y="4556126"/>
            <a:ext cx="4788409"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lvl="1"/>
            <a:r>
              <a:rPr lang="en-US" sz="2400" kern="0" dirty="0"/>
              <a:t>Larger baseline</a:t>
            </a:r>
          </a:p>
          <a:p>
            <a:pPr lvl="2">
              <a:buFont typeface="Times New Roman" pitchFamily="18" charset="0"/>
              <a:buChar char="+"/>
            </a:pPr>
            <a:r>
              <a:rPr lang="en-US" sz="2400" kern="0" dirty="0"/>
              <a:t> </a:t>
            </a:r>
            <a:r>
              <a:rPr lang="en-US" sz="2200" kern="0" dirty="0"/>
              <a:t>Smaller triangulation error</a:t>
            </a:r>
          </a:p>
          <a:p>
            <a:pPr lvl="2"/>
            <a:r>
              <a:rPr lang="en-US" sz="2200" kern="0" dirty="0"/>
              <a:t> Matching is more difficult</a:t>
            </a:r>
          </a:p>
        </p:txBody>
      </p:sp>
      <p:sp>
        <p:nvSpPr>
          <p:cNvPr id="34" name="Rectangle 4">
            <a:extLst>
              <a:ext uri="{FF2B5EF4-FFF2-40B4-BE49-F238E27FC236}">
                <a16:creationId xmlns:a16="http://schemas.microsoft.com/office/drawing/2014/main" id="{CB9302B2-9063-C14A-956B-76788245C83D}"/>
              </a:ext>
            </a:extLst>
          </p:cNvPr>
          <p:cNvSpPr txBox="1">
            <a:spLocks noChangeArrowheads="1"/>
          </p:cNvSpPr>
          <p:nvPr/>
        </p:nvSpPr>
        <p:spPr bwMode="auto">
          <a:xfrm>
            <a:off x="6388609" y="4543724"/>
            <a:ext cx="5373244"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lvl="1"/>
            <a:r>
              <a:rPr lang="en-US" sz="2400" kern="0" dirty="0"/>
              <a:t>Smaller baseline</a:t>
            </a:r>
          </a:p>
          <a:p>
            <a:pPr lvl="2"/>
            <a:r>
              <a:rPr lang="en-US" sz="2200" kern="0" dirty="0"/>
              <a:t> Higher triangulation error</a:t>
            </a:r>
          </a:p>
          <a:p>
            <a:pPr lvl="2">
              <a:buFont typeface="Times New Roman" pitchFamily="18" charset="0"/>
              <a:buChar char="+"/>
            </a:pPr>
            <a:r>
              <a:rPr lang="en-US" sz="2200" kern="0" dirty="0"/>
              <a:t> Matching is easier</a:t>
            </a:r>
          </a:p>
        </p:txBody>
      </p:sp>
    </p:spTree>
    <p:extLst>
      <p:ext uri="{BB962C8B-B14F-4D97-AF65-F5344CB8AC3E}">
        <p14:creationId xmlns:p14="http://schemas.microsoft.com/office/powerpoint/2010/main" val="121590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Basic stereo matching algorithm</a:t>
            </a:r>
          </a:p>
        </p:txBody>
      </p:sp>
      <p:pic>
        <p:nvPicPr>
          <p:cNvPr id="28675" name="Picture 3" descr="lincoln_full"/>
          <p:cNvPicPr>
            <a:picLocks noChangeAspect="1" noChangeArrowheads="1"/>
          </p:cNvPicPr>
          <p:nvPr/>
        </p:nvPicPr>
        <p:blipFill>
          <a:blip r:embed="rId3" cstate="print"/>
          <a:srcRect/>
          <a:stretch>
            <a:fillRect/>
          </a:stretch>
        </p:blipFill>
        <p:spPr bwMode="auto">
          <a:xfrm>
            <a:off x="3581400" y="1066801"/>
            <a:ext cx="5029200" cy="2898775"/>
          </a:xfrm>
          <a:prstGeom prst="rect">
            <a:avLst/>
          </a:prstGeom>
          <a:noFill/>
          <a:ln w="9525">
            <a:noFill/>
            <a:miter lim="800000"/>
            <a:headEnd/>
            <a:tailEnd/>
          </a:ln>
        </p:spPr>
      </p:pic>
      <p:sp>
        <p:nvSpPr>
          <p:cNvPr id="731140" name="Line 4"/>
          <p:cNvSpPr>
            <a:spLocks noChangeShapeType="1"/>
          </p:cNvSpPr>
          <p:nvPr/>
        </p:nvSpPr>
        <p:spPr bwMode="auto">
          <a:xfrm>
            <a:off x="6096000" y="3124200"/>
            <a:ext cx="2514600" cy="0"/>
          </a:xfrm>
          <a:prstGeom prst="line">
            <a:avLst/>
          </a:prstGeom>
          <a:noFill/>
          <a:ln w="28575">
            <a:solidFill>
              <a:srgbClr val="00FFFF"/>
            </a:solidFill>
            <a:round/>
            <a:headEnd/>
            <a:tailEnd/>
          </a:ln>
        </p:spPr>
        <p:txBody>
          <a:bodyPr/>
          <a:lstStyle/>
          <a:p>
            <a:endParaRPr lang="en-US"/>
          </a:p>
        </p:txBody>
      </p:sp>
      <p:grpSp>
        <p:nvGrpSpPr>
          <p:cNvPr id="2" name="Group 5"/>
          <p:cNvGrpSpPr>
            <a:grpSpLocks/>
          </p:cNvGrpSpPr>
          <p:nvPr/>
        </p:nvGrpSpPr>
        <p:grpSpPr bwMode="auto">
          <a:xfrm>
            <a:off x="4876800" y="2971800"/>
            <a:ext cx="304800" cy="304800"/>
            <a:chOff x="2112" y="1872"/>
            <a:chExt cx="192" cy="192"/>
          </a:xfrm>
        </p:grpSpPr>
        <p:sp>
          <p:nvSpPr>
            <p:cNvPr id="28688" name="Oval 6"/>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28689" name="Rectangle 7"/>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731147" name="Rectangle 11"/>
              <p:cNvSpPr>
                <a:spLocks noGrp="1" noChangeArrowheads="1"/>
              </p:cNvSpPr>
              <p:nvPr>
                <p:ph type="body" idx="1"/>
              </p:nvPr>
            </p:nvSpPr>
            <p:spPr>
              <a:xfrm>
                <a:off x="1828800" y="4114800"/>
                <a:ext cx="8686800" cy="2438400"/>
              </a:xfrm>
            </p:spPr>
            <p:txBody>
              <a:bodyPr/>
              <a:lstStyle/>
              <a:p>
                <a:pPr>
                  <a:buFontTx/>
                  <a:buChar char="•"/>
                </a:pPr>
                <a:r>
                  <a:rPr lang="en-US" dirty="0"/>
                  <a:t>If necessary, rectify the two stereo images to transform </a:t>
                </a:r>
                <a:r>
                  <a:rPr lang="en-US" dirty="0" err="1"/>
                  <a:t>epipolar</a:t>
                </a:r>
                <a:r>
                  <a:rPr lang="en-US" dirty="0"/>
                  <a:t> lines into </a:t>
                </a:r>
                <a:r>
                  <a:rPr lang="en-US" dirty="0" err="1"/>
                  <a:t>scanlines</a:t>
                </a:r>
                <a:endParaRPr lang="en-US" dirty="0"/>
              </a:p>
              <a:p>
                <a:pPr>
                  <a:buFontTx/>
                  <a:buChar char="•"/>
                </a:pPr>
                <a:r>
                  <a:rPr lang="en-US" dirty="0"/>
                  <a:t>For each pixel </a:t>
                </a:r>
                <a14:m>
                  <m:oMath xmlns:m="http://schemas.openxmlformats.org/officeDocument/2006/math">
                    <m:r>
                      <a:rPr lang="en-US" b="0" i="1" dirty="0" smtClean="0">
                        <a:solidFill>
                          <a:srgbClr val="7030A0"/>
                        </a:solidFill>
                        <a:latin typeface="Cambria Math" panose="02040503050406030204" pitchFamily="18" charset="0"/>
                      </a:rPr>
                      <m:t>𝑥</m:t>
                    </m:r>
                  </m:oMath>
                </a14:m>
                <a:r>
                  <a:rPr lang="en-US" dirty="0"/>
                  <a:t> in the first image</a:t>
                </a:r>
              </a:p>
              <a:p>
                <a:pPr lvl="1"/>
                <a:r>
                  <a:rPr lang="en-US" dirty="0"/>
                  <a:t>Find corresponding </a:t>
                </a:r>
                <a:r>
                  <a:rPr lang="en-US" dirty="0" err="1"/>
                  <a:t>epipolar</a:t>
                </a:r>
                <a:r>
                  <a:rPr lang="en-US" dirty="0"/>
                  <a:t> </a:t>
                </a:r>
                <a:r>
                  <a:rPr lang="en-US" dirty="0" err="1"/>
                  <a:t>scanline</a:t>
                </a:r>
                <a:r>
                  <a:rPr lang="en-US" dirty="0"/>
                  <a:t> in the right image</a:t>
                </a:r>
              </a:p>
              <a:p>
                <a:pPr lvl="1"/>
                <a:r>
                  <a:rPr lang="en-US" dirty="0"/>
                  <a:t>Examine all pixels on the </a:t>
                </a:r>
                <a:r>
                  <a:rPr lang="en-US" dirty="0" err="1"/>
                  <a:t>scanline</a:t>
                </a:r>
                <a:r>
                  <a:rPr lang="en-US" dirty="0"/>
                  <a:t> and pick the best match </a:t>
                </a:r>
                <a14:m>
                  <m:oMath xmlns:m="http://schemas.openxmlformats.org/officeDocument/2006/math">
                    <m:r>
                      <a:rPr lang="en-US" b="0" i="1" dirty="0" smtClean="0">
                        <a:solidFill>
                          <a:srgbClr val="7030A0"/>
                        </a:solidFill>
                        <a:latin typeface="Cambria Math" panose="02040503050406030204" pitchFamily="18" charset="0"/>
                      </a:rPr>
                      <m:t>𝑥</m:t>
                    </m:r>
                    <m:r>
                      <a:rPr lang="en-US" b="1" i="1" dirty="0" smtClean="0">
                        <a:solidFill>
                          <a:srgbClr val="7030A0"/>
                        </a:solidFill>
                        <a:latin typeface="Cambria Math" panose="02040503050406030204" pitchFamily="18" charset="0"/>
                      </a:rPr>
                      <m:t>′</m:t>
                    </m:r>
                  </m:oMath>
                </a14:m>
                <a:endParaRPr lang="en-US" b="1" dirty="0">
                  <a:solidFill>
                    <a:srgbClr val="0066FF"/>
                  </a:solidFill>
                </a:endParaRPr>
              </a:p>
              <a:p>
                <a:pPr lvl="1"/>
                <a:r>
                  <a:rPr lang="en-US" dirty="0"/>
                  <a:t>Compute disparity </a:t>
                </a:r>
                <a14:m>
                  <m:oMath xmlns:m="http://schemas.openxmlformats.org/officeDocument/2006/math">
                    <m:r>
                      <a:rPr lang="en-US" b="0" i="1" dirty="0" smtClean="0">
                        <a:solidFill>
                          <a:srgbClr val="7030A0"/>
                        </a:solidFill>
                        <a:latin typeface="Cambria Math" panose="02040503050406030204" pitchFamily="18" charset="0"/>
                      </a:rPr>
                      <m:t>𝑥</m:t>
                    </m:r>
                    <m:r>
                      <a:rPr lang="en-US" b="0" i="1" dirty="0" smtClean="0">
                        <a:solidFill>
                          <a:srgbClr val="7030A0"/>
                        </a:solidFill>
                        <a:latin typeface="Cambria Math" panose="02040503050406030204" pitchFamily="18" charset="0"/>
                      </a:rPr>
                      <m:t>−</m:t>
                    </m:r>
                    <m:r>
                      <a:rPr lang="en-US" b="0" i="1" dirty="0" smtClean="0">
                        <a:solidFill>
                          <a:srgbClr val="7030A0"/>
                        </a:solidFill>
                        <a:latin typeface="Cambria Math" panose="02040503050406030204" pitchFamily="18" charset="0"/>
                      </a:rPr>
                      <m:t>𝑥</m:t>
                    </m:r>
                    <m:r>
                      <a:rPr lang="en-US" b="0" i="1" dirty="0" smtClean="0">
                        <a:solidFill>
                          <a:srgbClr val="7030A0"/>
                        </a:solidFill>
                        <a:latin typeface="Cambria Math" panose="02040503050406030204" pitchFamily="18" charset="0"/>
                      </a:rPr>
                      <m:t>′</m:t>
                    </m:r>
                  </m:oMath>
                </a14:m>
                <a:r>
                  <a:rPr lang="en-US" dirty="0"/>
                  <a:t> and set </a:t>
                </a:r>
                <a14:m>
                  <m:oMath xmlns:m="http://schemas.openxmlformats.org/officeDocument/2006/math">
                    <m:r>
                      <m:rPr>
                        <m:sty m:val="p"/>
                      </m:rPr>
                      <a:rPr lang="en-US" i="0" dirty="0" smtClean="0">
                        <a:solidFill>
                          <a:srgbClr val="7030A0"/>
                        </a:solidFill>
                        <a:latin typeface="Cambria Math" panose="02040503050406030204" pitchFamily="18" charset="0"/>
                      </a:rPr>
                      <m:t>depth</m:t>
                    </m:r>
                    <m:r>
                      <a:rPr lang="en-US" i="1" dirty="0" smtClean="0">
                        <a:solidFill>
                          <a:srgbClr val="7030A0"/>
                        </a:solidFill>
                        <a:latin typeface="Cambria Math" panose="02040503050406030204" pitchFamily="18" charset="0"/>
                      </a:rPr>
                      <m:t>(</m:t>
                    </m:r>
                    <m:r>
                      <a:rPr lang="en-US" b="0" i="1" dirty="0" smtClean="0">
                        <a:solidFill>
                          <a:srgbClr val="7030A0"/>
                        </a:solidFill>
                        <a:latin typeface="Cambria Math" panose="02040503050406030204" pitchFamily="18" charset="0"/>
                      </a:rPr>
                      <m:t>𝑥</m:t>
                    </m:r>
                    <m:r>
                      <a:rPr lang="en-US" i="1" dirty="0" smtClean="0">
                        <a:solidFill>
                          <a:srgbClr val="7030A0"/>
                        </a:solidFill>
                        <a:latin typeface="Cambria Math" panose="02040503050406030204" pitchFamily="18" charset="0"/>
                      </a:rPr>
                      <m:t>) = </m:t>
                    </m:r>
                    <m:r>
                      <a:rPr lang="en-US" i="1" dirty="0" smtClean="0">
                        <a:solidFill>
                          <a:srgbClr val="7030A0"/>
                        </a:solidFill>
                        <a:latin typeface="Cambria Math" panose="02040503050406030204" pitchFamily="18" charset="0"/>
                      </a:rPr>
                      <m:t>𝐵𝑓</m:t>
                    </m:r>
                    <m:r>
                      <a:rPr lang="en-US" i="1" dirty="0" smtClean="0">
                        <a:solidFill>
                          <a:srgbClr val="7030A0"/>
                        </a:solidFill>
                        <a:latin typeface="Cambria Math" panose="02040503050406030204" pitchFamily="18" charset="0"/>
                      </a:rPr>
                      <m:t>/(</m:t>
                    </m:r>
                    <m:r>
                      <a:rPr lang="en-US" b="0" i="1" dirty="0">
                        <a:solidFill>
                          <a:srgbClr val="7030A0"/>
                        </a:solidFill>
                        <a:latin typeface="Cambria Math" panose="02040503050406030204" pitchFamily="18" charset="0"/>
                      </a:rPr>
                      <m:t>𝑥</m:t>
                    </m:r>
                    <m:r>
                      <a:rPr lang="en-US" b="0" i="1" dirty="0">
                        <a:solidFill>
                          <a:srgbClr val="7030A0"/>
                        </a:solidFill>
                        <a:latin typeface="Cambria Math" panose="02040503050406030204" pitchFamily="18" charset="0"/>
                      </a:rPr>
                      <m:t>−</m:t>
                    </m:r>
                    <m:r>
                      <a:rPr lang="en-US" b="0" i="1" dirty="0">
                        <a:solidFill>
                          <a:srgbClr val="7030A0"/>
                        </a:solidFill>
                        <a:latin typeface="Cambria Math" panose="02040503050406030204" pitchFamily="18" charset="0"/>
                      </a:rPr>
                      <m:t>𝑥</m:t>
                    </m:r>
                    <m:r>
                      <a:rPr lang="en-US" b="0" i="1" dirty="0">
                        <a:solidFill>
                          <a:srgbClr val="7030A0"/>
                        </a:solidFill>
                        <a:latin typeface="Cambria Math" panose="02040503050406030204" pitchFamily="18" charset="0"/>
                      </a:rPr>
                      <m:t>′)</m:t>
                    </m:r>
                  </m:oMath>
                </a14:m>
                <a:endParaRPr lang="en-US" dirty="0">
                  <a:solidFill>
                    <a:srgbClr val="0066FF"/>
                  </a:solidFill>
                </a:endParaRPr>
              </a:p>
            </p:txBody>
          </p:sp>
        </mc:Choice>
        <mc:Fallback xmlns="">
          <p:sp>
            <p:nvSpPr>
              <p:cNvPr id="731147" name="Rectangle 11"/>
              <p:cNvSpPr>
                <a:spLocks noGrp="1" noRot="1" noChangeAspect="1" noMove="1" noResize="1" noEditPoints="1" noAdjustHandles="1" noChangeArrowheads="1" noChangeShapeType="1" noTextEdit="1"/>
              </p:cNvSpPr>
              <p:nvPr>
                <p:ph type="body" idx="1"/>
              </p:nvPr>
            </p:nvSpPr>
            <p:spPr>
              <a:xfrm>
                <a:off x="1828800" y="4114800"/>
                <a:ext cx="8686800" cy="2438400"/>
              </a:xfrm>
              <a:blipFill>
                <a:blip r:embed="rId4"/>
                <a:stretch>
                  <a:fillRect l="-1023" t="-2083" b="-1042"/>
                </a:stretch>
              </a:blipFill>
            </p:spPr>
            <p:txBody>
              <a:bodyPr/>
              <a:lstStyle/>
              <a:p>
                <a:r>
                  <a:rPr lang="en-US">
                    <a:noFill/>
                  </a:rPr>
                  <a:t> </a:t>
                </a:r>
              </a:p>
            </p:txBody>
          </p:sp>
        </mc:Fallback>
      </mc:AlternateContent>
      <p:grpSp>
        <p:nvGrpSpPr>
          <p:cNvPr id="5" name="Group 15"/>
          <p:cNvGrpSpPr>
            <a:grpSpLocks/>
          </p:cNvGrpSpPr>
          <p:nvPr/>
        </p:nvGrpSpPr>
        <p:grpSpPr bwMode="auto">
          <a:xfrm>
            <a:off x="7239000" y="2971800"/>
            <a:ext cx="304800" cy="304800"/>
            <a:chOff x="3600" y="1872"/>
            <a:chExt cx="192" cy="192"/>
          </a:xfrm>
        </p:grpSpPr>
        <p:sp>
          <p:nvSpPr>
            <p:cNvPr id="28682" name="Oval 16"/>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28683" name="Rectangle 17"/>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12" name="Rounded Rectangle 11">
            <a:extLst>
              <a:ext uri="{FF2B5EF4-FFF2-40B4-BE49-F238E27FC236}">
                <a16:creationId xmlns:a16="http://schemas.microsoft.com/office/drawing/2014/main" id="{69D6A294-BC74-3041-AFB8-7D794B6E2730}"/>
              </a:ext>
            </a:extLst>
          </p:cNvPr>
          <p:cNvSpPr/>
          <p:nvPr/>
        </p:nvSpPr>
        <p:spPr bwMode="auto">
          <a:xfrm>
            <a:off x="2057400" y="6095999"/>
            <a:ext cx="7543800" cy="381001"/>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Rounded Rectangle 12">
            <a:extLst>
              <a:ext uri="{FF2B5EF4-FFF2-40B4-BE49-F238E27FC236}">
                <a16:creationId xmlns:a16="http://schemas.microsoft.com/office/drawing/2014/main" id="{40E90FBC-C0FB-124A-AE1F-597C98286AAA}"/>
              </a:ext>
            </a:extLst>
          </p:cNvPr>
          <p:cNvSpPr/>
          <p:nvPr/>
        </p:nvSpPr>
        <p:spPr bwMode="auto">
          <a:xfrm>
            <a:off x="2051304" y="5714999"/>
            <a:ext cx="7549896" cy="381001"/>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8247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F871-5FC9-BDCA-75DC-45859F974CAA}"/>
              </a:ext>
            </a:extLst>
          </p:cNvPr>
          <p:cNvSpPr>
            <a:spLocks noGrp="1"/>
          </p:cNvSpPr>
          <p:nvPr>
            <p:ph type="title"/>
          </p:nvPr>
        </p:nvSpPr>
        <p:spPr/>
        <p:txBody>
          <a:bodyPr/>
          <a:lstStyle/>
          <a:p>
            <a:r>
              <a:rPr lang="en-US" dirty="0"/>
              <a:t>Some points don’t have matches - I</a:t>
            </a:r>
          </a:p>
        </p:txBody>
      </p:sp>
      <p:pic>
        <p:nvPicPr>
          <p:cNvPr id="4" name="Picture 3">
            <a:extLst>
              <a:ext uri="{FF2B5EF4-FFF2-40B4-BE49-F238E27FC236}">
                <a16:creationId xmlns:a16="http://schemas.microsoft.com/office/drawing/2014/main" id="{7A598815-8FE7-67EB-A4BE-C6906B736F87}"/>
              </a:ext>
            </a:extLst>
          </p:cNvPr>
          <p:cNvPicPr>
            <a:picLocks noChangeAspect="1"/>
          </p:cNvPicPr>
          <p:nvPr/>
        </p:nvPicPr>
        <p:blipFill>
          <a:blip r:embed="rId2"/>
          <a:stretch>
            <a:fillRect/>
          </a:stretch>
        </p:blipFill>
        <p:spPr>
          <a:xfrm>
            <a:off x="1143000" y="1342871"/>
            <a:ext cx="6140450" cy="5424240"/>
          </a:xfrm>
          <a:prstGeom prst="rect">
            <a:avLst/>
          </a:prstGeom>
        </p:spPr>
      </p:pic>
      <p:sp>
        <p:nvSpPr>
          <p:cNvPr id="5" name="TextBox 4">
            <a:extLst>
              <a:ext uri="{FF2B5EF4-FFF2-40B4-BE49-F238E27FC236}">
                <a16:creationId xmlns:a16="http://schemas.microsoft.com/office/drawing/2014/main" id="{D9AC0310-1411-917C-EA7B-ED4039B45E9D}"/>
              </a:ext>
            </a:extLst>
          </p:cNvPr>
          <p:cNvSpPr txBox="1"/>
          <p:nvPr/>
        </p:nvSpPr>
        <p:spPr>
          <a:xfrm>
            <a:off x="7772400" y="2057400"/>
            <a:ext cx="4167763" cy="1938992"/>
          </a:xfrm>
          <a:prstGeom prst="rect">
            <a:avLst/>
          </a:prstGeom>
          <a:noFill/>
        </p:spPr>
        <p:txBody>
          <a:bodyPr wrap="square" rtlCol="0">
            <a:spAutoFit/>
          </a:bodyPr>
          <a:lstStyle/>
          <a:p>
            <a:r>
              <a:rPr lang="en-US" dirty="0"/>
              <a:t>This is a depth cue, though not much used directly</a:t>
            </a:r>
          </a:p>
          <a:p>
            <a:endParaRPr lang="en-US" dirty="0"/>
          </a:p>
          <a:p>
            <a:r>
              <a:rPr lang="en-US" dirty="0"/>
              <a:t>Effect sometimes known as </a:t>
            </a:r>
          </a:p>
          <a:p>
            <a:r>
              <a:rPr lang="en-US" dirty="0"/>
              <a:t>Da Vinci stereopsis</a:t>
            </a:r>
          </a:p>
        </p:txBody>
      </p:sp>
    </p:spTree>
    <p:extLst>
      <p:ext uri="{BB962C8B-B14F-4D97-AF65-F5344CB8AC3E}">
        <p14:creationId xmlns:p14="http://schemas.microsoft.com/office/powerpoint/2010/main" val="3063672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F871-5FC9-BDCA-75DC-45859F974CAA}"/>
              </a:ext>
            </a:extLst>
          </p:cNvPr>
          <p:cNvSpPr>
            <a:spLocks noGrp="1"/>
          </p:cNvSpPr>
          <p:nvPr>
            <p:ph type="title"/>
          </p:nvPr>
        </p:nvSpPr>
        <p:spPr/>
        <p:txBody>
          <a:bodyPr/>
          <a:lstStyle/>
          <a:p>
            <a:r>
              <a:rPr lang="en-US" dirty="0"/>
              <a:t>Some points don’t have matches - II</a:t>
            </a:r>
          </a:p>
        </p:txBody>
      </p:sp>
      <p:sp>
        <p:nvSpPr>
          <p:cNvPr id="5" name="TextBox 4">
            <a:extLst>
              <a:ext uri="{FF2B5EF4-FFF2-40B4-BE49-F238E27FC236}">
                <a16:creationId xmlns:a16="http://schemas.microsoft.com/office/drawing/2014/main" id="{D9AC0310-1411-917C-EA7B-ED4039B45E9D}"/>
              </a:ext>
            </a:extLst>
          </p:cNvPr>
          <p:cNvSpPr txBox="1"/>
          <p:nvPr/>
        </p:nvSpPr>
        <p:spPr>
          <a:xfrm>
            <a:off x="7772400" y="2057400"/>
            <a:ext cx="4167763" cy="1938992"/>
          </a:xfrm>
          <a:prstGeom prst="rect">
            <a:avLst/>
          </a:prstGeom>
          <a:noFill/>
        </p:spPr>
        <p:txBody>
          <a:bodyPr wrap="square" rtlCol="0">
            <a:spAutoFit/>
          </a:bodyPr>
          <a:lstStyle/>
          <a:p>
            <a:r>
              <a:rPr lang="en-US" dirty="0"/>
              <a:t>This is a depth cue, though not much used directly</a:t>
            </a:r>
          </a:p>
          <a:p>
            <a:endParaRPr lang="en-US" dirty="0"/>
          </a:p>
          <a:p>
            <a:r>
              <a:rPr lang="en-US" dirty="0"/>
              <a:t>Effect sometimes known as </a:t>
            </a:r>
          </a:p>
          <a:p>
            <a:r>
              <a:rPr lang="en-US" dirty="0"/>
              <a:t>Da Vinci stereopsis</a:t>
            </a:r>
          </a:p>
        </p:txBody>
      </p:sp>
      <p:pic>
        <p:nvPicPr>
          <p:cNvPr id="3" name="Picture 2">
            <a:extLst>
              <a:ext uri="{FF2B5EF4-FFF2-40B4-BE49-F238E27FC236}">
                <a16:creationId xmlns:a16="http://schemas.microsoft.com/office/drawing/2014/main" id="{D13DA1AC-3E70-A8E7-2185-2E33FF54AB2E}"/>
              </a:ext>
            </a:extLst>
          </p:cNvPr>
          <p:cNvPicPr>
            <a:picLocks noChangeAspect="1"/>
          </p:cNvPicPr>
          <p:nvPr/>
        </p:nvPicPr>
        <p:blipFill>
          <a:blip r:embed="rId2"/>
          <a:stretch>
            <a:fillRect/>
          </a:stretch>
        </p:blipFill>
        <p:spPr>
          <a:xfrm>
            <a:off x="806450" y="926003"/>
            <a:ext cx="5899150" cy="5854879"/>
          </a:xfrm>
          <a:prstGeom prst="rect">
            <a:avLst/>
          </a:prstGeom>
        </p:spPr>
      </p:pic>
    </p:spTree>
    <p:extLst>
      <p:ext uri="{BB962C8B-B14F-4D97-AF65-F5344CB8AC3E}">
        <p14:creationId xmlns:p14="http://schemas.microsoft.com/office/powerpoint/2010/main" val="3327101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38AD-75A0-C446-8AF5-31C2017E9A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B945E9B-8AC1-B045-91DD-71B9003EE84A}"/>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Motivation and history</a:t>
            </a:r>
          </a:p>
          <a:p>
            <a:pPr>
              <a:buFont typeface="Arial" panose="020B0604020202020204" pitchFamily="34" charset="0"/>
              <a:buChar char="•"/>
            </a:pPr>
            <a:r>
              <a:rPr lang="en-US" sz="2800" dirty="0">
                <a:solidFill>
                  <a:schemeClr val="bg1">
                    <a:lumMod val="50000"/>
                  </a:schemeClr>
                </a:solidFill>
              </a:rPr>
              <a:t>Basic two-view stereo setup</a:t>
            </a:r>
          </a:p>
          <a:p>
            <a:pPr>
              <a:buFont typeface="Arial" panose="020B0604020202020204" pitchFamily="34" charset="0"/>
              <a:buChar char="•"/>
            </a:pPr>
            <a:r>
              <a:rPr lang="en-US" sz="2800" dirty="0"/>
              <a:t>Local stereo matching algorithm</a:t>
            </a:r>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28297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5"/>
          <p:cNvSpPr>
            <a:spLocks/>
          </p:cNvSpPr>
          <p:nvPr/>
        </p:nvSpPr>
        <p:spPr bwMode="auto">
          <a:xfrm>
            <a:off x="7229476" y="3859214"/>
            <a:ext cx="1884363" cy="314325"/>
          </a:xfrm>
          <a:custGeom>
            <a:avLst/>
            <a:gdLst>
              <a:gd name="T0" fmla="*/ 0 w 1468"/>
              <a:gd name="T1" fmla="*/ 2147483647 h 252"/>
              <a:gd name="T2" fmla="*/ 2147483647 w 1468"/>
              <a:gd name="T3" fmla="*/ 2147483647 h 252"/>
              <a:gd name="T4" fmla="*/ 2147483647 w 1468"/>
              <a:gd name="T5" fmla="*/ 2147483647 h 252"/>
              <a:gd name="T6" fmla="*/ 2147483647 w 1468"/>
              <a:gd name="T7" fmla="*/ 2147483647 h 252"/>
              <a:gd name="T8" fmla="*/ 2147483647 w 1468"/>
              <a:gd name="T9" fmla="*/ 2147483647 h 252"/>
              <a:gd name="T10" fmla="*/ 2147483647 w 1468"/>
              <a:gd name="T11" fmla="*/ 0 h 252"/>
              <a:gd name="T12" fmla="*/ 2147483647 w 1468"/>
              <a:gd name="T13" fmla="*/ 2147483647 h 252"/>
              <a:gd name="T14" fmla="*/ 2147483647 w 1468"/>
              <a:gd name="T15" fmla="*/ 2147483647 h 252"/>
              <a:gd name="T16" fmla="*/ 2147483647 w 1468"/>
              <a:gd name="T17" fmla="*/ 2147483647 h 252"/>
              <a:gd name="T18" fmla="*/ 2147483647 w 1468"/>
              <a:gd name="T19" fmla="*/ 2147483647 h 252"/>
              <a:gd name="T20" fmla="*/ 2147483647 w 1468"/>
              <a:gd name="T21" fmla="*/ 2147483647 h 252"/>
              <a:gd name="T22" fmla="*/ 2147483647 w 1468"/>
              <a:gd name="T23" fmla="*/ 2147483647 h 252"/>
              <a:gd name="T24" fmla="*/ 2147483647 w 1468"/>
              <a:gd name="T25" fmla="*/ 2147483647 h 252"/>
              <a:gd name="T26" fmla="*/ 2147483647 w 1468"/>
              <a:gd name="T27" fmla="*/ 2147483647 h 252"/>
              <a:gd name="T28" fmla="*/ 2147483647 w 1468"/>
              <a:gd name="T29" fmla="*/ 2147483647 h 252"/>
              <a:gd name="T30" fmla="*/ 2147483647 w 1468"/>
              <a:gd name="T31" fmla="*/ 2147483647 h 252"/>
              <a:gd name="T32" fmla="*/ 2147483647 w 1468"/>
              <a:gd name="T33" fmla="*/ 2147483647 h 252"/>
              <a:gd name="T34" fmla="*/ 2147483647 w 1468"/>
              <a:gd name="T35" fmla="*/ 2147483647 h 252"/>
              <a:gd name="T36" fmla="*/ 2147483647 w 1468"/>
              <a:gd name="T37" fmla="*/ 2147483647 h 252"/>
              <a:gd name="T38" fmla="*/ 2147483647 w 1468"/>
              <a:gd name="T39" fmla="*/ 2147483647 h 252"/>
              <a:gd name="T40" fmla="*/ 2147483647 w 1468"/>
              <a:gd name="T41" fmla="*/ 2147483647 h 252"/>
              <a:gd name="T42" fmla="*/ 2147483647 w 1468"/>
              <a:gd name="T43" fmla="*/ 2147483647 h 252"/>
              <a:gd name="T44" fmla="*/ 2147483647 w 1468"/>
              <a:gd name="T45" fmla="*/ 2147483647 h 252"/>
              <a:gd name="T46" fmla="*/ 2147483647 w 1468"/>
              <a:gd name="T47" fmla="*/ 2147483647 h 252"/>
              <a:gd name="T48" fmla="*/ 2147483647 w 1468"/>
              <a:gd name="T49" fmla="*/ 2147483647 h 252"/>
              <a:gd name="T50" fmla="*/ 2147483647 w 1468"/>
              <a:gd name="T51" fmla="*/ 2147483647 h 252"/>
              <a:gd name="T52" fmla="*/ 2147483647 w 1468"/>
              <a:gd name="T53" fmla="*/ 2147483647 h 252"/>
              <a:gd name="T54" fmla="*/ 2147483647 w 1468"/>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68"/>
              <a:gd name="T85" fmla="*/ 0 h 252"/>
              <a:gd name="T86" fmla="*/ 1468 w 1468"/>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68" h="252">
                <a:moveTo>
                  <a:pt x="0" y="5"/>
                </a:moveTo>
                <a:cubicBezTo>
                  <a:pt x="22" y="20"/>
                  <a:pt x="30" y="32"/>
                  <a:pt x="56" y="41"/>
                </a:cubicBezTo>
                <a:cubicBezTo>
                  <a:pt x="61" y="39"/>
                  <a:pt x="67" y="39"/>
                  <a:pt x="71" y="36"/>
                </a:cubicBezTo>
                <a:cubicBezTo>
                  <a:pt x="75" y="33"/>
                  <a:pt x="77" y="27"/>
                  <a:pt x="81" y="25"/>
                </a:cubicBezTo>
                <a:cubicBezTo>
                  <a:pt x="95" y="18"/>
                  <a:pt x="112" y="15"/>
                  <a:pt x="127" y="10"/>
                </a:cubicBezTo>
                <a:cubicBezTo>
                  <a:pt x="137" y="7"/>
                  <a:pt x="157" y="0"/>
                  <a:pt x="157" y="0"/>
                </a:cubicBezTo>
                <a:cubicBezTo>
                  <a:pt x="196" y="13"/>
                  <a:pt x="233" y="31"/>
                  <a:pt x="273" y="41"/>
                </a:cubicBezTo>
                <a:cubicBezTo>
                  <a:pt x="283" y="40"/>
                  <a:pt x="353" y="26"/>
                  <a:pt x="369" y="30"/>
                </a:cubicBezTo>
                <a:cubicBezTo>
                  <a:pt x="390" y="54"/>
                  <a:pt x="366" y="30"/>
                  <a:pt x="395" y="46"/>
                </a:cubicBezTo>
                <a:cubicBezTo>
                  <a:pt x="406" y="52"/>
                  <a:pt x="450" y="137"/>
                  <a:pt x="455" y="121"/>
                </a:cubicBezTo>
                <a:cubicBezTo>
                  <a:pt x="486" y="168"/>
                  <a:pt x="519" y="233"/>
                  <a:pt x="576" y="252"/>
                </a:cubicBezTo>
                <a:cubicBezTo>
                  <a:pt x="603" y="245"/>
                  <a:pt x="593" y="186"/>
                  <a:pt x="615" y="171"/>
                </a:cubicBezTo>
                <a:cubicBezTo>
                  <a:pt x="618" y="161"/>
                  <a:pt x="624" y="139"/>
                  <a:pt x="627" y="129"/>
                </a:cubicBezTo>
                <a:cubicBezTo>
                  <a:pt x="629" y="124"/>
                  <a:pt x="646" y="102"/>
                  <a:pt x="651" y="99"/>
                </a:cubicBezTo>
                <a:cubicBezTo>
                  <a:pt x="661" y="92"/>
                  <a:pt x="681" y="78"/>
                  <a:pt x="681" y="78"/>
                </a:cubicBezTo>
                <a:cubicBezTo>
                  <a:pt x="694" y="59"/>
                  <a:pt x="724" y="71"/>
                  <a:pt x="747" y="78"/>
                </a:cubicBezTo>
                <a:cubicBezTo>
                  <a:pt x="768" y="86"/>
                  <a:pt x="791" y="116"/>
                  <a:pt x="809" y="126"/>
                </a:cubicBezTo>
                <a:cubicBezTo>
                  <a:pt x="824" y="127"/>
                  <a:pt x="854" y="137"/>
                  <a:pt x="854" y="137"/>
                </a:cubicBezTo>
                <a:cubicBezTo>
                  <a:pt x="919" y="131"/>
                  <a:pt x="895" y="133"/>
                  <a:pt x="935" y="106"/>
                </a:cubicBezTo>
                <a:cubicBezTo>
                  <a:pt x="954" y="94"/>
                  <a:pt x="979" y="98"/>
                  <a:pt x="1001" y="96"/>
                </a:cubicBezTo>
                <a:cubicBezTo>
                  <a:pt x="1020" y="83"/>
                  <a:pt x="1042" y="78"/>
                  <a:pt x="1062" y="66"/>
                </a:cubicBezTo>
                <a:cubicBezTo>
                  <a:pt x="1096" y="71"/>
                  <a:pt x="1169" y="82"/>
                  <a:pt x="1198" y="101"/>
                </a:cubicBezTo>
                <a:cubicBezTo>
                  <a:pt x="1221" y="117"/>
                  <a:pt x="1247" y="133"/>
                  <a:pt x="1274" y="142"/>
                </a:cubicBezTo>
                <a:cubicBezTo>
                  <a:pt x="1291" y="159"/>
                  <a:pt x="1312" y="170"/>
                  <a:pt x="1334" y="177"/>
                </a:cubicBezTo>
                <a:cubicBezTo>
                  <a:pt x="1370" y="173"/>
                  <a:pt x="1383" y="175"/>
                  <a:pt x="1410" y="157"/>
                </a:cubicBezTo>
                <a:cubicBezTo>
                  <a:pt x="1417" y="135"/>
                  <a:pt x="1429" y="117"/>
                  <a:pt x="1446" y="101"/>
                </a:cubicBezTo>
                <a:cubicBezTo>
                  <a:pt x="1448" y="96"/>
                  <a:pt x="1447" y="90"/>
                  <a:pt x="1451" y="86"/>
                </a:cubicBezTo>
                <a:cubicBezTo>
                  <a:pt x="1468" y="69"/>
                  <a:pt x="1466" y="90"/>
                  <a:pt x="1466" y="76"/>
                </a:cubicBezTo>
              </a:path>
            </a:pathLst>
          </a:custGeom>
          <a:noFill/>
          <a:ln w="9525">
            <a:solidFill>
              <a:schemeClr val="tx1"/>
            </a:solidFill>
            <a:round/>
            <a:headEnd/>
            <a:tailEnd/>
          </a:ln>
        </p:spPr>
        <p:txBody>
          <a:bodyPr/>
          <a:lstStyle/>
          <a:p>
            <a:endParaRPr lang="en-US"/>
          </a:p>
        </p:txBody>
      </p:sp>
      <p:grpSp>
        <p:nvGrpSpPr>
          <p:cNvPr id="24579" name="Group 6"/>
          <p:cNvGrpSpPr>
            <a:grpSpLocks/>
          </p:cNvGrpSpPr>
          <p:nvPr/>
        </p:nvGrpSpPr>
        <p:grpSpPr bwMode="auto">
          <a:xfrm>
            <a:off x="7232651" y="3721100"/>
            <a:ext cx="1909763" cy="477838"/>
            <a:chOff x="2064" y="2160"/>
            <a:chExt cx="1488" cy="384"/>
          </a:xfrm>
        </p:grpSpPr>
        <p:sp>
          <p:nvSpPr>
            <p:cNvPr id="24598" name="Line 7"/>
            <p:cNvSpPr>
              <a:spLocks noChangeShapeType="1"/>
            </p:cNvSpPr>
            <p:nvPr/>
          </p:nvSpPr>
          <p:spPr bwMode="auto">
            <a:xfrm flipV="1">
              <a:off x="2064" y="2160"/>
              <a:ext cx="0" cy="384"/>
            </a:xfrm>
            <a:prstGeom prst="line">
              <a:avLst/>
            </a:prstGeom>
            <a:noFill/>
            <a:ln w="9525">
              <a:solidFill>
                <a:schemeClr val="tx1"/>
              </a:solidFill>
              <a:round/>
              <a:headEnd/>
              <a:tailEnd type="triangle" w="med" len="med"/>
            </a:ln>
          </p:spPr>
          <p:txBody>
            <a:bodyPr/>
            <a:lstStyle/>
            <a:p>
              <a:endParaRPr lang="en-US"/>
            </a:p>
          </p:txBody>
        </p:sp>
        <p:sp>
          <p:nvSpPr>
            <p:cNvPr id="24599" name="Line 8"/>
            <p:cNvSpPr>
              <a:spLocks noChangeShapeType="1"/>
            </p:cNvSpPr>
            <p:nvPr/>
          </p:nvSpPr>
          <p:spPr bwMode="auto">
            <a:xfrm>
              <a:off x="2064" y="2544"/>
              <a:ext cx="1488" cy="0"/>
            </a:xfrm>
            <a:prstGeom prst="line">
              <a:avLst/>
            </a:prstGeom>
            <a:noFill/>
            <a:ln w="9525">
              <a:solidFill>
                <a:schemeClr val="tx1"/>
              </a:solidFill>
              <a:round/>
              <a:headEnd/>
              <a:tailEnd type="triangle" w="med" len="med"/>
            </a:ln>
          </p:spPr>
          <p:txBody>
            <a:bodyPr/>
            <a:lstStyle/>
            <a:p>
              <a:endParaRPr lang="en-US"/>
            </a:p>
          </p:txBody>
        </p:sp>
      </p:grpSp>
      <p:sp>
        <p:nvSpPr>
          <p:cNvPr id="24580" name="Text Box 9"/>
          <p:cNvSpPr txBox="1">
            <a:spLocks noChangeArrowheads="1"/>
          </p:cNvSpPr>
          <p:nvPr/>
        </p:nvSpPr>
        <p:spPr bwMode="auto">
          <a:xfrm>
            <a:off x="5867401" y="3581400"/>
            <a:ext cx="1344613"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Matching cost</a:t>
            </a:r>
          </a:p>
        </p:txBody>
      </p:sp>
      <p:sp>
        <p:nvSpPr>
          <p:cNvPr id="24581" name="Text Box 10"/>
          <p:cNvSpPr txBox="1">
            <a:spLocks noChangeArrowheads="1"/>
          </p:cNvSpPr>
          <p:nvPr/>
        </p:nvSpPr>
        <p:spPr bwMode="auto">
          <a:xfrm>
            <a:off x="9159876" y="3962400"/>
            <a:ext cx="89852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disparity</a:t>
            </a:r>
          </a:p>
        </p:txBody>
      </p:sp>
      <p:pic>
        <p:nvPicPr>
          <p:cNvPr id="24582" name="Picture 11" descr="left"/>
          <p:cNvPicPr>
            <a:picLocks noChangeAspect="1" noChangeArrowheads="1"/>
          </p:cNvPicPr>
          <p:nvPr/>
        </p:nvPicPr>
        <p:blipFill>
          <a:blip r:embed="rId3" cstate="print"/>
          <a:srcRect/>
          <a:stretch>
            <a:fillRect/>
          </a:stretch>
        </p:blipFill>
        <p:spPr bwMode="auto">
          <a:xfrm>
            <a:off x="3148013" y="1212851"/>
            <a:ext cx="2957512" cy="2151063"/>
          </a:xfrm>
          <a:prstGeom prst="rect">
            <a:avLst/>
          </a:prstGeom>
          <a:noFill/>
          <a:ln w="9525">
            <a:noFill/>
            <a:miter lim="800000"/>
            <a:headEnd/>
            <a:tailEnd/>
          </a:ln>
        </p:spPr>
      </p:pic>
      <p:pic>
        <p:nvPicPr>
          <p:cNvPr id="24583" name="Picture 12" descr="right"/>
          <p:cNvPicPr>
            <a:picLocks noChangeAspect="1" noChangeArrowheads="1"/>
          </p:cNvPicPr>
          <p:nvPr/>
        </p:nvPicPr>
        <p:blipFill>
          <a:blip r:embed="rId4" cstate="print"/>
          <a:srcRect/>
          <a:stretch>
            <a:fillRect/>
          </a:stretch>
        </p:blipFill>
        <p:spPr bwMode="auto">
          <a:xfrm>
            <a:off x="6535738" y="1212851"/>
            <a:ext cx="2957512" cy="2151063"/>
          </a:xfrm>
          <a:prstGeom prst="rect">
            <a:avLst/>
          </a:prstGeom>
          <a:noFill/>
          <a:ln w="9525">
            <a:noFill/>
            <a:miter lim="800000"/>
            <a:headEnd/>
            <a:tailEnd/>
          </a:ln>
        </p:spPr>
      </p:pic>
      <p:sp>
        <p:nvSpPr>
          <p:cNvPr id="24584" name="Line 13"/>
          <p:cNvSpPr>
            <a:spLocks noChangeShapeType="1"/>
          </p:cNvSpPr>
          <p:nvPr/>
        </p:nvSpPr>
        <p:spPr bwMode="auto">
          <a:xfrm>
            <a:off x="2963864" y="2108200"/>
            <a:ext cx="6713537" cy="0"/>
          </a:xfrm>
          <a:prstGeom prst="line">
            <a:avLst/>
          </a:prstGeom>
          <a:noFill/>
          <a:ln w="12700">
            <a:solidFill>
              <a:schemeClr val="folHlink"/>
            </a:solidFill>
            <a:round/>
            <a:headEnd/>
            <a:tailEnd/>
          </a:ln>
        </p:spPr>
        <p:txBody>
          <a:bodyPr/>
          <a:lstStyle/>
          <a:p>
            <a:endParaRPr lang="en-US"/>
          </a:p>
        </p:txBody>
      </p:sp>
      <p:sp>
        <p:nvSpPr>
          <p:cNvPr id="24585" name="Rectangle 14"/>
          <p:cNvSpPr>
            <a:spLocks noChangeArrowheads="1"/>
          </p:cNvSpPr>
          <p:nvPr/>
        </p:nvSpPr>
        <p:spPr bwMode="auto">
          <a:xfrm>
            <a:off x="4541839" y="2049463"/>
            <a:ext cx="123825" cy="119062"/>
          </a:xfrm>
          <a:prstGeom prst="rect">
            <a:avLst/>
          </a:prstGeom>
          <a:noFill/>
          <a:ln w="15875">
            <a:solidFill>
              <a:srgbClr val="FF0000"/>
            </a:solidFill>
            <a:miter lim="800000"/>
            <a:headEnd/>
            <a:tailEnd/>
          </a:ln>
        </p:spPr>
        <p:txBody>
          <a:bodyPr wrap="none" anchor="ctr"/>
          <a:lstStyle/>
          <a:p>
            <a:endParaRPr lang="en-US"/>
          </a:p>
        </p:txBody>
      </p:sp>
      <p:grpSp>
        <p:nvGrpSpPr>
          <p:cNvPr id="24586" name="Group 15"/>
          <p:cNvGrpSpPr>
            <a:grpSpLocks/>
          </p:cNvGrpSpPr>
          <p:nvPr/>
        </p:nvGrpSpPr>
        <p:grpSpPr bwMode="auto">
          <a:xfrm>
            <a:off x="7545388" y="2049463"/>
            <a:ext cx="862012" cy="119062"/>
            <a:chOff x="3111" y="3838"/>
            <a:chExt cx="672" cy="96"/>
          </a:xfrm>
        </p:grpSpPr>
        <p:sp>
          <p:nvSpPr>
            <p:cNvPr id="24593" name="Rectangle 16"/>
            <p:cNvSpPr>
              <a:spLocks noChangeArrowheads="1"/>
            </p:cNvSpPr>
            <p:nvPr/>
          </p:nvSpPr>
          <p:spPr bwMode="auto">
            <a:xfrm>
              <a:off x="3399" y="3838"/>
              <a:ext cx="96" cy="96"/>
            </a:xfrm>
            <a:prstGeom prst="rect">
              <a:avLst/>
            </a:prstGeom>
            <a:noFill/>
            <a:ln w="15875">
              <a:solidFill>
                <a:srgbClr val="FF0000"/>
              </a:solidFill>
              <a:miter lim="800000"/>
              <a:headEnd/>
              <a:tailEnd/>
            </a:ln>
          </p:spPr>
          <p:txBody>
            <a:bodyPr wrap="none" anchor="ctr"/>
            <a:lstStyle/>
            <a:p>
              <a:endParaRPr lang="en-US"/>
            </a:p>
          </p:txBody>
        </p:sp>
        <p:sp>
          <p:nvSpPr>
            <p:cNvPr id="24594" name="Rectangle 17"/>
            <p:cNvSpPr>
              <a:spLocks noChangeArrowheads="1"/>
            </p:cNvSpPr>
            <p:nvPr/>
          </p:nvSpPr>
          <p:spPr bwMode="auto">
            <a:xfrm>
              <a:off x="3111" y="3838"/>
              <a:ext cx="96" cy="96"/>
            </a:xfrm>
            <a:prstGeom prst="rect">
              <a:avLst/>
            </a:prstGeom>
            <a:noFill/>
            <a:ln w="15875">
              <a:solidFill>
                <a:srgbClr val="00FFFF"/>
              </a:solidFill>
              <a:miter lim="800000"/>
              <a:headEnd/>
              <a:tailEnd/>
            </a:ln>
          </p:spPr>
          <p:txBody>
            <a:bodyPr wrap="none" anchor="ctr"/>
            <a:lstStyle/>
            <a:p>
              <a:endParaRPr lang="en-US"/>
            </a:p>
          </p:txBody>
        </p:sp>
        <p:sp>
          <p:nvSpPr>
            <p:cNvPr id="24595" name="Rectangle 18"/>
            <p:cNvSpPr>
              <a:spLocks noChangeArrowheads="1"/>
            </p:cNvSpPr>
            <p:nvPr/>
          </p:nvSpPr>
          <p:spPr bwMode="auto">
            <a:xfrm>
              <a:off x="3255" y="3838"/>
              <a:ext cx="96" cy="96"/>
            </a:xfrm>
            <a:prstGeom prst="rect">
              <a:avLst/>
            </a:prstGeom>
            <a:noFill/>
            <a:ln w="15875">
              <a:solidFill>
                <a:srgbClr val="00FFFF"/>
              </a:solidFill>
              <a:miter lim="800000"/>
              <a:headEnd/>
              <a:tailEnd/>
            </a:ln>
          </p:spPr>
          <p:txBody>
            <a:bodyPr wrap="none" anchor="ctr"/>
            <a:lstStyle/>
            <a:p>
              <a:endParaRPr lang="en-US"/>
            </a:p>
          </p:txBody>
        </p:sp>
        <p:sp>
          <p:nvSpPr>
            <p:cNvPr id="24596" name="Rectangle 19"/>
            <p:cNvSpPr>
              <a:spLocks noChangeArrowheads="1"/>
            </p:cNvSpPr>
            <p:nvPr/>
          </p:nvSpPr>
          <p:spPr bwMode="auto">
            <a:xfrm>
              <a:off x="3543" y="3838"/>
              <a:ext cx="96" cy="96"/>
            </a:xfrm>
            <a:prstGeom prst="rect">
              <a:avLst/>
            </a:prstGeom>
            <a:noFill/>
            <a:ln w="15875">
              <a:solidFill>
                <a:srgbClr val="00FFFF"/>
              </a:solidFill>
              <a:miter lim="800000"/>
              <a:headEnd/>
              <a:tailEnd/>
            </a:ln>
          </p:spPr>
          <p:txBody>
            <a:bodyPr wrap="none" anchor="ctr"/>
            <a:lstStyle/>
            <a:p>
              <a:endParaRPr lang="en-US"/>
            </a:p>
          </p:txBody>
        </p:sp>
        <p:sp>
          <p:nvSpPr>
            <p:cNvPr id="24597" name="Rectangle 20"/>
            <p:cNvSpPr>
              <a:spLocks noChangeArrowheads="1"/>
            </p:cNvSpPr>
            <p:nvPr/>
          </p:nvSpPr>
          <p:spPr bwMode="auto">
            <a:xfrm>
              <a:off x="3687" y="3838"/>
              <a:ext cx="96" cy="96"/>
            </a:xfrm>
            <a:prstGeom prst="rect">
              <a:avLst/>
            </a:prstGeom>
            <a:noFill/>
            <a:ln w="15875">
              <a:solidFill>
                <a:srgbClr val="00FFFF"/>
              </a:solidFill>
              <a:miter lim="800000"/>
              <a:headEnd/>
              <a:tailEnd/>
            </a:ln>
          </p:spPr>
          <p:txBody>
            <a:bodyPr wrap="none" anchor="ctr"/>
            <a:lstStyle/>
            <a:p>
              <a:endParaRPr lang="en-US"/>
            </a:p>
          </p:txBody>
        </p:sp>
      </p:grpSp>
      <p:sp>
        <p:nvSpPr>
          <p:cNvPr id="24587" name="Text Box 21"/>
          <p:cNvSpPr txBox="1">
            <a:spLocks noChangeArrowheads="1"/>
          </p:cNvSpPr>
          <p:nvPr/>
        </p:nvSpPr>
        <p:spPr bwMode="auto">
          <a:xfrm>
            <a:off x="4449764" y="914400"/>
            <a:ext cx="52387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Left</a:t>
            </a:r>
          </a:p>
        </p:txBody>
      </p:sp>
      <p:sp>
        <p:nvSpPr>
          <p:cNvPr id="24588" name="Text Box 22"/>
          <p:cNvSpPr txBox="1">
            <a:spLocks noChangeArrowheads="1"/>
          </p:cNvSpPr>
          <p:nvPr/>
        </p:nvSpPr>
        <p:spPr bwMode="auto">
          <a:xfrm>
            <a:off x="7747000" y="914400"/>
            <a:ext cx="636588"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Right</a:t>
            </a:r>
          </a:p>
        </p:txBody>
      </p:sp>
      <p:sp>
        <p:nvSpPr>
          <p:cNvPr id="24589" name="Freeform 23"/>
          <p:cNvSpPr>
            <a:spLocks/>
          </p:cNvSpPr>
          <p:nvPr/>
        </p:nvSpPr>
        <p:spPr bwMode="auto">
          <a:xfrm>
            <a:off x="7954963" y="1212850"/>
            <a:ext cx="23812" cy="3219450"/>
          </a:xfrm>
          <a:custGeom>
            <a:avLst/>
            <a:gdLst>
              <a:gd name="T0" fmla="*/ 2147483647 w 18"/>
              <a:gd name="T1" fmla="*/ 0 h 2587"/>
              <a:gd name="T2" fmla="*/ 0 w 18"/>
              <a:gd name="T3" fmla="*/ 2147483647 h 2587"/>
              <a:gd name="T4" fmla="*/ 0 60000 65536"/>
              <a:gd name="T5" fmla="*/ 0 60000 65536"/>
              <a:gd name="T6" fmla="*/ 0 w 18"/>
              <a:gd name="T7" fmla="*/ 0 h 2587"/>
              <a:gd name="T8" fmla="*/ 18 w 18"/>
              <a:gd name="T9" fmla="*/ 2587 h 2587"/>
            </a:gdLst>
            <a:ahLst/>
            <a:cxnLst>
              <a:cxn ang="T4">
                <a:pos x="T0" y="T1"/>
              </a:cxn>
              <a:cxn ang="T5">
                <a:pos x="T2" y="T3"/>
              </a:cxn>
            </a:cxnLst>
            <a:rect l="T6" t="T7" r="T8" b="T9"/>
            <a:pathLst>
              <a:path w="18" h="2587">
                <a:moveTo>
                  <a:pt x="18" y="0"/>
                </a:moveTo>
                <a:lnTo>
                  <a:pt x="0" y="2587"/>
                </a:lnTo>
              </a:path>
            </a:pathLst>
          </a:custGeom>
          <a:noFill/>
          <a:ln w="12700">
            <a:solidFill>
              <a:srgbClr val="FF0000"/>
            </a:solidFill>
            <a:round/>
            <a:headEnd/>
            <a:tailEnd/>
          </a:ln>
        </p:spPr>
        <p:txBody>
          <a:bodyPr/>
          <a:lstStyle/>
          <a:p>
            <a:endParaRPr lang="en-US"/>
          </a:p>
        </p:txBody>
      </p:sp>
      <p:sp>
        <p:nvSpPr>
          <p:cNvPr id="24590" name="Text Box 24"/>
          <p:cNvSpPr txBox="1">
            <a:spLocks noChangeArrowheads="1"/>
          </p:cNvSpPr>
          <p:nvPr/>
        </p:nvSpPr>
        <p:spPr bwMode="auto">
          <a:xfrm>
            <a:off x="2119314" y="1905000"/>
            <a:ext cx="852487"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scanline</a:t>
            </a:r>
          </a:p>
        </p:txBody>
      </p:sp>
      <p:sp>
        <p:nvSpPr>
          <p:cNvPr id="24592" name="Rectangle 26"/>
          <p:cNvSpPr>
            <a:spLocks noGrp="1" noChangeArrowheads="1"/>
          </p:cNvSpPr>
          <p:nvPr>
            <p:ph type="body" idx="1"/>
          </p:nvPr>
        </p:nvSpPr>
        <p:spPr>
          <a:xfrm>
            <a:off x="2209800" y="4572000"/>
            <a:ext cx="7772400" cy="1981200"/>
          </a:xfrm>
        </p:spPr>
        <p:txBody>
          <a:bodyPr/>
          <a:lstStyle/>
          <a:p>
            <a:pPr>
              <a:buFontTx/>
              <a:buChar char="•"/>
            </a:pPr>
            <a:r>
              <a:rPr lang="en-US" dirty="0"/>
              <a:t>Slide a window along the right </a:t>
            </a:r>
            <a:r>
              <a:rPr lang="en-US" dirty="0" err="1"/>
              <a:t>scanline</a:t>
            </a:r>
            <a:r>
              <a:rPr lang="en-US" dirty="0"/>
              <a:t> and compare contents of that window with the reference window in the left image</a:t>
            </a:r>
          </a:p>
          <a:p>
            <a:pPr>
              <a:buFontTx/>
              <a:buChar char="•"/>
            </a:pPr>
            <a:r>
              <a:rPr lang="en-US" dirty="0"/>
              <a:t>Matching cost: SSD or normalized correlation</a:t>
            </a:r>
          </a:p>
        </p:txBody>
      </p:sp>
      <p:sp>
        <p:nvSpPr>
          <p:cNvPr id="26" name="Rectangle 25">
            <a:extLst>
              <a:ext uri="{FF2B5EF4-FFF2-40B4-BE49-F238E27FC236}">
                <a16:creationId xmlns:a16="http://schemas.microsoft.com/office/drawing/2014/main" id="{1EBCD0B2-F0F2-004C-9A6C-B877ECFCA0BA}"/>
              </a:ext>
            </a:extLst>
          </p:cNvPr>
          <p:cNvSpPr>
            <a:spLocks noGrp="1" noChangeArrowheads="1"/>
          </p:cNvSpPr>
          <p:nvPr>
            <p:ph type="title"/>
          </p:nvPr>
        </p:nvSpPr>
        <p:spPr/>
        <p:txBody>
          <a:bodyPr/>
          <a:lstStyle/>
          <a:p>
            <a:r>
              <a:rPr lang="en-US" dirty="0"/>
              <a:t>Correspondence search</a:t>
            </a:r>
          </a:p>
        </p:txBody>
      </p:sp>
    </p:spTree>
    <p:extLst>
      <p:ext uri="{BB962C8B-B14F-4D97-AF65-F5344CB8AC3E}">
        <p14:creationId xmlns:p14="http://schemas.microsoft.com/office/powerpoint/2010/main" val="198171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5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9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left"/>
          <p:cNvPicPr>
            <a:picLocks noChangeAspect="1" noChangeArrowheads="1"/>
          </p:cNvPicPr>
          <p:nvPr/>
        </p:nvPicPr>
        <p:blipFill>
          <a:blip r:embed="rId3" cstate="print"/>
          <a:srcRect/>
          <a:stretch>
            <a:fillRect/>
          </a:stretch>
        </p:blipFill>
        <p:spPr bwMode="auto">
          <a:xfrm>
            <a:off x="3148013" y="1212851"/>
            <a:ext cx="2957512" cy="2151063"/>
          </a:xfrm>
          <a:prstGeom prst="rect">
            <a:avLst/>
          </a:prstGeom>
          <a:noFill/>
          <a:ln w="9525">
            <a:noFill/>
            <a:miter lim="800000"/>
            <a:headEnd/>
            <a:tailEnd/>
          </a:ln>
        </p:spPr>
      </p:pic>
      <p:pic>
        <p:nvPicPr>
          <p:cNvPr id="25603" name="Picture 9" descr="right"/>
          <p:cNvPicPr>
            <a:picLocks noChangeAspect="1" noChangeArrowheads="1"/>
          </p:cNvPicPr>
          <p:nvPr/>
        </p:nvPicPr>
        <p:blipFill>
          <a:blip r:embed="rId4" cstate="print"/>
          <a:srcRect/>
          <a:stretch>
            <a:fillRect/>
          </a:stretch>
        </p:blipFill>
        <p:spPr bwMode="auto">
          <a:xfrm>
            <a:off x="6535738" y="1212851"/>
            <a:ext cx="2957512" cy="2151063"/>
          </a:xfrm>
          <a:prstGeom prst="rect">
            <a:avLst/>
          </a:prstGeom>
          <a:noFill/>
          <a:ln w="9525">
            <a:noFill/>
            <a:miter lim="800000"/>
            <a:headEnd/>
            <a:tailEnd/>
          </a:ln>
        </p:spPr>
      </p:pic>
      <p:sp>
        <p:nvSpPr>
          <p:cNvPr id="25604" name="Line 10"/>
          <p:cNvSpPr>
            <a:spLocks noChangeShapeType="1"/>
          </p:cNvSpPr>
          <p:nvPr/>
        </p:nvSpPr>
        <p:spPr bwMode="auto">
          <a:xfrm>
            <a:off x="2963864" y="2108200"/>
            <a:ext cx="6713537" cy="0"/>
          </a:xfrm>
          <a:prstGeom prst="line">
            <a:avLst/>
          </a:prstGeom>
          <a:noFill/>
          <a:ln w="12700">
            <a:solidFill>
              <a:schemeClr val="folHlink"/>
            </a:solidFill>
            <a:round/>
            <a:headEnd/>
            <a:tailEnd/>
          </a:ln>
        </p:spPr>
        <p:txBody>
          <a:bodyPr/>
          <a:lstStyle/>
          <a:p>
            <a:endParaRPr lang="en-US"/>
          </a:p>
        </p:txBody>
      </p:sp>
      <p:sp>
        <p:nvSpPr>
          <p:cNvPr id="25605" name="Rectangle 11"/>
          <p:cNvSpPr>
            <a:spLocks noChangeArrowheads="1"/>
          </p:cNvSpPr>
          <p:nvPr/>
        </p:nvSpPr>
        <p:spPr bwMode="auto">
          <a:xfrm>
            <a:off x="4541839" y="2049463"/>
            <a:ext cx="123825" cy="119062"/>
          </a:xfrm>
          <a:prstGeom prst="rect">
            <a:avLst/>
          </a:prstGeom>
          <a:noFill/>
          <a:ln w="15875">
            <a:solidFill>
              <a:srgbClr val="FF0000"/>
            </a:solidFill>
            <a:miter lim="800000"/>
            <a:headEnd/>
            <a:tailEnd/>
          </a:ln>
        </p:spPr>
        <p:txBody>
          <a:bodyPr wrap="none" anchor="ctr"/>
          <a:lstStyle/>
          <a:p>
            <a:endParaRPr lang="en-US"/>
          </a:p>
        </p:txBody>
      </p:sp>
      <p:sp>
        <p:nvSpPr>
          <p:cNvPr id="25606" name="Text Box 18"/>
          <p:cNvSpPr txBox="1">
            <a:spLocks noChangeArrowheads="1"/>
          </p:cNvSpPr>
          <p:nvPr/>
        </p:nvSpPr>
        <p:spPr bwMode="auto">
          <a:xfrm>
            <a:off x="4449764" y="914400"/>
            <a:ext cx="52387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Left</a:t>
            </a:r>
          </a:p>
        </p:txBody>
      </p:sp>
      <p:sp>
        <p:nvSpPr>
          <p:cNvPr id="25607" name="Text Box 19"/>
          <p:cNvSpPr txBox="1">
            <a:spLocks noChangeArrowheads="1"/>
          </p:cNvSpPr>
          <p:nvPr/>
        </p:nvSpPr>
        <p:spPr bwMode="auto">
          <a:xfrm>
            <a:off x="7747000" y="914400"/>
            <a:ext cx="636588"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Right</a:t>
            </a:r>
          </a:p>
        </p:txBody>
      </p:sp>
      <p:sp>
        <p:nvSpPr>
          <p:cNvPr id="25608" name="Text Box 21"/>
          <p:cNvSpPr txBox="1">
            <a:spLocks noChangeArrowheads="1"/>
          </p:cNvSpPr>
          <p:nvPr/>
        </p:nvSpPr>
        <p:spPr bwMode="auto">
          <a:xfrm>
            <a:off x="2119314" y="1905000"/>
            <a:ext cx="852487"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scanline</a:t>
            </a:r>
          </a:p>
        </p:txBody>
      </p:sp>
      <p:pic>
        <p:nvPicPr>
          <p:cNvPr id="25610" name="Picture 25"/>
          <p:cNvPicPr>
            <a:picLocks noChangeAspect="1" noChangeArrowheads="1"/>
          </p:cNvPicPr>
          <p:nvPr/>
        </p:nvPicPr>
        <p:blipFill>
          <a:blip r:embed="rId5" cstate="print"/>
          <a:srcRect/>
          <a:stretch>
            <a:fillRect/>
          </a:stretch>
        </p:blipFill>
        <p:spPr bwMode="auto">
          <a:xfrm>
            <a:off x="6440488" y="3733801"/>
            <a:ext cx="3200400" cy="2398713"/>
          </a:xfrm>
          <a:prstGeom prst="rect">
            <a:avLst/>
          </a:prstGeom>
          <a:noFill/>
          <a:ln w="9525">
            <a:noFill/>
            <a:miter lim="800000"/>
            <a:headEnd/>
            <a:tailEnd/>
          </a:ln>
        </p:spPr>
      </p:pic>
      <p:sp>
        <p:nvSpPr>
          <p:cNvPr id="25611" name="Text Box 26"/>
          <p:cNvSpPr txBox="1">
            <a:spLocks noChangeArrowheads="1"/>
          </p:cNvSpPr>
          <p:nvPr/>
        </p:nvSpPr>
        <p:spPr bwMode="auto">
          <a:xfrm>
            <a:off x="7651750" y="6262688"/>
            <a:ext cx="654050" cy="366712"/>
          </a:xfrm>
          <a:prstGeom prst="rect">
            <a:avLst/>
          </a:prstGeom>
          <a:noFill/>
          <a:ln w="9525">
            <a:noFill/>
            <a:miter lim="800000"/>
            <a:headEnd/>
            <a:tailEnd/>
          </a:ln>
        </p:spPr>
        <p:txBody>
          <a:bodyPr wrap="none">
            <a:spAutoFit/>
          </a:bodyPr>
          <a:lstStyle/>
          <a:p>
            <a:r>
              <a:rPr lang="en-US" sz="1800"/>
              <a:t>SSD</a:t>
            </a:r>
          </a:p>
        </p:txBody>
      </p:sp>
      <p:sp>
        <p:nvSpPr>
          <p:cNvPr id="25612" name="Freeform 27"/>
          <p:cNvSpPr>
            <a:spLocks/>
          </p:cNvSpPr>
          <p:nvPr/>
        </p:nvSpPr>
        <p:spPr bwMode="auto">
          <a:xfrm>
            <a:off x="7978776" y="1212850"/>
            <a:ext cx="4763" cy="5043488"/>
          </a:xfrm>
          <a:custGeom>
            <a:avLst/>
            <a:gdLst>
              <a:gd name="T0" fmla="*/ 0 w 3"/>
              <a:gd name="T1" fmla="*/ 0 h 3177"/>
              <a:gd name="T2" fmla="*/ 2147483647 w 3"/>
              <a:gd name="T3" fmla="*/ 2147483647 h 3177"/>
              <a:gd name="T4" fmla="*/ 0 60000 65536"/>
              <a:gd name="T5" fmla="*/ 0 60000 65536"/>
              <a:gd name="T6" fmla="*/ 0 w 3"/>
              <a:gd name="T7" fmla="*/ 0 h 3177"/>
              <a:gd name="T8" fmla="*/ 3 w 3"/>
              <a:gd name="T9" fmla="*/ 3177 h 3177"/>
            </a:gdLst>
            <a:ahLst/>
            <a:cxnLst>
              <a:cxn ang="T4">
                <a:pos x="T0" y="T1"/>
              </a:cxn>
              <a:cxn ang="T5">
                <a:pos x="T2" y="T3"/>
              </a:cxn>
            </a:cxnLst>
            <a:rect l="T6" t="T7" r="T8" b="T9"/>
            <a:pathLst>
              <a:path w="3" h="3177">
                <a:moveTo>
                  <a:pt x="0" y="0"/>
                </a:moveTo>
                <a:lnTo>
                  <a:pt x="3" y="3177"/>
                </a:lnTo>
              </a:path>
            </a:pathLst>
          </a:custGeom>
          <a:noFill/>
          <a:ln w="12700">
            <a:solidFill>
              <a:srgbClr val="FF0000"/>
            </a:solidFill>
            <a:round/>
            <a:headEnd/>
            <a:tailEnd/>
          </a:ln>
        </p:spPr>
        <p:txBody>
          <a:bodyPr/>
          <a:lstStyle/>
          <a:p>
            <a:endParaRPr lang="en-US"/>
          </a:p>
        </p:txBody>
      </p:sp>
      <p:sp>
        <p:nvSpPr>
          <p:cNvPr id="15" name="Rectangle 25">
            <a:extLst>
              <a:ext uri="{FF2B5EF4-FFF2-40B4-BE49-F238E27FC236}">
                <a16:creationId xmlns:a16="http://schemas.microsoft.com/office/drawing/2014/main" id="{06523843-60F4-604D-8154-68A45DECCB9E}"/>
              </a:ext>
            </a:extLst>
          </p:cNvPr>
          <p:cNvSpPr>
            <a:spLocks noGrp="1" noChangeArrowheads="1"/>
          </p:cNvSpPr>
          <p:nvPr>
            <p:ph type="title"/>
          </p:nvPr>
        </p:nvSpPr>
        <p:spPr/>
        <p:txBody>
          <a:bodyPr/>
          <a:lstStyle/>
          <a:p>
            <a:r>
              <a:rPr lang="en-US" dirty="0"/>
              <a:t>Correspondence search</a:t>
            </a:r>
          </a:p>
        </p:txBody>
      </p:sp>
    </p:spTree>
    <p:extLst>
      <p:ext uri="{BB962C8B-B14F-4D97-AF65-F5344CB8AC3E}">
        <p14:creationId xmlns:p14="http://schemas.microsoft.com/office/powerpoint/2010/main" val="4040484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eft"/>
          <p:cNvPicPr>
            <a:picLocks noChangeAspect="1" noChangeArrowheads="1"/>
          </p:cNvPicPr>
          <p:nvPr/>
        </p:nvPicPr>
        <p:blipFill>
          <a:blip r:embed="rId3" cstate="print"/>
          <a:srcRect/>
          <a:stretch>
            <a:fillRect/>
          </a:stretch>
        </p:blipFill>
        <p:spPr bwMode="auto">
          <a:xfrm>
            <a:off x="3148013" y="1212851"/>
            <a:ext cx="2957512" cy="2151063"/>
          </a:xfrm>
          <a:prstGeom prst="rect">
            <a:avLst/>
          </a:prstGeom>
          <a:noFill/>
          <a:ln w="9525">
            <a:noFill/>
            <a:miter lim="800000"/>
            <a:headEnd/>
            <a:tailEnd/>
          </a:ln>
        </p:spPr>
      </p:pic>
      <p:pic>
        <p:nvPicPr>
          <p:cNvPr id="26627" name="Picture 3" descr="right"/>
          <p:cNvPicPr>
            <a:picLocks noChangeAspect="1" noChangeArrowheads="1"/>
          </p:cNvPicPr>
          <p:nvPr/>
        </p:nvPicPr>
        <p:blipFill>
          <a:blip r:embed="rId4" cstate="print"/>
          <a:srcRect/>
          <a:stretch>
            <a:fillRect/>
          </a:stretch>
        </p:blipFill>
        <p:spPr bwMode="auto">
          <a:xfrm>
            <a:off x="6535738" y="1212851"/>
            <a:ext cx="2957512" cy="2151063"/>
          </a:xfrm>
          <a:prstGeom prst="rect">
            <a:avLst/>
          </a:prstGeom>
          <a:noFill/>
          <a:ln w="9525">
            <a:noFill/>
            <a:miter lim="800000"/>
            <a:headEnd/>
            <a:tailEnd/>
          </a:ln>
        </p:spPr>
      </p:pic>
      <p:sp>
        <p:nvSpPr>
          <p:cNvPr id="26628" name="Line 4"/>
          <p:cNvSpPr>
            <a:spLocks noChangeShapeType="1"/>
          </p:cNvSpPr>
          <p:nvPr/>
        </p:nvSpPr>
        <p:spPr bwMode="auto">
          <a:xfrm>
            <a:off x="2963864" y="2108200"/>
            <a:ext cx="6713537" cy="0"/>
          </a:xfrm>
          <a:prstGeom prst="line">
            <a:avLst/>
          </a:prstGeom>
          <a:noFill/>
          <a:ln w="12700">
            <a:solidFill>
              <a:schemeClr val="folHlink"/>
            </a:solidFill>
            <a:round/>
            <a:headEnd/>
            <a:tailEnd/>
          </a:ln>
        </p:spPr>
        <p:txBody>
          <a:bodyPr/>
          <a:lstStyle/>
          <a:p>
            <a:endParaRPr lang="en-US"/>
          </a:p>
        </p:txBody>
      </p:sp>
      <p:sp>
        <p:nvSpPr>
          <p:cNvPr id="26629" name="Rectangle 5"/>
          <p:cNvSpPr>
            <a:spLocks noChangeArrowheads="1"/>
          </p:cNvSpPr>
          <p:nvPr/>
        </p:nvSpPr>
        <p:spPr bwMode="auto">
          <a:xfrm>
            <a:off x="4541839" y="2049463"/>
            <a:ext cx="123825" cy="119062"/>
          </a:xfrm>
          <a:prstGeom prst="rect">
            <a:avLst/>
          </a:prstGeom>
          <a:noFill/>
          <a:ln w="15875">
            <a:solidFill>
              <a:srgbClr val="FF0000"/>
            </a:solidFill>
            <a:miter lim="800000"/>
            <a:headEnd/>
            <a:tailEnd/>
          </a:ln>
        </p:spPr>
        <p:txBody>
          <a:bodyPr wrap="none" anchor="ctr"/>
          <a:lstStyle/>
          <a:p>
            <a:endParaRPr lang="en-US"/>
          </a:p>
        </p:txBody>
      </p:sp>
      <p:sp>
        <p:nvSpPr>
          <p:cNvPr id="26630" name="Text Box 6"/>
          <p:cNvSpPr txBox="1">
            <a:spLocks noChangeArrowheads="1"/>
          </p:cNvSpPr>
          <p:nvPr/>
        </p:nvSpPr>
        <p:spPr bwMode="auto">
          <a:xfrm>
            <a:off x="4449764" y="914400"/>
            <a:ext cx="523875"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Left</a:t>
            </a:r>
          </a:p>
        </p:txBody>
      </p:sp>
      <p:sp>
        <p:nvSpPr>
          <p:cNvPr id="26631" name="Text Box 7"/>
          <p:cNvSpPr txBox="1">
            <a:spLocks noChangeArrowheads="1"/>
          </p:cNvSpPr>
          <p:nvPr/>
        </p:nvSpPr>
        <p:spPr bwMode="auto">
          <a:xfrm>
            <a:off x="7747000" y="914400"/>
            <a:ext cx="636588"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Right</a:t>
            </a:r>
          </a:p>
        </p:txBody>
      </p:sp>
      <p:sp>
        <p:nvSpPr>
          <p:cNvPr id="26632" name="Text Box 8"/>
          <p:cNvSpPr txBox="1">
            <a:spLocks noChangeArrowheads="1"/>
          </p:cNvSpPr>
          <p:nvPr/>
        </p:nvSpPr>
        <p:spPr bwMode="auto">
          <a:xfrm>
            <a:off x="2119314" y="1905000"/>
            <a:ext cx="852487" cy="336550"/>
          </a:xfrm>
          <a:prstGeom prst="rect">
            <a:avLst/>
          </a:prstGeom>
          <a:noFill/>
          <a:ln w="9525">
            <a:noFill/>
            <a:miter lim="800000"/>
            <a:headEnd/>
            <a:tailEnd/>
          </a:ln>
        </p:spPr>
        <p:txBody>
          <a:bodyPr wrap="none">
            <a:spAutoFit/>
          </a:bodyPr>
          <a:lstStyle/>
          <a:p>
            <a:r>
              <a:rPr lang="en-US" sz="1600">
                <a:solidFill>
                  <a:schemeClr val="tx2"/>
                </a:solidFill>
                <a:latin typeface="Times New Roman" pitchFamily="18" charset="0"/>
                <a:ea typeface="SimSun" pitchFamily="2" charset="-122"/>
              </a:rPr>
              <a:t>scanline</a:t>
            </a:r>
          </a:p>
        </p:txBody>
      </p:sp>
      <p:sp>
        <p:nvSpPr>
          <p:cNvPr id="26634" name="Text Box 11"/>
          <p:cNvSpPr txBox="1">
            <a:spLocks noChangeArrowheads="1"/>
          </p:cNvSpPr>
          <p:nvPr/>
        </p:nvSpPr>
        <p:spPr bwMode="auto">
          <a:xfrm>
            <a:off x="7359650" y="6262688"/>
            <a:ext cx="1263650" cy="366712"/>
          </a:xfrm>
          <a:prstGeom prst="rect">
            <a:avLst/>
          </a:prstGeom>
          <a:noFill/>
          <a:ln w="9525">
            <a:noFill/>
            <a:miter lim="800000"/>
            <a:headEnd/>
            <a:tailEnd/>
          </a:ln>
        </p:spPr>
        <p:txBody>
          <a:bodyPr wrap="none">
            <a:spAutoFit/>
          </a:bodyPr>
          <a:lstStyle/>
          <a:p>
            <a:r>
              <a:rPr lang="en-US" sz="1800"/>
              <a:t>Norm. corr</a:t>
            </a:r>
          </a:p>
        </p:txBody>
      </p:sp>
      <p:pic>
        <p:nvPicPr>
          <p:cNvPr id="26635" name="Picture 13"/>
          <p:cNvPicPr>
            <a:picLocks noChangeAspect="1" noChangeArrowheads="1"/>
          </p:cNvPicPr>
          <p:nvPr/>
        </p:nvPicPr>
        <p:blipFill>
          <a:blip r:embed="rId5" cstate="print"/>
          <a:srcRect/>
          <a:stretch>
            <a:fillRect/>
          </a:stretch>
        </p:blipFill>
        <p:spPr bwMode="auto">
          <a:xfrm>
            <a:off x="6424614" y="3730626"/>
            <a:ext cx="3176587" cy="2365375"/>
          </a:xfrm>
          <a:prstGeom prst="rect">
            <a:avLst/>
          </a:prstGeom>
          <a:noFill/>
          <a:ln w="9525">
            <a:noFill/>
            <a:miter lim="800000"/>
            <a:headEnd/>
            <a:tailEnd/>
          </a:ln>
        </p:spPr>
      </p:pic>
      <p:sp>
        <p:nvSpPr>
          <p:cNvPr id="26636" name="Freeform 12"/>
          <p:cNvSpPr>
            <a:spLocks/>
          </p:cNvSpPr>
          <p:nvPr/>
        </p:nvSpPr>
        <p:spPr bwMode="auto">
          <a:xfrm>
            <a:off x="7978776" y="1212850"/>
            <a:ext cx="4763" cy="5043488"/>
          </a:xfrm>
          <a:custGeom>
            <a:avLst/>
            <a:gdLst>
              <a:gd name="T0" fmla="*/ 0 w 3"/>
              <a:gd name="T1" fmla="*/ 0 h 3177"/>
              <a:gd name="T2" fmla="*/ 2147483647 w 3"/>
              <a:gd name="T3" fmla="*/ 2147483647 h 3177"/>
              <a:gd name="T4" fmla="*/ 0 60000 65536"/>
              <a:gd name="T5" fmla="*/ 0 60000 65536"/>
              <a:gd name="T6" fmla="*/ 0 w 3"/>
              <a:gd name="T7" fmla="*/ 0 h 3177"/>
              <a:gd name="T8" fmla="*/ 3 w 3"/>
              <a:gd name="T9" fmla="*/ 3177 h 3177"/>
            </a:gdLst>
            <a:ahLst/>
            <a:cxnLst>
              <a:cxn ang="T4">
                <a:pos x="T0" y="T1"/>
              </a:cxn>
              <a:cxn ang="T5">
                <a:pos x="T2" y="T3"/>
              </a:cxn>
            </a:cxnLst>
            <a:rect l="T6" t="T7" r="T8" b="T9"/>
            <a:pathLst>
              <a:path w="3" h="3177">
                <a:moveTo>
                  <a:pt x="0" y="0"/>
                </a:moveTo>
                <a:lnTo>
                  <a:pt x="3" y="3177"/>
                </a:lnTo>
              </a:path>
            </a:pathLst>
          </a:custGeom>
          <a:noFill/>
          <a:ln w="12700">
            <a:solidFill>
              <a:srgbClr val="FF0000"/>
            </a:solidFill>
            <a:round/>
            <a:headEnd/>
            <a:tailEnd/>
          </a:ln>
        </p:spPr>
        <p:txBody>
          <a:bodyPr/>
          <a:lstStyle/>
          <a:p>
            <a:endParaRPr lang="en-US"/>
          </a:p>
        </p:txBody>
      </p:sp>
      <p:sp>
        <p:nvSpPr>
          <p:cNvPr id="15" name="Rectangle 25">
            <a:extLst>
              <a:ext uri="{FF2B5EF4-FFF2-40B4-BE49-F238E27FC236}">
                <a16:creationId xmlns:a16="http://schemas.microsoft.com/office/drawing/2014/main" id="{70EF75CC-31E5-5A4B-87E3-D49E2925B8CE}"/>
              </a:ext>
            </a:extLst>
          </p:cNvPr>
          <p:cNvSpPr>
            <a:spLocks noGrp="1" noChangeArrowheads="1"/>
          </p:cNvSpPr>
          <p:nvPr>
            <p:ph type="title"/>
          </p:nvPr>
        </p:nvSpPr>
        <p:spPr/>
        <p:txBody>
          <a:bodyPr/>
          <a:lstStyle/>
          <a:p>
            <a:r>
              <a:rPr lang="en-US" dirty="0"/>
              <a:t>Correspondence search</a:t>
            </a:r>
          </a:p>
        </p:txBody>
      </p:sp>
    </p:spTree>
    <p:extLst>
      <p:ext uri="{BB962C8B-B14F-4D97-AF65-F5344CB8AC3E}">
        <p14:creationId xmlns:p14="http://schemas.microsoft.com/office/powerpoint/2010/main" val="1408902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p:txBody>
          <a:bodyPr/>
          <a:lstStyle/>
          <a:p>
            <a:r>
              <a:rPr lang="en-US" dirty="0"/>
              <a:t>Effect of window size on correspondence search</a:t>
            </a:r>
          </a:p>
        </p:txBody>
      </p:sp>
      <p:sp>
        <p:nvSpPr>
          <p:cNvPr id="396292" name="Rectangle 4"/>
          <p:cNvSpPr>
            <a:spLocks noGrp="1" noChangeArrowheads="1"/>
          </p:cNvSpPr>
          <p:nvPr>
            <p:ph type="body" idx="1"/>
          </p:nvPr>
        </p:nvSpPr>
        <p:spPr>
          <a:xfrm>
            <a:off x="4419600" y="4169664"/>
            <a:ext cx="3962400" cy="2438400"/>
          </a:xfrm>
        </p:spPr>
        <p:txBody>
          <a:bodyPr/>
          <a:lstStyle/>
          <a:p>
            <a:pPr lvl="1"/>
            <a:r>
              <a:rPr lang="en-US" sz="2400" dirty="0"/>
              <a:t>Smaller window:</a:t>
            </a:r>
          </a:p>
          <a:p>
            <a:pPr lvl="2">
              <a:buFont typeface="Times New Roman" pitchFamily="18" charset="0"/>
              <a:buChar char="+"/>
            </a:pPr>
            <a:r>
              <a:rPr lang="en-US" sz="2400" dirty="0"/>
              <a:t> </a:t>
            </a:r>
            <a:r>
              <a:rPr lang="en-US" sz="2200" dirty="0"/>
              <a:t>More detail</a:t>
            </a:r>
          </a:p>
          <a:p>
            <a:pPr lvl="2"/>
            <a:r>
              <a:rPr lang="en-US" sz="2200" dirty="0"/>
              <a:t> More noise</a:t>
            </a:r>
            <a:br>
              <a:rPr lang="en-US" sz="2200" dirty="0"/>
            </a:br>
            <a:endParaRPr lang="en-US" sz="2200" dirty="0"/>
          </a:p>
        </p:txBody>
      </p:sp>
      <p:pic>
        <p:nvPicPr>
          <p:cNvPr id="30724" name="Picture 5" descr="sri20"/>
          <p:cNvPicPr>
            <a:picLocks noChangeAspect="1" noChangeArrowheads="1"/>
          </p:cNvPicPr>
          <p:nvPr/>
        </p:nvPicPr>
        <p:blipFill>
          <a:blip r:embed="rId3" cstate="print"/>
          <a:srcRect/>
          <a:stretch>
            <a:fillRect/>
          </a:stretch>
        </p:blipFill>
        <p:spPr bwMode="auto">
          <a:xfrm>
            <a:off x="2057400" y="1057276"/>
            <a:ext cx="2522538" cy="2295525"/>
          </a:xfrm>
          <a:prstGeom prst="rect">
            <a:avLst/>
          </a:prstGeom>
          <a:noFill/>
          <a:ln w="9525">
            <a:noFill/>
            <a:miter lim="800000"/>
            <a:headEnd/>
            <a:tailEnd/>
          </a:ln>
        </p:spPr>
      </p:pic>
      <p:pic>
        <p:nvPicPr>
          <p:cNvPr id="30725" name="Picture 2" descr="SSDWindowSize"/>
          <p:cNvPicPr>
            <a:picLocks noChangeAspect="1" noChangeArrowheads="1"/>
          </p:cNvPicPr>
          <p:nvPr/>
        </p:nvPicPr>
        <p:blipFill>
          <a:blip r:embed="rId4" cstate="print"/>
          <a:srcRect/>
          <a:stretch>
            <a:fillRect/>
          </a:stretch>
        </p:blipFill>
        <p:spPr bwMode="auto">
          <a:xfrm>
            <a:off x="4876800" y="1012825"/>
            <a:ext cx="5562600" cy="2540000"/>
          </a:xfrm>
          <a:prstGeom prst="rect">
            <a:avLst/>
          </a:prstGeom>
          <a:noFill/>
          <a:ln w="9525">
            <a:noFill/>
            <a:miter lim="800000"/>
            <a:headEnd/>
            <a:tailEnd/>
          </a:ln>
        </p:spPr>
      </p:pic>
      <p:sp>
        <p:nvSpPr>
          <p:cNvPr id="30726" name="Text Box 6"/>
          <p:cNvSpPr txBox="1">
            <a:spLocks noChangeArrowheads="1"/>
          </p:cNvSpPr>
          <p:nvPr/>
        </p:nvSpPr>
        <p:spPr bwMode="auto">
          <a:xfrm>
            <a:off x="5181600" y="3505200"/>
            <a:ext cx="2170787" cy="461665"/>
          </a:xfrm>
          <a:prstGeom prst="rect">
            <a:avLst/>
          </a:prstGeom>
          <a:noFill/>
          <a:ln w="9525">
            <a:noFill/>
            <a:miter lim="800000"/>
            <a:headEnd/>
            <a:tailEnd/>
          </a:ln>
        </p:spPr>
        <p:txBody>
          <a:bodyPr wrap="none">
            <a:spAutoFit/>
          </a:bodyPr>
          <a:lstStyle/>
          <a:p>
            <a:r>
              <a:rPr lang="en-US" dirty="0">
                <a:latin typeface="+mn-lt"/>
              </a:rPr>
              <a:t>Window size 3</a:t>
            </a:r>
          </a:p>
        </p:txBody>
      </p:sp>
      <p:sp>
        <p:nvSpPr>
          <p:cNvPr id="30727" name="Text Box 7"/>
          <p:cNvSpPr txBox="1">
            <a:spLocks noChangeArrowheads="1"/>
          </p:cNvSpPr>
          <p:nvPr/>
        </p:nvSpPr>
        <p:spPr bwMode="auto">
          <a:xfrm>
            <a:off x="7924800" y="3505200"/>
            <a:ext cx="2342308" cy="461665"/>
          </a:xfrm>
          <a:prstGeom prst="rect">
            <a:avLst/>
          </a:prstGeom>
          <a:noFill/>
          <a:ln w="9525">
            <a:noFill/>
            <a:miter lim="800000"/>
            <a:headEnd/>
            <a:tailEnd/>
          </a:ln>
        </p:spPr>
        <p:txBody>
          <a:bodyPr wrap="none">
            <a:spAutoFit/>
          </a:bodyPr>
          <a:lstStyle/>
          <a:p>
            <a:r>
              <a:rPr lang="en-US" dirty="0">
                <a:latin typeface="+mn-lt"/>
              </a:rPr>
              <a:t>Window size 20</a:t>
            </a:r>
          </a:p>
        </p:txBody>
      </p:sp>
      <p:pic>
        <p:nvPicPr>
          <p:cNvPr id="30728" name="Picture 9" descr="sri20"/>
          <p:cNvPicPr>
            <a:picLocks noChangeAspect="1" noChangeArrowheads="1"/>
          </p:cNvPicPr>
          <p:nvPr/>
        </p:nvPicPr>
        <p:blipFill>
          <a:blip r:embed="rId3" cstate="print"/>
          <a:srcRect/>
          <a:stretch>
            <a:fillRect/>
          </a:stretch>
        </p:blipFill>
        <p:spPr bwMode="auto">
          <a:xfrm>
            <a:off x="2209800" y="1209676"/>
            <a:ext cx="2522538" cy="2295525"/>
          </a:xfrm>
          <a:prstGeom prst="rect">
            <a:avLst/>
          </a:prstGeom>
          <a:noFill/>
          <a:ln w="9525">
            <a:solidFill>
              <a:schemeClr val="bg1"/>
            </a:solidFill>
            <a:miter lim="800000"/>
            <a:headEnd/>
            <a:tailEnd/>
          </a:ln>
        </p:spPr>
      </p:pic>
      <p:sp>
        <p:nvSpPr>
          <p:cNvPr id="10" name="Rectangle 4">
            <a:extLst>
              <a:ext uri="{FF2B5EF4-FFF2-40B4-BE49-F238E27FC236}">
                <a16:creationId xmlns:a16="http://schemas.microsoft.com/office/drawing/2014/main" id="{3743C79E-B24D-774F-8EF0-D5A1C8AF5209}"/>
              </a:ext>
            </a:extLst>
          </p:cNvPr>
          <p:cNvSpPr txBox="1">
            <a:spLocks noChangeArrowheads="1"/>
          </p:cNvSpPr>
          <p:nvPr/>
        </p:nvSpPr>
        <p:spPr bwMode="auto">
          <a:xfrm>
            <a:off x="7282052" y="4145280"/>
            <a:ext cx="5373244"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lvl="1"/>
            <a:r>
              <a:rPr lang="en-US" sz="2400" kern="0" dirty="0"/>
              <a:t>Larger window:</a:t>
            </a:r>
          </a:p>
          <a:p>
            <a:pPr lvl="2">
              <a:buFont typeface="Times New Roman" pitchFamily="18" charset="0"/>
              <a:buChar char="+"/>
            </a:pPr>
            <a:r>
              <a:rPr lang="en-US" sz="2200" kern="0" dirty="0"/>
              <a:t> Smoother disparity maps</a:t>
            </a:r>
          </a:p>
          <a:p>
            <a:pPr lvl="2"/>
            <a:r>
              <a:rPr lang="en-US" sz="2200" kern="0" dirty="0"/>
              <a:t> Less detail</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629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629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62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2" grpId="0" build="p" bldLvl="2"/>
      <p:bldP spid="10" grpId="0"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Where will basic window search fail?</a:t>
            </a:r>
          </a:p>
        </p:txBody>
      </p:sp>
      <p:pic>
        <p:nvPicPr>
          <p:cNvPr id="624644" name="Picture 4"/>
          <p:cNvPicPr>
            <a:picLocks noChangeAspect="1" noChangeArrowheads="1"/>
          </p:cNvPicPr>
          <p:nvPr/>
        </p:nvPicPr>
        <p:blipFill>
          <a:blip r:embed="rId3" cstate="print"/>
          <a:srcRect/>
          <a:stretch>
            <a:fillRect/>
          </a:stretch>
        </p:blipFill>
        <p:spPr bwMode="auto">
          <a:xfrm>
            <a:off x="1981200" y="1074739"/>
            <a:ext cx="3733800" cy="2147887"/>
          </a:xfrm>
          <a:prstGeom prst="rect">
            <a:avLst/>
          </a:prstGeom>
          <a:noFill/>
          <a:ln w="9525">
            <a:noFill/>
            <a:miter lim="800000"/>
            <a:headEnd/>
            <a:tailEnd/>
          </a:ln>
        </p:spPr>
      </p:pic>
      <p:pic>
        <p:nvPicPr>
          <p:cNvPr id="624645" name="Picture 5"/>
          <p:cNvPicPr>
            <a:picLocks noChangeAspect="1" noChangeArrowheads="1"/>
          </p:cNvPicPr>
          <p:nvPr/>
        </p:nvPicPr>
        <p:blipFill>
          <a:blip r:embed="rId4" cstate="print"/>
          <a:srcRect/>
          <a:stretch>
            <a:fillRect/>
          </a:stretch>
        </p:blipFill>
        <p:spPr bwMode="auto">
          <a:xfrm>
            <a:off x="6019800" y="1066800"/>
            <a:ext cx="4191000" cy="2152650"/>
          </a:xfrm>
          <a:prstGeom prst="rect">
            <a:avLst/>
          </a:prstGeom>
          <a:noFill/>
          <a:ln w="9525">
            <a:noFill/>
            <a:miter lim="800000"/>
            <a:headEnd/>
            <a:tailEnd/>
          </a:ln>
        </p:spPr>
      </p:pic>
      <p:sp>
        <p:nvSpPr>
          <p:cNvPr id="624646" name="Text Box 6"/>
          <p:cNvSpPr txBox="1">
            <a:spLocks noChangeArrowheads="1"/>
          </p:cNvSpPr>
          <p:nvPr/>
        </p:nvSpPr>
        <p:spPr bwMode="auto">
          <a:xfrm>
            <a:off x="2389188" y="3198813"/>
            <a:ext cx="2997200" cy="457200"/>
          </a:xfrm>
          <a:prstGeom prst="rect">
            <a:avLst/>
          </a:prstGeom>
          <a:noFill/>
          <a:ln w="9525">
            <a:noFill/>
            <a:miter lim="800000"/>
            <a:headEnd/>
            <a:tailEnd/>
          </a:ln>
        </p:spPr>
        <p:txBody>
          <a:bodyPr wrap="none">
            <a:spAutoFit/>
          </a:bodyPr>
          <a:lstStyle/>
          <a:p>
            <a:r>
              <a:rPr lang="en-US" dirty="0" err="1"/>
              <a:t>Textureless</a:t>
            </a:r>
            <a:r>
              <a:rPr lang="en-US" dirty="0"/>
              <a:t> surfaces</a:t>
            </a:r>
          </a:p>
        </p:txBody>
      </p:sp>
      <p:sp>
        <p:nvSpPr>
          <p:cNvPr id="624647" name="Text Box 7"/>
          <p:cNvSpPr txBox="1">
            <a:spLocks noChangeArrowheads="1"/>
          </p:cNvSpPr>
          <p:nvPr/>
        </p:nvSpPr>
        <p:spPr bwMode="auto">
          <a:xfrm>
            <a:off x="6477000" y="3198813"/>
            <a:ext cx="3100388" cy="457200"/>
          </a:xfrm>
          <a:prstGeom prst="rect">
            <a:avLst/>
          </a:prstGeom>
          <a:noFill/>
          <a:ln w="9525">
            <a:noFill/>
            <a:miter lim="800000"/>
            <a:headEnd/>
            <a:tailEnd/>
          </a:ln>
        </p:spPr>
        <p:txBody>
          <a:bodyPr wrap="none">
            <a:spAutoFit/>
          </a:bodyPr>
          <a:lstStyle/>
          <a:p>
            <a:r>
              <a:rPr lang="en-US" dirty="0"/>
              <a:t>Occlusions, repetition</a:t>
            </a:r>
          </a:p>
        </p:txBody>
      </p:sp>
      <p:sp>
        <p:nvSpPr>
          <p:cNvPr id="624648" name="Text Box 8"/>
          <p:cNvSpPr txBox="1">
            <a:spLocks noChangeArrowheads="1"/>
          </p:cNvSpPr>
          <p:nvPr/>
        </p:nvSpPr>
        <p:spPr bwMode="auto">
          <a:xfrm>
            <a:off x="3287714" y="6248400"/>
            <a:ext cx="5475287" cy="457200"/>
          </a:xfrm>
          <a:prstGeom prst="rect">
            <a:avLst/>
          </a:prstGeom>
          <a:noFill/>
          <a:ln w="9525">
            <a:noFill/>
            <a:miter lim="800000"/>
            <a:headEnd/>
            <a:tailEnd/>
          </a:ln>
        </p:spPr>
        <p:txBody>
          <a:bodyPr wrap="none">
            <a:spAutoFit/>
          </a:bodyPr>
          <a:lstStyle/>
          <a:p>
            <a:r>
              <a:rPr lang="en-US"/>
              <a:t>Non-Lambertian surfaces, specularities</a:t>
            </a:r>
          </a:p>
        </p:txBody>
      </p:sp>
      <p:pic>
        <p:nvPicPr>
          <p:cNvPr id="2" name="Picture 1">
            <a:extLst>
              <a:ext uri="{FF2B5EF4-FFF2-40B4-BE49-F238E27FC236}">
                <a16:creationId xmlns:a16="http://schemas.microsoft.com/office/drawing/2014/main" id="{6E344B63-D514-E74C-8505-9206C9D9761D}"/>
              </a:ext>
            </a:extLst>
          </p:cNvPr>
          <p:cNvPicPr>
            <a:picLocks noChangeAspect="1"/>
          </p:cNvPicPr>
          <p:nvPr/>
        </p:nvPicPr>
        <p:blipFill>
          <a:blip r:embed="rId5"/>
          <a:stretch>
            <a:fillRect/>
          </a:stretch>
        </p:blipFill>
        <p:spPr>
          <a:xfrm>
            <a:off x="2924175" y="3873407"/>
            <a:ext cx="6191250" cy="2297206"/>
          </a:xfrm>
          <a:prstGeom prst="rect">
            <a:avLst/>
          </a:prstGeom>
        </p:spPr>
      </p:pic>
    </p:spTree>
    <p:extLst>
      <p:ext uri="{BB962C8B-B14F-4D97-AF65-F5344CB8AC3E}">
        <p14:creationId xmlns:p14="http://schemas.microsoft.com/office/powerpoint/2010/main" val="401227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46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46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46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4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6" grpId="0"/>
      <p:bldP spid="624647" grpId="0"/>
      <p:bldP spid="62464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Stereo vision </a:t>
            </a:r>
            <a:r>
              <a:rPr lang="en-US"/>
              <a:t>and perception </a:t>
            </a:r>
            <a:r>
              <a:rPr lang="en-US" dirty="0"/>
              <a:t>of depth</a:t>
            </a:r>
          </a:p>
        </p:txBody>
      </p:sp>
      <p:sp>
        <p:nvSpPr>
          <p:cNvPr id="14339" name="Rectangle 3"/>
          <p:cNvSpPr>
            <a:spLocks noGrp="1" noChangeArrowheads="1"/>
          </p:cNvSpPr>
          <p:nvPr>
            <p:ph type="body" idx="1"/>
          </p:nvPr>
        </p:nvSpPr>
        <p:spPr/>
        <p:txBody>
          <a:bodyPr/>
          <a:lstStyle/>
          <a:p>
            <a:pPr>
              <a:buFontTx/>
              <a:buChar char="•"/>
            </a:pPr>
            <a:r>
              <a:rPr lang="en-US" sz="2800" dirty="0"/>
              <a:t>What cues tell us about scene depth?</a:t>
            </a:r>
          </a:p>
        </p:txBody>
      </p:sp>
      <p:sp>
        <p:nvSpPr>
          <p:cNvPr id="12" name="Rectangle 11"/>
          <p:cNvSpPr/>
          <p:nvPr/>
        </p:nvSpPr>
        <p:spPr bwMode="auto">
          <a:xfrm>
            <a:off x="3200400" y="5638800"/>
            <a:ext cx="5715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08546" name="Picture 2"/>
          <p:cNvPicPr>
            <a:picLocks noChangeAspect="1" noChangeArrowheads="1"/>
          </p:cNvPicPr>
          <p:nvPr/>
        </p:nvPicPr>
        <p:blipFill>
          <a:blip r:embed="rId3" cstate="print"/>
          <a:srcRect/>
          <a:stretch>
            <a:fillRect/>
          </a:stretch>
        </p:blipFill>
        <p:spPr bwMode="auto">
          <a:xfrm>
            <a:off x="4660900" y="1854200"/>
            <a:ext cx="2870200" cy="4318000"/>
          </a:xfrm>
          <a:prstGeom prst="rect">
            <a:avLst/>
          </a:prstGeom>
          <a:noFill/>
          <a:ln w="9525">
            <a:noFill/>
            <a:miter lim="800000"/>
            <a:headEnd/>
            <a:tailEnd/>
          </a:ln>
        </p:spPr>
      </p:pic>
      <p:pic>
        <p:nvPicPr>
          <p:cNvPr id="108547" name="Picture 3"/>
          <p:cNvPicPr>
            <a:picLocks noChangeAspect="1" noChangeArrowheads="1"/>
          </p:cNvPicPr>
          <p:nvPr/>
        </p:nvPicPr>
        <p:blipFill>
          <a:blip r:embed="rId4" cstate="print"/>
          <a:srcRect/>
          <a:stretch>
            <a:fillRect/>
          </a:stretch>
        </p:blipFill>
        <p:spPr bwMode="auto">
          <a:xfrm>
            <a:off x="4419600" y="1854200"/>
            <a:ext cx="2870200" cy="4318000"/>
          </a:xfrm>
          <a:prstGeom prst="rect">
            <a:avLst/>
          </a:prstGeom>
          <a:noFill/>
          <a:ln w="9525">
            <a:noFill/>
            <a:miter lim="800000"/>
            <a:headEnd/>
            <a:tailEnd/>
          </a:ln>
        </p:spPr>
      </p:pic>
      <p:sp>
        <p:nvSpPr>
          <p:cNvPr id="13" name="Rectangle 12"/>
          <p:cNvSpPr/>
          <p:nvPr/>
        </p:nvSpPr>
        <p:spPr bwMode="auto">
          <a:xfrm>
            <a:off x="3962400" y="1676400"/>
            <a:ext cx="838200" cy="457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 name="Rectangle 13"/>
          <p:cNvSpPr/>
          <p:nvPr/>
        </p:nvSpPr>
        <p:spPr bwMode="auto">
          <a:xfrm>
            <a:off x="7239000" y="1676400"/>
            <a:ext cx="838200" cy="449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22699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Textured neighborhood</a:t>
            </a:r>
          </a:p>
        </p:txBody>
      </p:sp>
      <p:sp>
        <p:nvSpPr>
          <p:cNvPr id="19" name="TextBox 18"/>
          <p:cNvSpPr txBox="1"/>
          <p:nvPr/>
        </p:nvSpPr>
        <p:spPr>
          <a:xfrm>
            <a:off x="6268033" y="3370152"/>
            <a:ext cx="2443298" cy="400110"/>
          </a:xfrm>
          <a:prstGeom prst="rect">
            <a:avLst/>
          </a:prstGeom>
          <a:noFill/>
        </p:spPr>
        <p:txBody>
          <a:bodyPr wrap="none" rtlCol="0">
            <a:spAutoFit/>
          </a:bodyPr>
          <a:lstStyle/>
          <a:p>
            <a:r>
              <a:rPr lang="en-US" sz="2000" dirty="0"/>
              <a:t>Patch Size = 1 pixel</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7829" b="15086"/>
          <a:stretch/>
        </p:blipFill>
        <p:spPr>
          <a:xfrm>
            <a:off x="5410200" y="1447800"/>
            <a:ext cx="6858000" cy="4600829"/>
          </a:xfrm>
          <a:prstGeom prst="rect">
            <a:avLst/>
          </a:prstGeom>
        </p:spPr>
      </p:pic>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1295400" y="3352800"/>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2975495" cy="461665"/>
          </a:xfrm>
          <a:prstGeom prst="rect">
            <a:avLst/>
          </a:prstGeom>
          <a:noFill/>
        </p:spPr>
        <p:txBody>
          <a:bodyPr wrap="none" rtlCol="0">
            <a:spAutoFit/>
          </a:bodyPr>
          <a:lstStyle/>
          <a:p>
            <a:r>
              <a:rPr lang="en-US" dirty="0"/>
              <a:t>Window size: 1 pixel</a:t>
            </a:r>
          </a:p>
        </p:txBody>
      </p:sp>
    </p:spTree>
    <p:extLst>
      <p:ext uri="{BB962C8B-B14F-4D97-AF65-F5344CB8AC3E}">
        <p14:creationId xmlns:p14="http://schemas.microsoft.com/office/powerpoint/2010/main" val="1648079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2DE93F-C849-404F-9BC9-36EB255637CB}"/>
              </a:ext>
            </a:extLst>
          </p:cNvPr>
          <p:cNvPicPr>
            <a:picLocks noChangeAspect="1"/>
          </p:cNvPicPr>
          <p:nvPr/>
        </p:nvPicPr>
        <p:blipFill rotWithShape="1">
          <a:blip r:embed="rId2">
            <a:extLst>
              <a:ext uri="{28A0092B-C50C-407E-A947-70E740481C1C}">
                <a14:useLocalDpi xmlns:a14="http://schemas.microsoft.com/office/drawing/2010/main" val="0"/>
              </a:ext>
            </a:extLst>
          </a:blip>
          <a:srcRect t="19177" b="17490"/>
          <a:stretch/>
        </p:blipFill>
        <p:spPr>
          <a:xfrm>
            <a:off x="5410200" y="1528465"/>
            <a:ext cx="6858000" cy="4343401"/>
          </a:xfrm>
          <a:prstGeom prst="rect">
            <a:avLst/>
          </a:prstGeom>
        </p:spPr>
      </p:pic>
      <p:sp>
        <p:nvSpPr>
          <p:cNvPr id="2" name="Title 1"/>
          <p:cNvSpPr>
            <a:spLocks noGrp="1"/>
          </p:cNvSpPr>
          <p:nvPr>
            <p:ph type="title"/>
          </p:nvPr>
        </p:nvSpPr>
        <p:spPr/>
        <p:txBody>
          <a:bodyPr/>
          <a:lstStyle/>
          <a:p>
            <a:r>
              <a:rPr lang="en-US" dirty="0"/>
              <a:t>Example: Textured neighborhood</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1295400" y="3352800"/>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3129383" cy="461665"/>
          </a:xfrm>
          <a:prstGeom prst="rect">
            <a:avLst/>
          </a:prstGeom>
          <a:noFill/>
        </p:spPr>
        <p:txBody>
          <a:bodyPr wrap="none" rtlCol="0">
            <a:spAutoFit/>
          </a:bodyPr>
          <a:lstStyle/>
          <a:p>
            <a:r>
              <a:rPr lang="en-US" dirty="0"/>
              <a:t>Window size: 7 pixels</a:t>
            </a:r>
          </a:p>
        </p:txBody>
      </p:sp>
    </p:spTree>
    <p:extLst>
      <p:ext uri="{BB962C8B-B14F-4D97-AF65-F5344CB8AC3E}">
        <p14:creationId xmlns:p14="http://schemas.microsoft.com/office/powerpoint/2010/main" val="3420266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8637E7-D9BB-B14F-A6B0-20C6E2A658DA}"/>
              </a:ext>
            </a:extLst>
          </p:cNvPr>
          <p:cNvPicPr>
            <a:picLocks noChangeAspect="1"/>
          </p:cNvPicPr>
          <p:nvPr/>
        </p:nvPicPr>
        <p:blipFill rotWithShape="1">
          <a:blip r:embed="rId2">
            <a:extLst>
              <a:ext uri="{28A0092B-C50C-407E-A947-70E740481C1C}">
                <a14:useLocalDpi xmlns:a14="http://schemas.microsoft.com/office/drawing/2010/main" val="0"/>
              </a:ext>
            </a:extLst>
          </a:blip>
          <a:srcRect t="19792" b="19097"/>
          <a:stretch/>
        </p:blipFill>
        <p:spPr>
          <a:xfrm>
            <a:off x="5334000" y="1599105"/>
            <a:ext cx="6858000" cy="4191001"/>
          </a:xfrm>
          <a:prstGeom prst="rect">
            <a:avLst/>
          </a:prstGeom>
        </p:spPr>
      </p:pic>
      <p:sp>
        <p:nvSpPr>
          <p:cNvPr id="2" name="Title 1"/>
          <p:cNvSpPr>
            <a:spLocks noGrp="1"/>
          </p:cNvSpPr>
          <p:nvPr>
            <p:ph type="title"/>
          </p:nvPr>
        </p:nvSpPr>
        <p:spPr/>
        <p:txBody>
          <a:bodyPr/>
          <a:lstStyle/>
          <a:p>
            <a:r>
              <a:rPr lang="en-US" dirty="0"/>
              <a:t>Example: Smooth neighborhood</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2665844" y="3787614"/>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2975495" cy="461665"/>
          </a:xfrm>
          <a:prstGeom prst="rect">
            <a:avLst/>
          </a:prstGeom>
          <a:noFill/>
        </p:spPr>
        <p:txBody>
          <a:bodyPr wrap="none" rtlCol="0">
            <a:spAutoFit/>
          </a:bodyPr>
          <a:lstStyle/>
          <a:p>
            <a:r>
              <a:rPr lang="en-US" dirty="0"/>
              <a:t>Window size: 1 pixel</a:t>
            </a:r>
          </a:p>
        </p:txBody>
      </p:sp>
    </p:spTree>
    <p:extLst>
      <p:ext uri="{BB962C8B-B14F-4D97-AF65-F5344CB8AC3E}">
        <p14:creationId xmlns:p14="http://schemas.microsoft.com/office/powerpoint/2010/main" val="304310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738632-30AE-1F4B-8E21-D51569999394}"/>
              </a:ext>
            </a:extLst>
          </p:cNvPr>
          <p:cNvPicPr>
            <a:picLocks noChangeAspect="1"/>
          </p:cNvPicPr>
          <p:nvPr/>
        </p:nvPicPr>
        <p:blipFill rotWithShape="1">
          <a:blip r:embed="rId2">
            <a:extLst>
              <a:ext uri="{28A0092B-C50C-407E-A947-70E740481C1C}">
                <a14:useLocalDpi xmlns:a14="http://schemas.microsoft.com/office/drawing/2010/main" val="0"/>
              </a:ext>
            </a:extLst>
          </a:blip>
          <a:srcRect t="19845" b="19044"/>
          <a:stretch/>
        </p:blipFill>
        <p:spPr>
          <a:xfrm>
            <a:off x="5334000" y="1600199"/>
            <a:ext cx="6858000" cy="4191001"/>
          </a:xfrm>
          <a:prstGeom prst="rect">
            <a:avLst/>
          </a:prstGeom>
        </p:spPr>
      </p:pic>
      <p:sp>
        <p:nvSpPr>
          <p:cNvPr id="2" name="Title 1"/>
          <p:cNvSpPr>
            <a:spLocks noGrp="1"/>
          </p:cNvSpPr>
          <p:nvPr>
            <p:ph type="title"/>
          </p:nvPr>
        </p:nvSpPr>
        <p:spPr/>
        <p:txBody>
          <a:bodyPr/>
          <a:lstStyle/>
          <a:p>
            <a:r>
              <a:rPr lang="en-US" dirty="0"/>
              <a:t>Example: Smooth neighborhood</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2665844" y="3787614"/>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3129383" cy="461665"/>
          </a:xfrm>
          <a:prstGeom prst="rect">
            <a:avLst/>
          </a:prstGeom>
          <a:noFill/>
        </p:spPr>
        <p:txBody>
          <a:bodyPr wrap="none" rtlCol="0">
            <a:spAutoFit/>
          </a:bodyPr>
          <a:lstStyle/>
          <a:p>
            <a:r>
              <a:rPr lang="en-US" dirty="0"/>
              <a:t>Window size: 7 pixels</a:t>
            </a:r>
          </a:p>
        </p:txBody>
      </p:sp>
    </p:spTree>
    <p:extLst>
      <p:ext uri="{BB962C8B-B14F-4D97-AF65-F5344CB8AC3E}">
        <p14:creationId xmlns:p14="http://schemas.microsoft.com/office/powerpoint/2010/main" val="1691658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49459A-9630-F04B-B016-C86DADBDF04C}"/>
              </a:ext>
            </a:extLst>
          </p:cNvPr>
          <p:cNvPicPr>
            <a:picLocks noChangeAspect="1"/>
          </p:cNvPicPr>
          <p:nvPr/>
        </p:nvPicPr>
        <p:blipFill rotWithShape="1">
          <a:blip r:embed="rId2">
            <a:extLst>
              <a:ext uri="{28A0092B-C50C-407E-A947-70E740481C1C}">
                <a14:useLocalDpi xmlns:a14="http://schemas.microsoft.com/office/drawing/2010/main" val="0"/>
              </a:ext>
            </a:extLst>
          </a:blip>
          <a:srcRect t="19372" b="17296"/>
          <a:stretch/>
        </p:blipFill>
        <p:spPr>
          <a:xfrm>
            <a:off x="5334000" y="1562100"/>
            <a:ext cx="6858000" cy="4343400"/>
          </a:xfrm>
          <a:prstGeom prst="rect">
            <a:avLst/>
          </a:prstGeom>
        </p:spPr>
      </p:pic>
      <p:sp>
        <p:nvSpPr>
          <p:cNvPr id="2" name="Title 1"/>
          <p:cNvSpPr>
            <a:spLocks noGrp="1"/>
          </p:cNvSpPr>
          <p:nvPr>
            <p:ph type="title"/>
          </p:nvPr>
        </p:nvSpPr>
        <p:spPr/>
        <p:txBody>
          <a:bodyPr/>
          <a:lstStyle/>
          <a:p>
            <a:r>
              <a:rPr lang="en-US" dirty="0"/>
              <a:t>Example: Edge (occlusion)</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2133600" y="3733800"/>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2975495" cy="461665"/>
          </a:xfrm>
          <a:prstGeom prst="rect">
            <a:avLst/>
          </a:prstGeom>
          <a:noFill/>
        </p:spPr>
        <p:txBody>
          <a:bodyPr wrap="none" rtlCol="0">
            <a:spAutoFit/>
          </a:bodyPr>
          <a:lstStyle/>
          <a:p>
            <a:r>
              <a:rPr lang="en-US" dirty="0"/>
              <a:t>Window size: 1 pixel</a:t>
            </a:r>
          </a:p>
        </p:txBody>
      </p:sp>
    </p:spTree>
    <p:extLst>
      <p:ext uri="{BB962C8B-B14F-4D97-AF65-F5344CB8AC3E}">
        <p14:creationId xmlns:p14="http://schemas.microsoft.com/office/powerpoint/2010/main" val="369019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A878F2-79ED-6648-B120-133FBFF82107}"/>
              </a:ext>
            </a:extLst>
          </p:cNvPr>
          <p:cNvPicPr>
            <a:picLocks noChangeAspect="1"/>
          </p:cNvPicPr>
          <p:nvPr/>
        </p:nvPicPr>
        <p:blipFill rotWithShape="1">
          <a:blip r:embed="rId3">
            <a:extLst>
              <a:ext uri="{28A0092B-C50C-407E-A947-70E740481C1C}">
                <a14:useLocalDpi xmlns:a14="http://schemas.microsoft.com/office/drawing/2010/main" val="0"/>
              </a:ext>
            </a:extLst>
          </a:blip>
          <a:srcRect t="19374" b="19516"/>
          <a:stretch/>
        </p:blipFill>
        <p:spPr>
          <a:xfrm>
            <a:off x="5303520" y="1534561"/>
            <a:ext cx="6858000" cy="4191000"/>
          </a:xfrm>
          <a:prstGeom prst="rect">
            <a:avLst/>
          </a:prstGeom>
        </p:spPr>
      </p:pic>
      <p:sp>
        <p:nvSpPr>
          <p:cNvPr id="2" name="Title 1"/>
          <p:cNvSpPr>
            <a:spLocks noGrp="1"/>
          </p:cNvSpPr>
          <p:nvPr>
            <p:ph type="title"/>
          </p:nvPr>
        </p:nvSpPr>
        <p:spPr/>
        <p:txBody>
          <a:bodyPr/>
          <a:lstStyle/>
          <a:p>
            <a:r>
              <a:rPr lang="en-US" dirty="0"/>
              <a:t>Example: Edge (occlusion)</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4"/>
              </a:rPr>
              <a:t>D. </a:t>
            </a:r>
            <a:r>
              <a:rPr lang="en-US" sz="1400" dirty="0" err="1">
                <a:hlinkClick r:id="rId4"/>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5"/>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2133600" y="3733800"/>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3129383" cy="461665"/>
          </a:xfrm>
          <a:prstGeom prst="rect">
            <a:avLst/>
          </a:prstGeom>
          <a:noFill/>
        </p:spPr>
        <p:txBody>
          <a:bodyPr wrap="none" rtlCol="0">
            <a:spAutoFit/>
          </a:bodyPr>
          <a:lstStyle/>
          <a:p>
            <a:r>
              <a:rPr lang="en-US" dirty="0"/>
              <a:t>Window size: 3 pixels</a:t>
            </a:r>
          </a:p>
        </p:txBody>
      </p:sp>
    </p:spTree>
    <p:extLst>
      <p:ext uri="{BB962C8B-B14F-4D97-AF65-F5344CB8AC3E}">
        <p14:creationId xmlns:p14="http://schemas.microsoft.com/office/powerpoint/2010/main" val="119295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D6EDC4-CFF2-6D4C-9A6E-1EFA69715A88}"/>
              </a:ext>
            </a:extLst>
          </p:cNvPr>
          <p:cNvPicPr>
            <a:picLocks noChangeAspect="1"/>
          </p:cNvPicPr>
          <p:nvPr/>
        </p:nvPicPr>
        <p:blipFill rotWithShape="1">
          <a:blip r:embed="rId3">
            <a:extLst>
              <a:ext uri="{28A0092B-C50C-407E-A947-70E740481C1C}">
                <a14:useLocalDpi xmlns:a14="http://schemas.microsoft.com/office/drawing/2010/main" val="0"/>
              </a:ext>
            </a:extLst>
          </a:blip>
          <a:srcRect t="18474" b="18190"/>
          <a:stretch/>
        </p:blipFill>
        <p:spPr>
          <a:xfrm>
            <a:off x="5257800" y="1457707"/>
            <a:ext cx="6858000" cy="4343400"/>
          </a:xfrm>
          <a:prstGeom prst="rect">
            <a:avLst/>
          </a:prstGeom>
        </p:spPr>
      </p:pic>
      <p:sp>
        <p:nvSpPr>
          <p:cNvPr id="2" name="Title 1"/>
          <p:cNvSpPr>
            <a:spLocks noGrp="1"/>
          </p:cNvSpPr>
          <p:nvPr>
            <p:ph type="title"/>
          </p:nvPr>
        </p:nvSpPr>
        <p:spPr/>
        <p:txBody>
          <a:bodyPr/>
          <a:lstStyle/>
          <a:p>
            <a:r>
              <a:rPr lang="en-US" dirty="0"/>
              <a:t>Example: Edge (occlusion)</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4"/>
              </a:rPr>
              <a:t>D. </a:t>
            </a:r>
            <a:r>
              <a:rPr lang="en-US" sz="1400" dirty="0" err="1">
                <a:hlinkClick r:id="rId4"/>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5"/>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2133600" y="3733800"/>
            <a:ext cx="228600" cy="228600"/>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3129383" cy="461665"/>
          </a:xfrm>
          <a:prstGeom prst="rect">
            <a:avLst/>
          </a:prstGeom>
          <a:noFill/>
        </p:spPr>
        <p:txBody>
          <a:bodyPr wrap="none" rtlCol="0">
            <a:spAutoFit/>
          </a:bodyPr>
          <a:lstStyle/>
          <a:p>
            <a:r>
              <a:rPr lang="en-US" dirty="0"/>
              <a:t>Window size: 7 pixels</a:t>
            </a:r>
          </a:p>
        </p:txBody>
      </p:sp>
    </p:spTree>
    <p:extLst>
      <p:ext uri="{BB962C8B-B14F-4D97-AF65-F5344CB8AC3E}">
        <p14:creationId xmlns:p14="http://schemas.microsoft.com/office/powerpoint/2010/main" val="401806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7C4C5F-B759-034C-97F9-C3253A9C73CB}"/>
              </a:ext>
            </a:extLst>
          </p:cNvPr>
          <p:cNvPicPr>
            <a:picLocks noChangeAspect="1"/>
          </p:cNvPicPr>
          <p:nvPr/>
        </p:nvPicPr>
        <p:blipFill rotWithShape="1">
          <a:blip r:embed="rId2">
            <a:extLst>
              <a:ext uri="{28A0092B-C50C-407E-A947-70E740481C1C}">
                <a14:useLocalDpi xmlns:a14="http://schemas.microsoft.com/office/drawing/2010/main" val="0"/>
              </a:ext>
            </a:extLst>
          </a:blip>
          <a:srcRect t="19527" b="18325"/>
          <a:stretch/>
        </p:blipFill>
        <p:spPr>
          <a:xfrm>
            <a:off x="5257800" y="1557474"/>
            <a:ext cx="6858000" cy="4262070"/>
          </a:xfrm>
          <a:prstGeom prst="rect">
            <a:avLst/>
          </a:prstGeom>
        </p:spPr>
      </p:pic>
      <p:sp>
        <p:nvSpPr>
          <p:cNvPr id="2" name="Title 1"/>
          <p:cNvSpPr>
            <a:spLocks noGrp="1"/>
          </p:cNvSpPr>
          <p:nvPr>
            <p:ph type="title"/>
          </p:nvPr>
        </p:nvSpPr>
        <p:spPr/>
        <p:txBody>
          <a:bodyPr/>
          <a:lstStyle/>
          <a:p>
            <a:r>
              <a:rPr lang="en-US" dirty="0"/>
              <a:t>Example: Specular highlight</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3733800" y="3466005"/>
            <a:ext cx="228600" cy="228600"/>
          </a:xfrm>
          <a:prstGeom prst="rect">
            <a:avLst/>
          </a:prstGeom>
          <a:noFill/>
          <a:ln w="635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2975495" cy="461665"/>
          </a:xfrm>
          <a:prstGeom prst="rect">
            <a:avLst/>
          </a:prstGeom>
          <a:noFill/>
        </p:spPr>
        <p:txBody>
          <a:bodyPr wrap="none" rtlCol="0">
            <a:spAutoFit/>
          </a:bodyPr>
          <a:lstStyle/>
          <a:p>
            <a:r>
              <a:rPr lang="en-US" dirty="0"/>
              <a:t>Window size: 1 pixel</a:t>
            </a:r>
          </a:p>
        </p:txBody>
      </p:sp>
    </p:spTree>
    <p:extLst>
      <p:ext uri="{BB962C8B-B14F-4D97-AF65-F5344CB8AC3E}">
        <p14:creationId xmlns:p14="http://schemas.microsoft.com/office/powerpoint/2010/main" val="279704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B48F0C-4CDF-1E40-AE3B-B3B90BF2B769}"/>
              </a:ext>
            </a:extLst>
          </p:cNvPr>
          <p:cNvPicPr>
            <a:picLocks noChangeAspect="1"/>
          </p:cNvPicPr>
          <p:nvPr/>
        </p:nvPicPr>
        <p:blipFill rotWithShape="1">
          <a:blip r:embed="rId2">
            <a:extLst>
              <a:ext uri="{28A0092B-C50C-407E-A947-70E740481C1C}">
                <a14:useLocalDpi xmlns:a14="http://schemas.microsoft.com/office/drawing/2010/main" val="0"/>
              </a:ext>
            </a:extLst>
          </a:blip>
          <a:srcRect t="18954" b="17778"/>
          <a:stretch/>
        </p:blipFill>
        <p:spPr>
          <a:xfrm>
            <a:off x="5257800" y="1525137"/>
            <a:ext cx="6858000" cy="4338936"/>
          </a:xfrm>
          <a:prstGeom prst="rect">
            <a:avLst/>
          </a:prstGeom>
        </p:spPr>
      </p:pic>
      <p:sp>
        <p:nvSpPr>
          <p:cNvPr id="2" name="Title 1"/>
          <p:cNvSpPr>
            <a:spLocks noGrp="1"/>
          </p:cNvSpPr>
          <p:nvPr>
            <p:ph type="title"/>
          </p:nvPr>
        </p:nvSpPr>
        <p:spPr/>
        <p:txBody>
          <a:bodyPr/>
          <a:lstStyle/>
          <a:p>
            <a:r>
              <a:rPr lang="en-US" dirty="0"/>
              <a:t>Example: Specular highlight</a:t>
            </a:r>
          </a:p>
        </p:txBody>
      </p:sp>
      <p:sp>
        <p:nvSpPr>
          <p:cNvPr id="13" name="TextBox 12">
            <a:extLst>
              <a:ext uri="{FF2B5EF4-FFF2-40B4-BE49-F238E27FC236}">
                <a16:creationId xmlns:a16="http://schemas.microsoft.com/office/drawing/2014/main" id="{F0E26DA2-8FE3-B94D-8D29-ED8ECCE963AD}"/>
              </a:ext>
            </a:extLst>
          </p:cNvPr>
          <p:cNvSpPr txBox="1"/>
          <p:nvPr/>
        </p:nvSpPr>
        <p:spPr>
          <a:xfrm>
            <a:off x="9982200" y="6487003"/>
            <a:ext cx="1598515" cy="307777"/>
          </a:xfrm>
          <a:prstGeom prst="rect">
            <a:avLst/>
          </a:prstGeom>
          <a:noFill/>
        </p:spPr>
        <p:txBody>
          <a:bodyPr wrap="none" rtlCol="0">
            <a:spAutoFit/>
          </a:bodyPr>
          <a:lstStyle/>
          <a:p>
            <a:r>
              <a:rPr lang="en-US" sz="1400" dirty="0"/>
              <a:t>Source: </a:t>
            </a:r>
            <a:r>
              <a:rPr lang="en-US" sz="1400" dirty="0">
                <a:hlinkClick r:id="rId3"/>
              </a:rPr>
              <a:t>D. </a:t>
            </a:r>
            <a:r>
              <a:rPr lang="en-US" sz="1400" dirty="0" err="1">
                <a:hlinkClick r:id="rId3"/>
              </a:rPr>
              <a:t>Hoiem</a:t>
            </a:r>
            <a:endParaRPr lang="en-US" sz="1400" dirty="0"/>
          </a:p>
        </p:txBody>
      </p:sp>
      <p:pic>
        <p:nvPicPr>
          <p:cNvPr id="16" name="Picture 15">
            <a:extLst>
              <a:ext uri="{FF2B5EF4-FFF2-40B4-BE49-F238E27FC236}">
                <a16:creationId xmlns:a16="http://schemas.microsoft.com/office/drawing/2014/main" id="{AC1C20DC-84BB-B448-A0A3-50AE4D315FA2}"/>
              </a:ext>
            </a:extLst>
          </p:cNvPr>
          <p:cNvPicPr>
            <a:picLocks noChangeAspect="1"/>
          </p:cNvPicPr>
          <p:nvPr/>
        </p:nvPicPr>
        <p:blipFill rotWithShape="1">
          <a:blip r:embed="rId4"/>
          <a:srcRect r="49736"/>
          <a:stretch/>
        </p:blipFill>
        <p:spPr>
          <a:xfrm>
            <a:off x="542233" y="1610869"/>
            <a:ext cx="5468997" cy="4037076"/>
          </a:xfrm>
          <a:prstGeom prst="rect">
            <a:avLst/>
          </a:prstGeom>
        </p:spPr>
      </p:pic>
      <p:sp>
        <p:nvSpPr>
          <p:cNvPr id="4" name="Rectangle 3">
            <a:extLst>
              <a:ext uri="{FF2B5EF4-FFF2-40B4-BE49-F238E27FC236}">
                <a16:creationId xmlns:a16="http://schemas.microsoft.com/office/drawing/2014/main" id="{FEDF5511-DFCC-E444-93DB-70D99645BE45}"/>
              </a:ext>
            </a:extLst>
          </p:cNvPr>
          <p:cNvSpPr/>
          <p:nvPr/>
        </p:nvSpPr>
        <p:spPr bwMode="auto">
          <a:xfrm>
            <a:off x="3733800" y="3466005"/>
            <a:ext cx="228600" cy="228600"/>
          </a:xfrm>
          <a:prstGeom prst="rect">
            <a:avLst/>
          </a:prstGeom>
          <a:noFill/>
          <a:ln w="635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C2E23F-A7E7-5441-BDA5-7C2FE12B2048}"/>
              </a:ext>
            </a:extLst>
          </p:cNvPr>
          <p:cNvSpPr txBox="1"/>
          <p:nvPr/>
        </p:nvSpPr>
        <p:spPr>
          <a:xfrm>
            <a:off x="7463905" y="1066800"/>
            <a:ext cx="3129383" cy="461665"/>
          </a:xfrm>
          <a:prstGeom prst="rect">
            <a:avLst/>
          </a:prstGeom>
          <a:noFill/>
        </p:spPr>
        <p:txBody>
          <a:bodyPr wrap="none" rtlCol="0">
            <a:spAutoFit/>
          </a:bodyPr>
          <a:lstStyle/>
          <a:p>
            <a:r>
              <a:rPr lang="en-US" dirty="0"/>
              <a:t>Window size: 7 pixels</a:t>
            </a:r>
          </a:p>
        </p:txBody>
      </p:sp>
    </p:spTree>
    <p:extLst>
      <p:ext uri="{BB962C8B-B14F-4D97-AF65-F5344CB8AC3E}">
        <p14:creationId xmlns:p14="http://schemas.microsoft.com/office/powerpoint/2010/main" val="737006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9941-32D0-A59B-FFE2-58FA91F35A2E}"/>
              </a:ext>
            </a:extLst>
          </p:cNvPr>
          <p:cNvSpPr>
            <a:spLocks noGrp="1"/>
          </p:cNvSpPr>
          <p:nvPr>
            <p:ph type="title"/>
          </p:nvPr>
        </p:nvSpPr>
        <p:spPr/>
        <p:txBody>
          <a:bodyPr/>
          <a:lstStyle/>
          <a:p>
            <a:r>
              <a:rPr lang="en-US" dirty="0"/>
              <a:t>More interesting matching costs</a:t>
            </a:r>
          </a:p>
        </p:txBody>
      </p:sp>
      <p:sp>
        <p:nvSpPr>
          <p:cNvPr id="3" name="Content Placeholder 2">
            <a:extLst>
              <a:ext uri="{FF2B5EF4-FFF2-40B4-BE49-F238E27FC236}">
                <a16:creationId xmlns:a16="http://schemas.microsoft.com/office/drawing/2014/main" id="{2CCBE782-02C5-117A-160C-8A4A12465190}"/>
              </a:ext>
            </a:extLst>
          </p:cNvPr>
          <p:cNvSpPr>
            <a:spLocks noGrp="1"/>
          </p:cNvSpPr>
          <p:nvPr>
            <p:ph idx="1"/>
          </p:nvPr>
        </p:nvSpPr>
        <p:spPr/>
        <p:txBody>
          <a:bodyPr/>
          <a:lstStyle/>
          <a:p>
            <a:endParaRPr lang="en-US" dirty="0"/>
          </a:p>
          <a:p>
            <a:r>
              <a:rPr lang="en-US" dirty="0"/>
              <a:t>Instead of SSD of pixel window, compute filter outputs for many filters</a:t>
            </a:r>
          </a:p>
          <a:p>
            <a:r>
              <a:rPr lang="en-US" dirty="0"/>
              <a:t>    SSD those</a:t>
            </a:r>
          </a:p>
          <a:p>
            <a:r>
              <a:rPr lang="en-US" dirty="0"/>
              <a:t>Advantage: more detailed description of points</a:t>
            </a:r>
          </a:p>
          <a:p>
            <a:r>
              <a:rPr lang="en-US" dirty="0"/>
              <a:t>Disadvantage:  Filter support  interacts badly with fast changes in depth</a:t>
            </a:r>
          </a:p>
        </p:txBody>
      </p:sp>
      <p:pic>
        <p:nvPicPr>
          <p:cNvPr id="4" name="Picture 3">
            <a:extLst>
              <a:ext uri="{FF2B5EF4-FFF2-40B4-BE49-F238E27FC236}">
                <a16:creationId xmlns:a16="http://schemas.microsoft.com/office/drawing/2014/main" id="{C9D5988F-61E8-3068-3446-DE70BD6C6257}"/>
              </a:ext>
            </a:extLst>
          </p:cNvPr>
          <p:cNvPicPr>
            <a:picLocks noChangeAspect="1"/>
          </p:cNvPicPr>
          <p:nvPr/>
        </p:nvPicPr>
        <p:blipFill>
          <a:blip r:embed="rId2"/>
          <a:stretch>
            <a:fillRect/>
          </a:stretch>
        </p:blipFill>
        <p:spPr>
          <a:xfrm>
            <a:off x="8651704" y="3200400"/>
            <a:ext cx="3528104" cy="3429000"/>
          </a:xfrm>
          <a:prstGeom prst="rect">
            <a:avLst/>
          </a:prstGeom>
        </p:spPr>
      </p:pic>
    </p:spTree>
    <p:extLst>
      <p:ext uri="{BB962C8B-B14F-4D97-AF65-F5344CB8AC3E}">
        <p14:creationId xmlns:p14="http://schemas.microsoft.com/office/powerpoint/2010/main" val="2742534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CE8CF5-D810-EF49-9CE0-3C6E8094C140}"/>
              </a:ext>
            </a:extLst>
          </p:cNvPr>
          <p:cNvSpPr/>
          <p:nvPr/>
        </p:nvSpPr>
        <p:spPr bwMode="auto">
          <a:xfrm>
            <a:off x="762000" y="762000"/>
            <a:ext cx="11049000" cy="3545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5" name="Picture 4" descr="Screen Shot 2018-03-13 at 10.13.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8839198" cy="1524000"/>
          </a:xfrm>
          <a:prstGeom prst="rect">
            <a:avLst/>
          </a:prstGeom>
        </p:spPr>
      </p:pic>
      <p:pic>
        <p:nvPicPr>
          <p:cNvPr id="4" name="Picture 3" descr="Screen Shot 2018-03-13 at 10.13.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1116574"/>
            <a:ext cx="1181534" cy="407426"/>
          </a:xfrm>
          <a:prstGeom prst="rect">
            <a:avLst/>
          </a:prstGeom>
        </p:spPr>
      </p:pic>
      <p:pic>
        <p:nvPicPr>
          <p:cNvPr id="6" name="Picture 5" descr="Screen Shot 2018-03-13 at 10.13.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524000"/>
            <a:ext cx="9144000" cy="4828538"/>
          </a:xfrm>
          <a:prstGeom prst="rect">
            <a:avLst/>
          </a:prstGeom>
        </p:spPr>
      </p:pic>
      <p:sp>
        <p:nvSpPr>
          <p:cNvPr id="7" name="Rectangle 6"/>
          <p:cNvSpPr/>
          <p:nvPr/>
        </p:nvSpPr>
        <p:spPr>
          <a:xfrm>
            <a:off x="1509881" y="6400800"/>
            <a:ext cx="9158119" cy="338554"/>
          </a:xfrm>
          <a:prstGeom prst="rect">
            <a:avLst/>
          </a:prstGeom>
        </p:spPr>
        <p:txBody>
          <a:bodyPr wrap="square">
            <a:spAutoFit/>
          </a:bodyPr>
          <a:lstStyle/>
          <a:p>
            <a:pPr algn="ctr"/>
            <a:r>
              <a:rPr lang="en-US" sz="1600" dirty="0">
                <a:hlinkClick r:id="rId5"/>
              </a:rPr>
              <a:t>https://</a:t>
            </a:r>
            <a:r>
              <a:rPr lang="en-US" sz="1600" dirty="0" err="1">
                <a:hlinkClick r:id="rId5"/>
              </a:rPr>
              <a:t>petapixel.com</a:t>
            </a:r>
            <a:r>
              <a:rPr lang="en-US" sz="1600" dirty="0">
                <a:hlinkClick r:id="rId5"/>
              </a:rPr>
              <a:t>/2018/03/07/two-photographers-unknowingly-shot-millisecond-time/</a:t>
            </a:r>
            <a:endParaRPr lang="en-US" sz="1600" dirty="0"/>
          </a:p>
        </p:txBody>
      </p:sp>
    </p:spTree>
    <p:extLst>
      <p:ext uri="{BB962C8B-B14F-4D97-AF65-F5344CB8AC3E}">
        <p14:creationId xmlns:p14="http://schemas.microsoft.com/office/powerpoint/2010/main" val="1979715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B6403-628B-0625-2260-BD695E66733D}"/>
              </a:ext>
            </a:extLst>
          </p:cNvPr>
          <p:cNvSpPr>
            <a:spLocks noGrp="1"/>
          </p:cNvSpPr>
          <p:nvPr>
            <p:ph type="title"/>
          </p:nvPr>
        </p:nvSpPr>
        <p:spPr/>
        <p:txBody>
          <a:bodyPr/>
          <a:lstStyle/>
          <a:p>
            <a:r>
              <a:rPr lang="en-US" dirty="0"/>
              <a:t>Dealing with Da Vinci</a:t>
            </a:r>
          </a:p>
        </p:txBody>
      </p:sp>
      <p:sp>
        <p:nvSpPr>
          <p:cNvPr id="3" name="Content Placeholder 2">
            <a:extLst>
              <a:ext uri="{FF2B5EF4-FFF2-40B4-BE49-F238E27FC236}">
                <a16:creationId xmlns:a16="http://schemas.microsoft.com/office/drawing/2014/main" id="{96580E3D-E80C-E464-395B-3B50DBACD035}"/>
              </a:ext>
            </a:extLst>
          </p:cNvPr>
          <p:cNvSpPr>
            <a:spLocks noGrp="1"/>
          </p:cNvSpPr>
          <p:nvPr>
            <p:ph idx="1"/>
          </p:nvPr>
        </p:nvSpPr>
        <p:spPr>
          <a:xfrm>
            <a:off x="6185817" y="1302420"/>
            <a:ext cx="5472783" cy="5257800"/>
          </a:xfrm>
        </p:spPr>
        <p:txBody>
          <a:bodyPr/>
          <a:lstStyle/>
          <a:p>
            <a:r>
              <a:rPr lang="en-US" dirty="0"/>
              <a:t>Consequence:  </a:t>
            </a:r>
          </a:p>
          <a:p>
            <a:r>
              <a:rPr lang="en-US" dirty="0"/>
              <a:t>    some points in L (R) image do not </a:t>
            </a:r>
          </a:p>
          <a:p>
            <a:r>
              <a:rPr lang="en-US" dirty="0"/>
              <a:t>    have matches in R (L) image</a:t>
            </a:r>
          </a:p>
          <a:p>
            <a:r>
              <a:rPr lang="en-US" dirty="0"/>
              <a:t>Note asymmetry in previous algorithm</a:t>
            </a:r>
          </a:p>
          <a:p>
            <a:r>
              <a:rPr lang="en-US" dirty="0"/>
              <a:t>	(find best matching point in other side - what if best matches aren’t consistent?)</a:t>
            </a:r>
          </a:p>
          <a:p>
            <a:endParaRPr lang="en-US" dirty="0"/>
          </a:p>
          <a:p>
            <a:r>
              <a:rPr lang="en-US" dirty="0"/>
              <a:t>Strategy:</a:t>
            </a:r>
          </a:p>
          <a:p>
            <a:r>
              <a:rPr lang="en-US" dirty="0"/>
              <a:t>	match L to R</a:t>
            </a:r>
          </a:p>
          <a:p>
            <a:r>
              <a:rPr lang="en-US" dirty="0"/>
              <a:t>    match R to L</a:t>
            </a:r>
          </a:p>
          <a:p>
            <a:r>
              <a:rPr lang="en-US" dirty="0"/>
              <a:t>    use only consistent matches</a:t>
            </a:r>
          </a:p>
        </p:txBody>
      </p:sp>
      <p:pic>
        <p:nvPicPr>
          <p:cNvPr id="4" name="Picture 3">
            <a:extLst>
              <a:ext uri="{FF2B5EF4-FFF2-40B4-BE49-F238E27FC236}">
                <a16:creationId xmlns:a16="http://schemas.microsoft.com/office/drawing/2014/main" id="{5E5EDE9F-BF48-1D1F-E241-1718B691CDD6}"/>
              </a:ext>
            </a:extLst>
          </p:cNvPr>
          <p:cNvPicPr>
            <a:picLocks noChangeAspect="1"/>
          </p:cNvPicPr>
          <p:nvPr/>
        </p:nvPicPr>
        <p:blipFill>
          <a:blip r:embed="rId2"/>
          <a:stretch>
            <a:fillRect/>
          </a:stretch>
        </p:blipFill>
        <p:spPr>
          <a:xfrm>
            <a:off x="0" y="1219200"/>
            <a:ext cx="6140450" cy="5424240"/>
          </a:xfrm>
          <a:prstGeom prst="rect">
            <a:avLst/>
          </a:prstGeom>
        </p:spPr>
      </p:pic>
    </p:spTree>
    <p:extLst>
      <p:ext uri="{BB962C8B-B14F-4D97-AF65-F5344CB8AC3E}">
        <p14:creationId xmlns:p14="http://schemas.microsoft.com/office/powerpoint/2010/main" val="448821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38AD-75A0-C446-8AF5-31C2017E9A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B945E9B-8AC1-B045-91DD-71B9003EE84A}"/>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Motivation and history</a:t>
            </a:r>
          </a:p>
          <a:p>
            <a:pPr>
              <a:buFont typeface="Arial" panose="020B0604020202020204" pitchFamily="34" charset="0"/>
              <a:buChar char="•"/>
            </a:pPr>
            <a:r>
              <a:rPr lang="en-US" sz="2800" dirty="0">
                <a:solidFill>
                  <a:schemeClr val="bg1">
                    <a:lumMod val="50000"/>
                  </a:schemeClr>
                </a:solidFill>
              </a:rPr>
              <a:t>Basic two-view stereo setup</a:t>
            </a:r>
          </a:p>
          <a:p>
            <a:pPr>
              <a:buFont typeface="Arial" panose="020B0604020202020204" pitchFamily="34" charset="0"/>
              <a:buChar char="•"/>
            </a:pPr>
            <a:r>
              <a:rPr lang="en-US" sz="2800" dirty="0">
                <a:solidFill>
                  <a:schemeClr val="bg1">
                    <a:lumMod val="50000"/>
                  </a:schemeClr>
                </a:solidFill>
              </a:rPr>
              <a:t>Local stereo matching algorithm</a:t>
            </a:r>
          </a:p>
          <a:p>
            <a:pPr>
              <a:buFont typeface="Arial" panose="020B0604020202020204" pitchFamily="34" charset="0"/>
              <a:buChar char="•"/>
            </a:pPr>
            <a:r>
              <a:rPr lang="en-US" sz="2800" dirty="0"/>
              <a:t>Beyond local stereo matching</a:t>
            </a:r>
          </a:p>
          <a:p>
            <a:pPr>
              <a:buFont typeface="Arial" panose="020B0604020202020204" pitchFamily="34" charset="0"/>
              <a:buChar char="•"/>
            </a:pPr>
            <a:endParaRPr lang="en-US" sz="2800" dirty="0"/>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177298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dirty="0"/>
              <a:t>Stereo as optimization with non-local constraints </a:t>
            </a:r>
          </a:p>
        </p:txBody>
      </p:sp>
      <p:graphicFrame>
        <p:nvGraphicFramePr>
          <p:cNvPr id="4098" name="Object 3"/>
          <p:cNvGraphicFramePr>
            <a:graphicFrameLocks noChangeAspect="1"/>
          </p:cNvGraphicFramePr>
          <p:nvPr>
            <p:extLst>
              <p:ext uri="{D42A27DB-BD31-4B8C-83A1-F6EECF244321}">
                <p14:modId xmlns:p14="http://schemas.microsoft.com/office/powerpoint/2010/main" val="877882312"/>
              </p:ext>
            </p:extLst>
          </p:nvPr>
        </p:nvGraphicFramePr>
        <p:xfrm>
          <a:off x="3218652" y="1996001"/>
          <a:ext cx="2820016" cy="2042598"/>
        </p:xfrm>
        <a:graphic>
          <a:graphicData uri="http://schemas.openxmlformats.org/presentationml/2006/ole">
            <mc:AlternateContent xmlns:mc="http://schemas.openxmlformats.org/markup-compatibility/2006">
              <mc:Choice xmlns:v="urn:schemas-microsoft-com:vml" Requires="v">
                <p:oleObj name="Image" r:id="rId3" imgW="4422167" imgH="3202259" progId="">
                  <p:embed/>
                </p:oleObj>
              </mc:Choice>
              <mc:Fallback>
                <p:oleObj name="Image" r:id="rId3" imgW="4422167" imgH="320225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8652" y="1996001"/>
                        <a:ext cx="2820016" cy="204259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01" name="Text Box 4"/>
          <p:cNvSpPr txBox="1">
            <a:spLocks noChangeArrowheads="1"/>
          </p:cNvSpPr>
          <p:nvPr/>
        </p:nvSpPr>
        <p:spPr bwMode="auto">
          <a:xfrm>
            <a:off x="5859173" y="1662220"/>
            <a:ext cx="3608495" cy="369332"/>
          </a:xfrm>
          <a:prstGeom prst="rect">
            <a:avLst/>
          </a:prstGeom>
          <a:noFill/>
          <a:ln w="9525">
            <a:noFill/>
            <a:miter lim="800000"/>
            <a:headEnd/>
            <a:tailEnd/>
          </a:ln>
        </p:spPr>
        <p:txBody>
          <a:bodyPr wrap="square">
            <a:spAutoFit/>
          </a:bodyPr>
          <a:lstStyle/>
          <a:p>
            <a:pPr algn="ctr"/>
            <a:r>
              <a:rPr lang="en-US" sz="1800" dirty="0"/>
              <a:t>Window-based matching</a:t>
            </a:r>
          </a:p>
        </p:txBody>
      </p:sp>
      <p:graphicFrame>
        <p:nvGraphicFramePr>
          <p:cNvPr id="4099" name="Object 5"/>
          <p:cNvGraphicFramePr>
            <a:graphicFrameLocks noChangeAspect="1"/>
          </p:cNvGraphicFramePr>
          <p:nvPr>
            <p:extLst>
              <p:ext uri="{D42A27DB-BD31-4B8C-83A1-F6EECF244321}">
                <p14:modId xmlns:p14="http://schemas.microsoft.com/office/powerpoint/2010/main" val="3265638493"/>
              </p:ext>
            </p:extLst>
          </p:nvPr>
        </p:nvGraphicFramePr>
        <p:xfrm>
          <a:off x="6191068" y="1996001"/>
          <a:ext cx="2820016" cy="2042598"/>
        </p:xfrm>
        <a:graphic>
          <a:graphicData uri="http://schemas.openxmlformats.org/presentationml/2006/ole">
            <mc:AlternateContent xmlns:mc="http://schemas.openxmlformats.org/markup-compatibility/2006">
              <mc:Choice xmlns:v="urn:schemas-microsoft-com:vml" Requires="v">
                <p:oleObj name="Image" r:id="rId5" imgW="4422167" imgH="3202259" progId="">
                  <p:embed/>
                </p:oleObj>
              </mc:Choice>
              <mc:Fallback>
                <p:oleObj name="Image" r:id="rId5" imgW="4422167" imgH="3202259"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068" y="1996001"/>
                        <a:ext cx="2820016" cy="204259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02" name="Text Box 6"/>
          <p:cNvSpPr txBox="1">
            <a:spLocks noChangeArrowheads="1"/>
          </p:cNvSpPr>
          <p:nvPr/>
        </p:nvSpPr>
        <p:spPr bwMode="auto">
          <a:xfrm>
            <a:off x="3888713" y="1670325"/>
            <a:ext cx="1479892" cy="369332"/>
          </a:xfrm>
          <a:prstGeom prst="rect">
            <a:avLst/>
          </a:prstGeom>
          <a:noFill/>
          <a:ln w="9525">
            <a:noFill/>
            <a:miter lim="800000"/>
            <a:headEnd/>
            <a:tailEnd/>
          </a:ln>
        </p:spPr>
        <p:txBody>
          <a:bodyPr wrap="none">
            <a:spAutoFit/>
          </a:bodyPr>
          <a:lstStyle/>
          <a:p>
            <a:pPr algn="ctr"/>
            <a:r>
              <a:rPr lang="en-US" sz="1800" dirty="0"/>
              <a:t>Ground truth</a:t>
            </a:r>
          </a:p>
        </p:txBody>
      </p:sp>
      <p:pic>
        <p:nvPicPr>
          <p:cNvPr id="4103" name="Picture 7" descr="scene1"/>
          <p:cNvPicPr>
            <a:picLocks noChangeAspect="1" noChangeArrowheads="1"/>
          </p:cNvPicPr>
          <p:nvPr/>
        </p:nvPicPr>
        <p:blipFill>
          <a:blip r:embed="rId7" cstate="print"/>
          <a:srcRect/>
          <a:stretch>
            <a:fillRect/>
          </a:stretch>
        </p:blipFill>
        <p:spPr bwMode="auto">
          <a:xfrm>
            <a:off x="323668" y="1996001"/>
            <a:ext cx="2723465" cy="2042599"/>
          </a:xfrm>
          <a:prstGeom prst="rect">
            <a:avLst/>
          </a:prstGeom>
          <a:noFill/>
          <a:ln w="9525">
            <a:noFill/>
            <a:miter lim="800000"/>
            <a:headEnd/>
            <a:tailEnd/>
          </a:ln>
        </p:spPr>
      </p:pic>
      <p:sp>
        <p:nvSpPr>
          <p:cNvPr id="4104" name="Text Box 6"/>
          <p:cNvSpPr txBox="1">
            <a:spLocks noChangeArrowheads="1"/>
          </p:cNvSpPr>
          <p:nvPr/>
        </p:nvSpPr>
        <p:spPr bwMode="auto">
          <a:xfrm>
            <a:off x="1349410" y="1651054"/>
            <a:ext cx="671979" cy="369332"/>
          </a:xfrm>
          <a:prstGeom prst="rect">
            <a:avLst/>
          </a:prstGeom>
          <a:noFill/>
          <a:ln w="9525">
            <a:noFill/>
            <a:miter lim="800000"/>
            <a:headEnd/>
            <a:tailEnd/>
          </a:ln>
        </p:spPr>
        <p:txBody>
          <a:bodyPr wrap="none">
            <a:spAutoFit/>
          </a:bodyPr>
          <a:lstStyle/>
          <a:p>
            <a:pPr algn="ctr"/>
            <a:r>
              <a:rPr lang="en-US" sz="1800" dirty="0"/>
              <a:t>Data</a:t>
            </a:r>
          </a:p>
        </p:txBody>
      </p:sp>
      <p:pic>
        <p:nvPicPr>
          <p:cNvPr id="9" name="Picture 8">
            <a:extLst>
              <a:ext uri="{FF2B5EF4-FFF2-40B4-BE49-F238E27FC236}">
                <a16:creationId xmlns:a16="http://schemas.microsoft.com/office/drawing/2014/main" id="{099169BE-05AF-A64C-9012-50826B0AED5A}"/>
              </a:ext>
            </a:extLst>
          </p:cNvPr>
          <p:cNvPicPr>
            <a:picLocks noChangeAspect="1" noChangeArrowheads="1"/>
          </p:cNvPicPr>
          <p:nvPr/>
        </p:nvPicPr>
        <p:blipFill>
          <a:blip r:embed="rId8" cstate="print"/>
          <a:srcRect/>
          <a:stretch>
            <a:fillRect/>
          </a:stretch>
        </p:blipFill>
        <p:spPr>
          <a:xfrm>
            <a:off x="9148244" y="1996001"/>
            <a:ext cx="2631418" cy="2042598"/>
          </a:xfrm>
          <a:prstGeom prst="rect">
            <a:avLst/>
          </a:prstGeom>
          <a:noFill/>
        </p:spPr>
      </p:pic>
      <p:sp>
        <p:nvSpPr>
          <p:cNvPr id="10" name="Text Box 4">
            <a:extLst>
              <a:ext uri="{FF2B5EF4-FFF2-40B4-BE49-F238E27FC236}">
                <a16:creationId xmlns:a16="http://schemas.microsoft.com/office/drawing/2014/main" id="{79627CBF-AA6A-BB4E-95DD-0CAB851CDA76}"/>
              </a:ext>
            </a:extLst>
          </p:cNvPr>
          <p:cNvSpPr txBox="1">
            <a:spLocks noChangeArrowheads="1"/>
          </p:cNvSpPr>
          <p:nvPr/>
        </p:nvSpPr>
        <p:spPr bwMode="auto">
          <a:xfrm>
            <a:off x="9308971" y="1334869"/>
            <a:ext cx="2309964" cy="646331"/>
          </a:xfrm>
          <a:prstGeom prst="rect">
            <a:avLst/>
          </a:prstGeom>
          <a:noFill/>
          <a:ln w="9525">
            <a:noFill/>
            <a:miter lim="800000"/>
            <a:headEnd/>
            <a:tailEnd/>
          </a:ln>
        </p:spPr>
        <p:txBody>
          <a:bodyPr wrap="square">
            <a:spAutoFit/>
          </a:bodyPr>
          <a:lstStyle/>
          <a:p>
            <a:pPr algn="ctr"/>
            <a:r>
              <a:rPr lang="en-US" sz="1800" dirty="0"/>
              <a:t>Global optimization method (graph cuts)</a:t>
            </a:r>
          </a:p>
        </p:txBody>
      </p:sp>
      <p:sp>
        <p:nvSpPr>
          <p:cNvPr id="11" name="Text Box 11">
            <a:extLst>
              <a:ext uri="{FF2B5EF4-FFF2-40B4-BE49-F238E27FC236}">
                <a16:creationId xmlns:a16="http://schemas.microsoft.com/office/drawing/2014/main" id="{F3EF0D19-DC5E-384E-AB86-40D001C39979}"/>
              </a:ext>
            </a:extLst>
          </p:cNvPr>
          <p:cNvSpPr txBox="1">
            <a:spLocks noChangeArrowheads="1"/>
          </p:cNvSpPr>
          <p:nvPr/>
        </p:nvSpPr>
        <p:spPr bwMode="auto">
          <a:xfrm>
            <a:off x="0" y="6096000"/>
            <a:ext cx="12039600" cy="338554"/>
          </a:xfrm>
          <a:prstGeom prst="rect">
            <a:avLst/>
          </a:prstGeom>
          <a:noFill/>
          <a:ln w="9525">
            <a:noFill/>
            <a:miter lim="800000"/>
            <a:headEnd/>
            <a:tailEnd/>
          </a:ln>
        </p:spPr>
        <p:txBody>
          <a:bodyPr wrap="square">
            <a:spAutoFit/>
          </a:bodyPr>
          <a:lstStyle/>
          <a:p>
            <a:pPr lvl="1" algn="ctr">
              <a:spcBef>
                <a:spcPct val="20000"/>
              </a:spcBef>
            </a:pPr>
            <a:r>
              <a:rPr lang="en-US" sz="1600" dirty="0">
                <a:sym typeface="Symbol" pitchFamily="18" charset="2"/>
              </a:rPr>
              <a:t>Y. </a:t>
            </a:r>
            <a:r>
              <a:rPr lang="en-US" sz="1600" dirty="0" err="1">
                <a:sym typeface="Symbol" pitchFamily="18" charset="2"/>
              </a:rPr>
              <a:t>Boykov</a:t>
            </a:r>
            <a:r>
              <a:rPr lang="en-US" sz="1600" dirty="0">
                <a:sym typeface="Symbol" pitchFamily="18" charset="2"/>
              </a:rPr>
              <a:t>, O. </a:t>
            </a:r>
            <a:r>
              <a:rPr lang="en-US" sz="1600" dirty="0" err="1">
                <a:sym typeface="Symbol" pitchFamily="18" charset="2"/>
              </a:rPr>
              <a:t>Veksler</a:t>
            </a:r>
            <a:r>
              <a:rPr lang="en-US" sz="1600" dirty="0">
                <a:sym typeface="Symbol" pitchFamily="18" charset="2"/>
              </a:rPr>
              <a:t>, and R. </a:t>
            </a:r>
            <a:r>
              <a:rPr lang="en-US" sz="1600" dirty="0" err="1">
                <a:sym typeface="Symbol" pitchFamily="18" charset="2"/>
              </a:rPr>
              <a:t>Zabih</a:t>
            </a:r>
            <a:r>
              <a:rPr lang="en-US" sz="1600" dirty="0">
                <a:sym typeface="Symbol" pitchFamily="18" charset="2"/>
              </a:rPr>
              <a:t>, </a:t>
            </a:r>
            <a:r>
              <a:rPr lang="en-US" sz="1600" dirty="0">
                <a:sym typeface="Symbol" pitchFamily="18" charset="2"/>
                <a:hlinkClick r:id="rId9"/>
              </a:rPr>
              <a:t>Fast Approximate Energy Minimization via Graph Cuts</a:t>
            </a:r>
            <a:r>
              <a:rPr lang="en-US" sz="1600" dirty="0">
                <a:sym typeface="Symbol" pitchFamily="18" charset="2"/>
              </a:rPr>
              <a:t>,  PAMI 2001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39EB-83C3-40C8-AC73-6B29B2498E3C}"/>
              </a:ext>
            </a:extLst>
          </p:cNvPr>
          <p:cNvSpPr>
            <a:spLocks noGrp="1"/>
          </p:cNvSpPr>
          <p:nvPr>
            <p:ph type="title"/>
          </p:nvPr>
        </p:nvSpPr>
        <p:spPr/>
        <p:txBody>
          <a:bodyPr/>
          <a:lstStyle/>
          <a:p>
            <a:r>
              <a:rPr lang="en-US" dirty="0"/>
              <a:t>Non-local constraint: Uniqueness</a:t>
            </a:r>
          </a:p>
        </p:txBody>
      </p:sp>
      <p:sp>
        <p:nvSpPr>
          <p:cNvPr id="7" name="Content Placeholder 6">
            <a:extLst>
              <a:ext uri="{FF2B5EF4-FFF2-40B4-BE49-F238E27FC236}">
                <a16:creationId xmlns:a16="http://schemas.microsoft.com/office/drawing/2014/main" id="{6B018AB9-E2E3-4D46-97FA-85BC47AE6C6A}"/>
              </a:ext>
            </a:extLst>
          </p:cNvPr>
          <p:cNvSpPr>
            <a:spLocks noGrp="1"/>
          </p:cNvSpPr>
          <p:nvPr>
            <p:ph idx="1"/>
          </p:nvPr>
        </p:nvSpPr>
        <p:spPr/>
        <p:txBody>
          <a:bodyPr/>
          <a:lstStyle/>
          <a:p>
            <a:pPr marL="457200" indent="-457200">
              <a:buFont typeface="Arial" panose="020B0604020202020204" pitchFamily="34" charset="0"/>
              <a:buChar char="•"/>
            </a:pPr>
            <a:r>
              <a:rPr lang="en-US" sz="2800" dirty="0"/>
              <a:t>Each point in one image should match at most one point in the other image</a:t>
            </a:r>
          </a:p>
          <a:p>
            <a:pPr marL="457200" indent="-457200">
              <a:buFont typeface="Arial" panose="020B0604020202020204" pitchFamily="34" charset="0"/>
              <a:buChar char="•"/>
            </a:pPr>
            <a:r>
              <a:rPr lang="en-US" sz="2800" dirty="0"/>
              <a:t>Does uniqueness always hold in real life?</a:t>
            </a:r>
          </a:p>
          <a:p>
            <a:pPr marL="457200" indent="-457200">
              <a:buFont typeface="Arial" panose="020B0604020202020204" pitchFamily="34" charset="0"/>
              <a:buChar char="•"/>
            </a:pPr>
            <a:endParaRPr lang="en-US" sz="2800" dirty="0"/>
          </a:p>
        </p:txBody>
      </p:sp>
      <p:grpSp>
        <p:nvGrpSpPr>
          <p:cNvPr id="3" name="Group 2">
            <a:extLst>
              <a:ext uri="{FF2B5EF4-FFF2-40B4-BE49-F238E27FC236}">
                <a16:creationId xmlns:a16="http://schemas.microsoft.com/office/drawing/2014/main" id="{9D640D14-F08E-4EAB-A988-40866659146A}"/>
              </a:ext>
            </a:extLst>
          </p:cNvPr>
          <p:cNvGrpSpPr/>
          <p:nvPr/>
        </p:nvGrpSpPr>
        <p:grpSpPr>
          <a:xfrm>
            <a:off x="3452062" y="3205408"/>
            <a:ext cx="5305416" cy="3166351"/>
            <a:chOff x="1837951" y="2986482"/>
            <a:chExt cx="5305416" cy="3166351"/>
          </a:xfrm>
        </p:grpSpPr>
        <p:cxnSp>
          <p:nvCxnSpPr>
            <p:cNvPr id="8" name="Straight Connector 7">
              <a:extLst>
                <a:ext uri="{FF2B5EF4-FFF2-40B4-BE49-F238E27FC236}">
                  <a16:creationId xmlns:a16="http://schemas.microsoft.com/office/drawing/2014/main" id="{36FB6024-F555-4B07-805A-FE04A58202C2}"/>
                </a:ext>
              </a:extLst>
            </p:cNvPr>
            <p:cNvCxnSpPr>
              <a:cxnSpLocks/>
            </p:cNvCxnSpPr>
            <p:nvPr/>
          </p:nvCxnSpPr>
          <p:spPr>
            <a:xfrm flipV="1">
              <a:off x="2886510" y="2986482"/>
              <a:ext cx="2416031" cy="30116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3109949C-594C-4B37-9161-7E1AE7B07872}"/>
                </a:ext>
              </a:extLst>
            </p:cNvPr>
            <p:cNvSpPr/>
            <p:nvPr/>
          </p:nvSpPr>
          <p:spPr>
            <a:xfrm>
              <a:off x="2781442" y="58434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520B15E-67CD-43A2-9A89-8155AC9817B2}"/>
                </a:ext>
              </a:extLst>
            </p:cNvPr>
            <p:cNvCxnSpPr>
              <a:cxnSpLocks/>
            </p:cNvCxnSpPr>
            <p:nvPr/>
          </p:nvCxnSpPr>
          <p:spPr>
            <a:xfrm flipH="1" flipV="1">
              <a:off x="3629142" y="2986482"/>
              <a:ext cx="2416031" cy="30116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2AE832-A13D-4A45-AC79-6F9B923CA96D}"/>
                </a:ext>
              </a:extLst>
            </p:cNvPr>
            <p:cNvCxnSpPr/>
            <p:nvPr/>
          </p:nvCxnSpPr>
          <p:spPr>
            <a:xfrm>
              <a:off x="1837951" y="5184396"/>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3FD9F8-16D2-491A-9874-63F93A44F11A}"/>
                </a:ext>
              </a:extLst>
            </p:cNvPr>
            <p:cNvCxnSpPr/>
            <p:nvPr/>
          </p:nvCxnSpPr>
          <p:spPr>
            <a:xfrm>
              <a:off x="4946977" y="5184396"/>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6AE013E1-1B78-4972-ADB5-692504E1FEED}"/>
                </a:ext>
              </a:extLst>
            </p:cNvPr>
            <p:cNvSpPr/>
            <p:nvPr/>
          </p:nvSpPr>
          <p:spPr>
            <a:xfrm>
              <a:off x="4333407" y="3880412"/>
              <a:ext cx="293614" cy="2936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475D458-6FA2-4AB3-9DD2-7BC611A7E7DE}"/>
                </a:ext>
              </a:extLst>
            </p:cNvPr>
            <p:cNvSpPr/>
            <p:nvPr/>
          </p:nvSpPr>
          <p:spPr>
            <a:xfrm>
              <a:off x="5890468" y="58434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B9D9D58-2754-47A4-8F99-D6E425596B64}"/>
                </a:ext>
              </a:extLst>
            </p:cNvPr>
            <p:cNvSpPr/>
            <p:nvPr/>
          </p:nvSpPr>
          <p:spPr>
            <a:xfrm>
              <a:off x="3474438" y="5132941"/>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E1F52F-AF5E-4C48-A4EA-94D4E45B7F85}"/>
                </a:ext>
              </a:extLst>
            </p:cNvPr>
            <p:cNvSpPr/>
            <p:nvPr/>
          </p:nvSpPr>
          <p:spPr>
            <a:xfrm>
              <a:off x="5295691" y="5132941"/>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C71F9D38-A75C-194C-8032-73A58605A3B9}"/>
              </a:ext>
            </a:extLst>
          </p:cNvPr>
          <p:cNvSpPr txBox="1"/>
          <p:nvPr/>
        </p:nvSpPr>
        <p:spPr>
          <a:xfrm>
            <a:off x="9132354" y="6474023"/>
            <a:ext cx="2940228" cy="307777"/>
          </a:xfrm>
          <a:prstGeom prst="rect">
            <a:avLst/>
          </a:prstGeom>
          <a:noFill/>
        </p:spPr>
        <p:txBody>
          <a:bodyPr wrap="none" rtlCol="0">
            <a:spAutoFit/>
          </a:bodyPr>
          <a:lstStyle/>
          <a:p>
            <a:r>
              <a:rPr lang="en-US" sz="1400" dirty="0"/>
              <a:t>Source: </a:t>
            </a:r>
            <a:r>
              <a:rPr lang="en-US" sz="1400" dirty="0">
                <a:hlinkClick r:id="rId2"/>
              </a:rPr>
              <a:t>J. Johnson and D. </a:t>
            </a:r>
            <a:r>
              <a:rPr lang="en-US" sz="1400" dirty="0" err="1">
                <a:hlinkClick r:id="rId2"/>
              </a:rPr>
              <a:t>Fouhey</a:t>
            </a:r>
            <a:endParaRPr lang="en-US" sz="1400" dirty="0"/>
          </a:p>
        </p:txBody>
      </p:sp>
    </p:spTree>
    <p:extLst>
      <p:ext uri="{BB962C8B-B14F-4D97-AF65-F5344CB8AC3E}">
        <p14:creationId xmlns:p14="http://schemas.microsoft.com/office/powerpoint/2010/main" val="22176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E39EB-83C3-40C8-AC73-6B29B2498E3C}"/>
              </a:ext>
            </a:extLst>
          </p:cNvPr>
          <p:cNvSpPr>
            <a:spLocks noGrp="1"/>
          </p:cNvSpPr>
          <p:nvPr>
            <p:ph type="title"/>
          </p:nvPr>
        </p:nvSpPr>
        <p:spPr/>
        <p:txBody>
          <a:bodyPr/>
          <a:lstStyle/>
          <a:p>
            <a:r>
              <a:rPr lang="en-US" dirty="0"/>
              <a:t>Non-local constraint: Uniqueness</a:t>
            </a:r>
          </a:p>
        </p:txBody>
      </p:sp>
      <p:sp>
        <p:nvSpPr>
          <p:cNvPr id="7" name="Content Placeholder 6">
            <a:extLst>
              <a:ext uri="{FF2B5EF4-FFF2-40B4-BE49-F238E27FC236}">
                <a16:creationId xmlns:a16="http://schemas.microsoft.com/office/drawing/2014/main" id="{6B018AB9-E2E3-4D46-97FA-85BC47AE6C6A}"/>
              </a:ext>
            </a:extLst>
          </p:cNvPr>
          <p:cNvSpPr>
            <a:spLocks noGrp="1"/>
          </p:cNvSpPr>
          <p:nvPr>
            <p:ph idx="1"/>
          </p:nvPr>
        </p:nvSpPr>
        <p:spPr/>
        <p:txBody>
          <a:bodyPr/>
          <a:lstStyle/>
          <a:p>
            <a:pPr marL="457200" indent="-457200">
              <a:buFont typeface="Arial" panose="020B0604020202020204" pitchFamily="34" charset="0"/>
              <a:buChar char="•"/>
            </a:pPr>
            <a:r>
              <a:rPr lang="en-US" sz="2800" dirty="0"/>
              <a:t>Each point in one image should match at most one point in the other image</a:t>
            </a:r>
          </a:p>
          <a:p>
            <a:pPr marL="457200" indent="-457200">
              <a:buFont typeface="Arial" panose="020B0604020202020204" pitchFamily="34" charset="0"/>
              <a:buChar char="•"/>
            </a:pPr>
            <a:r>
              <a:rPr lang="en-US" sz="2800" dirty="0"/>
              <a:t>Does uniqueness always hold in real life?</a:t>
            </a:r>
          </a:p>
        </p:txBody>
      </p:sp>
      <p:grpSp>
        <p:nvGrpSpPr>
          <p:cNvPr id="3" name="Group 2">
            <a:extLst>
              <a:ext uri="{FF2B5EF4-FFF2-40B4-BE49-F238E27FC236}">
                <a16:creationId xmlns:a16="http://schemas.microsoft.com/office/drawing/2014/main" id="{9D640D14-F08E-4EAB-A988-40866659146A}"/>
              </a:ext>
            </a:extLst>
          </p:cNvPr>
          <p:cNvGrpSpPr/>
          <p:nvPr/>
        </p:nvGrpSpPr>
        <p:grpSpPr>
          <a:xfrm>
            <a:off x="3452062" y="2895014"/>
            <a:ext cx="5305416" cy="3476745"/>
            <a:chOff x="1837951" y="2676088"/>
            <a:chExt cx="5305416" cy="3476745"/>
          </a:xfrm>
        </p:grpSpPr>
        <p:cxnSp>
          <p:nvCxnSpPr>
            <p:cNvPr id="8" name="Straight Connector 7">
              <a:extLst>
                <a:ext uri="{FF2B5EF4-FFF2-40B4-BE49-F238E27FC236}">
                  <a16:creationId xmlns:a16="http://schemas.microsoft.com/office/drawing/2014/main" id="{36FB6024-F555-4B07-805A-FE04A58202C2}"/>
                </a:ext>
              </a:extLst>
            </p:cNvPr>
            <p:cNvCxnSpPr>
              <a:cxnSpLocks/>
            </p:cNvCxnSpPr>
            <p:nvPr/>
          </p:nvCxnSpPr>
          <p:spPr>
            <a:xfrm flipV="1">
              <a:off x="2886510" y="2986482"/>
              <a:ext cx="2416031" cy="30116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3109949C-594C-4B37-9161-7E1AE7B07872}"/>
                </a:ext>
              </a:extLst>
            </p:cNvPr>
            <p:cNvSpPr/>
            <p:nvPr/>
          </p:nvSpPr>
          <p:spPr>
            <a:xfrm>
              <a:off x="2781442" y="58434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520B15E-67CD-43A2-9A89-8155AC9817B2}"/>
                </a:ext>
              </a:extLst>
            </p:cNvPr>
            <p:cNvCxnSpPr>
              <a:cxnSpLocks/>
            </p:cNvCxnSpPr>
            <p:nvPr/>
          </p:nvCxnSpPr>
          <p:spPr>
            <a:xfrm flipH="1" flipV="1">
              <a:off x="3629142" y="2986482"/>
              <a:ext cx="2416031" cy="30116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2AE832-A13D-4A45-AC79-6F9B923CA96D}"/>
                </a:ext>
              </a:extLst>
            </p:cNvPr>
            <p:cNvCxnSpPr/>
            <p:nvPr/>
          </p:nvCxnSpPr>
          <p:spPr>
            <a:xfrm>
              <a:off x="1837951" y="5184396"/>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3FD9F8-16D2-491A-9874-63F93A44F11A}"/>
                </a:ext>
              </a:extLst>
            </p:cNvPr>
            <p:cNvCxnSpPr/>
            <p:nvPr/>
          </p:nvCxnSpPr>
          <p:spPr>
            <a:xfrm>
              <a:off x="4946977" y="5184396"/>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37BEC92-B457-4957-A61C-CEACB20FA879}"/>
                </a:ext>
              </a:extLst>
            </p:cNvPr>
            <p:cNvCxnSpPr>
              <a:cxnSpLocks/>
            </p:cNvCxnSpPr>
            <p:nvPr/>
          </p:nvCxnSpPr>
          <p:spPr>
            <a:xfrm flipH="1" flipV="1">
              <a:off x="4559910" y="2676088"/>
              <a:ext cx="1485263" cy="33220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6AE013E1-1B78-4972-ADB5-692504E1FEED}"/>
                </a:ext>
              </a:extLst>
            </p:cNvPr>
            <p:cNvSpPr/>
            <p:nvPr/>
          </p:nvSpPr>
          <p:spPr>
            <a:xfrm>
              <a:off x="4333407" y="3880412"/>
              <a:ext cx="293614" cy="2936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475D458-6FA2-4AB3-9DD2-7BC611A7E7DE}"/>
                </a:ext>
              </a:extLst>
            </p:cNvPr>
            <p:cNvSpPr/>
            <p:nvPr/>
          </p:nvSpPr>
          <p:spPr>
            <a:xfrm>
              <a:off x="5890468" y="58434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BC1263C-5DBA-4B03-8F70-626A407F23F9}"/>
                </a:ext>
              </a:extLst>
            </p:cNvPr>
            <p:cNvSpPr/>
            <p:nvPr/>
          </p:nvSpPr>
          <p:spPr>
            <a:xfrm>
              <a:off x="4791510" y="3282193"/>
              <a:ext cx="293614" cy="2936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B9D9D58-2754-47A4-8F99-D6E425596B64}"/>
                </a:ext>
              </a:extLst>
            </p:cNvPr>
            <p:cNvSpPr/>
            <p:nvPr/>
          </p:nvSpPr>
          <p:spPr>
            <a:xfrm>
              <a:off x="3474438" y="5132941"/>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E1F52F-AF5E-4C48-A4EA-94D4E45B7F85}"/>
                </a:ext>
              </a:extLst>
            </p:cNvPr>
            <p:cNvSpPr/>
            <p:nvPr/>
          </p:nvSpPr>
          <p:spPr>
            <a:xfrm>
              <a:off x="5295691" y="5132941"/>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1BC91F5-CA6B-4743-8114-8DEA20EFC934}"/>
                </a:ext>
              </a:extLst>
            </p:cNvPr>
            <p:cNvSpPr/>
            <p:nvPr/>
          </p:nvSpPr>
          <p:spPr>
            <a:xfrm>
              <a:off x="5622465" y="5132941"/>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C71F9D38-A75C-194C-8032-73A58605A3B9}"/>
              </a:ext>
            </a:extLst>
          </p:cNvPr>
          <p:cNvSpPr txBox="1"/>
          <p:nvPr/>
        </p:nvSpPr>
        <p:spPr>
          <a:xfrm>
            <a:off x="9132354" y="6474023"/>
            <a:ext cx="2940228" cy="307777"/>
          </a:xfrm>
          <a:prstGeom prst="rect">
            <a:avLst/>
          </a:prstGeom>
          <a:noFill/>
        </p:spPr>
        <p:txBody>
          <a:bodyPr wrap="none" rtlCol="0">
            <a:spAutoFit/>
          </a:bodyPr>
          <a:lstStyle/>
          <a:p>
            <a:r>
              <a:rPr lang="en-US" sz="1400" dirty="0"/>
              <a:t>Source: </a:t>
            </a:r>
            <a:r>
              <a:rPr lang="en-US" sz="1400" dirty="0">
                <a:hlinkClick r:id="rId2"/>
              </a:rPr>
              <a:t>J. Johnson and D. </a:t>
            </a:r>
            <a:r>
              <a:rPr lang="en-US" sz="1400" dirty="0" err="1">
                <a:hlinkClick r:id="rId2"/>
              </a:rPr>
              <a:t>Fouhey</a:t>
            </a:r>
            <a:endParaRPr lang="en-US" sz="1400" dirty="0"/>
          </a:p>
        </p:txBody>
      </p:sp>
    </p:spTree>
    <p:extLst>
      <p:ext uri="{BB962C8B-B14F-4D97-AF65-F5344CB8AC3E}">
        <p14:creationId xmlns:p14="http://schemas.microsoft.com/office/powerpoint/2010/main" val="4253571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Straight Connector 94">
            <a:extLst>
              <a:ext uri="{FF2B5EF4-FFF2-40B4-BE49-F238E27FC236}">
                <a16:creationId xmlns:a16="http://schemas.microsoft.com/office/drawing/2014/main" id="{F2A02470-DB15-4CA8-BA10-B0B3C7FC9902}"/>
              </a:ext>
            </a:extLst>
          </p:cNvPr>
          <p:cNvCxnSpPr>
            <a:cxnSpLocks/>
          </p:cNvCxnSpPr>
          <p:nvPr/>
        </p:nvCxnSpPr>
        <p:spPr>
          <a:xfrm>
            <a:off x="3822711" y="2725185"/>
            <a:ext cx="45465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D8E3AFF-BBBA-4DBF-9437-727EB57D32EC}"/>
              </a:ext>
            </a:extLst>
          </p:cNvPr>
          <p:cNvSpPr>
            <a:spLocks noGrp="1"/>
          </p:cNvSpPr>
          <p:nvPr>
            <p:ph type="title"/>
          </p:nvPr>
        </p:nvSpPr>
        <p:spPr/>
        <p:txBody>
          <a:bodyPr/>
          <a:lstStyle/>
          <a:p>
            <a:r>
              <a:rPr lang="en-US" dirty="0"/>
              <a:t>Non-local constraint: Ordering</a:t>
            </a:r>
          </a:p>
        </p:txBody>
      </p:sp>
      <p:sp>
        <p:nvSpPr>
          <p:cNvPr id="3" name="Content Placeholder 2">
            <a:extLst>
              <a:ext uri="{FF2B5EF4-FFF2-40B4-BE49-F238E27FC236}">
                <a16:creationId xmlns:a16="http://schemas.microsoft.com/office/drawing/2014/main" id="{348A2386-F82F-334B-A428-5F832CC40858}"/>
              </a:ext>
            </a:extLst>
          </p:cNvPr>
          <p:cNvSpPr>
            <a:spLocks noGrp="1"/>
          </p:cNvSpPr>
          <p:nvPr>
            <p:ph idx="1"/>
          </p:nvPr>
        </p:nvSpPr>
        <p:spPr/>
        <p:txBody>
          <a:bodyPr/>
          <a:lstStyle/>
          <a:p>
            <a:pPr marL="457200" indent="-457200">
              <a:buFont typeface="Arial" panose="020B0604020202020204" pitchFamily="34" charset="0"/>
              <a:buChar char="•"/>
            </a:pPr>
            <a:r>
              <a:rPr lang="en-US" sz="2800" dirty="0"/>
              <a:t>Corresponding points should appear in the same order</a:t>
            </a:r>
          </a:p>
          <a:p>
            <a:pPr marL="457200" indent="-457200">
              <a:buFont typeface="Arial" panose="020B0604020202020204" pitchFamily="34" charset="0"/>
              <a:buChar char="•"/>
            </a:pPr>
            <a:r>
              <a:rPr lang="en-US" sz="2800" dirty="0"/>
              <a:t>Is ordering always preserved in real life?</a:t>
            </a:r>
          </a:p>
          <a:p>
            <a:pPr marL="457200" indent="-457200">
              <a:buFont typeface="Arial" panose="020B0604020202020204" pitchFamily="34" charset="0"/>
              <a:buChar char="•"/>
            </a:pPr>
            <a:endParaRPr lang="en-US" sz="2800" dirty="0"/>
          </a:p>
          <a:p>
            <a:endParaRPr lang="en-US" dirty="0"/>
          </a:p>
        </p:txBody>
      </p:sp>
      <p:cxnSp>
        <p:nvCxnSpPr>
          <p:cNvPr id="69" name="Straight Connector 68">
            <a:extLst>
              <a:ext uri="{FF2B5EF4-FFF2-40B4-BE49-F238E27FC236}">
                <a16:creationId xmlns:a16="http://schemas.microsoft.com/office/drawing/2014/main" id="{CEC8AC94-AE3B-4AF1-9A20-8A1B47A91D79}"/>
              </a:ext>
            </a:extLst>
          </p:cNvPr>
          <p:cNvCxnSpPr>
            <a:cxnSpLocks/>
          </p:cNvCxnSpPr>
          <p:nvPr/>
        </p:nvCxnSpPr>
        <p:spPr>
          <a:xfrm flipV="1">
            <a:off x="4563827" y="2746057"/>
            <a:ext cx="3037361" cy="347437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A650A29-1872-46C5-97EC-C8447A3BCED2}"/>
              </a:ext>
            </a:extLst>
          </p:cNvPr>
          <p:cNvCxnSpPr>
            <a:cxnSpLocks/>
          </p:cNvCxnSpPr>
          <p:nvPr/>
        </p:nvCxnSpPr>
        <p:spPr>
          <a:xfrm flipH="1" flipV="1">
            <a:off x="6082003" y="2725185"/>
            <a:ext cx="1577282" cy="34952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0F49059-83EB-4AB2-BB28-055CB7F9CF14}"/>
              </a:ext>
            </a:extLst>
          </p:cNvPr>
          <p:cNvCxnSpPr/>
          <p:nvPr/>
        </p:nvCxnSpPr>
        <p:spPr>
          <a:xfrm>
            <a:off x="3452062" y="5406695"/>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9A465C4-DDBF-4A34-AA37-0E03D7942FD9}"/>
              </a:ext>
            </a:extLst>
          </p:cNvPr>
          <p:cNvCxnSpPr/>
          <p:nvPr/>
        </p:nvCxnSpPr>
        <p:spPr>
          <a:xfrm>
            <a:off x="6561088" y="5406695"/>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1506F74-5348-447A-8047-DC8E438DF418}"/>
              </a:ext>
            </a:extLst>
          </p:cNvPr>
          <p:cNvCxnSpPr>
            <a:cxnSpLocks/>
          </p:cNvCxnSpPr>
          <p:nvPr/>
        </p:nvCxnSpPr>
        <p:spPr>
          <a:xfrm flipH="1" flipV="1">
            <a:off x="7575423" y="2746057"/>
            <a:ext cx="83863" cy="347437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26EDD76-A3C4-4056-BF0C-B1773EDB91E8}"/>
              </a:ext>
            </a:extLst>
          </p:cNvPr>
          <p:cNvCxnSpPr>
            <a:cxnSpLocks/>
          </p:cNvCxnSpPr>
          <p:nvPr/>
        </p:nvCxnSpPr>
        <p:spPr>
          <a:xfrm flipH="1" flipV="1">
            <a:off x="4617386" y="2746057"/>
            <a:ext cx="3041898" cy="347437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18A3766-51A1-42CE-BAF5-178782044D58}"/>
              </a:ext>
            </a:extLst>
          </p:cNvPr>
          <p:cNvCxnSpPr>
            <a:cxnSpLocks/>
          </p:cNvCxnSpPr>
          <p:nvPr/>
        </p:nvCxnSpPr>
        <p:spPr>
          <a:xfrm flipV="1">
            <a:off x="4550257" y="2725186"/>
            <a:ext cx="1544066" cy="349524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B2F2124-503F-4C3F-B4FD-287789D7C0D5}"/>
              </a:ext>
            </a:extLst>
          </p:cNvPr>
          <p:cNvCxnSpPr>
            <a:cxnSpLocks/>
          </p:cNvCxnSpPr>
          <p:nvPr/>
        </p:nvCxnSpPr>
        <p:spPr>
          <a:xfrm flipV="1">
            <a:off x="4549024" y="2746057"/>
            <a:ext cx="68547" cy="347437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1824FC64-8139-44FB-8D26-F09927795CB6}"/>
              </a:ext>
            </a:extLst>
          </p:cNvPr>
          <p:cNvSpPr/>
          <p:nvPr/>
        </p:nvSpPr>
        <p:spPr>
          <a:xfrm>
            <a:off x="7425123" y="2599250"/>
            <a:ext cx="293614" cy="293614"/>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A3C940C9-0B15-481E-BD2B-07BA40D32476}"/>
              </a:ext>
            </a:extLst>
          </p:cNvPr>
          <p:cNvSpPr/>
          <p:nvPr/>
        </p:nvSpPr>
        <p:spPr>
          <a:xfrm>
            <a:off x="4473263" y="2599250"/>
            <a:ext cx="293614" cy="2936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3EAC3745-D384-4997-AFDC-914A285BEE21}"/>
              </a:ext>
            </a:extLst>
          </p:cNvPr>
          <p:cNvSpPr/>
          <p:nvPr/>
        </p:nvSpPr>
        <p:spPr>
          <a:xfrm>
            <a:off x="5949193" y="2599250"/>
            <a:ext cx="293614" cy="293614"/>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D02438C-E059-463D-8076-D27EE9E67D56}"/>
              </a:ext>
            </a:extLst>
          </p:cNvPr>
          <p:cNvSpPr/>
          <p:nvPr/>
        </p:nvSpPr>
        <p:spPr>
          <a:xfrm>
            <a:off x="5163355" y="5360048"/>
            <a:ext cx="200542" cy="10291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DA3656D7-B6F8-4386-979F-91B90C4C53CB}"/>
              </a:ext>
            </a:extLst>
          </p:cNvPr>
          <p:cNvSpPr/>
          <p:nvPr/>
        </p:nvSpPr>
        <p:spPr>
          <a:xfrm>
            <a:off x="6840650" y="5360048"/>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E08C8B7-AF66-4FB9-A122-0B48B17D7906}"/>
              </a:ext>
            </a:extLst>
          </p:cNvPr>
          <p:cNvSpPr/>
          <p:nvPr/>
        </p:nvSpPr>
        <p:spPr>
          <a:xfrm>
            <a:off x="7190858" y="5360048"/>
            <a:ext cx="200542" cy="1029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45903FB-8336-4B88-8E4C-16182D55A218}"/>
              </a:ext>
            </a:extLst>
          </p:cNvPr>
          <p:cNvSpPr/>
          <p:nvPr/>
        </p:nvSpPr>
        <p:spPr>
          <a:xfrm>
            <a:off x="4828658" y="5360048"/>
            <a:ext cx="200542" cy="1029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088CA708-EA3F-40B1-A17B-156ACD9F3376}"/>
              </a:ext>
            </a:extLst>
          </p:cNvPr>
          <p:cNvSpPr/>
          <p:nvPr/>
        </p:nvSpPr>
        <p:spPr>
          <a:xfrm>
            <a:off x="4471205" y="5360048"/>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959B6F1-0C97-4E77-A26D-F41F1E220EEE}"/>
              </a:ext>
            </a:extLst>
          </p:cNvPr>
          <p:cNvSpPr/>
          <p:nvPr/>
        </p:nvSpPr>
        <p:spPr>
          <a:xfrm>
            <a:off x="7508135" y="5360048"/>
            <a:ext cx="200542" cy="10291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E58805E-02AA-4554-82E0-AAAE7A515565}"/>
              </a:ext>
            </a:extLst>
          </p:cNvPr>
          <p:cNvSpPr/>
          <p:nvPr/>
        </p:nvSpPr>
        <p:spPr>
          <a:xfrm>
            <a:off x="7504580" y="60657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63D01CA-8F09-4007-8239-59C9EAA4854C}"/>
              </a:ext>
            </a:extLst>
          </p:cNvPr>
          <p:cNvSpPr/>
          <p:nvPr/>
        </p:nvSpPr>
        <p:spPr>
          <a:xfrm>
            <a:off x="4395554" y="60657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BF41258A-E21B-4673-A267-2E60AE00A8B4}"/>
              </a:ext>
            </a:extLst>
          </p:cNvPr>
          <p:cNvSpPr txBox="1"/>
          <p:nvPr/>
        </p:nvSpPr>
        <p:spPr>
          <a:xfrm>
            <a:off x="4378300" y="2051548"/>
            <a:ext cx="478173" cy="584775"/>
          </a:xfrm>
          <a:prstGeom prst="rect">
            <a:avLst/>
          </a:prstGeom>
          <a:noFill/>
        </p:spPr>
        <p:txBody>
          <a:bodyPr wrap="square" rtlCol="0">
            <a:spAutoFit/>
          </a:bodyPr>
          <a:lstStyle/>
          <a:p>
            <a:pPr algn="ctr"/>
            <a:r>
              <a:rPr lang="en-US" sz="3200" dirty="0"/>
              <a:t>a</a:t>
            </a:r>
          </a:p>
        </p:txBody>
      </p:sp>
      <p:sp>
        <p:nvSpPr>
          <p:cNvPr id="91" name="TextBox 90">
            <a:extLst>
              <a:ext uri="{FF2B5EF4-FFF2-40B4-BE49-F238E27FC236}">
                <a16:creationId xmlns:a16="http://schemas.microsoft.com/office/drawing/2014/main" id="{6C7CE22A-584B-4803-B62C-70126B599787}"/>
              </a:ext>
            </a:extLst>
          </p:cNvPr>
          <p:cNvSpPr txBox="1"/>
          <p:nvPr/>
        </p:nvSpPr>
        <p:spPr>
          <a:xfrm>
            <a:off x="5855237" y="2051548"/>
            <a:ext cx="478173" cy="584775"/>
          </a:xfrm>
          <a:prstGeom prst="rect">
            <a:avLst/>
          </a:prstGeom>
          <a:noFill/>
        </p:spPr>
        <p:txBody>
          <a:bodyPr wrap="square" rtlCol="0">
            <a:spAutoFit/>
          </a:bodyPr>
          <a:lstStyle/>
          <a:p>
            <a:pPr algn="ctr"/>
            <a:r>
              <a:rPr lang="en-US" sz="3200" dirty="0"/>
              <a:t>b</a:t>
            </a:r>
          </a:p>
        </p:txBody>
      </p:sp>
      <p:sp>
        <p:nvSpPr>
          <p:cNvPr id="92" name="TextBox 91">
            <a:extLst>
              <a:ext uri="{FF2B5EF4-FFF2-40B4-BE49-F238E27FC236}">
                <a16:creationId xmlns:a16="http://schemas.microsoft.com/office/drawing/2014/main" id="{E11FAAD2-F26B-4BEA-AE43-DF031A73117E}"/>
              </a:ext>
            </a:extLst>
          </p:cNvPr>
          <p:cNvSpPr txBox="1"/>
          <p:nvPr/>
        </p:nvSpPr>
        <p:spPr>
          <a:xfrm>
            <a:off x="7362101" y="2051548"/>
            <a:ext cx="478173" cy="584775"/>
          </a:xfrm>
          <a:prstGeom prst="rect">
            <a:avLst/>
          </a:prstGeom>
          <a:noFill/>
        </p:spPr>
        <p:txBody>
          <a:bodyPr wrap="square" rtlCol="0">
            <a:spAutoFit/>
          </a:bodyPr>
          <a:lstStyle/>
          <a:p>
            <a:pPr algn="ctr"/>
            <a:r>
              <a:rPr lang="en-US" sz="3200" dirty="0"/>
              <a:t>c</a:t>
            </a:r>
          </a:p>
        </p:txBody>
      </p:sp>
      <p:sp>
        <p:nvSpPr>
          <p:cNvPr id="32" name="TextBox 31">
            <a:extLst>
              <a:ext uri="{FF2B5EF4-FFF2-40B4-BE49-F238E27FC236}">
                <a16:creationId xmlns:a16="http://schemas.microsoft.com/office/drawing/2014/main" id="{18C415B1-1F8C-C94E-ACEB-EA8A45F36773}"/>
              </a:ext>
            </a:extLst>
          </p:cNvPr>
          <p:cNvSpPr txBox="1"/>
          <p:nvPr/>
        </p:nvSpPr>
        <p:spPr>
          <a:xfrm>
            <a:off x="9132354" y="6474023"/>
            <a:ext cx="2940228" cy="307777"/>
          </a:xfrm>
          <a:prstGeom prst="rect">
            <a:avLst/>
          </a:prstGeom>
          <a:noFill/>
        </p:spPr>
        <p:txBody>
          <a:bodyPr wrap="none" rtlCol="0">
            <a:spAutoFit/>
          </a:bodyPr>
          <a:lstStyle/>
          <a:p>
            <a:r>
              <a:rPr lang="en-US" sz="1400" dirty="0"/>
              <a:t>Source: </a:t>
            </a:r>
            <a:r>
              <a:rPr lang="en-US" sz="1400" dirty="0">
                <a:hlinkClick r:id="rId2"/>
              </a:rPr>
              <a:t>J. Johnson and D. </a:t>
            </a:r>
            <a:r>
              <a:rPr lang="en-US" sz="1400" dirty="0" err="1">
                <a:hlinkClick r:id="rId2"/>
              </a:rPr>
              <a:t>Fouhey</a:t>
            </a:r>
            <a:endParaRPr lang="en-US" sz="1400" dirty="0"/>
          </a:p>
        </p:txBody>
      </p:sp>
    </p:spTree>
    <p:extLst>
      <p:ext uri="{BB962C8B-B14F-4D97-AF65-F5344CB8AC3E}">
        <p14:creationId xmlns:p14="http://schemas.microsoft.com/office/powerpoint/2010/main" val="3392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2">
            <a:extLst>
              <a:ext uri="{FF2B5EF4-FFF2-40B4-BE49-F238E27FC236}">
                <a16:creationId xmlns:a16="http://schemas.microsoft.com/office/drawing/2014/main" id="{60A95A88-BD74-C54A-B9E4-C5B16E6F6421}"/>
              </a:ext>
            </a:extLst>
          </p:cNvPr>
          <p:cNvSpPr>
            <a:spLocks noGrp="1"/>
          </p:cNvSpPr>
          <p:nvPr>
            <p:ph idx="1"/>
          </p:nvPr>
        </p:nvSpPr>
        <p:spPr>
          <a:xfrm>
            <a:off x="914400" y="914400"/>
            <a:ext cx="10363200" cy="5257800"/>
          </a:xfrm>
        </p:spPr>
        <p:txBody>
          <a:bodyPr/>
          <a:lstStyle/>
          <a:p>
            <a:pPr marL="457200" indent="-457200">
              <a:buFont typeface="Arial" panose="020B0604020202020204" pitchFamily="34" charset="0"/>
              <a:buChar char="•"/>
            </a:pPr>
            <a:r>
              <a:rPr lang="en-US" sz="2800" dirty="0"/>
              <a:t>Corresponding points should appear in the same order</a:t>
            </a:r>
          </a:p>
          <a:p>
            <a:pPr marL="457200" indent="-457200">
              <a:buFont typeface="Arial" panose="020B0604020202020204" pitchFamily="34" charset="0"/>
              <a:buChar char="•"/>
            </a:pPr>
            <a:r>
              <a:rPr lang="en-US" sz="2800" dirty="0"/>
              <a:t>Is ordering always preserved in real life?</a:t>
            </a:r>
          </a:p>
          <a:p>
            <a:endParaRPr lang="en-US" dirty="0"/>
          </a:p>
        </p:txBody>
      </p:sp>
      <p:cxnSp>
        <p:nvCxnSpPr>
          <p:cNvPr id="41" name="Straight Connector 40">
            <a:extLst>
              <a:ext uri="{FF2B5EF4-FFF2-40B4-BE49-F238E27FC236}">
                <a16:creationId xmlns:a16="http://schemas.microsoft.com/office/drawing/2014/main" id="{B6E0F49B-6CCB-4050-80C4-9738E1B4C75D}"/>
              </a:ext>
            </a:extLst>
          </p:cNvPr>
          <p:cNvCxnSpPr>
            <a:cxnSpLocks/>
          </p:cNvCxnSpPr>
          <p:nvPr/>
        </p:nvCxnSpPr>
        <p:spPr>
          <a:xfrm flipH="1" flipV="1">
            <a:off x="6131311" y="3909432"/>
            <a:ext cx="1544557" cy="231099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76C1B00-7452-4845-A738-6C68B73CACA5}"/>
              </a:ext>
            </a:extLst>
          </p:cNvPr>
          <p:cNvCxnSpPr>
            <a:cxnSpLocks/>
          </p:cNvCxnSpPr>
          <p:nvPr/>
        </p:nvCxnSpPr>
        <p:spPr>
          <a:xfrm flipV="1">
            <a:off x="4549022" y="3909431"/>
            <a:ext cx="1589312" cy="231099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F126E3B-0FE6-4097-A334-4EF0190DDD54}"/>
              </a:ext>
            </a:extLst>
          </p:cNvPr>
          <p:cNvCxnSpPr>
            <a:cxnSpLocks/>
          </p:cNvCxnSpPr>
          <p:nvPr/>
        </p:nvCxnSpPr>
        <p:spPr>
          <a:xfrm>
            <a:off x="3822711" y="2725185"/>
            <a:ext cx="45465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D8E3AFF-BBBA-4DBF-9437-727EB57D32EC}"/>
              </a:ext>
            </a:extLst>
          </p:cNvPr>
          <p:cNvSpPr>
            <a:spLocks noGrp="1"/>
          </p:cNvSpPr>
          <p:nvPr>
            <p:ph type="title"/>
          </p:nvPr>
        </p:nvSpPr>
        <p:spPr/>
        <p:txBody>
          <a:bodyPr/>
          <a:lstStyle/>
          <a:p>
            <a:r>
              <a:rPr lang="en-US" dirty="0"/>
              <a:t>Non-local constraint: Ordering</a:t>
            </a:r>
          </a:p>
        </p:txBody>
      </p:sp>
      <p:cxnSp>
        <p:nvCxnSpPr>
          <p:cNvPr id="69" name="Straight Connector 68">
            <a:extLst>
              <a:ext uri="{FF2B5EF4-FFF2-40B4-BE49-F238E27FC236}">
                <a16:creationId xmlns:a16="http://schemas.microsoft.com/office/drawing/2014/main" id="{CEC8AC94-AE3B-4AF1-9A20-8A1B47A91D79}"/>
              </a:ext>
            </a:extLst>
          </p:cNvPr>
          <p:cNvCxnSpPr>
            <a:cxnSpLocks/>
          </p:cNvCxnSpPr>
          <p:nvPr/>
        </p:nvCxnSpPr>
        <p:spPr>
          <a:xfrm flipV="1">
            <a:off x="4563827" y="2746057"/>
            <a:ext cx="3037361" cy="347437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A650A29-1872-46C5-97EC-C8447A3BCED2}"/>
              </a:ext>
            </a:extLst>
          </p:cNvPr>
          <p:cNvCxnSpPr>
            <a:cxnSpLocks/>
          </p:cNvCxnSpPr>
          <p:nvPr/>
        </p:nvCxnSpPr>
        <p:spPr>
          <a:xfrm flipH="1" flipV="1">
            <a:off x="6082003" y="2725185"/>
            <a:ext cx="1577282" cy="34952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0F49059-83EB-4AB2-BB28-055CB7F9CF14}"/>
              </a:ext>
            </a:extLst>
          </p:cNvPr>
          <p:cNvCxnSpPr/>
          <p:nvPr/>
        </p:nvCxnSpPr>
        <p:spPr>
          <a:xfrm>
            <a:off x="3452062" y="5406695"/>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9A465C4-DDBF-4A34-AA37-0E03D7942FD9}"/>
              </a:ext>
            </a:extLst>
          </p:cNvPr>
          <p:cNvCxnSpPr/>
          <p:nvPr/>
        </p:nvCxnSpPr>
        <p:spPr>
          <a:xfrm>
            <a:off x="6561088" y="5406695"/>
            <a:ext cx="219639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1506F74-5348-447A-8047-DC8E438DF418}"/>
              </a:ext>
            </a:extLst>
          </p:cNvPr>
          <p:cNvCxnSpPr>
            <a:cxnSpLocks/>
          </p:cNvCxnSpPr>
          <p:nvPr/>
        </p:nvCxnSpPr>
        <p:spPr>
          <a:xfrm flipH="1" flipV="1">
            <a:off x="7575423" y="2746057"/>
            <a:ext cx="83863" cy="347437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26EDD76-A3C4-4056-BF0C-B1773EDB91E8}"/>
              </a:ext>
            </a:extLst>
          </p:cNvPr>
          <p:cNvCxnSpPr>
            <a:cxnSpLocks/>
          </p:cNvCxnSpPr>
          <p:nvPr/>
        </p:nvCxnSpPr>
        <p:spPr>
          <a:xfrm flipH="1" flipV="1">
            <a:off x="4617386" y="2746057"/>
            <a:ext cx="3041898" cy="347437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18A3766-51A1-42CE-BAF5-178782044D58}"/>
              </a:ext>
            </a:extLst>
          </p:cNvPr>
          <p:cNvCxnSpPr>
            <a:cxnSpLocks/>
          </p:cNvCxnSpPr>
          <p:nvPr/>
        </p:nvCxnSpPr>
        <p:spPr>
          <a:xfrm flipV="1">
            <a:off x="4550257" y="2725186"/>
            <a:ext cx="1544066" cy="349524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B2F2124-503F-4C3F-B4FD-287789D7C0D5}"/>
              </a:ext>
            </a:extLst>
          </p:cNvPr>
          <p:cNvCxnSpPr>
            <a:cxnSpLocks/>
          </p:cNvCxnSpPr>
          <p:nvPr/>
        </p:nvCxnSpPr>
        <p:spPr>
          <a:xfrm flipV="1">
            <a:off x="4549024" y="2746057"/>
            <a:ext cx="68547" cy="347437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1824FC64-8139-44FB-8D26-F09927795CB6}"/>
              </a:ext>
            </a:extLst>
          </p:cNvPr>
          <p:cNvSpPr/>
          <p:nvPr/>
        </p:nvSpPr>
        <p:spPr>
          <a:xfrm>
            <a:off x="7425123" y="2599250"/>
            <a:ext cx="293614" cy="293614"/>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A3C940C9-0B15-481E-BD2B-07BA40D32476}"/>
              </a:ext>
            </a:extLst>
          </p:cNvPr>
          <p:cNvSpPr/>
          <p:nvPr/>
        </p:nvSpPr>
        <p:spPr>
          <a:xfrm>
            <a:off x="4473263" y="2599250"/>
            <a:ext cx="293614" cy="2936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3EAC3745-D384-4997-AFDC-914A285BEE21}"/>
              </a:ext>
            </a:extLst>
          </p:cNvPr>
          <p:cNvSpPr/>
          <p:nvPr/>
        </p:nvSpPr>
        <p:spPr>
          <a:xfrm>
            <a:off x="5949193" y="2599250"/>
            <a:ext cx="293614" cy="293614"/>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D02438C-E059-463D-8076-D27EE9E67D56}"/>
              </a:ext>
            </a:extLst>
          </p:cNvPr>
          <p:cNvSpPr/>
          <p:nvPr/>
        </p:nvSpPr>
        <p:spPr>
          <a:xfrm>
            <a:off x="5163355" y="5360048"/>
            <a:ext cx="200542" cy="10291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DA3656D7-B6F8-4386-979F-91B90C4C53CB}"/>
              </a:ext>
            </a:extLst>
          </p:cNvPr>
          <p:cNvSpPr/>
          <p:nvPr/>
        </p:nvSpPr>
        <p:spPr>
          <a:xfrm>
            <a:off x="6840650" y="5360048"/>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BE08C8B7-AF66-4FB9-A122-0B48B17D7906}"/>
              </a:ext>
            </a:extLst>
          </p:cNvPr>
          <p:cNvSpPr/>
          <p:nvPr/>
        </p:nvSpPr>
        <p:spPr>
          <a:xfrm>
            <a:off x="7190858" y="5360048"/>
            <a:ext cx="200542" cy="1029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45903FB-8336-4B88-8E4C-16182D55A218}"/>
              </a:ext>
            </a:extLst>
          </p:cNvPr>
          <p:cNvSpPr/>
          <p:nvPr/>
        </p:nvSpPr>
        <p:spPr>
          <a:xfrm>
            <a:off x="4828658" y="5360048"/>
            <a:ext cx="200542" cy="1029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088CA708-EA3F-40B1-A17B-156ACD9F3376}"/>
              </a:ext>
            </a:extLst>
          </p:cNvPr>
          <p:cNvSpPr/>
          <p:nvPr/>
        </p:nvSpPr>
        <p:spPr>
          <a:xfrm>
            <a:off x="4471205" y="5360048"/>
            <a:ext cx="200542" cy="102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959B6F1-0C97-4E77-A26D-F41F1E220EEE}"/>
              </a:ext>
            </a:extLst>
          </p:cNvPr>
          <p:cNvSpPr/>
          <p:nvPr/>
        </p:nvSpPr>
        <p:spPr>
          <a:xfrm>
            <a:off x="7508135" y="5360048"/>
            <a:ext cx="200542" cy="10291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E58805E-02AA-4554-82E0-AAAE7A515565}"/>
              </a:ext>
            </a:extLst>
          </p:cNvPr>
          <p:cNvSpPr/>
          <p:nvPr/>
        </p:nvSpPr>
        <p:spPr>
          <a:xfrm>
            <a:off x="7504580" y="60657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63D01CA-8F09-4007-8239-59C9EAA4854C}"/>
              </a:ext>
            </a:extLst>
          </p:cNvPr>
          <p:cNvSpPr/>
          <p:nvPr/>
        </p:nvSpPr>
        <p:spPr>
          <a:xfrm>
            <a:off x="4395554" y="6065724"/>
            <a:ext cx="309409" cy="30940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BF41258A-E21B-4673-A267-2E60AE00A8B4}"/>
              </a:ext>
            </a:extLst>
          </p:cNvPr>
          <p:cNvSpPr txBox="1"/>
          <p:nvPr/>
        </p:nvSpPr>
        <p:spPr>
          <a:xfrm>
            <a:off x="4378300" y="2051548"/>
            <a:ext cx="478173" cy="584775"/>
          </a:xfrm>
          <a:prstGeom prst="rect">
            <a:avLst/>
          </a:prstGeom>
          <a:noFill/>
        </p:spPr>
        <p:txBody>
          <a:bodyPr wrap="square" rtlCol="0">
            <a:spAutoFit/>
          </a:bodyPr>
          <a:lstStyle/>
          <a:p>
            <a:pPr algn="ctr"/>
            <a:r>
              <a:rPr lang="en-US" sz="3200" dirty="0"/>
              <a:t>a</a:t>
            </a:r>
          </a:p>
        </p:txBody>
      </p:sp>
      <p:sp>
        <p:nvSpPr>
          <p:cNvPr id="91" name="TextBox 90">
            <a:extLst>
              <a:ext uri="{FF2B5EF4-FFF2-40B4-BE49-F238E27FC236}">
                <a16:creationId xmlns:a16="http://schemas.microsoft.com/office/drawing/2014/main" id="{6C7CE22A-584B-4803-B62C-70126B599787}"/>
              </a:ext>
            </a:extLst>
          </p:cNvPr>
          <p:cNvSpPr txBox="1"/>
          <p:nvPr/>
        </p:nvSpPr>
        <p:spPr>
          <a:xfrm>
            <a:off x="5855237" y="2051548"/>
            <a:ext cx="478173" cy="584775"/>
          </a:xfrm>
          <a:prstGeom prst="rect">
            <a:avLst/>
          </a:prstGeom>
          <a:noFill/>
        </p:spPr>
        <p:txBody>
          <a:bodyPr wrap="square" rtlCol="0">
            <a:spAutoFit/>
          </a:bodyPr>
          <a:lstStyle/>
          <a:p>
            <a:pPr algn="ctr"/>
            <a:r>
              <a:rPr lang="en-US" sz="3200" dirty="0"/>
              <a:t>b</a:t>
            </a:r>
          </a:p>
        </p:txBody>
      </p:sp>
      <p:sp>
        <p:nvSpPr>
          <p:cNvPr id="92" name="TextBox 91">
            <a:extLst>
              <a:ext uri="{FF2B5EF4-FFF2-40B4-BE49-F238E27FC236}">
                <a16:creationId xmlns:a16="http://schemas.microsoft.com/office/drawing/2014/main" id="{E11FAAD2-F26B-4BEA-AE43-DF031A73117E}"/>
              </a:ext>
            </a:extLst>
          </p:cNvPr>
          <p:cNvSpPr txBox="1"/>
          <p:nvPr/>
        </p:nvSpPr>
        <p:spPr>
          <a:xfrm>
            <a:off x="7362101" y="2051548"/>
            <a:ext cx="478173" cy="584775"/>
          </a:xfrm>
          <a:prstGeom prst="rect">
            <a:avLst/>
          </a:prstGeom>
          <a:noFill/>
        </p:spPr>
        <p:txBody>
          <a:bodyPr wrap="square" rtlCol="0">
            <a:spAutoFit/>
          </a:bodyPr>
          <a:lstStyle/>
          <a:p>
            <a:pPr algn="ctr"/>
            <a:r>
              <a:rPr lang="en-US" sz="3200" dirty="0"/>
              <a:t>c</a:t>
            </a:r>
          </a:p>
        </p:txBody>
      </p:sp>
      <p:cxnSp>
        <p:nvCxnSpPr>
          <p:cNvPr id="35" name="Straight Connector 34">
            <a:extLst>
              <a:ext uri="{FF2B5EF4-FFF2-40B4-BE49-F238E27FC236}">
                <a16:creationId xmlns:a16="http://schemas.microsoft.com/office/drawing/2014/main" id="{BF77D1F3-DF03-4776-B81F-E46E52EA881F}"/>
              </a:ext>
            </a:extLst>
          </p:cNvPr>
          <p:cNvCxnSpPr>
            <a:cxnSpLocks/>
          </p:cNvCxnSpPr>
          <p:nvPr/>
        </p:nvCxnSpPr>
        <p:spPr>
          <a:xfrm>
            <a:off x="5834637" y="3909431"/>
            <a:ext cx="6758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9F7E4154-5596-4119-A0F6-7EAEEF883F50}"/>
              </a:ext>
            </a:extLst>
          </p:cNvPr>
          <p:cNvSpPr/>
          <p:nvPr/>
        </p:nvSpPr>
        <p:spPr>
          <a:xfrm>
            <a:off x="5991528" y="3762624"/>
            <a:ext cx="293614" cy="293614"/>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1F77C82-46F8-4EB2-A8A1-1DAAB72CA169}"/>
              </a:ext>
            </a:extLst>
          </p:cNvPr>
          <p:cNvSpPr txBox="1"/>
          <p:nvPr/>
        </p:nvSpPr>
        <p:spPr>
          <a:xfrm>
            <a:off x="5899249" y="3213695"/>
            <a:ext cx="478173" cy="584775"/>
          </a:xfrm>
          <a:prstGeom prst="rect">
            <a:avLst/>
          </a:prstGeom>
          <a:noFill/>
        </p:spPr>
        <p:txBody>
          <a:bodyPr wrap="square" rtlCol="0">
            <a:spAutoFit/>
          </a:bodyPr>
          <a:lstStyle/>
          <a:p>
            <a:pPr algn="ctr"/>
            <a:r>
              <a:rPr lang="en-US" sz="3200" dirty="0"/>
              <a:t>d</a:t>
            </a:r>
          </a:p>
        </p:txBody>
      </p:sp>
      <p:sp>
        <p:nvSpPr>
          <p:cNvPr id="44" name="Oval 43">
            <a:extLst>
              <a:ext uri="{FF2B5EF4-FFF2-40B4-BE49-F238E27FC236}">
                <a16:creationId xmlns:a16="http://schemas.microsoft.com/office/drawing/2014/main" id="{E8CB5AB1-15A1-41CA-8740-5A1588B2B3C1}"/>
              </a:ext>
            </a:extLst>
          </p:cNvPr>
          <p:cNvSpPr/>
          <p:nvPr/>
        </p:nvSpPr>
        <p:spPr>
          <a:xfrm>
            <a:off x="7050686" y="5360048"/>
            <a:ext cx="200542" cy="102910"/>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2A60C46-A068-4821-9493-A64931697068}"/>
              </a:ext>
            </a:extLst>
          </p:cNvPr>
          <p:cNvSpPr/>
          <p:nvPr/>
        </p:nvSpPr>
        <p:spPr>
          <a:xfrm>
            <a:off x="5024587" y="5355240"/>
            <a:ext cx="200542" cy="102910"/>
          </a:xfrm>
          <a:prstGeom prst="ellipse">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2AA574C-8A9B-BB41-BDDE-12A346B46060}"/>
              </a:ext>
            </a:extLst>
          </p:cNvPr>
          <p:cNvSpPr txBox="1"/>
          <p:nvPr/>
        </p:nvSpPr>
        <p:spPr>
          <a:xfrm>
            <a:off x="9132354" y="6474023"/>
            <a:ext cx="2940228" cy="307777"/>
          </a:xfrm>
          <a:prstGeom prst="rect">
            <a:avLst/>
          </a:prstGeom>
          <a:noFill/>
        </p:spPr>
        <p:txBody>
          <a:bodyPr wrap="none" rtlCol="0">
            <a:spAutoFit/>
          </a:bodyPr>
          <a:lstStyle/>
          <a:p>
            <a:r>
              <a:rPr lang="en-US" sz="1400" dirty="0"/>
              <a:t>Source: </a:t>
            </a:r>
            <a:r>
              <a:rPr lang="en-US" sz="1400" dirty="0">
                <a:hlinkClick r:id="rId2"/>
              </a:rPr>
              <a:t>J. Johnson and D. </a:t>
            </a:r>
            <a:r>
              <a:rPr lang="en-US" sz="1400" dirty="0" err="1">
                <a:hlinkClick r:id="rId2"/>
              </a:rPr>
              <a:t>Fouhey</a:t>
            </a:r>
            <a:endParaRPr lang="en-US" sz="1400" dirty="0"/>
          </a:p>
        </p:txBody>
      </p:sp>
    </p:spTree>
    <p:extLst>
      <p:ext uri="{BB962C8B-B14F-4D97-AF65-F5344CB8AC3E}">
        <p14:creationId xmlns:p14="http://schemas.microsoft.com/office/powerpoint/2010/main" val="37100387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6EE02-D591-46A2-9873-1BDA9F4BF4A4}"/>
              </a:ext>
            </a:extLst>
          </p:cNvPr>
          <p:cNvSpPr>
            <a:spLocks noGrp="1"/>
          </p:cNvSpPr>
          <p:nvPr>
            <p:ph type="title"/>
          </p:nvPr>
        </p:nvSpPr>
        <p:spPr/>
        <p:txBody>
          <a:bodyPr/>
          <a:lstStyle/>
          <a:p>
            <a:r>
              <a:rPr lang="en-US" dirty="0"/>
              <a:t>Non-local constraint: Smoothness</a:t>
            </a:r>
          </a:p>
        </p:txBody>
      </p:sp>
      <p:sp>
        <p:nvSpPr>
          <p:cNvPr id="3" name="Content Placeholder 2">
            <a:extLst>
              <a:ext uri="{FF2B5EF4-FFF2-40B4-BE49-F238E27FC236}">
                <a16:creationId xmlns:a16="http://schemas.microsoft.com/office/drawing/2014/main" id="{555CBD2A-AE16-4B3B-93B3-767378AC723D}"/>
              </a:ext>
            </a:extLst>
          </p:cNvPr>
          <p:cNvSpPr>
            <a:spLocks noGrp="1"/>
          </p:cNvSpPr>
          <p:nvPr>
            <p:ph idx="1"/>
          </p:nvPr>
        </p:nvSpPr>
        <p:spPr>
          <a:xfrm>
            <a:off x="838200" y="914400"/>
            <a:ext cx="10668000" cy="5257800"/>
          </a:xfrm>
        </p:spPr>
        <p:txBody>
          <a:bodyPr/>
          <a:lstStyle/>
          <a:p>
            <a:pPr marL="457200" indent="-457200">
              <a:buFont typeface="Arial" panose="020B0604020202020204" pitchFamily="34" charset="0"/>
              <a:buChar char="•"/>
            </a:pPr>
            <a:r>
              <a:rPr lang="en-US" sz="2800" dirty="0"/>
              <a:t>We expect disparity values to change slowly (for the most part)</a:t>
            </a:r>
          </a:p>
          <a:p>
            <a:pPr marL="0" indent="0"/>
            <a:endParaRPr lang="en-US" dirty="0"/>
          </a:p>
        </p:txBody>
      </p:sp>
      <p:graphicFrame>
        <p:nvGraphicFramePr>
          <p:cNvPr id="5" name="Object 3">
            <a:extLst>
              <a:ext uri="{FF2B5EF4-FFF2-40B4-BE49-F238E27FC236}">
                <a16:creationId xmlns:a16="http://schemas.microsoft.com/office/drawing/2014/main" id="{DE49CD53-7AEB-3548-8AC6-6C3B08E9E89F}"/>
              </a:ext>
            </a:extLst>
          </p:cNvPr>
          <p:cNvGraphicFramePr>
            <a:graphicFrameLocks noChangeAspect="1"/>
          </p:cNvGraphicFramePr>
          <p:nvPr>
            <p:extLst>
              <p:ext uri="{D42A27DB-BD31-4B8C-83A1-F6EECF244321}">
                <p14:modId xmlns:p14="http://schemas.microsoft.com/office/powerpoint/2010/main" val="2594868725"/>
              </p:ext>
            </p:extLst>
          </p:nvPr>
        </p:nvGraphicFramePr>
        <p:xfrm>
          <a:off x="6324600" y="2549708"/>
          <a:ext cx="5029200" cy="3642757"/>
        </p:xfrm>
        <a:graphic>
          <a:graphicData uri="http://schemas.openxmlformats.org/presentationml/2006/ole">
            <mc:AlternateContent xmlns:mc="http://schemas.openxmlformats.org/markup-compatibility/2006">
              <mc:Choice xmlns:v="urn:schemas-microsoft-com:vml" Requires="v">
                <p:oleObj name="Image" r:id="rId2" imgW="4422167" imgH="3202259" progId="">
                  <p:embed/>
                </p:oleObj>
              </mc:Choice>
              <mc:Fallback>
                <p:oleObj name="Image" r:id="rId2" imgW="4422167" imgH="3202259" progId="">
                  <p:embed/>
                  <p:pic>
                    <p:nvPicPr>
                      <p:cNvPr id="4098"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549708"/>
                        <a:ext cx="5029200" cy="364275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6" name="Picture 7" descr="scene1">
            <a:extLst>
              <a:ext uri="{FF2B5EF4-FFF2-40B4-BE49-F238E27FC236}">
                <a16:creationId xmlns:a16="http://schemas.microsoft.com/office/drawing/2014/main" id="{0B92B7A0-C3E9-424C-B1FA-AA01194DE8BE}"/>
              </a:ext>
            </a:extLst>
          </p:cNvPr>
          <p:cNvPicPr>
            <a:picLocks noChangeAspect="1" noChangeArrowheads="1"/>
          </p:cNvPicPr>
          <p:nvPr/>
        </p:nvPicPr>
        <p:blipFill>
          <a:blip r:embed="rId4" cstate="print"/>
          <a:srcRect/>
          <a:stretch>
            <a:fillRect/>
          </a:stretch>
        </p:blipFill>
        <p:spPr bwMode="auto">
          <a:xfrm>
            <a:off x="914400" y="2549708"/>
            <a:ext cx="4857012" cy="3642759"/>
          </a:xfrm>
          <a:prstGeom prst="rect">
            <a:avLst/>
          </a:prstGeom>
          <a:noFill/>
          <a:ln w="9525">
            <a:noFill/>
            <a:miter lim="800000"/>
            <a:headEnd/>
            <a:tailEnd/>
          </a:ln>
        </p:spPr>
      </p:pic>
    </p:spTree>
    <p:extLst>
      <p:ext uri="{BB962C8B-B14F-4D97-AF65-F5344CB8AC3E}">
        <p14:creationId xmlns:p14="http://schemas.microsoft.com/office/powerpoint/2010/main" val="2532913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r>
              <a:rPr lang="en-US" dirty="0"/>
              <a:t>Scanline stereo by dynamic programming</a:t>
            </a:r>
          </a:p>
        </p:txBody>
      </p:sp>
      <p:sp>
        <p:nvSpPr>
          <p:cNvPr id="6149" name="Rectangle 3"/>
          <p:cNvSpPr>
            <a:spLocks noGrp="1" noChangeArrowheads="1"/>
          </p:cNvSpPr>
          <p:nvPr>
            <p:ph idx="1"/>
          </p:nvPr>
        </p:nvSpPr>
        <p:spPr/>
        <p:txBody>
          <a:bodyPr/>
          <a:lstStyle/>
          <a:p>
            <a:pPr>
              <a:buFontTx/>
              <a:buChar char="•"/>
            </a:pPr>
            <a:r>
              <a:rPr lang="en-US" sz="2800" dirty="0"/>
              <a:t>Match pixels along the entire scanline while preserving uniqueness and ordering</a:t>
            </a:r>
          </a:p>
          <a:p>
            <a:pPr>
              <a:buFontTx/>
              <a:buChar char="•"/>
            </a:pPr>
            <a:r>
              <a:rPr lang="en-US" sz="2800" dirty="0"/>
              <a:t>Different scanlines are still optimized independently</a:t>
            </a:r>
          </a:p>
        </p:txBody>
      </p:sp>
      <p:grpSp>
        <p:nvGrpSpPr>
          <p:cNvPr id="6150" name="Group 5"/>
          <p:cNvGrpSpPr>
            <a:grpSpLocks/>
          </p:cNvGrpSpPr>
          <p:nvPr/>
        </p:nvGrpSpPr>
        <p:grpSpPr bwMode="auto">
          <a:xfrm>
            <a:off x="2209801" y="2819400"/>
            <a:ext cx="3668713" cy="2514600"/>
            <a:chOff x="520" y="1783"/>
            <a:chExt cx="1872" cy="1401"/>
          </a:xfrm>
        </p:grpSpPr>
        <p:graphicFrame>
          <p:nvGraphicFramePr>
            <p:cNvPr id="6147" name="Object 6"/>
            <p:cNvGraphicFramePr>
              <a:graphicFrameLocks noChangeAspect="1"/>
            </p:cNvGraphicFramePr>
            <p:nvPr/>
          </p:nvGraphicFramePr>
          <p:xfrm>
            <a:off x="520" y="1783"/>
            <a:ext cx="1872" cy="1401"/>
          </p:xfrm>
          <a:graphic>
            <a:graphicData uri="http://schemas.openxmlformats.org/presentationml/2006/ole">
              <mc:AlternateContent xmlns:mc="http://schemas.openxmlformats.org/markup-compatibility/2006">
                <mc:Choice xmlns:v="urn:schemas-microsoft-com:vml" Requires="v">
                  <p:oleObj name="Image File" r:id="rId3" imgW="3562200" imgH="2666880" progId="">
                    <p:embed/>
                  </p:oleObj>
                </mc:Choice>
                <mc:Fallback>
                  <p:oleObj name="Image File" r:id="rId3" imgW="3562200" imgH="2666880"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 y="1783"/>
                          <a:ext cx="1872" cy="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5" name="Text Box 7"/>
            <p:cNvSpPr txBox="1">
              <a:spLocks noChangeArrowheads="1"/>
            </p:cNvSpPr>
            <p:nvPr/>
          </p:nvSpPr>
          <p:spPr bwMode="auto">
            <a:xfrm>
              <a:off x="1110" y="1858"/>
              <a:ext cx="577" cy="188"/>
            </a:xfrm>
            <a:prstGeom prst="rect">
              <a:avLst/>
            </a:prstGeom>
            <a:noFill/>
            <a:ln w="9525">
              <a:noFill/>
              <a:miter lim="800000"/>
              <a:headEnd/>
              <a:tailEnd/>
            </a:ln>
          </p:spPr>
          <p:txBody>
            <a:bodyPr wrap="none">
              <a:spAutoFit/>
            </a:bodyPr>
            <a:lstStyle/>
            <a:p>
              <a:pPr eaLnBrk="1" hangingPunct="1"/>
              <a:r>
                <a:rPr lang="en-US" sz="1600">
                  <a:solidFill>
                    <a:schemeClr val="bg1"/>
                  </a:solidFill>
                  <a:latin typeface="Tahoma" pitchFamily="34" charset="0"/>
                </a:rPr>
                <a:t>Left image</a:t>
              </a:r>
            </a:p>
          </p:txBody>
        </p:sp>
      </p:grpSp>
      <p:sp>
        <p:nvSpPr>
          <p:cNvPr id="6151" name="Line 8"/>
          <p:cNvSpPr>
            <a:spLocks noChangeShapeType="1"/>
          </p:cNvSpPr>
          <p:nvPr/>
        </p:nvSpPr>
        <p:spPr bwMode="auto">
          <a:xfrm>
            <a:off x="2390775" y="4468813"/>
            <a:ext cx="3340100" cy="0"/>
          </a:xfrm>
          <a:prstGeom prst="line">
            <a:avLst/>
          </a:prstGeom>
          <a:noFill/>
          <a:ln w="28575">
            <a:solidFill>
              <a:schemeClr val="folHlink"/>
            </a:solidFill>
            <a:miter lim="800000"/>
            <a:headEnd/>
            <a:tailEnd/>
          </a:ln>
        </p:spPr>
        <p:txBody>
          <a:bodyPr wrap="none" anchor="ctr"/>
          <a:lstStyle/>
          <a:p>
            <a:endParaRPr lang="en-US"/>
          </a:p>
        </p:txBody>
      </p:sp>
      <p:grpSp>
        <p:nvGrpSpPr>
          <p:cNvPr id="6152" name="Group 10"/>
          <p:cNvGrpSpPr>
            <a:grpSpLocks/>
          </p:cNvGrpSpPr>
          <p:nvPr/>
        </p:nvGrpSpPr>
        <p:grpSpPr bwMode="auto">
          <a:xfrm>
            <a:off x="6019801" y="2819400"/>
            <a:ext cx="3668713" cy="2514600"/>
            <a:chOff x="3056" y="1783"/>
            <a:chExt cx="1872" cy="1401"/>
          </a:xfrm>
        </p:grpSpPr>
        <p:graphicFrame>
          <p:nvGraphicFramePr>
            <p:cNvPr id="6146" name="Object 11"/>
            <p:cNvGraphicFramePr>
              <a:graphicFrameLocks noChangeAspect="1"/>
            </p:cNvGraphicFramePr>
            <p:nvPr/>
          </p:nvGraphicFramePr>
          <p:xfrm>
            <a:off x="3056" y="1783"/>
            <a:ext cx="1872" cy="1401"/>
          </p:xfrm>
          <a:graphic>
            <a:graphicData uri="http://schemas.openxmlformats.org/presentationml/2006/ole">
              <mc:AlternateContent xmlns:mc="http://schemas.openxmlformats.org/markup-compatibility/2006">
                <mc:Choice xmlns:v="urn:schemas-microsoft-com:vml" Requires="v">
                  <p:oleObj name="Image File" r:id="rId5" imgW="3562200" imgH="2666880" progId="">
                    <p:embed/>
                  </p:oleObj>
                </mc:Choice>
                <mc:Fallback>
                  <p:oleObj name="Image File" r:id="rId5" imgW="3562200" imgH="2666880" progId="">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 y="1783"/>
                          <a:ext cx="1872" cy="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4" name="Text Box 12"/>
            <p:cNvSpPr txBox="1">
              <a:spLocks noChangeArrowheads="1"/>
            </p:cNvSpPr>
            <p:nvPr/>
          </p:nvSpPr>
          <p:spPr bwMode="auto">
            <a:xfrm>
              <a:off x="3653" y="1858"/>
              <a:ext cx="641" cy="188"/>
            </a:xfrm>
            <a:prstGeom prst="rect">
              <a:avLst/>
            </a:prstGeom>
            <a:noFill/>
            <a:ln w="9525">
              <a:noFill/>
              <a:miter lim="800000"/>
              <a:headEnd/>
              <a:tailEnd/>
            </a:ln>
          </p:spPr>
          <p:txBody>
            <a:bodyPr wrap="none">
              <a:spAutoFit/>
            </a:bodyPr>
            <a:lstStyle/>
            <a:p>
              <a:pPr eaLnBrk="1" hangingPunct="1"/>
              <a:r>
                <a:rPr lang="en-US" sz="1600">
                  <a:solidFill>
                    <a:schemeClr val="bg1"/>
                  </a:solidFill>
                  <a:latin typeface="Tahoma" pitchFamily="34" charset="0"/>
                </a:rPr>
                <a:t>Right image</a:t>
              </a:r>
            </a:p>
          </p:txBody>
        </p:sp>
      </p:grpSp>
      <p:sp>
        <p:nvSpPr>
          <p:cNvPr id="6153" name="Line 13"/>
          <p:cNvSpPr>
            <a:spLocks noChangeShapeType="1"/>
          </p:cNvSpPr>
          <p:nvPr/>
        </p:nvSpPr>
        <p:spPr bwMode="auto">
          <a:xfrm>
            <a:off x="6184900" y="4473575"/>
            <a:ext cx="3341688" cy="0"/>
          </a:xfrm>
          <a:prstGeom prst="line">
            <a:avLst/>
          </a:prstGeom>
          <a:noFill/>
          <a:ln w="28575">
            <a:solidFill>
              <a:schemeClr val="folHlink"/>
            </a:solidFill>
            <a:miter lim="800000"/>
            <a:headEnd/>
            <a:tailEnd/>
          </a:ln>
        </p:spPr>
        <p:txBody>
          <a:bodyPr wrap="none" anchor="ctr"/>
          <a:lstStyle/>
          <a:p>
            <a:endParaRPr lang="en-US"/>
          </a:p>
        </p:txBody>
      </p:sp>
      <p:sp>
        <p:nvSpPr>
          <p:cNvPr id="12" name="Rectangle 198">
            <a:extLst>
              <a:ext uri="{FF2B5EF4-FFF2-40B4-BE49-F238E27FC236}">
                <a16:creationId xmlns:a16="http://schemas.microsoft.com/office/drawing/2014/main" id="{CB1869B7-1790-2D4F-8E51-EFE90FA526A4}"/>
              </a:ext>
            </a:extLst>
          </p:cNvPr>
          <p:cNvSpPr>
            <a:spLocks noChangeArrowheads="1"/>
          </p:cNvSpPr>
          <p:nvPr/>
        </p:nvSpPr>
        <p:spPr bwMode="auto">
          <a:xfrm>
            <a:off x="228600" y="6400800"/>
            <a:ext cx="11769582" cy="338554"/>
          </a:xfrm>
          <a:prstGeom prst="rect">
            <a:avLst/>
          </a:prstGeom>
          <a:noFill/>
          <a:ln w="9525">
            <a:noFill/>
            <a:miter lim="800000"/>
            <a:headEnd/>
            <a:tailEnd/>
          </a:ln>
        </p:spPr>
        <p:txBody>
          <a:bodyPr wrap="square">
            <a:spAutoFit/>
          </a:bodyPr>
          <a:lstStyle/>
          <a:p>
            <a:pPr marL="0" lvl="1" algn="ctr">
              <a:spcBef>
                <a:spcPct val="50000"/>
              </a:spcBef>
              <a:buClr>
                <a:schemeClr val="tx1"/>
              </a:buClr>
              <a:buSzPct val="100000"/>
            </a:pPr>
            <a:r>
              <a:rPr lang="en-US" sz="1600" dirty="0"/>
              <a:t>Y. </a:t>
            </a:r>
            <a:r>
              <a:rPr lang="en-US" sz="1600" dirty="0" err="1"/>
              <a:t>Ohta</a:t>
            </a:r>
            <a:r>
              <a:rPr lang="en-US" sz="1600" dirty="0"/>
              <a:t> and T. </a:t>
            </a:r>
            <a:r>
              <a:rPr lang="en-US" sz="1600" dirty="0" err="1"/>
              <a:t>Kanade</a:t>
            </a:r>
            <a:r>
              <a:rPr lang="en-US" sz="1600" dirty="0"/>
              <a:t>. </a:t>
            </a:r>
            <a:r>
              <a:rPr lang="en-US" sz="1600" dirty="0">
                <a:hlinkClick r:id="rId6"/>
              </a:rPr>
              <a:t>Stereo by Intra- and Inter-Scanline Search Using Dynamic Programming</a:t>
            </a:r>
            <a:r>
              <a:rPr lang="en-US" sz="1600" dirty="0"/>
              <a:t>. IEEE Trans. PAMI, 1985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9" name="Rectangle 2"/>
          <p:cNvSpPr>
            <a:spLocks noGrp="1" noChangeArrowheads="1"/>
          </p:cNvSpPr>
          <p:nvPr>
            <p:ph type="title"/>
          </p:nvPr>
        </p:nvSpPr>
        <p:spPr/>
        <p:txBody>
          <a:bodyPr/>
          <a:lstStyle/>
          <a:p>
            <a:r>
              <a:rPr lang="en-US" dirty="0"/>
              <a:t>Scanline stereo by dynamic programming</a:t>
            </a:r>
          </a:p>
        </p:txBody>
      </p:sp>
      <p:grpSp>
        <p:nvGrpSpPr>
          <p:cNvPr id="7180" name="Group 3"/>
          <p:cNvGrpSpPr>
            <a:grpSpLocks/>
          </p:cNvGrpSpPr>
          <p:nvPr/>
        </p:nvGrpSpPr>
        <p:grpSpPr bwMode="auto">
          <a:xfrm>
            <a:off x="7086601" y="990600"/>
            <a:ext cx="2119313" cy="1601788"/>
            <a:chOff x="1840" y="1279"/>
            <a:chExt cx="1335" cy="1009"/>
          </a:xfrm>
        </p:grpSpPr>
        <p:grpSp>
          <p:nvGrpSpPr>
            <p:cNvPr id="7423" name="Group 4"/>
            <p:cNvGrpSpPr>
              <a:grpSpLocks/>
            </p:cNvGrpSpPr>
            <p:nvPr/>
          </p:nvGrpSpPr>
          <p:grpSpPr bwMode="auto">
            <a:xfrm>
              <a:off x="1840" y="1279"/>
              <a:ext cx="1335" cy="1009"/>
              <a:chOff x="520" y="1783"/>
              <a:chExt cx="1872" cy="1401"/>
            </a:xfrm>
          </p:grpSpPr>
          <p:graphicFrame>
            <p:nvGraphicFramePr>
              <p:cNvPr id="7178" name="Object 5"/>
              <p:cNvGraphicFramePr>
                <a:graphicFrameLocks noChangeAspect="1"/>
              </p:cNvGraphicFramePr>
              <p:nvPr/>
            </p:nvGraphicFramePr>
            <p:xfrm>
              <a:off x="520" y="1783"/>
              <a:ext cx="1872" cy="1401"/>
            </p:xfrm>
            <a:graphic>
              <a:graphicData uri="http://schemas.openxmlformats.org/presentationml/2006/ole">
                <mc:AlternateContent xmlns:mc="http://schemas.openxmlformats.org/markup-compatibility/2006">
                  <mc:Choice xmlns:v="urn:schemas-microsoft-com:vml" Requires="v">
                    <p:oleObj name="Image File" r:id="rId3" imgW="3562200" imgH="2666880" progId="">
                      <p:embed/>
                    </p:oleObj>
                  </mc:Choice>
                  <mc:Fallback>
                    <p:oleObj name="Image File" r:id="rId3" imgW="3562200" imgH="2666880"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 y="1783"/>
                            <a:ext cx="1872" cy="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425" name="Text Box 6"/>
              <p:cNvSpPr txBox="1">
                <a:spLocks noChangeArrowheads="1"/>
              </p:cNvSpPr>
              <p:nvPr/>
            </p:nvSpPr>
            <p:spPr bwMode="auto">
              <a:xfrm>
                <a:off x="1110" y="1858"/>
                <a:ext cx="999" cy="295"/>
              </a:xfrm>
              <a:prstGeom prst="rect">
                <a:avLst/>
              </a:prstGeom>
              <a:noFill/>
              <a:ln w="9525">
                <a:noFill/>
                <a:miter lim="800000"/>
                <a:headEnd/>
                <a:tailEnd/>
              </a:ln>
            </p:spPr>
            <p:txBody>
              <a:bodyPr wrap="none">
                <a:spAutoFit/>
              </a:bodyPr>
              <a:lstStyle/>
              <a:p>
                <a:pPr eaLnBrk="1" hangingPunct="1"/>
                <a:r>
                  <a:rPr lang="en-US" sz="1600">
                    <a:solidFill>
                      <a:schemeClr val="bg1"/>
                    </a:solidFill>
                    <a:latin typeface="Tahoma" pitchFamily="34" charset="0"/>
                  </a:rPr>
                  <a:t>Left image</a:t>
                </a:r>
              </a:p>
            </p:txBody>
          </p:sp>
        </p:grpSp>
        <p:sp>
          <p:nvSpPr>
            <p:cNvPr id="7424" name="Line 7"/>
            <p:cNvSpPr>
              <a:spLocks noChangeShapeType="1"/>
            </p:cNvSpPr>
            <p:nvPr/>
          </p:nvSpPr>
          <p:spPr bwMode="auto">
            <a:xfrm>
              <a:off x="1906" y="1960"/>
              <a:ext cx="1215" cy="0"/>
            </a:xfrm>
            <a:prstGeom prst="line">
              <a:avLst/>
            </a:prstGeom>
            <a:noFill/>
            <a:ln w="28575">
              <a:solidFill>
                <a:schemeClr val="folHlink"/>
              </a:solidFill>
              <a:miter lim="800000"/>
              <a:headEnd type="triangle" w="med" len="med"/>
              <a:tailEnd/>
            </a:ln>
          </p:spPr>
          <p:txBody>
            <a:bodyPr wrap="none" anchor="ctr"/>
            <a:lstStyle/>
            <a:p>
              <a:endParaRPr lang="en-US"/>
            </a:p>
          </p:txBody>
        </p:sp>
      </p:grpSp>
      <p:grpSp>
        <p:nvGrpSpPr>
          <p:cNvPr id="7181" name="Group 8"/>
          <p:cNvGrpSpPr>
            <a:grpSpLocks/>
          </p:cNvGrpSpPr>
          <p:nvPr/>
        </p:nvGrpSpPr>
        <p:grpSpPr bwMode="auto">
          <a:xfrm>
            <a:off x="7975601" y="1422400"/>
            <a:ext cx="2119313" cy="1601788"/>
            <a:chOff x="3552" y="1287"/>
            <a:chExt cx="1335" cy="1009"/>
          </a:xfrm>
        </p:grpSpPr>
        <p:grpSp>
          <p:nvGrpSpPr>
            <p:cNvPr id="2" name="Group 9"/>
            <p:cNvGrpSpPr>
              <a:grpSpLocks/>
            </p:cNvGrpSpPr>
            <p:nvPr/>
          </p:nvGrpSpPr>
          <p:grpSpPr bwMode="auto">
            <a:xfrm>
              <a:off x="3552" y="1287"/>
              <a:ext cx="1335" cy="1009"/>
              <a:chOff x="3056" y="1783"/>
              <a:chExt cx="1872" cy="1401"/>
            </a:xfrm>
          </p:grpSpPr>
          <p:graphicFrame>
            <p:nvGraphicFramePr>
              <p:cNvPr id="7177" name="Object 10"/>
              <p:cNvGraphicFramePr>
                <a:graphicFrameLocks noChangeAspect="1"/>
              </p:cNvGraphicFramePr>
              <p:nvPr/>
            </p:nvGraphicFramePr>
            <p:xfrm>
              <a:off x="3056" y="1783"/>
              <a:ext cx="1872" cy="1401"/>
            </p:xfrm>
            <a:graphic>
              <a:graphicData uri="http://schemas.openxmlformats.org/presentationml/2006/ole">
                <mc:AlternateContent xmlns:mc="http://schemas.openxmlformats.org/markup-compatibility/2006">
                  <mc:Choice xmlns:v="urn:schemas-microsoft-com:vml" Requires="v">
                    <p:oleObj name="Image File" r:id="rId5" imgW="3562200" imgH="2666880" progId="">
                      <p:embed/>
                    </p:oleObj>
                  </mc:Choice>
                  <mc:Fallback>
                    <p:oleObj name="Image File" r:id="rId5" imgW="3562200" imgH="2666880" progId="">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 y="1783"/>
                            <a:ext cx="1872" cy="1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422" name="Text Box 11"/>
              <p:cNvSpPr txBox="1">
                <a:spLocks noChangeArrowheads="1"/>
              </p:cNvSpPr>
              <p:nvPr/>
            </p:nvSpPr>
            <p:spPr bwMode="auto">
              <a:xfrm>
                <a:off x="3653" y="1858"/>
                <a:ext cx="1109" cy="295"/>
              </a:xfrm>
              <a:prstGeom prst="rect">
                <a:avLst/>
              </a:prstGeom>
              <a:noFill/>
              <a:ln w="9525">
                <a:noFill/>
                <a:miter lim="800000"/>
                <a:headEnd/>
                <a:tailEnd/>
              </a:ln>
            </p:spPr>
            <p:txBody>
              <a:bodyPr wrap="none">
                <a:spAutoFit/>
              </a:bodyPr>
              <a:lstStyle/>
              <a:p>
                <a:pPr eaLnBrk="1" hangingPunct="1"/>
                <a:r>
                  <a:rPr lang="en-US" sz="1600">
                    <a:solidFill>
                      <a:schemeClr val="bg1"/>
                    </a:solidFill>
                    <a:latin typeface="Tahoma" pitchFamily="34" charset="0"/>
                  </a:rPr>
                  <a:t>Right image</a:t>
                </a:r>
              </a:p>
            </p:txBody>
          </p:sp>
        </p:grpSp>
        <p:sp>
          <p:nvSpPr>
            <p:cNvPr id="7421" name="Line 12"/>
            <p:cNvSpPr>
              <a:spLocks noChangeShapeType="1"/>
            </p:cNvSpPr>
            <p:nvPr/>
          </p:nvSpPr>
          <p:spPr bwMode="auto">
            <a:xfrm>
              <a:off x="3612" y="1951"/>
              <a:ext cx="1216" cy="0"/>
            </a:xfrm>
            <a:prstGeom prst="line">
              <a:avLst/>
            </a:prstGeom>
            <a:noFill/>
            <a:ln w="28575">
              <a:solidFill>
                <a:schemeClr val="folHlink"/>
              </a:solidFill>
              <a:miter lim="800000"/>
              <a:headEnd type="triangle" w="med" len="med"/>
              <a:tailEnd/>
            </a:ln>
          </p:spPr>
          <p:txBody>
            <a:bodyPr wrap="none" anchor="ctr"/>
            <a:lstStyle/>
            <a:p>
              <a:endParaRPr lang="en-US"/>
            </a:p>
          </p:txBody>
        </p:sp>
      </p:grpSp>
      <p:grpSp>
        <p:nvGrpSpPr>
          <p:cNvPr id="6" name="Group 13"/>
          <p:cNvGrpSpPr>
            <a:grpSpLocks/>
          </p:cNvGrpSpPr>
          <p:nvPr/>
        </p:nvGrpSpPr>
        <p:grpSpPr bwMode="auto">
          <a:xfrm>
            <a:off x="2916238" y="2832100"/>
            <a:ext cx="2159000" cy="2082800"/>
            <a:chOff x="2544" y="2624"/>
            <a:chExt cx="1360" cy="1312"/>
          </a:xfrm>
        </p:grpSpPr>
        <p:grpSp>
          <p:nvGrpSpPr>
            <p:cNvPr id="7240" name="Group 14"/>
            <p:cNvGrpSpPr>
              <a:grpSpLocks/>
            </p:cNvGrpSpPr>
            <p:nvPr/>
          </p:nvGrpSpPr>
          <p:grpSpPr bwMode="auto">
            <a:xfrm>
              <a:off x="2568" y="2656"/>
              <a:ext cx="1296" cy="1248"/>
              <a:chOff x="2224" y="2656"/>
              <a:chExt cx="1296" cy="1248"/>
            </a:xfrm>
          </p:grpSpPr>
          <p:grpSp>
            <p:nvGrpSpPr>
              <p:cNvPr id="7374" name="Group 15"/>
              <p:cNvGrpSpPr>
                <a:grpSpLocks/>
              </p:cNvGrpSpPr>
              <p:nvPr/>
            </p:nvGrpSpPr>
            <p:grpSpPr bwMode="auto">
              <a:xfrm>
                <a:off x="2232" y="2656"/>
                <a:ext cx="1280" cy="1248"/>
                <a:chOff x="2232" y="2656"/>
                <a:chExt cx="1280" cy="1248"/>
              </a:xfrm>
            </p:grpSpPr>
            <p:sp>
              <p:nvSpPr>
                <p:cNvPr id="7409" name="Line 16"/>
                <p:cNvSpPr>
                  <a:spLocks noChangeShapeType="1"/>
                </p:cNvSpPr>
                <p:nvPr/>
              </p:nvSpPr>
              <p:spPr bwMode="auto">
                <a:xfrm>
                  <a:off x="2232" y="2664"/>
                  <a:ext cx="0" cy="1232"/>
                </a:xfrm>
                <a:prstGeom prst="line">
                  <a:avLst/>
                </a:prstGeom>
                <a:noFill/>
                <a:ln w="9525">
                  <a:solidFill>
                    <a:schemeClr val="tx2"/>
                  </a:solidFill>
                  <a:miter lim="800000"/>
                  <a:headEnd/>
                  <a:tailEnd/>
                </a:ln>
              </p:spPr>
              <p:txBody>
                <a:bodyPr wrap="none" anchor="ctr"/>
                <a:lstStyle/>
                <a:p>
                  <a:endParaRPr lang="en-US"/>
                </a:p>
              </p:txBody>
            </p:sp>
            <p:sp>
              <p:nvSpPr>
                <p:cNvPr id="7410" name="Line 17"/>
                <p:cNvSpPr>
                  <a:spLocks noChangeShapeType="1"/>
                </p:cNvSpPr>
                <p:nvPr/>
              </p:nvSpPr>
              <p:spPr bwMode="auto">
                <a:xfrm>
                  <a:off x="2360" y="2664"/>
                  <a:ext cx="0" cy="1232"/>
                </a:xfrm>
                <a:prstGeom prst="line">
                  <a:avLst/>
                </a:prstGeom>
                <a:noFill/>
                <a:ln w="9525">
                  <a:solidFill>
                    <a:schemeClr val="tx2"/>
                  </a:solidFill>
                  <a:miter lim="800000"/>
                  <a:headEnd/>
                  <a:tailEnd/>
                </a:ln>
              </p:spPr>
              <p:txBody>
                <a:bodyPr wrap="none" anchor="ctr"/>
                <a:lstStyle/>
                <a:p>
                  <a:endParaRPr lang="en-US"/>
                </a:p>
              </p:txBody>
            </p:sp>
            <p:sp>
              <p:nvSpPr>
                <p:cNvPr id="7411" name="Line 18"/>
                <p:cNvSpPr>
                  <a:spLocks noChangeShapeType="1"/>
                </p:cNvSpPr>
                <p:nvPr/>
              </p:nvSpPr>
              <p:spPr bwMode="auto">
                <a:xfrm>
                  <a:off x="2488" y="2672"/>
                  <a:ext cx="0" cy="1232"/>
                </a:xfrm>
                <a:prstGeom prst="line">
                  <a:avLst/>
                </a:prstGeom>
                <a:noFill/>
                <a:ln w="9525">
                  <a:solidFill>
                    <a:schemeClr val="tx2"/>
                  </a:solidFill>
                  <a:miter lim="800000"/>
                  <a:headEnd/>
                  <a:tailEnd/>
                </a:ln>
              </p:spPr>
              <p:txBody>
                <a:bodyPr wrap="none" anchor="ctr"/>
                <a:lstStyle/>
                <a:p>
                  <a:endParaRPr lang="en-US"/>
                </a:p>
              </p:txBody>
            </p:sp>
            <p:sp>
              <p:nvSpPr>
                <p:cNvPr id="7412" name="Line 19"/>
                <p:cNvSpPr>
                  <a:spLocks noChangeShapeType="1"/>
                </p:cNvSpPr>
                <p:nvPr/>
              </p:nvSpPr>
              <p:spPr bwMode="auto">
                <a:xfrm>
                  <a:off x="2616" y="2656"/>
                  <a:ext cx="0" cy="1232"/>
                </a:xfrm>
                <a:prstGeom prst="line">
                  <a:avLst/>
                </a:prstGeom>
                <a:noFill/>
                <a:ln w="9525">
                  <a:solidFill>
                    <a:schemeClr val="tx2"/>
                  </a:solidFill>
                  <a:miter lim="800000"/>
                  <a:headEnd/>
                  <a:tailEnd/>
                </a:ln>
              </p:spPr>
              <p:txBody>
                <a:bodyPr wrap="none" anchor="ctr"/>
                <a:lstStyle/>
                <a:p>
                  <a:endParaRPr lang="en-US"/>
                </a:p>
              </p:txBody>
            </p:sp>
            <p:sp>
              <p:nvSpPr>
                <p:cNvPr id="7413" name="Line 20"/>
                <p:cNvSpPr>
                  <a:spLocks noChangeShapeType="1"/>
                </p:cNvSpPr>
                <p:nvPr/>
              </p:nvSpPr>
              <p:spPr bwMode="auto">
                <a:xfrm>
                  <a:off x="2744" y="2656"/>
                  <a:ext cx="0" cy="1232"/>
                </a:xfrm>
                <a:prstGeom prst="line">
                  <a:avLst/>
                </a:prstGeom>
                <a:noFill/>
                <a:ln w="9525">
                  <a:solidFill>
                    <a:schemeClr val="tx2"/>
                  </a:solidFill>
                  <a:miter lim="800000"/>
                  <a:headEnd/>
                  <a:tailEnd/>
                </a:ln>
              </p:spPr>
              <p:txBody>
                <a:bodyPr wrap="none" anchor="ctr"/>
                <a:lstStyle/>
                <a:p>
                  <a:endParaRPr lang="en-US"/>
                </a:p>
              </p:txBody>
            </p:sp>
            <p:sp>
              <p:nvSpPr>
                <p:cNvPr id="7414" name="Line 21"/>
                <p:cNvSpPr>
                  <a:spLocks noChangeShapeType="1"/>
                </p:cNvSpPr>
                <p:nvPr/>
              </p:nvSpPr>
              <p:spPr bwMode="auto">
                <a:xfrm>
                  <a:off x="2872" y="2664"/>
                  <a:ext cx="0" cy="1232"/>
                </a:xfrm>
                <a:prstGeom prst="line">
                  <a:avLst/>
                </a:prstGeom>
                <a:noFill/>
                <a:ln w="9525">
                  <a:solidFill>
                    <a:schemeClr val="tx2"/>
                  </a:solidFill>
                  <a:miter lim="800000"/>
                  <a:headEnd/>
                  <a:tailEnd/>
                </a:ln>
              </p:spPr>
              <p:txBody>
                <a:bodyPr wrap="none" anchor="ctr"/>
                <a:lstStyle/>
                <a:p>
                  <a:endParaRPr lang="en-US"/>
                </a:p>
              </p:txBody>
            </p:sp>
            <p:sp>
              <p:nvSpPr>
                <p:cNvPr id="7415" name="Line 22"/>
                <p:cNvSpPr>
                  <a:spLocks noChangeShapeType="1"/>
                </p:cNvSpPr>
                <p:nvPr/>
              </p:nvSpPr>
              <p:spPr bwMode="auto">
                <a:xfrm>
                  <a:off x="3000" y="2656"/>
                  <a:ext cx="0" cy="1232"/>
                </a:xfrm>
                <a:prstGeom prst="line">
                  <a:avLst/>
                </a:prstGeom>
                <a:noFill/>
                <a:ln w="9525">
                  <a:solidFill>
                    <a:schemeClr val="tx2"/>
                  </a:solidFill>
                  <a:miter lim="800000"/>
                  <a:headEnd/>
                  <a:tailEnd/>
                </a:ln>
              </p:spPr>
              <p:txBody>
                <a:bodyPr wrap="none" anchor="ctr"/>
                <a:lstStyle/>
                <a:p>
                  <a:endParaRPr lang="en-US"/>
                </a:p>
              </p:txBody>
            </p:sp>
            <p:sp>
              <p:nvSpPr>
                <p:cNvPr id="7416" name="Line 23"/>
                <p:cNvSpPr>
                  <a:spLocks noChangeShapeType="1"/>
                </p:cNvSpPr>
                <p:nvPr/>
              </p:nvSpPr>
              <p:spPr bwMode="auto">
                <a:xfrm>
                  <a:off x="3128" y="2656"/>
                  <a:ext cx="0" cy="1232"/>
                </a:xfrm>
                <a:prstGeom prst="line">
                  <a:avLst/>
                </a:prstGeom>
                <a:noFill/>
                <a:ln w="9525">
                  <a:solidFill>
                    <a:schemeClr val="tx2"/>
                  </a:solidFill>
                  <a:miter lim="800000"/>
                  <a:headEnd/>
                  <a:tailEnd/>
                </a:ln>
              </p:spPr>
              <p:txBody>
                <a:bodyPr wrap="none" anchor="ctr"/>
                <a:lstStyle/>
                <a:p>
                  <a:endParaRPr lang="en-US"/>
                </a:p>
              </p:txBody>
            </p:sp>
            <p:sp>
              <p:nvSpPr>
                <p:cNvPr id="7417" name="Line 24"/>
                <p:cNvSpPr>
                  <a:spLocks noChangeShapeType="1"/>
                </p:cNvSpPr>
                <p:nvPr/>
              </p:nvSpPr>
              <p:spPr bwMode="auto">
                <a:xfrm>
                  <a:off x="3256" y="2656"/>
                  <a:ext cx="0" cy="1232"/>
                </a:xfrm>
                <a:prstGeom prst="line">
                  <a:avLst/>
                </a:prstGeom>
                <a:noFill/>
                <a:ln w="9525">
                  <a:solidFill>
                    <a:schemeClr val="tx2"/>
                  </a:solidFill>
                  <a:miter lim="800000"/>
                  <a:headEnd/>
                  <a:tailEnd/>
                </a:ln>
              </p:spPr>
              <p:txBody>
                <a:bodyPr wrap="none" anchor="ctr"/>
                <a:lstStyle/>
                <a:p>
                  <a:endParaRPr lang="en-US"/>
                </a:p>
              </p:txBody>
            </p:sp>
            <p:sp>
              <p:nvSpPr>
                <p:cNvPr id="7418" name="Line 25"/>
                <p:cNvSpPr>
                  <a:spLocks noChangeShapeType="1"/>
                </p:cNvSpPr>
                <p:nvPr/>
              </p:nvSpPr>
              <p:spPr bwMode="auto">
                <a:xfrm>
                  <a:off x="3384" y="2656"/>
                  <a:ext cx="0" cy="1232"/>
                </a:xfrm>
                <a:prstGeom prst="line">
                  <a:avLst/>
                </a:prstGeom>
                <a:noFill/>
                <a:ln w="9525">
                  <a:solidFill>
                    <a:schemeClr val="tx2"/>
                  </a:solidFill>
                  <a:miter lim="800000"/>
                  <a:headEnd/>
                  <a:tailEnd/>
                </a:ln>
              </p:spPr>
              <p:txBody>
                <a:bodyPr wrap="none" anchor="ctr"/>
                <a:lstStyle/>
                <a:p>
                  <a:endParaRPr lang="en-US"/>
                </a:p>
              </p:txBody>
            </p:sp>
            <p:sp>
              <p:nvSpPr>
                <p:cNvPr id="7419" name="Line 26"/>
                <p:cNvSpPr>
                  <a:spLocks noChangeShapeType="1"/>
                </p:cNvSpPr>
                <p:nvPr/>
              </p:nvSpPr>
              <p:spPr bwMode="auto">
                <a:xfrm>
                  <a:off x="3512" y="2664"/>
                  <a:ext cx="0" cy="1232"/>
                </a:xfrm>
                <a:prstGeom prst="line">
                  <a:avLst/>
                </a:prstGeom>
                <a:noFill/>
                <a:ln w="9525">
                  <a:solidFill>
                    <a:schemeClr val="tx2"/>
                  </a:solidFill>
                  <a:miter lim="800000"/>
                  <a:headEnd/>
                  <a:tailEnd/>
                </a:ln>
              </p:spPr>
              <p:txBody>
                <a:bodyPr wrap="none" anchor="ctr"/>
                <a:lstStyle/>
                <a:p>
                  <a:endParaRPr lang="en-US"/>
                </a:p>
              </p:txBody>
            </p:sp>
          </p:grpSp>
          <p:grpSp>
            <p:nvGrpSpPr>
              <p:cNvPr id="3" name="Group 27"/>
              <p:cNvGrpSpPr>
                <a:grpSpLocks/>
              </p:cNvGrpSpPr>
              <p:nvPr/>
            </p:nvGrpSpPr>
            <p:grpSpPr bwMode="auto">
              <a:xfrm>
                <a:off x="2255" y="2663"/>
                <a:ext cx="1232" cy="1232"/>
                <a:chOff x="2255" y="2663"/>
                <a:chExt cx="1232" cy="1232"/>
              </a:xfrm>
            </p:grpSpPr>
            <p:sp>
              <p:nvSpPr>
                <p:cNvPr id="7398" name="Line 28"/>
                <p:cNvSpPr>
                  <a:spLocks noChangeShapeType="1"/>
                </p:cNvSpPr>
                <p:nvPr/>
              </p:nvSpPr>
              <p:spPr bwMode="auto">
                <a:xfrm rot="5400000">
                  <a:off x="2871" y="2047"/>
                  <a:ext cx="0" cy="1232"/>
                </a:xfrm>
                <a:prstGeom prst="line">
                  <a:avLst/>
                </a:prstGeom>
                <a:noFill/>
                <a:ln w="9525">
                  <a:solidFill>
                    <a:schemeClr val="tx2"/>
                  </a:solidFill>
                  <a:miter lim="800000"/>
                  <a:headEnd/>
                  <a:tailEnd/>
                </a:ln>
              </p:spPr>
              <p:txBody>
                <a:bodyPr wrap="none" anchor="ctr"/>
                <a:lstStyle/>
                <a:p>
                  <a:endParaRPr lang="en-US"/>
                </a:p>
              </p:txBody>
            </p:sp>
            <p:sp>
              <p:nvSpPr>
                <p:cNvPr id="7399" name="Line 29"/>
                <p:cNvSpPr>
                  <a:spLocks noChangeShapeType="1"/>
                </p:cNvSpPr>
                <p:nvPr/>
              </p:nvSpPr>
              <p:spPr bwMode="auto">
                <a:xfrm rot="5400000">
                  <a:off x="2871" y="2170"/>
                  <a:ext cx="0" cy="1232"/>
                </a:xfrm>
                <a:prstGeom prst="line">
                  <a:avLst/>
                </a:prstGeom>
                <a:noFill/>
                <a:ln w="9525">
                  <a:solidFill>
                    <a:schemeClr val="tx2"/>
                  </a:solidFill>
                  <a:miter lim="800000"/>
                  <a:headEnd/>
                  <a:tailEnd/>
                </a:ln>
              </p:spPr>
              <p:txBody>
                <a:bodyPr wrap="none" anchor="ctr"/>
                <a:lstStyle/>
                <a:p>
                  <a:endParaRPr lang="en-US"/>
                </a:p>
              </p:txBody>
            </p:sp>
            <p:sp>
              <p:nvSpPr>
                <p:cNvPr id="7400" name="Line 30"/>
                <p:cNvSpPr>
                  <a:spLocks noChangeShapeType="1"/>
                </p:cNvSpPr>
                <p:nvPr/>
              </p:nvSpPr>
              <p:spPr bwMode="auto">
                <a:xfrm rot="5400000">
                  <a:off x="2871" y="2293"/>
                  <a:ext cx="0" cy="1232"/>
                </a:xfrm>
                <a:prstGeom prst="line">
                  <a:avLst/>
                </a:prstGeom>
                <a:noFill/>
                <a:ln w="9525">
                  <a:solidFill>
                    <a:schemeClr val="tx2"/>
                  </a:solidFill>
                  <a:miter lim="800000"/>
                  <a:headEnd/>
                  <a:tailEnd/>
                </a:ln>
              </p:spPr>
              <p:txBody>
                <a:bodyPr wrap="none" anchor="ctr"/>
                <a:lstStyle/>
                <a:p>
                  <a:endParaRPr lang="en-US"/>
                </a:p>
              </p:txBody>
            </p:sp>
            <p:sp>
              <p:nvSpPr>
                <p:cNvPr id="7401" name="Line 31"/>
                <p:cNvSpPr>
                  <a:spLocks noChangeShapeType="1"/>
                </p:cNvSpPr>
                <p:nvPr/>
              </p:nvSpPr>
              <p:spPr bwMode="auto">
                <a:xfrm rot="5400000">
                  <a:off x="2871" y="2416"/>
                  <a:ext cx="0" cy="1232"/>
                </a:xfrm>
                <a:prstGeom prst="line">
                  <a:avLst/>
                </a:prstGeom>
                <a:noFill/>
                <a:ln w="9525">
                  <a:solidFill>
                    <a:schemeClr val="tx2"/>
                  </a:solidFill>
                  <a:miter lim="800000"/>
                  <a:headEnd/>
                  <a:tailEnd/>
                </a:ln>
              </p:spPr>
              <p:txBody>
                <a:bodyPr wrap="none" anchor="ctr"/>
                <a:lstStyle/>
                <a:p>
                  <a:endParaRPr lang="en-US"/>
                </a:p>
              </p:txBody>
            </p:sp>
            <p:sp>
              <p:nvSpPr>
                <p:cNvPr id="7402" name="Line 32"/>
                <p:cNvSpPr>
                  <a:spLocks noChangeShapeType="1"/>
                </p:cNvSpPr>
                <p:nvPr/>
              </p:nvSpPr>
              <p:spPr bwMode="auto">
                <a:xfrm rot="5400000">
                  <a:off x="2871" y="2539"/>
                  <a:ext cx="0" cy="1232"/>
                </a:xfrm>
                <a:prstGeom prst="line">
                  <a:avLst/>
                </a:prstGeom>
                <a:noFill/>
                <a:ln w="9525">
                  <a:solidFill>
                    <a:schemeClr val="tx2"/>
                  </a:solidFill>
                  <a:miter lim="800000"/>
                  <a:headEnd/>
                  <a:tailEnd/>
                </a:ln>
              </p:spPr>
              <p:txBody>
                <a:bodyPr wrap="none" anchor="ctr"/>
                <a:lstStyle/>
                <a:p>
                  <a:endParaRPr lang="en-US"/>
                </a:p>
              </p:txBody>
            </p:sp>
            <p:sp>
              <p:nvSpPr>
                <p:cNvPr id="7403" name="Line 33"/>
                <p:cNvSpPr>
                  <a:spLocks noChangeShapeType="1"/>
                </p:cNvSpPr>
                <p:nvPr/>
              </p:nvSpPr>
              <p:spPr bwMode="auto">
                <a:xfrm rot="5400000">
                  <a:off x="2871" y="2663"/>
                  <a:ext cx="0" cy="1232"/>
                </a:xfrm>
                <a:prstGeom prst="line">
                  <a:avLst/>
                </a:prstGeom>
                <a:noFill/>
                <a:ln w="9525">
                  <a:solidFill>
                    <a:schemeClr val="tx2"/>
                  </a:solidFill>
                  <a:miter lim="800000"/>
                  <a:headEnd/>
                  <a:tailEnd/>
                </a:ln>
              </p:spPr>
              <p:txBody>
                <a:bodyPr wrap="none" anchor="ctr"/>
                <a:lstStyle/>
                <a:p>
                  <a:endParaRPr lang="en-US"/>
                </a:p>
              </p:txBody>
            </p:sp>
            <p:sp>
              <p:nvSpPr>
                <p:cNvPr id="7404" name="Line 34"/>
                <p:cNvSpPr>
                  <a:spLocks noChangeShapeType="1"/>
                </p:cNvSpPr>
                <p:nvPr/>
              </p:nvSpPr>
              <p:spPr bwMode="auto">
                <a:xfrm rot="5400000">
                  <a:off x="2871" y="2786"/>
                  <a:ext cx="0" cy="1232"/>
                </a:xfrm>
                <a:prstGeom prst="line">
                  <a:avLst/>
                </a:prstGeom>
                <a:noFill/>
                <a:ln w="9525">
                  <a:solidFill>
                    <a:schemeClr val="tx2"/>
                  </a:solidFill>
                  <a:miter lim="800000"/>
                  <a:headEnd/>
                  <a:tailEnd/>
                </a:ln>
              </p:spPr>
              <p:txBody>
                <a:bodyPr wrap="none" anchor="ctr"/>
                <a:lstStyle/>
                <a:p>
                  <a:endParaRPr lang="en-US"/>
                </a:p>
              </p:txBody>
            </p:sp>
            <p:sp>
              <p:nvSpPr>
                <p:cNvPr id="7405" name="Line 35"/>
                <p:cNvSpPr>
                  <a:spLocks noChangeShapeType="1"/>
                </p:cNvSpPr>
                <p:nvPr/>
              </p:nvSpPr>
              <p:spPr bwMode="auto">
                <a:xfrm rot="5400000">
                  <a:off x="2871" y="2909"/>
                  <a:ext cx="0" cy="1232"/>
                </a:xfrm>
                <a:prstGeom prst="line">
                  <a:avLst/>
                </a:prstGeom>
                <a:noFill/>
                <a:ln w="9525">
                  <a:solidFill>
                    <a:schemeClr val="tx2"/>
                  </a:solidFill>
                  <a:miter lim="800000"/>
                  <a:headEnd/>
                  <a:tailEnd/>
                </a:ln>
              </p:spPr>
              <p:txBody>
                <a:bodyPr wrap="none" anchor="ctr"/>
                <a:lstStyle/>
                <a:p>
                  <a:endParaRPr lang="en-US"/>
                </a:p>
              </p:txBody>
            </p:sp>
            <p:sp>
              <p:nvSpPr>
                <p:cNvPr id="7406" name="Line 36"/>
                <p:cNvSpPr>
                  <a:spLocks noChangeShapeType="1"/>
                </p:cNvSpPr>
                <p:nvPr/>
              </p:nvSpPr>
              <p:spPr bwMode="auto">
                <a:xfrm rot="5400000">
                  <a:off x="2871" y="3032"/>
                  <a:ext cx="0" cy="1232"/>
                </a:xfrm>
                <a:prstGeom prst="line">
                  <a:avLst/>
                </a:prstGeom>
                <a:noFill/>
                <a:ln w="9525">
                  <a:solidFill>
                    <a:schemeClr val="tx2"/>
                  </a:solidFill>
                  <a:miter lim="800000"/>
                  <a:headEnd/>
                  <a:tailEnd/>
                </a:ln>
              </p:spPr>
              <p:txBody>
                <a:bodyPr wrap="none" anchor="ctr"/>
                <a:lstStyle/>
                <a:p>
                  <a:endParaRPr lang="en-US"/>
                </a:p>
              </p:txBody>
            </p:sp>
            <p:sp>
              <p:nvSpPr>
                <p:cNvPr id="7407" name="Line 37"/>
                <p:cNvSpPr>
                  <a:spLocks noChangeShapeType="1"/>
                </p:cNvSpPr>
                <p:nvPr/>
              </p:nvSpPr>
              <p:spPr bwMode="auto">
                <a:xfrm rot="5400000">
                  <a:off x="2871" y="3155"/>
                  <a:ext cx="0" cy="1232"/>
                </a:xfrm>
                <a:prstGeom prst="line">
                  <a:avLst/>
                </a:prstGeom>
                <a:noFill/>
                <a:ln w="9525">
                  <a:solidFill>
                    <a:schemeClr val="tx2"/>
                  </a:solidFill>
                  <a:miter lim="800000"/>
                  <a:headEnd/>
                  <a:tailEnd/>
                </a:ln>
              </p:spPr>
              <p:txBody>
                <a:bodyPr wrap="none" anchor="ctr"/>
                <a:lstStyle/>
                <a:p>
                  <a:endParaRPr lang="en-US"/>
                </a:p>
              </p:txBody>
            </p:sp>
            <p:sp>
              <p:nvSpPr>
                <p:cNvPr id="7408" name="Line 38"/>
                <p:cNvSpPr>
                  <a:spLocks noChangeShapeType="1"/>
                </p:cNvSpPr>
                <p:nvPr/>
              </p:nvSpPr>
              <p:spPr bwMode="auto">
                <a:xfrm rot="5400000">
                  <a:off x="2871" y="3279"/>
                  <a:ext cx="0" cy="1232"/>
                </a:xfrm>
                <a:prstGeom prst="line">
                  <a:avLst/>
                </a:prstGeom>
                <a:noFill/>
                <a:ln w="9525">
                  <a:solidFill>
                    <a:schemeClr val="tx2"/>
                  </a:solidFill>
                  <a:miter lim="800000"/>
                  <a:headEnd/>
                  <a:tailEnd/>
                </a:ln>
              </p:spPr>
              <p:txBody>
                <a:bodyPr wrap="none" anchor="ctr"/>
                <a:lstStyle/>
                <a:p>
                  <a:endParaRPr lang="en-US"/>
                </a:p>
              </p:txBody>
            </p:sp>
          </p:grpSp>
          <p:grpSp>
            <p:nvGrpSpPr>
              <p:cNvPr id="4" name="Group 39"/>
              <p:cNvGrpSpPr>
                <a:grpSpLocks/>
              </p:cNvGrpSpPr>
              <p:nvPr/>
            </p:nvGrpSpPr>
            <p:grpSpPr bwMode="auto">
              <a:xfrm>
                <a:off x="2224" y="2664"/>
                <a:ext cx="1296" cy="1232"/>
                <a:chOff x="2224" y="2664"/>
                <a:chExt cx="1296" cy="1232"/>
              </a:xfrm>
            </p:grpSpPr>
            <p:sp>
              <p:nvSpPr>
                <p:cNvPr id="7377" name="Line 40"/>
                <p:cNvSpPr>
                  <a:spLocks noChangeShapeType="1"/>
                </p:cNvSpPr>
                <p:nvPr/>
              </p:nvSpPr>
              <p:spPr bwMode="auto">
                <a:xfrm>
                  <a:off x="2232" y="2664"/>
                  <a:ext cx="1280" cy="1232"/>
                </a:xfrm>
                <a:prstGeom prst="line">
                  <a:avLst/>
                </a:prstGeom>
                <a:noFill/>
                <a:ln w="9525">
                  <a:solidFill>
                    <a:schemeClr val="tx2"/>
                  </a:solidFill>
                  <a:miter lim="800000"/>
                  <a:headEnd/>
                  <a:tailEnd/>
                </a:ln>
              </p:spPr>
              <p:txBody>
                <a:bodyPr wrap="none" anchor="ctr"/>
                <a:lstStyle/>
                <a:p>
                  <a:endParaRPr lang="en-US"/>
                </a:p>
              </p:txBody>
            </p:sp>
            <p:grpSp>
              <p:nvGrpSpPr>
                <p:cNvPr id="5" name="Group 41"/>
                <p:cNvGrpSpPr>
                  <a:grpSpLocks/>
                </p:cNvGrpSpPr>
                <p:nvPr/>
              </p:nvGrpSpPr>
              <p:grpSpPr bwMode="auto">
                <a:xfrm>
                  <a:off x="2360" y="2664"/>
                  <a:ext cx="1160" cy="1096"/>
                  <a:chOff x="2360" y="2664"/>
                  <a:chExt cx="1160" cy="1096"/>
                </a:xfrm>
              </p:grpSpPr>
              <p:sp>
                <p:nvSpPr>
                  <p:cNvPr id="7389" name="Line 42"/>
                  <p:cNvSpPr>
                    <a:spLocks noChangeShapeType="1"/>
                  </p:cNvSpPr>
                  <p:nvPr/>
                </p:nvSpPr>
                <p:spPr bwMode="auto">
                  <a:xfrm>
                    <a:off x="2360" y="2664"/>
                    <a:ext cx="1152" cy="1096"/>
                  </a:xfrm>
                  <a:prstGeom prst="line">
                    <a:avLst/>
                  </a:prstGeom>
                  <a:noFill/>
                  <a:ln w="9525">
                    <a:solidFill>
                      <a:schemeClr val="tx2"/>
                    </a:solidFill>
                    <a:miter lim="800000"/>
                    <a:headEnd/>
                    <a:tailEnd/>
                  </a:ln>
                </p:spPr>
                <p:txBody>
                  <a:bodyPr wrap="none" anchor="ctr"/>
                  <a:lstStyle/>
                  <a:p>
                    <a:endParaRPr lang="en-US"/>
                  </a:p>
                </p:txBody>
              </p:sp>
              <p:sp>
                <p:nvSpPr>
                  <p:cNvPr id="7390" name="Line 43"/>
                  <p:cNvSpPr>
                    <a:spLocks noChangeShapeType="1"/>
                  </p:cNvSpPr>
                  <p:nvPr/>
                </p:nvSpPr>
                <p:spPr bwMode="auto">
                  <a:xfrm>
                    <a:off x="2488" y="2664"/>
                    <a:ext cx="1032" cy="976"/>
                  </a:xfrm>
                  <a:prstGeom prst="line">
                    <a:avLst/>
                  </a:prstGeom>
                  <a:noFill/>
                  <a:ln w="9525">
                    <a:solidFill>
                      <a:schemeClr val="tx2"/>
                    </a:solidFill>
                    <a:miter lim="800000"/>
                    <a:headEnd/>
                    <a:tailEnd/>
                  </a:ln>
                </p:spPr>
                <p:txBody>
                  <a:bodyPr wrap="none" anchor="ctr"/>
                  <a:lstStyle/>
                  <a:p>
                    <a:endParaRPr lang="en-US"/>
                  </a:p>
                </p:txBody>
              </p:sp>
              <p:sp>
                <p:nvSpPr>
                  <p:cNvPr id="7391" name="Line 44"/>
                  <p:cNvSpPr>
                    <a:spLocks noChangeShapeType="1"/>
                  </p:cNvSpPr>
                  <p:nvPr/>
                </p:nvSpPr>
                <p:spPr bwMode="auto">
                  <a:xfrm>
                    <a:off x="2616" y="2664"/>
                    <a:ext cx="896" cy="848"/>
                  </a:xfrm>
                  <a:prstGeom prst="line">
                    <a:avLst/>
                  </a:prstGeom>
                  <a:noFill/>
                  <a:ln w="9525">
                    <a:solidFill>
                      <a:schemeClr val="tx2"/>
                    </a:solidFill>
                    <a:miter lim="800000"/>
                    <a:headEnd/>
                    <a:tailEnd/>
                  </a:ln>
                </p:spPr>
                <p:txBody>
                  <a:bodyPr wrap="none" anchor="ctr"/>
                  <a:lstStyle/>
                  <a:p>
                    <a:endParaRPr lang="en-US"/>
                  </a:p>
                </p:txBody>
              </p:sp>
              <p:sp>
                <p:nvSpPr>
                  <p:cNvPr id="7392" name="Line 45"/>
                  <p:cNvSpPr>
                    <a:spLocks noChangeShapeType="1"/>
                  </p:cNvSpPr>
                  <p:nvPr/>
                </p:nvSpPr>
                <p:spPr bwMode="auto">
                  <a:xfrm>
                    <a:off x="2744" y="2664"/>
                    <a:ext cx="768" cy="744"/>
                  </a:xfrm>
                  <a:prstGeom prst="line">
                    <a:avLst/>
                  </a:prstGeom>
                  <a:noFill/>
                  <a:ln w="9525">
                    <a:solidFill>
                      <a:schemeClr val="tx2"/>
                    </a:solidFill>
                    <a:miter lim="800000"/>
                    <a:headEnd/>
                    <a:tailEnd/>
                  </a:ln>
                </p:spPr>
                <p:txBody>
                  <a:bodyPr wrap="none" anchor="ctr"/>
                  <a:lstStyle/>
                  <a:p>
                    <a:endParaRPr lang="en-US"/>
                  </a:p>
                </p:txBody>
              </p:sp>
              <p:sp>
                <p:nvSpPr>
                  <p:cNvPr id="7393" name="Line 46"/>
                  <p:cNvSpPr>
                    <a:spLocks noChangeShapeType="1"/>
                  </p:cNvSpPr>
                  <p:nvPr/>
                </p:nvSpPr>
                <p:spPr bwMode="auto">
                  <a:xfrm>
                    <a:off x="2872" y="2664"/>
                    <a:ext cx="640" cy="616"/>
                  </a:xfrm>
                  <a:prstGeom prst="line">
                    <a:avLst/>
                  </a:prstGeom>
                  <a:noFill/>
                  <a:ln w="9525">
                    <a:solidFill>
                      <a:schemeClr val="tx2"/>
                    </a:solidFill>
                    <a:miter lim="800000"/>
                    <a:headEnd/>
                    <a:tailEnd/>
                  </a:ln>
                </p:spPr>
                <p:txBody>
                  <a:bodyPr wrap="none" anchor="ctr"/>
                  <a:lstStyle/>
                  <a:p>
                    <a:endParaRPr lang="en-US"/>
                  </a:p>
                </p:txBody>
              </p:sp>
              <p:sp>
                <p:nvSpPr>
                  <p:cNvPr id="7394" name="Line 47"/>
                  <p:cNvSpPr>
                    <a:spLocks noChangeShapeType="1"/>
                  </p:cNvSpPr>
                  <p:nvPr/>
                </p:nvSpPr>
                <p:spPr bwMode="auto">
                  <a:xfrm>
                    <a:off x="3000" y="2664"/>
                    <a:ext cx="520" cy="496"/>
                  </a:xfrm>
                  <a:prstGeom prst="line">
                    <a:avLst/>
                  </a:prstGeom>
                  <a:noFill/>
                  <a:ln w="9525">
                    <a:solidFill>
                      <a:schemeClr val="tx2"/>
                    </a:solidFill>
                    <a:miter lim="800000"/>
                    <a:headEnd/>
                    <a:tailEnd/>
                  </a:ln>
                </p:spPr>
                <p:txBody>
                  <a:bodyPr wrap="none" anchor="ctr"/>
                  <a:lstStyle/>
                  <a:p>
                    <a:endParaRPr lang="en-US"/>
                  </a:p>
                </p:txBody>
              </p:sp>
              <p:sp>
                <p:nvSpPr>
                  <p:cNvPr id="7395" name="Line 48"/>
                  <p:cNvSpPr>
                    <a:spLocks noChangeShapeType="1"/>
                  </p:cNvSpPr>
                  <p:nvPr/>
                </p:nvSpPr>
                <p:spPr bwMode="auto">
                  <a:xfrm>
                    <a:off x="3128" y="2664"/>
                    <a:ext cx="392" cy="368"/>
                  </a:xfrm>
                  <a:prstGeom prst="line">
                    <a:avLst/>
                  </a:prstGeom>
                  <a:noFill/>
                  <a:ln w="9525">
                    <a:solidFill>
                      <a:schemeClr val="tx2"/>
                    </a:solidFill>
                    <a:miter lim="800000"/>
                    <a:headEnd/>
                    <a:tailEnd/>
                  </a:ln>
                </p:spPr>
                <p:txBody>
                  <a:bodyPr wrap="none" anchor="ctr"/>
                  <a:lstStyle/>
                  <a:p>
                    <a:endParaRPr lang="en-US"/>
                  </a:p>
                </p:txBody>
              </p:sp>
              <p:sp>
                <p:nvSpPr>
                  <p:cNvPr id="7396" name="Line 49"/>
                  <p:cNvSpPr>
                    <a:spLocks noChangeShapeType="1"/>
                  </p:cNvSpPr>
                  <p:nvPr/>
                </p:nvSpPr>
                <p:spPr bwMode="auto">
                  <a:xfrm>
                    <a:off x="3256" y="2664"/>
                    <a:ext cx="256" cy="256"/>
                  </a:xfrm>
                  <a:prstGeom prst="line">
                    <a:avLst/>
                  </a:prstGeom>
                  <a:noFill/>
                  <a:ln w="9525">
                    <a:solidFill>
                      <a:schemeClr val="tx2"/>
                    </a:solidFill>
                    <a:miter lim="800000"/>
                    <a:headEnd/>
                    <a:tailEnd/>
                  </a:ln>
                </p:spPr>
                <p:txBody>
                  <a:bodyPr wrap="none" anchor="ctr"/>
                  <a:lstStyle/>
                  <a:p>
                    <a:endParaRPr lang="en-US"/>
                  </a:p>
                </p:txBody>
              </p:sp>
              <p:sp>
                <p:nvSpPr>
                  <p:cNvPr id="7397" name="Line 50"/>
                  <p:cNvSpPr>
                    <a:spLocks noChangeShapeType="1"/>
                  </p:cNvSpPr>
                  <p:nvPr/>
                </p:nvSpPr>
                <p:spPr bwMode="auto">
                  <a:xfrm>
                    <a:off x="3384" y="2664"/>
                    <a:ext cx="128" cy="120"/>
                  </a:xfrm>
                  <a:prstGeom prst="line">
                    <a:avLst/>
                  </a:prstGeom>
                  <a:noFill/>
                  <a:ln w="9525">
                    <a:solidFill>
                      <a:schemeClr val="tx2"/>
                    </a:solidFill>
                    <a:miter lim="800000"/>
                    <a:headEnd/>
                    <a:tailEnd/>
                  </a:ln>
                </p:spPr>
                <p:txBody>
                  <a:bodyPr wrap="none" anchor="ctr"/>
                  <a:lstStyle/>
                  <a:p>
                    <a:endParaRPr lang="en-US"/>
                  </a:p>
                </p:txBody>
              </p:sp>
            </p:grpSp>
            <p:grpSp>
              <p:nvGrpSpPr>
                <p:cNvPr id="7379" name="Group 51"/>
                <p:cNvGrpSpPr>
                  <a:grpSpLocks/>
                </p:cNvGrpSpPr>
                <p:nvPr/>
              </p:nvGrpSpPr>
              <p:grpSpPr bwMode="auto">
                <a:xfrm flipH="1" flipV="1">
                  <a:off x="2224" y="2792"/>
                  <a:ext cx="1160" cy="1096"/>
                  <a:chOff x="2360" y="2664"/>
                  <a:chExt cx="1160" cy="1096"/>
                </a:xfrm>
              </p:grpSpPr>
              <p:sp>
                <p:nvSpPr>
                  <p:cNvPr id="7380" name="Line 52"/>
                  <p:cNvSpPr>
                    <a:spLocks noChangeShapeType="1"/>
                  </p:cNvSpPr>
                  <p:nvPr/>
                </p:nvSpPr>
                <p:spPr bwMode="auto">
                  <a:xfrm>
                    <a:off x="2360" y="2664"/>
                    <a:ext cx="1152" cy="1096"/>
                  </a:xfrm>
                  <a:prstGeom prst="line">
                    <a:avLst/>
                  </a:prstGeom>
                  <a:noFill/>
                  <a:ln w="9525">
                    <a:solidFill>
                      <a:schemeClr val="tx2"/>
                    </a:solidFill>
                    <a:miter lim="800000"/>
                    <a:headEnd/>
                    <a:tailEnd/>
                  </a:ln>
                </p:spPr>
                <p:txBody>
                  <a:bodyPr wrap="none" anchor="ctr"/>
                  <a:lstStyle/>
                  <a:p>
                    <a:endParaRPr lang="en-US"/>
                  </a:p>
                </p:txBody>
              </p:sp>
              <p:sp>
                <p:nvSpPr>
                  <p:cNvPr id="7381" name="Line 53"/>
                  <p:cNvSpPr>
                    <a:spLocks noChangeShapeType="1"/>
                  </p:cNvSpPr>
                  <p:nvPr/>
                </p:nvSpPr>
                <p:spPr bwMode="auto">
                  <a:xfrm>
                    <a:off x="2488" y="2664"/>
                    <a:ext cx="1032" cy="976"/>
                  </a:xfrm>
                  <a:prstGeom prst="line">
                    <a:avLst/>
                  </a:prstGeom>
                  <a:noFill/>
                  <a:ln w="9525">
                    <a:solidFill>
                      <a:schemeClr val="tx2"/>
                    </a:solidFill>
                    <a:miter lim="800000"/>
                    <a:headEnd/>
                    <a:tailEnd/>
                  </a:ln>
                </p:spPr>
                <p:txBody>
                  <a:bodyPr wrap="none" anchor="ctr"/>
                  <a:lstStyle/>
                  <a:p>
                    <a:endParaRPr lang="en-US"/>
                  </a:p>
                </p:txBody>
              </p:sp>
              <p:sp>
                <p:nvSpPr>
                  <p:cNvPr id="7382" name="Line 54"/>
                  <p:cNvSpPr>
                    <a:spLocks noChangeShapeType="1"/>
                  </p:cNvSpPr>
                  <p:nvPr/>
                </p:nvSpPr>
                <p:spPr bwMode="auto">
                  <a:xfrm>
                    <a:off x="2616" y="2664"/>
                    <a:ext cx="896" cy="848"/>
                  </a:xfrm>
                  <a:prstGeom prst="line">
                    <a:avLst/>
                  </a:prstGeom>
                  <a:noFill/>
                  <a:ln w="9525">
                    <a:solidFill>
                      <a:schemeClr val="tx2"/>
                    </a:solidFill>
                    <a:miter lim="800000"/>
                    <a:headEnd/>
                    <a:tailEnd/>
                  </a:ln>
                </p:spPr>
                <p:txBody>
                  <a:bodyPr wrap="none" anchor="ctr"/>
                  <a:lstStyle/>
                  <a:p>
                    <a:endParaRPr lang="en-US"/>
                  </a:p>
                </p:txBody>
              </p:sp>
              <p:sp>
                <p:nvSpPr>
                  <p:cNvPr id="7383" name="Line 55"/>
                  <p:cNvSpPr>
                    <a:spLocks noChangeShapeType="1"/>
                  </p:cNvSpPr>
                  <p:nvPr/>
                </p:nvSpPr>
                <p:spPr bwMode="auto">
                  <a:xfrm>
                    <a:off x="2744" y="2664"/>
                    <a:ext cx="768" cy="744"/>
                  </a:xfrm>
                  <a:prstGeom prst="line">
                    <a:avLst/>
                  </a:prstGeom>
                  <a:noFill/>
                  <a:ln w="9525">
                    <a:solidFill>
                      <a:schemeClr val="tx2"/>
                    </a:solidFill>
                    <a:miter lim="800000"/>
                    <a:headEnd/>
                    <a:tailEnd/>
                  </a:ln>
                </p:spPr>
                <p:txBody>
                  <a:bodyPr wrap="none" anchor="ctr"/>
                  <a:lstStyle/>
                  <a:p>
                    <a:endParaRPr lang="en-US"/>
                  </a:p>
                </p:txBody>
              </p:sp>
              <p:sp>
                <p:nvSpPr>
                  <p:cNvPr id="7384" name="Line 56"/>
                  <p:cNvSpPr>
                    <a:spLocks noChangeShapeType="1"/>
                  </p:cNvSpPr>
                  <p:nvPr/>
                </p:nvSpPr>
                <p:spPr bwMode="auto">
                  <a:xfrm>
                    <a:off x="2872" y="2664"/>
                    <a:ext cx="640" cy="616"/>
                  </a:xfrm>
                  <a:prstGeom prst="line">
                    <a:avLst/>
                  </a:prstGeom>
                  <a:noFill/>
                  <a:ln w="9525">
                    <a:solidFill>
                      <a:schemeClr val="tx2"/>
                    </a:solidFill>
                    <a:miter lim="800000"/>
                    <a:headEnd/>
                    <a:tailEnd/>
                  </a:ln>
                </p:spPr>
                <p:txBody>
                  <a:bodyPr wrap="none" anchor="ctr"/>
                  <a:lstStyle/>
                  <a:p>
                    <a:endParaRPr lang="en-US"/>
                  </a:p>
                </p:txBody>
              </p:sp>
              <p:sp>
                <p:nvSpPr>
                  <p:cNvPr id="7385" name="Line 57"/>
                  <p:cNvSpPr>
                    <a:spLocks noChangeShapeType="1"/>
                  </p:cNvSpPr>
                  <p:nvPr/>
                </p:nvSpPr>
                <p:spPr bwMode="auto">
                  <a:xfrm>
                    <a:off x="3000" y="2664"/>
                    <a:ext cx="520" cy="496"/>
                  </a:xfrm>
                  <a:prstGeom prst="line">
                    <a:avLst/>
                  </a:prstGeom>
                  <a:noFill/>
                  <a:ln w="9525">
                    <a:solidFill>
                      <a:schemeClr val="tx2"/>
                    </a:solidFill>
                    <a:miter lim="800000"/>
                    <a:headEnd/>
                    <a:tailEnd/>
                  </a:ln>
                </p:spPr>
                <p:txBody>
                  <a:bodyPr wrap="none" anchor="ctr"/>
                  <a:lstStyle/>
                  <a:p>
                    <a:endParaRPr lang="en-US"/>
                  </a:p>
                </p:txBody>
              </p:sp>
              <p:sp>
                <p:nvSpPr>
                  <p:cNvPr id="7386" name="Line 58"/>
                  <p:cNvSpPr>
                    <a:spLocks noChangeShapeType="1"/>
                  </p:cNvSpPr>
                  <p:nvPr/>
                </p:nvSpPr>
                <p:spPr bwMode="auto">
                  <a:xfrm>
                    <a:off x="3128" y="2664"/>
                    <a:ext cx="392" cy="368"/>
                  </a:xfrm>
                  <a:prstGeom prst="line">
                    <a:avLst/>
                  </a:prstGeom>
                  <a:noFill/>
                  <a:ln w="9525">
                    <a:solidFill>
                      <a:schemeClr val="tx2"/>
                    </a:solidFill>
                    <a:miter lim="800000"/>
                    <a:headEnd/>
                    <a:tailEnd/>
                  </a:ln>
                </p:spPr>
                <p:txBody>
                  <a:bodyPr wrap="none" anchor="ctr"/>
                  <a:lstStyle/>
                  <a:p>
                    <a:endParaRPr lang="en-US"/>
                  </a:p>
                </p:txBody>
              </p:sp>
              <p:sp>
                <p:nvSpPr>
                  <p:cNvPr id="7387" name="Line 59"/>
                  <p:cNvSpPr>
                    <a:spLocks noChangeShapeType="1"/>
                  </p:cNvSpPr>
                  <p:nvPr/>
                </p:nvSpPr>
                <p:spPr bwMode="auto">
                  <a:xfrm>
                    <a:off x="3256" y="2664"/>
                    <a:ext cx="256" cy="256"/>
                  </a:xfrm>
                  <a:prstGeom prst="line">
                    <a:avLst/>
                  </a:prstGeom>
                  <a:noFill/>
                  <a:ln w="9525">
                    <a:solidFill>
                      <a:schemeClr val="tx2"/>
                    </a:solidFill>
                    <a:miter lim="800000"/>
                    <a:headEnd/>
                    <a:tailEnd/>
                  </a:ln>
                </p:spPr>
                <p:txBody>
                  <a:bodyPr wrap="none" anchor="ctr"/>
                  <a:lstStyle/>
                  <a:p>
                    <a:endParaRPr lang="en-US"/>
                  </a:p>
                </p:txBody>
              </p:sp>
              <p:sp>
                <p:nvSpPr>
                  <p:cNvPr id="7388" name="Line 60"/>
                  <p:cNvSpPr>
                    <a:spLocks noChangeShapeType="1"/>
                  </p:cNvSpPr>
                  <p:nvPr/>
                </p:nvSpPr>
                <p:spPr bwMode="auto">
                  <a:xfrm>
                    <a:off x="3384" y="2664"/>
                    <a:ext cx="128" cy="120"/>
                  </a:xfrm>
                  <a:prstGeom prst="line">
                    <a:avLst/>
                  </a:prstGeom>
                  <a:noFill/>
                  <a:ln w="9525">
                    <a:solidFill>
                      <a:schemeClr val="tx2"/>
                    </a:solidFill>
                    <a:miter lim="800000"/>
                    <a:headEnd/>
                    <a:tailEnd/>
                  </a:ln>
                </p:spPr>
                <p:txBody>
                  <a:bodyPr wrap="none" anchor="ctr"/>
                  <a:lstStyle/>
                  <a:p>
                    <a:endParaRPr lang="en-US"/>
                  </a:p>
                </p:txBody>
              </p:sp>
            </p:grpSp>
          </p:grpSp>
        </p:grpSp>
        <p:grpSp>
          <p:nvGrpSpPr>
            <p:cNvPr id="7241" name="Group 61"/>
            <p:cNvGrpSpPr>
              <a:grpSpLocks/>
            </p:cNvGrpSpPr>
            <p:nvPr/>
          </p:nvGrpSpPr>
          <p:grpSpPr bwMode="auto">
            <a:xfrm>
              <a:off x="2544" y="2624"/>
              <a:ext cx="1360" cy="1312"/>
              <a:chOff x="2200" y="2632"/>
              <a:chExt cx="1048" cy="1056"/>
            </a:xfrm>
          </p:grpSpPr>
          <p:grpSp>
            <p:nvGrpSpPr>
              <p:cNvPr id="7242" name="Group 62"/>
              <p:cNvGrpSpPr>
                <a:grpSpLocks/>
              </p:cNvGrpSpPr>
              <p:nvPr/>
            </p:nvGrpSpPr>
            <p:grpSpPr bwMode="auto">
              <a:xfrm>
                <a:off x="2200" y="2632"/>
                <a:ext cx="64" cy="1056"/>
                <a:chOff x="2040" y="2648"/>
                <a:chExt cx="64" cy="1056"/>
              </a:xfrm>
            </p:grpSpPr>
            <p:sp>
              <p:nvSpPr>
                <p:cNvPr id="7363" name="Oval 63"/>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64" name="Oval 64"/>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65" name="Oval 65"/>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66" name="Oval 66"/>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67" name="Oval 67"/>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68" name="Oval 68"/>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69" name="Oval 69"/>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70" name="Oval 70"/>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71" name="Oval 71"/>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72" name="Oval 72"/>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73" name="Oval 73"/>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3" name="Group 74"/>
              <p:cNvGrpSpPr>
                <a:grpSpLocks/>
              </p:cNvGrpSpPr>
              <p:nvPr/>
            </p:nvGrpSpPr>
            <p:grpSpPr bwMode="auto">
              <a:xfrm>
                <a:off x="2298" y="2632"/>
                <a:ext cx="64" cy="1056"/>
                <a:chOff x="2040" y="2648"/>
                <a:chExt cx="64" cy="1056"/>
              </a:xfrm>
            </p:grpSpPr>
            <p:sp>
              <p:nvSpPr>
                <p:cNvPr id="7352" name="Oval 75"/>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53" name="Oval 76"/>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54" name="Oval 77"/>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55" name="Oval 78"/>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56" name="Oval 79"/>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57" name="Oval 80"/>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58" name="Oval 81"/>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59" name="Oval 82"/>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60" name="Oval 83"/>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61" name="Oval 84"/>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62" name="Oval 85"/>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4" name="Group 86"/>
              <p:cNvGrpSpPr>
                <a:grpSpLocks/>
              </p:cNvGrpSpPr>
              <p:nvPr/>
            </p:nvGrpSpPr>
            <p:grpSpPr bwMode="auto">
              <a:xfrm>
                <a:off x="2396" y="2632"/>
                <a:ext cx="64" cy="1056"/>
                <a:chOff x="2040" y="2648"/>
                <a:chExt cx="64" cy="1056"/>
              </a:xfrm>
            </p:grpSpPr>
            <p:sp>
              <p:nvSpPr>
                <p:cNvPr id="7341" name="Oval 87"/>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42" name="Oval 88"/>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43" name="Oval 89"/>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44" name="Oval 90"/>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45" name="Oval 91"/>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46" name="Oval 92"/>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47" name="Oval 93"/>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48" name="Oval 94"/>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49" name="Oval 95"/>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50" name="Oval 96"/>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51" name="Oval 97"/>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5" name="Group 98"/>
              <p:cNvGrpSpPr>
                <a:grpSpLocks/>
              </p:cNvGrpSpPr>
              <p:nvPr/>
            </p:nvGrpSpPr>
            <p:grpSpPr bwMode="auto">
              <a:xfrm>
                <a:off x="2495" y="2632"/>
                <a:ext cx="64" cy="1056"/>
                <a:chOff x="2040" y="2648"/>
                <a:chExt cx="64" cy="1056"/>
              </a:xfrm>
            </p:grpSpPr>
            <p:sp>
              <p:nvSpPr>
                <p:cNvPr id="7330" name="Oval 99"/>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31" name="Oval 100"/>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32" name="Oval 101"/>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33" name="Oval 102"/>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34" name="Oval 103"/>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35" name="Oval 104"/>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36" name="Oval 105"/>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37" name="Oval 106"/>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38" name="Oval 107"/>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39" name="Oval 108"/>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40" name="Oval 109"/>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6" name="Group 110"/>
              <p:cNvGrpSpPr>
                <a:grpSpLocks/>
              </p:cNvGrpSpPr>
              <p:nvPr/>
            </p:nvGrpSpPr>
            <p:grpSpPr bwMode="auto">
              <a:xfrm>
                <a:off x="2593" y="2632"/>
                <a:ext cx="64" cy="1056"/>
                <a:chOff x="2040" y="2648"/>
                <a:chExt cx="64" cy="1056"/>
              </a:xfrm>
            </p:grpSpPr>
            <p:sp>
              <p:nvSpPr>
                <p:cNvPr id="7319" name="Oval 111"/>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20" name="Oval 112"/>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21" name="Oval 113"/>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22" name="Oval 114"/>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23" name="Oval 115"/>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24" name="Oval 116"/>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25" name="Oval 117"/>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26" name="Oval 118"/>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27" name="Oval 119"/>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28" name="Oval 120"/>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29" name="Oval 121"/>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7" name="Group 122"/>
              <p:cNvGrpSpPr>
                <a:grpSpLocks/>
              </p:cNvGrpSpPr>
              <p:nvPr/>
            </p:nvGrpSpPr>
            <p:grpSpPr bwMode="auto">
              <a:xfrm>
                <a:off x="2692" y="2632"/>
                <a:ext cx="64" cy="1056"/>
                <a:chOff x="2040" y="2648"/>
                <a:chExt cx="64" cy="1056"/>
              </a:xfrm>
            </p:grpSpPr>
            <p:sp>
              <p:nvSpPr>
                <p:cNvPr id="7308" name="Oval 123"/>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309" name="Oval 124"/>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310" name="Oval 125"/>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11" name="Oval 126"/>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12" name="Oval 127"/>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13" name="Oval 128"/>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14" name="Oval 129"/>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15" name="Oval 130"/>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16" name="Oval 131"/>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17" name="Oval 132"/>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18" name="Oval 133"/>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8" name="Group 134"/>
              <p:cNvGrpSpPr>
                <a:grpSpLocks/>
              </p:cNvGrpSpPr>
              <p:nvPr/>
            </p:nvGrpSpPr>
            <p:grpSpPr bwMode="auto">
              <a:xfrm>
                <a:off x="2790" y="2632"/>
                <a:ext cx="64" cy="1056"/>
                <a:chOff x="2040" y="2648"/>
                <a:chExt cx="64" cy="1056"/>
              </a:xfrm>
            </p:grpSpPr>
            <p:sp>
              <p:nvSpPr>
                <p:cNvPr id="7297" name="Oval 135"/>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98" name="Oval 136"/>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99" name="Oval 137"/>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300" name="Oval 138"/>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301" name="Oval 139"/>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302" name="Oval 140"/>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303" name="Oval 141"/>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304" name="Oval 142"/>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305" name="Oval 143"/>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306" name="Oval 144"/>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307" name="Oval 145"/>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49" name="Group 146"/>
              <p:cNvGrpSpPr>
                <a:grpSpLocks/>
              </p:cNvGrpSpPr>
              <p:nvPr/>
            </p:nvGrpSpPr>
            <p:grpSpPr bwMode="auto">
              <a:xfrm>
                <a:off x="2888" y="2632"/>
                <a:ext cx="64" cy="1056"/>
                <a:chOff x="2040" y="2648"/>
                <a:chExt cx="64" cy="1056"/>
              </a:xfrm>
            </p:grpSpPr>
            <p:sp>
              <p:nvSpPr>
                <p:cNvPr id="7286" name="Oval 147"/>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87" name="Oval 148"/>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88" name="Oval 149"/>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289" name="Oval 150"/>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290" name="Oval 151"/>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291" name="Oval 152"/>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292" name="Oval 153"/>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293" name="Oval 154"/>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294" name="Oval 155"/>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295" name="Oval 156"/>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296" name="Oval 157"/>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50" name="Group 158"/>
              <p:cNvGrpSpPr>
                <a:grpSpLocks/>
              </p:cNvGrpSpPr>
              <p:nvPr/>
            </p:nvGrpSpPr>
            <p:grpSpPr bwMode="auto">
              <a:xfrm>
                <a:off x="2987" y="2632"/>
                <a:ext cx="64" cy="1056"/>
                <a:chOff x="2040" y="2648"/>
                <a:chExt cx="64" cy="1056"/>
              </a:xfrm>
            </p:grpSpPr>
            <p:sp>
              <p:nvSpPr>
                <p:cNvPr id="7275" name="Oval 159"/>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76" name="Oval 160"/>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77" name="Oval 161"/>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278" name="Oval 162"/>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279" name="Oval 163"/>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280" name="Oval 164"/>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281" name="Oval 165"/>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282" name="Oval 166"/>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283" name="Oval 167"/>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284" name="Oval 168"/>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285" name="Oval 169"/>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51" name="Group 170"/>
              <p:cNvGrpSpPr>
                <a:grpSpLocks/>
              </p:cNvGrpSpPr>
              <p:nvPr/>
            </p:nvGrpSpPr>
            <p:grpSpPr bwMode="auto">
              <a:xfrm>
                <a:off x="3085" y="2632"/>
                <a:ext cx="64" cy="1056"/>
                <a:chOff x="2040" y="2648"/>
                <a:chExt cx="64" cy="1056"/>
              </a:xfrm>
            </p:grpSpPr>
            <p:sp>
              <p:nvSpPr>
                <p:cNvPr id="7264" name="Oval 171"/>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65" name="Oval 172"/>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66" name="Oval 173"/>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267" name="Oval 174"/>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268" name="Oval 175"/>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269" name="Oval 176"/>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270" name="Oval 177"/>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271" name="Oval 178"/>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272" name="Oval 179"/>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273" name="Oval 180"/>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274" name="Oval 181"/>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nvGrpSpPr>
              <p:cNvPr id="7252" name="Group 182"/>
              <p:cNvGrpSpPr>
                <a:grpSpLocks/>
              </p:cNvGrpSpPr>
              <p:nvPr/>
            </p:nvGrpSpPr>
            <p:grpSpPr bwMode="auto">
              <a:xfrm>
                <a:off x="3184" y="2632"/>
                <a:ext cx="64" cy="1056"/>
                <a:chOff x="2040" y="2648"/>
                <a:chExt cx="64" cy="1056"/>
              </a:xfrm>
            </p:grpSpPr>
            <p:sp>
              <p:nvSpPr>
                <p:cNvPr id="7253" name="Oval 183"/>
                <p:cNvSpPr>
                  <a:spLocks noChangeArrowheads="1"/>
                </p:cNvSpPr>
                <p:nvPr/>
              </p:nvSpPr>
              <p:spPr bwMode="auto">
                <a:xfrm>
                  <a:off x="2040" y="2648"/>
                  <a:ext cx="64" cy="64"/>
                </a:xfrm>
                <a:prstGeom prst="ellipse">
                  <a:avLst/>
                </a:prstGeom>
                <a:solidFill>
                  <a:schemeClr val="accent2"/>
                </a:solidFill>
                <a:ln w="9525">
                  <a:noFill/>
                  <a:miter lim="800000"/>
                  <a:headEnd/>
                  <a:tailEnd/>
                </a:ln>
              </p:spPr>
              <p:txBody>
                <a:bodyPr wrap="none" anchor="ctr"/>
                <a:lstStyle/>
                <a:p>
                  <a:endParaRPr lang="en-US"/>
                </a:p>
              </p:txBody>
            </p:sp>
            <p:sp>
              <p:nvSpPr>
                <p:cNvPr id="7254" name="Oval 184"/>
                <p:cNvSpPr>
                  <a:spLocks noChangeArrowheads="1"/>
                </p:cNvSpPr>
                <p:nvPr/>
              </p:nvSpPr>
              <p:spPr bwMode="auto">
                <a:xfrm>
                  <a:off x="2040" y="2747"/>
                  <a:ext cx="64" cy="64"/>
                </a:xfrm>
                <a:prstGeom prst="ellipse">
                  <a:avLst/>
                </a:prstGeom>
                <a:solidFill>
                  <a:schemeClr val="accent2"/>
                </a:solidFill>
                <a:ln w="9525">
                  <a:noFill/>
                  <a:miter lim="800000"/>
                  <a:headEnd/>
                  <a:tailEnd/>
                </a:ln>
              </p:spPr>
              <p:txBody>
                <a:bodyPr wrap="none" anchor="ctr"/>
                <a:lstStyle/>
                <a:p>
                  <a:endParaRPr lang="en-US"/>
                </a:p>
              </p:txBody>
            </p:sp>
            <p:sp>
              <p:nvSpPr>
                <p:cNvPr id="7255" name="Oval 185"/>
                <p:cNvSpPr>
                  <a:spLocks noChangeArrowheads="1"/>
                </p:cNvSpPr>
                <p:nvPr/>
              </p:nvSpPr>
              <p:spPr bwMode="auto">
                <a:xfrm>
                  <a:off x="2040" y="2846"/>
                  <a:ext cx="64" cy="64"/>
                </a:xfrm>
                <a:prstGeom prst="ellipse">
                  <a:avLst/>
                </a:prstGeom>
                <a:solidFill>
                  <a:schemeClr val="accent2"/>
                </a:solidFill>
                <a:ln w="9525">
                  <a:noFill/>
                  <a:miter lim="800000"/>
                  <a:headEnd/>
                  <a:tailEnd/>
                </a:ln>
              </p:spPr>
              <p:txBody>
                <a:bodyPr wrap="none" anchor="ctr"/>
                <a:lstStyle/>
                <a:p>
                  <a:endParaRPr lang="en-US"/>
                </a:p>
              </p:txBody>
            </p:sp>
            <p:sp>
              <p:nvSpPr>
                <p:cNvPr id="7256" name="Oval 186"/>
                <p:cNvSpPr>
                  <a:spLocks noChangeArrowheads="1"/>
                </p:cNvSpPr>
                <p:nvPr/>
              </p:nvSpPr>
              <p:spPr bwMode="auto">
                <a:xfrm>
                  <a:off x="2040" y="2945"/>
                  <a:ext cx="64" cy="64"/>
                </a:xfrm>
                <a:prstGeom prst="ellipse">
                  <a:avLst/>
                </a:prstGeom>
                <a:solidFill>
                  <a:schemeClr val="accent2"/>
                </a:solidFill>
                <a:ln w="9525">
                  <a:noFill/>
                  <a:miter lim="800000"/>
                  <a:headEnd/>
                  <a:tailEnd/>
                </a:ln>
              </p:spPr>
              <p:txBody>
                <a:bodyPr wrap="none" anchor="ctr"/>
                <a:lstStyle/>
                <a:p>
                  <a:endParaRPr lang="en-US"/>
                </a:p>
              </p:txBody>
            </p:sp>
            <p:sp>
              <p:nvSpPr>
                <p:cNvPr id="7257" name="Oval 187"/>
                <p:cNvSpPr>
                  <a:spLocks noChangeArrowheads="1"/>
                </p:cNvSpPr>
                <p:nvPr/>
              </p:nvSpPr>
              <p:spPr bwMode="auto">
                <a:xfrm>
                  <a:off x="2040" y="3044"/>
                  <a:ext cx="64" cy="64"/>
                </a:xfrm>
                <a:prstGeom prst="ellipse">
                  <a:avLst/>
                </a:prstGeom>
                <a:solidFill>
                  <a:schemeClr val="accent2"/>
                </a:solidFill>
                <a:ln w="9525">
                  <a:noFill/>
                  <a:miter lim="800000"/>
                  <a:headEnd/>
                  <a:tailEnd/>
                </a:ln>
              </p:spPr>
              <p:txBody>
                <a:bodyPr wrap="none" anchor="ctr"/>
                <a:lstStyle/>
                <a:p>
                  <a:endParaRPr lang="en-US"/>
                </a:p>
              </p:txBody>
            </p:sp>
            <p:sp>
              <p:nvSpPr>
                <p:cNvPr id="7258" name="Oval 188"/>
                <p:cNvSpPr>
                  <a:spLocks noChangeArrowheads="1"/>
                </p:cNvSpPr>
                <p:nvPr/>
              </p:nvSpPr>
              <p:spPr bwMode="auto">
                <a:xfrm>
                  <a:off x="2040" y="3144"/>
                  <a:ext cx="64" cy="64"/>
                </a:xfrm>
                <a:prstGeom prst="ellipse">
                  <a:avLst/>
                </a:prstGeom>
                <a:solidFill>
                  <a:schemeClr val="accent2"/>
                </a:solidFill>
                <a:ln w="9525">
                  <a:noFill/>
                  <a:miter lim="800000"/>
                  <a:headEnd/>
                  <a:tailEnd/>
                </a:ln>
              </p:spPr>
              <p:txBody>
                <a:bodyPr wrap="none" anchor="ctr"/>
                <a:lstStyle/>
                <a:p>
                  <a:endParaRPr lang="en-US"/>
                </a:p>
              </p:txBody>
            </p:sp>
            <p:sp>
              <p:nvSpPr>
                <p:cNvPr id="7259" name="Oval 189"/>
                <p:cNvSpPr>
                  <a:spLocks noChangeArrowheads="1"/>
                </p:cNvSpPr>
                <p:nvPr/>
              </p:nvSpPr>
              <p:spPr bwMode="auto">
                <a:xfrm>
                  <a:off x="2040" y="3243"/>
                  <a:ext cx="64" cy="64"/>
                </a:xfrm>
                <a:prstGeom prst="ellipse">
                  <a:avLst/>
                </a:prstGeom>
                <a:solidFill>
                  <a:schemeClr val="accent2"/>
                </a:solidFill>
                <a:ln w="9525">
                  <a:noFill/>
                  <a:miter lim="800000"/>
                  <a:headEnd/>
                  <a:tailEnd/>
                </a:ln>
              </p:spPr>
              <p:txBody>
                <a:bodyPr wrap="none" anchor="ctr"/>
                <a:lstStyle/>
                <a:p>
                  <a:endParaRPr lang="en-US"/>
                </a:p>
              </p:txBody>
            </p:sp>
            <p:sp>
              <p:nvSpPr>
                <p:cNvPr id="7260" name="Oval 190"/>
                <p:cNvSpPr>
                  <a:spLocks noChangeArrowheads="1"/>
                </p:cNvSpPr>
                <p:nvPr/>
              </p:nvSpPr>
              <p:spPr bwMode="auto">
                <a:xfrm>
                  <a:off x="2040" y="3342"/>
                  <a:ext cx="64" cy="64"/>
                </a:xfrm>
                <a:prstGeom prst="ellipse">
                  <a:avLst/>
                </a:prstGeom>
                <a:solidFill>
                  <a:schemeClr val="accent2"/>
                </a:solidFill>
                <a:ln w="9525">
                  <a:noFill/>
                  <a:miter lim="800000"/>
                  <a:headEnd/>
                  <a:tailEnd/>
                </a:ln>
              </p:spPr>
              <p:txBody>
                <a:bodyPr wrap="none" anchor="ctr"/>
                <a:lstStyle/>
                <a:p>
                  <a:endParaRPr lang="en-US"/>
                </a:p>
              </p:txBody>
            </p:sp>
            <p:sp>
              <p:nvSpPr>
                <p:cNvPr id="7261" name="Oval 191"/>
                <p:cNvSpPr>
                  <a:spLocks noChangeArrowheads="1"/>
                </p:cNvSpPr>
                <p:nvPr/>
              </p:nvSpPr>
              <p:spPr bwMode="auto">
                <a:xfrm>
                  <a:off x="2040" y="3441"/>
                  <a:ext cx="64" cy="64"/>
                </a:xfrm>
                <a:prstGeom prst="ellipse">
                  <a:avLst/>
                </a:prstGeom>
                <a:solidFill>
                  <a:schemeClr val="accent2"/>
                </a:solidFill>
                <a:ln w="9525">
                  <a:noFill/>
                  <a:miter lim="800000"/>
                  <a:headEnd/>
                  <a:tailEnd/>
                </a:ln>
              </p:spPr>
              <p:txBody>
                <a:bodyPr wrap="none" anchor="ctr"/>
                <a:lstStyle/>
                <a:p>
                  <a:endParaRPr lang="en-US"/>
                </a:p>
              </p:txBody>
            </p:sp>
            <p:sp>
              <p:nvSpPr>
                <p:cNvPr id="7262" name="Oval 192"/>
                <p:cNvSpPr>
                  <a:spLocks noChangeArrowheads="1"/>
                </p:cNvSpPr>
                <p:nvPr/>
              </p:nvSpPr>
              <p:spPr bwMode="auto">
                <a:xfrm>
                  <a:off x="2040" y="3540"/>
                  <a:ext cx="64" cy="64"/>
                </a:xfrm>
                <a:prstGeom prst="ellipse">
                  <a:avLst/>
                </a:prstGeom>
                <a:solidFill>
                  <a:schemeClr val="accent2"/>
                </a:solidFill>
                <a:ln w="9525">
                  <a:noFill/>
                  <a:miter lim="800000"/>
                  <a:headEnd/>
                  <a:tailEnd/>
                </a:ln>
              </p:spPr>
              <p:txBody>
                <a:bodyPr wrap="none" anchor="ctr"/>
                <a:lstStyle/>
                <a:p>
                  <a:endParaRPr lang="en-US"/>
                </a:p>
              </p:txBody>
            </p:sp>
            <p:sp>
              <p:nvSpPr>
                <p:cNvPr id="7263" name="Oval 193"/>
                <p:cNvSpPr>
                  <a:spLocks noChangeArrowheads="1"/>
                </p:cNvSpPr>
                <p:nvPr/>
              </p:nvSpPr>
              <p:spPr bwMode="auto">
                <a:xfrm>
                  <a:off x="2040" y="3640"/>
                  <a:ext cx="64" cy="64"/>
                </a:xfrm>
                <a:prstGeom prst="ellipse">
                  <a:avLst/>
                </a:prstGeom>
                <a:solidFill>
                  <a:schemeClr val="accent2"/>
                </a:solidFill>
                <a:ln w="9525">
                  <a:noFill/>
                  <a:miter lim="800000"/>
                  <a:headEnd/>
                  <a:tailEnd/>
                </a:ln>
              </p:spPr>
              <p:txBody>
                <a:bodyPr wrap="none" anchor="ctr"/>
                <a:lstStyle/>
                <a:p>
                  <a:endParaRPr lang="en-US"/>
                </a:p>
              </p:txBody>
            </p:sp>
          </p:grpSp>
        </p:grpSp>
      </p:grpSp>
      <p:grpSp>
        <p:nvGrpSpPr>
          <p:cNvPr id="25" name="Group 194"/>
          <p:cNvGrpSpPr>
            <a:grpSpLocks/>
          </p:cNvGrpSpPr>
          <p:nvPr/>
        </p:nvGrpSpPr>
        <p:grpSpPr bwMode="auto">
          <a:xfrm>
            <a:off x="2903538" y="2819400"/>
            <a:ext cx="2159000" cy="2095500"/>
            <a:chOff x="2192" y="2616"/>
            <a:chExt cx="1360" cy="1320"/>
          </a:xfrm>
        </p:grpSpPr>
        <p:sp>
          <p:nvSpPr>
            <p:cNvPr id="7237" name="Freeform 195"/>
            <p:cNvSpPr>
              <a:spLocks/>
            </p:cNvSpPr>
            <p:nvPr/>
          </p:nvSpPr>
          <p:spPr bwMode="auto">
            <a:xfrm>
              <a:off x="2232" y="2664"/>
              <a:ext cx="1280" cy="1232"/>
            </a:xfrm>
            <a:custGeom>
              <a:avLst/>
              <a:gdLst>
                <a:gd name="T0" fmla="*/ 0 w 1280"/>
                <a:gd name="T1" fmla="*/ 0 h 1232"/>
                <a:gd name="T2" fmla="*/ 256 w 1280"/>
                <a:gd name="T3" fmla="*/ 248 h 1232"/>
                <a:gd name="T4" fmla="*/ 512 w 1280"/>
                <a:gd name="T5" fmla="*/ 248 h 1232"/>
                <a:gd name="T6" fmla="*/ 768 w 1280"/>
                <a:gd name="T7" fmla="*/ 488 h 1232"/>
                <a:gd name="T8" fmla="*/ 904 w 1280"/>
                <a:gd name="T9" fmla="*/ 496 h 1232"/>
                <a:gd name="T10" fmla="*/ 1032 w 1280"/>
                <a:gd name="T11" fmla="*/ 616 h 1232"/>
                <a:gd name="T12" fmla="*/ 1024 w 1280"/>
                <a:gd name="T13" fmla="*/ 984 h 1232"/>
                <a:gd name="T14" fmla="*/ 1280 w 1280"/>
                <a:gd name="T15" fmla="*/ 1232 h 1232"/>
                <a:gd name="T16" fmla="*/ 0 60000 65536"/>
                <a:gd name="T17" fmla="*/ 0 60000 65536"/>
                <a:gd name="T18" fmla="*/ 0 60000 65536"/>
                <a:gd name="T19" fmla="*/ 0 60000 65536"/>
                <a:gd name="T20" fmla="*/ 0 60000 65536"/>
                <a:gd name="T21" fmla="*/ 0 60000 65536"/>
                <a:gd name="T22" fmla="*/ 0 60000 65536"/>
                <a:gd name="T23" fmla="*/ 0 60000 65536"/>
                <a:gd name="T24" fmla="*/ 0 w 1280"/>
                <a:gd name="T25" fmla="*/ 0 h 1232"/>
                <a:gd name="T26" fmla="*/ 1280 w 1280"/>
                <a:gd name="T27" fmla="*/ 1232 h 1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0" h="1232">
                  <a:moveTo>
                    <a:pt x="0" y="0"/>
                  </a:moveTo>
                  <a:lnTo>
                    <a:pt x="256" y="248"/>
                  </a:lnTo>
                  <a:lnTo>
                    <a:pt x="512" y="248"/>
                  </a:lnTo>
                  <a:lnTo>
                    <a:pt x="768" y="488"/>
                  </a:lnTo>
                  <a:lnTo>
                    <a:pt x="904" y="496"/>
                  </a:lnTo>
                  <a:lnTo>
                    <a:pt x="1032" y="616"/>
                  </a:lnTo>
                  <a:lnTo>
                    <a:pt x="1024" y="984"/>
                  </a:lnTo>
                  <a:lnTo>
                    <a:pt x="1280" y="1232"/>
                  </a:lnTo>
                </a:path>
              </a:pathLst>
            </a:custGeom>
            <a:noFill/>
            <a:ln w="76200">
              <a:solidFill>
                <a:srgbClr val="CC6600"/>
              </a:solidFill>
              <a:miter lim="800000"/>
              <a:headEnd/>
              <a:tailEnd/>
            </a:ln>
          </p:spPr>
          <p:txBody>
            <a:bodyPr wrap="none" anchor="ctr"/>
            <a:lstStyle/>
            <a:p>
              <a:endParaRPr lang="en-US"/>
            </a:p>
          </p:txBody>
        </p:sp>
        <p:sp>
          <p:nvSpPr>
            <p:cNvPr id="7238" name="Oval 196"/>
            <p:cNvSpPr>
              <a:spLocks noChangeArrowheads="1"/>
            </p:cNvSpPr>
            <p:nvPr/>
          </p:nvSpPr>
          <p:spPr bwMode="auto">
            <a:xfrm>
              <a:off x="2192" y="2616"/>
              <a:ext cx="88" cy="88"/>
            </a:xfrm>
            <a:prstGeom prst="ellipse">
              <a:avLst/>
            </a:prstGeom>
            <a:solidFill>
              <a:schemeClr val="accent1"/>
            </a:solidFill>
            <a:ln w="28575">
              <a:solidFill>
                <a:schemeClr val="tx1"/>
              </a:solidFill>
              <a:miter lim="800000"/>
              <a:headEnd/>
              <a:tailEnd/>
            </a:ln>
          </p:spPr>
          <p:txBody>
            <a:bodyPr wrap="none" anchor="ctr"/>
            <a:lstStyle/>
            <a:p>
              <a:endParaRPr lang="en-US"/>
            </a:p>
          </p:txBody>
        </p:sp>
        <p:sp>
          <p:nvSpPr>
            <p:cNvPr id="7239" name="Oval 197"/>
            <p:cNvSpPr>
              <a:spLocks noChangeArrowheads="1"/>
            </p:cNvSpPr>
            <p:nvPr/>
          </p:nvSpPr>
          <p:spPr bwMode="auto">
            <a:xfrm>
              <a:off x="3464" y="3848"/>
              <a:ext cx="88" cy="88"/>
            </a:xfrm>
            <a:prstGeom prst="ellipse">
              <a:avLst/>
            </a:prstGeom>
            <a:solidFill>
              <a:schemeClr val="accent1"/>
            </a:solidFill>
            <a:ln w="28575">
              <a:solidFill>
                <a:schemeClr val="tx1"/>
              </a:solidFill>
              <a:miter lim="800000"/>
              <a:headEnd/>
              <a:tailEnd/>
            </a:ln>
          </p:spPr>
          <p:txBody>
            <a:bodyPr wrap="none" anchor="ctr"/>
            <a:lstStyle/>
            <a:p>
              <a:endParaRPr lang="en-US"/>
            </a:p>
          </p:txBody>
        </p:sp>
      </p:grpSp>
      <p:sp>
        <p:nvSpPr>
          <p:cNvPr id="709830" name="Rectangle 198"/>
          <p:cNvSpPr>
            <a:spLocks noChangeArrowheads="1"/>
          </p:cNvSpPr>
          <p:nvPr/>
        </p:nvSpPr>
        <p:spPr bwMode="auto">
          <a:xfrm>
            <a:off x="228600" y="6400800"/>
            <a:ext cx="11769582" cy="338554"/>
          </a:xfrm>
          <a:prstGeom prst="rect">
            <a:avLst/>
          </a:prstGeom>
          <a:noFill/>
          <a:ln w="9525">
            <a:noFill/>
            <a:miter lim="800000"/>
            <a:headEnd/>
            <a:tailEnd/>
          </a:ln>
        </p:spPr>
        <p:txBody>
          <a:bodyPr wrap="square">
            <a:spAutoFit/>
          </a:bodyPr>
          <a:lstStyle/>
          <a:p>
            <a:pPr marL="0" lvl="1" algn="ctr">
              <a:spcBef>
                <a:spcPct val="50000"/>
              </a:spcBef>
              <a:buClr>
                <a:schemeClr val="tx1"/>
              </a:buClr>
              <a:buSzPct val="100000"/>
            </a:pPr>
            <a:r>
              <a:rPr lang="en-US" sz="1600" dirty="0"/>
              <a:t>Y. </a:t>
            </a:r>
            <a:r>
              <a:rPr lang="en-US" sz="1600" dirty="0" err="1"/>
              <a:t>Ohta</a:t>
            </a:r>
            <a:r>
              <a:rPr lang="en-US" sz="1600" dirty="0"/>
              <a:t> and T. </a:t>
            </a:r>
            <a:r>
              <a:rPr lang="en-US" sz="1600" dirty="0" err="1"/>
              <a:t>Kanade</a:t>
            </a:r>
            <a:r>
              <a:rPr lang="en-US" sz="1600" dirty="0"/>
              <a:t>. </a:t>
            </a:r>
            <a:r>
              <a:rPr lang="en-US" sz="1600" dirty="0">
                <a:hlinkClick r:id="rId6"/>
              </a:rPr>
              <a:t>Stereo by Intra- and Inter-Scanline Search Using Dynamic Programming</a:t>
            </a:r>
            <a:r>
              <a:rPr lang="en-US" sz="1600" dirty="0"/>
              <a:t>. IEEE Trans. PAMI, 1985</a:t>
            </a:r>
          </a:p>
        </p:txBody>
      </p:sp>
      <p:grpSp>
        <p:nvGrpSpPr>
          <p:cNvPr id="26" name="Group 199"/>
          <p:cNvGrpSpPr>
            <a:grpSpLocks/>
          </p:cNvGrpSpPr>
          <p:nvPr/>
        </p:nvGrpSpPr>
        <p:grpSpPr bwMode="auto">
          <a:xfrm>
            <a:off x="1900238" y="2286000"/>
            <a:ext cx="4221162" cy="2990850"/>
            <a:chOff x="1904" y="2280"/>
            <a:chExt cx="2659" cy="1884"/>
          </a:xfrm>
        </p:grpSpPr>
        <p:grpSp>
          <p:nvGrpSpPr>
            <p:cNvPr id="7211" name="Group 200"/>
            <p:cNvGrpSpPr>
              <a:grpSpLocks/>
            </p:cNvGrpSpPr>
            <p:nvPr/>
          </p:nvGrpSpPr>
          <p:grpSpPr bwMode="auto">
            <a:xfrm>
              <a:off x="1904" y="2280"/>
              <a:ext cx="512" cy="1744"/>
              <a:chOff x="1904" y="2280"/>
              <a:chExt cx="512" cy="1744"/>
            </a:xfrm>
          </p:grpSpPr>
          <p:graphicFrame>
            <p:nvGraphicFramePr>
              <p:cNvPr id="7176" name="Object 201"/>
              <p:cNvGraphicFramePr>
                <a:graphicFrameLocks noChangeAspect="1"/>
              </p:cNvGraphicFramePr>
              <p:nvPr/>
            </p:nvGraphicFramePr>
            <p:xfrm>
              <a:off x="1904" y="2280"/>
              <a:ext cx="408" cy="388"/>
            </p:xfrm>
            <a:graphic>
              <a:graphicData uri="http://schemas.openxmlformats.org/presentationml/2006/ole">
                <mc:AlternateContent xmlns:mc="http://schemas.openxmlformats.org/markup-compatibility/2006">
                  <mc:Choice xmlns:v="urn:schemas-microsoft-com:vml" Requires="v">
                    <p:oleObj name="Equation" r:id="rId7" imgW="253800" imgH="241200" progId="Equation.3">
                      <p:embed/>
                    </p:oleObj>
                  </mc:Choice>
                  <mc:Fallback>
                    <p:oleObj name="Equation" r:id="rId7" imgW="253800" imgH="241200" progId="Equation.3">
                      <p:embed/>
                      <p:pic>
                        <p:nvPicPr>
                          <p:cNvPr id="0" name="Object 2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4" y="2280"/>
                            <a:ext cx="408" cy="3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7225" name="Group 202"/>
              <p:cNvGrpSpPr>
                <a:grpSpLocks/>
              </p:cNvGrpSpPr>
              <p:nvPr/>
            </p:nvGrpSpPr>
            <p:grpSpPr bwMode="auto">
              <a:xfrm>
                <a:off x="2328" y="2404"/>
                <a:ext cx="88" cy="1620"/>
                <a:chOff x="2816" y="2404"/>
                <a:chExt cx="88" cy="1620"/>
              </a:xfrm>
            </p:grpSpPr>
            <p:sp>
              <p:nvSpPr>
                <p:cNvPr id="7226" name="Line 203"/>
                <p:cNvSpPr>
                  <a:spLocks noChangeShapeType="1"/>
                </p:cNvSpPr>
                <p:nvPr/>
              </p:nvSpPr>
              <p:spPr bwMode="auto">
                <a:xfrm flipH="1">
                  <a:off x="2840" y="2404"/>
                  <a:ext cx="1" cy="1620"/>
                </a:xfrm>
                <a:prstGeom prst="line">
                  <a:avLst/>
                </a:prstGeom>
                <a:noFill/>
                <a:ln w="28575">
                  <a:solidFill>
                    <a:schemeClr val="folHlink"/>
                  </a:solidFill>
                  <a:miter lim="800000"/>
                  <a:headEnd type="triangle" w="med" len="med"/>
                  <a:tailEnd/>
                </a:ln>
              </p:spPr>
              <p:txBody>
                <a:bodyPr wrap="none" anchor="ctr"/>
                <a:lstStyle/>
                <a:p>
                  <a:endParaRPr lang="en-US"/>
                </a:p>
              </p:txBody>
            </p:sp>
            <p:sp>
              <p:nvSpPr>
                <p:cNvPr id="7227" name="Rectangle 204"/>
                <p:cNvSpPr>
                  <a:spLocks noChangeArrowheads="1"/>
                </p:cNvSpPr>
                <p:nvPr/>
              </p:nvSpPr>
              <p:spPr bwMode="auto">
                <a:xfrm>
                  <a:off x="2816" y="2680"/>
                  <a:ext cx="88" cy="88"/>
                </a:xfrm>
                <a:prstGeom prst="rect">
                  <a:avLst/>
                </a:prstGeom>
                <a:noFill/>
                <a:ln w="9525">
                  <a:solidFill>
                    <a:schemeClr val="tx1"/>
                  </a:solidFill>
                  <a:miter lim="800000"/>
                  <a:headEnd/>
                  <a:tailEnd/>
                </a:ln>
              </p:spPr>
              <p:txBody>
                <a:bodyPr wrap="none" anchor="ctr"/>
                <a:lstStyle/>
                <a:p>
                  <a:endParaRPr lang="en-US"/>
                </a:p>
              </p:txBody>
            </p:sp>
            <p:sp>
              <p:nvSpPr>
                <p:cNvPr id="7228" name="Rectangle 205"/>
                <p:cNvSpPr>
                  <a:spLocks noChangeArrowheads="1"/>
                </p:cNvSpPr>
                <p:nvPr/>
              </p:nvSpPr>
              <p:spPr bwMode="auto">
                <a:xfrm>
                  <a:off x="2816" y="2805"/>
                  <a:ext cx="88" cy="88"/>
                </a:xfrm>
                <a:prstGeom prst="rect">
                  <a:avLst/>
                </a:prstGeom>
                <a:noFill/>
                <a:ln w="9525">
                  <a:solidFill>
                    <a:schemeClr val="tx1"/>
                  </a:solidFill>
                  <a:miter lim="800000"/>
                  <a:headEnd/>
                  <a:tailEnd/>
                </a:ln>
              </p:spPr>
              <p:txBody>
                <a:bodyPr wrap="none" anchor="ctr"/>
                <a:lstStyle/>
                <a:p>
                  <a:endParaRPr lang="en-US"/>
                </a:p>
              </p:txBody>
            </p:sp>
            <p:sp>
              <p:nvSpPr>
                <p:cNvPr id="7229" name="Rectangle 206"/>
                <p:cNvSpPr>
                  <a:spLocks noChangeArrowheads="1"/>
                </p:cNvSpPr>
                <p:nvPr/>
              </p:nvSpPr>
              <p:spPr bwMode="auto">
                <a:xfrm>
                  <a:off x="2816" y="2930"/>
                  <a:ext cx="88" cy="88"/>
                </a:xfrm>
                <a:prstGeom prst="rect">
                  <a:avLst/>
                </a:prstGeom>
                <a:noFill/>
                <a:ln w="9525">
                  <a:solidFill>
                    <a:schemeClr val="tx1"/>
                  </a:solidFill>
                  <a:miter lim="800000"/>
                  <a:headEnd/>
                  <a:tailEnd/>
                </a:ln>
              </p:spPr>
              <p:txBody>
                <a:bodyPr wrap="none" anchor="ctr"/>
                <a:lstStyle/>
                <a:p>
                  <a:endParaRPr lang="en-US"/>
                </a:p>
              </p:txBody>
            </p:sp>
            <p:sp>
              <p:nvSpPr>
                <p:cNvPr id="7230" name="Rectangle 207"/>
                <p:cNvSpPr>
                  <a:spLocks noChangeArrowheads="1"/>
                </p:cNvSpPr>
                <p:nvPr/>
              </p:nvSpPr>
              <p:spPr bwMode="auto">
                <a:xfrm>
                  <a:off x="2816" y="3056"/>
                  <a:ext cx="88" cy="88"/>
                </a:xfrm>
                <a:prstGeom prst="rect">
                  <a:avLst/>
                </a:prstGeom>
                <a:noFill/>
                <a:ln w="9525">
                  <a:solidFill>
                    <a:schemeClr val="tx1"/>
                  </a:solidFill>
                  <a:miter lim="800000"/>
                  <a:headEnd/>
                  <a:tailEnd/>
                </a:ln>
              </p:spPr>
              <p:txBody>
                <a:bodyPr wrap="none" anchor="ctr"/>
                <a:lstStyle/>
                <a:p>
                  <a:endParaRPr lang="en-US"/>
                </a:p>
              </p:txBody>
            </p:sp>
            <p:sp>
              <p:nvSpPr>
                <p:cNvPr id="7231" name="Rectangle 208"/>
                <p:cNvSpPr>
                  <a:spLocks noChangeArrowheads="1"/>
                </p:cNvSpPr>
                <p:nvPr/>
              </p:nvSpPr>
              <p:spPr bwMode="auto">
                <a:xfrm>
                  <a:off x="2816" y="3181"/>
                  <a:ext cx="88" cy="88"/>
                </a:xfrm>
                <a:prstGeom prst="rect">
                  <a:avLst/>
                </a:prstGeom>
                <a:noFill/>
                <a:ln w="9525">
                  <a:solidFill>
                    <a:schemeClr val="tx1"/>
                  </a:solidFill>
                  <a:miter lim="800000"/>
                  <a:headEnd/>
                  <a:tailEnd/>
                </a:ln>
              </p:spPr>
              <p:txBody>
                <a:bodyPr wrap="none" anchor="ctr"/>
                <a:lstStyle/>
                <a:p>
                  <a:endParaRPr lang="en-US"/>
                </a:p>
              </p:txBody>
            </p:sp>
            <p:sp>
              <p:nvSpPr>
                <p:cNvPr id="7232" name="Rectangle 209"/>
                <p:cNvSpPr>
                  <a:spLocks noChangeArrowheads="1"/>
                </p:cNvSpPr>
                <p:nvPr/>
              </p:nvSpPr>
              <p:spPr bwMode="auto">
                <a:xfrm>
                  <a:off x="2816" y="3306"/>
                  <a:ext cx="88" cy="88"/>
                </a:xfrm>
                <a:prstGeom prst="rect">
                  <a:avLst/>
                </a:prstGeom>
                <a:noFill/>
                <a:ln w="9525">
                  <a:solidFill>
                    <a:schemeClr val="tx1"/>
                  </a:solidFill>
                  <a:miter lim="800000"/>
                  <a:headEnd/>
                  <a:tailEnd/>
                </a:ln>
              </p:spPr>
              <p:txBody>
                <a:bodyPr wrap="none" anchor="ctr"/>
                <a:lstStyle/>
                <a:p>
                  <a:endParaRPr lang="en-US"/>
                </a:p>
              </p:txBody>
            </p:sp>
            <p:sp>
              <p:nvSpPr>
                <p:cNvPr id="7233" name="Rectangle 210"/>
                <p:cNvSpPr>
                  <a:spLocks noChangeArrowheads="1"/>
                </p:cNvSpPr>
                <p:nvPr/>
              </p:nvSpPr>
              <p:spPr bwMode="auto">
                <a:xfrm>
                  <a:off x="2816" y="3432"/>
                  <a:ext cx="88" cy="88"/>
                </a:xfrm>
                <a:prstGeom prst="rect">
                  <a:avLst/>
                </a:prstGeom>
                <a:noFill/>
                <a:ln w="9525">
                  <a:solidFill>
                    <a:schemeClr val="tx1"/>
                  </a:solidFill>
                  <a:miter lim="800000"/>
                  <a:headEnd/>
                  <a:tailEnd/>
                </a:ln>
              </p:spPr>
              <p:txBody>
                <a:bodyPr wrap="none" anchor="ctr"/>
                <a:lstStyle/>
                <a:p>
                  <a:endParaRPr lang="en-US"/>
                </a:p>
              </p:txBody>
            </p:sp>
            <p:sp>
              <p:nvSpPr>
                <p:cNvPr id="7234" name="Rectangle 211"/>
                <p:cNvSpPr>
                  <a:spLocks noChangeArrowheads="1"/>
                </p:cNvSpPr>
                <p:nvPr/>
              </p:nvSpPr>
              <p:spPr bwMode="auto">
                <a:xfrm>
                  <a:off x="2816" y="3557"/>
                  <a:ext cx="88" cy="88"/>
                </a:xfrm>
                <a:prstGeom prst="rect">
                  <a:avLst/>
                </a:prstGeom>
                <a:noFill/>
                <a:ln w="9525">
                  <a:solidFill>
                    <a:schemeClr val="tx1"/>
                  </a:solidFill>
                  <a:miter lim="800000"/>
                  <a:headEnd/>
                  <a:tailEnd/>
                </a:ln>
              </p:spPr>
              <p:txBody>
                <a:bodyPr wrap="none" anchor="ctr"/>
                <a:lstStyle/>
                <a:p>
                  <a:endParaRPr lang="en-US"/>
                </a:p>
              </p:txBody>
            </p:sp>
            <p:sp>
              <p:nvSpPr>
                <p:cNvPr id="7235" name="Rectangle 212"/>
                <p:cNvSpPr>
                  <a:spLocks noChangeArrowheads="1"/>
                </p:cNvSpPr>
                <p:nvPr/>
              </p:nvSpPr>
              <p:spPr bwMode="auto">
                <a:xfrm>
                  <a:off x="2816" y="3682"/>
                  <a:ext cx="88" cy="88"/>
                </a:xfrm>
                <a:prstGeom prst="rect">
                  <a:avLst/>
                </a:prstGeom>
                <a:noFill/>
                <a:ln w="9525">
                  <a:solidFill>
                    <a:schemeClr val="tx1"/>
                  </a:solidFill>
                  <a:miter lim="800000"/>
                  <a:headEnd/>
                  <a:tailEnd/>
                </a:ln>
              </p:spPr>
              <p:txBody>
                <a:bodyPr wrap="none" anchor="ctr"/>
                <a:lstStyle/>
                <a:p>
                  <a:endParaRPr lang="en-US"/>
                </a:p>
              </p:txBody>
            </p:sp>
            <p:sp>
              <p:nvSpPr>
                <p:cNvPr id="7236" name="Rectangle 213"/>
                <p:cNvSpPr>
                  <a:spLocks noChangeArrowheads="1"/>
                </p:cNvSpPr>
                <p:nvPr/>
              </p:nvSpPr>
              <p:spPr bwMode="auto">
                <a:xfrm>
                  <a:off x="2816" y="3808"/>
                  <a:ext cx="88" cy="88"/>
                </a:xfrm>
                <a:prstGeom prst="rect">
                  <a:avLst/>
                </a:prstGeom>
                <a:noFill/>
                <a:ln w="9525">
                  <a:solidFill>
                    <a:schemeClr val="tx1"/>
                  </a:solidFill>
                  <a:miter lim="800000"/>
                  <a:headEnd/>
                  <a:tailEnd/>
                </a:ln>
              </p:spPr>
              <p:txBody>
                <a:bodyPr wrap="none" anchor="ctr"/>
                <a:lstStyle/>
                <a:p>
                  <a:endParaRPr lang="en-US"/>
                </a:p>
              </p:txBody>
            </p:sp>
          </p:grpSp>
        </p:grpSp>
        <p:grpSp>
          <p:nvGrpSpPr>
            <p:cNvPr id="7212" name="Group 214"/>
            <p:cNvGrpSpPr>
              <a:grpSpLocks/>
            </p:cNvGrpSpPr>
            <p:nvPr/>
          </p:nvGrpSpPr>
          <p:grpSpPr bwMode="auto">
            <a:xfrm>
              <a:off x="2432" y="3776"/>
              <a:ext cx="2131" cy="388"/>
              <a:chOff x="2432" y="3776"/>
              <a:chExt cx="2131" cy="388"/>
            </a:xfrm>
          </p:grpSpPr>
          <p:graphicFrame>
            <p:nvGraphicFramePr>
              <p:cNvPr id="7175" name="Object 215"/>
              <p:cNvGraphicFramePr>
                <a:graphicFrameLocks noChangeAspect="1"/>
              </p:cNvGraphicFramePr>
              <p:nvPr/>
            </p:nvGraphicFramePr>
            <p:xfrm>
              <a:off x="4053" y="3776"/>
              <a:ext cx="510" cy="388"/>
            </p:xfrm>
            <a:graphic>
              <a:graphicData uri="http://schemas.openxmlformats.org/presentationml/2006/ole">
                <mc:AlternateContent xmlns:mc="http://schemas.openxmlformats.org/markup-compatibility/2006">
                  <mc:Choice xmlns:v="urn:schemas-microsoft-com:vml" Requires="v">
                    <p:oleObj name="Equation" r:id="rId9" imgW="317160" imgH="241200" progId="Equation.3">
                      <p:embed/>
                    </p:oleObj>
                  </mc:Choice>
                  <mc:Fallback>
                    <p:oleObj name="Equation" r:id="rId9" imgW="317160" imgH="241200" progId="Equation.3">
                      <p:embed/>
                      <p:pic>
                        <p:nvPicPr>
                          <p:cNvPr id="0" name="Object 2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53" y="3776"/>
                            <a:ext cx="510" cy="3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7213" name="Group 216"/>
              <p:cNvGrpSpPr>
                <a:grpSpLocks/>
              </p:cNvGrpSpPr>
              <p:nvPr/>
            </p:nvGrpSpPr>
            <p:grpSpPr bwMode="auto">
              <a:xfrm>
                <a:off x="2432" y="4032"/>
                <a:ext cx="1775" cy="88"/>
                <a:chOff x="2872" y="3976"/>
                <a:chExt cx="1775" cy="88"/>
              </a:xfrm>
            </p:grpSpPr>
            <p:sp>
              <p:nvSpPr>
                <p:cNvPr id="7214" name="Line 217"/>
                <p:cNvSpPr>
                  <a:spLocks noChangeShapeType="1"/>
                </p:cNvSpPr>
                <p:nvPr/>
              </p:nvSpPr>
              <p:spPr bwMode="auto">
                <a:xfrm flipH="1" flipV="1">
                  <a:off x="2872" y="4030"/>
                  <a:ext cx="1775" cy="10"/>
                </a:xfrm>
                <a:prstGeom prst="line">
                  <a:avLst/>
                </a:prstGeom>
                <a:noFill/>
                <a:ln w="28575">
                  <a:solidFill>
                    <a:schemeClr val="folHlink"/>
                  </a:solidFill>
                  <a:miter lim="800000"/>
                  <a:headEnd type="triangle" w="med" len="med"/>
                  <a:tailEnd/>
                </a:ln>
              </p:spPr>
              <p:txBody>
                <a:bodyPr wrap="none" anchor="ctr"/>
                <a:lstStyle/>
                <a:p>
                  <a:endParaRPr lang="en-US"/>
                </a:p>
              </p:txBody>
            </p:sp>
            <p:sp>
              <p:nvSpPr>
                <p:cNvPr id="7215" name="Rectangle 218"/>
                <p:cNvSpPr>
                  <a:spLocks noChangeArrowheads="1"/>
                </p:cNvSpPr>
                <p:nvPr/>
              </p:nvSpPr>
              <p:spPr bwMode="auto">
                <a:xfrm>
                  <a:off x="3032" y="3976"/>
                  <a:ext cx="88" cy="88"/>
                </a:xfrm>
                <a:prstGeom prst="rect">
                  <a:avLst/>
                </a:prstGeom>
                <a:noFill/>
                <a:ln w="9525">
                  <a:solidFill>
                    <a:schemeClr val="tx1"/>
                  </a:solidFill>
                  <a:miter lim="800000"/>
                  <a:headEnd/>
                  <a:tailEnd/>
                </a:ln>
              </p:spPr>
              <p:txBody>
                <a:bodyPr wrap="none" anchor="ctr"/>
                <a:lstStyle/>
                <a:p>
                  <a:endParaRPr lang="en-US"/>
                </a:p>
              </p:txBody>
            </p:sp>
            <p:sp>
              <p:nvSpPr>
                <p:cNvPr id="7216" name="Rectangle 219"/>
                <p:cNvSpPr>
                  <a:spLocks noChangeArrowheads="1"/>
                </p:cNvSpPr>
                <p:nvPr/>
              </p:nvSpPr>
              <p:spPr bwMode="auto">
                <a:xfrm>
                  <a:off x="3161" y="3976"/>
                  <a:ext cx="88" cy="88"/>
                </a:xfrm>
                <a:prstGeom prst="rect">
                  <a:avLst/>
                </a:prstGeom>
                <a:noFill/>
                <a:ln w="9525">
                  <a:solidFill>
                    <a:schemeClr val="tx1"/>
                  </a:solidFill>
                  <a:miter lim="800000"/>
                  <a:headEnd/>
                  <a:tailEnd/>
                </a:ln>
              </p:spPr>
              <p:txBody>
                <a:bodyPr wrap="none" anchor="ctr"/>
                <a:lstStyle/>
                <a:p>
                  <a:endParaRPr lang="en-US"/>
                </a:p>
              </p:txBody>
            </p:sp>
            <p:sp>
              <p:nvSpPr>
                <p:cNvPr id="7217" name="Rectangle 220"/>
                <p:cNvSpPr>
                  <a:spLocks noChangeArrowheads="1"/>
                </p:cNvSpPr>
                <p:nvPr/>
              </p:nvSpPr>
              <p:spPr bwMode="auto">
                <a:xfrm>
                  <a:off x="3291" y="3976"/>
                  <a:ext cx="88" cy="88"/>
                </a:xfrm>
                <a:prstGeom prst="rect">
                  <a:avLst/>
                </a:prstGeom>
                <a:noFill/>
                <a:ln w="9525">
                  <a:solidFill>
                    <a:schemeClr val="tx1"/>
                  </a:solidFill>
                  <a:miter lim="800000"/>
                  <a:headEnd/>
                  <a:tailEnd/>
                </a:ln>
              </p:spPr>
              <p:txBody>
                <a:bodyPr wrap="none" anchor="ctr"/>
                <a:lstStyle/>
                <a:p>
                  <a:endParaRPr lang="en-US"/>
                </a:p>
              </p:txBody>
            </p:sp>
            <p:sp>
              <p:nvSpPr>
                <p:cNvPr id="7218" name="Rectangle 221"/>
                <p:cNvSpPr>
                  <a:spLocks noChangeArrowheads="1"/>
                </p:cNvSpPr>
                <p:nvPr/>
              </p:nvSpPr>
              <p:spPr bwMode="auto">
                <a:xfrm>
                  <a:off x="3421" y="3976"/>
                  <a:ext cx="88" cy="88"/>
                </a:xfrm>
                <a:prstGeom prst="rect">
                  <a:avLst/>
                </a:prstGeom>
                <a:noFill/>
                <a:ln w="9525">
                  <a:solidFill>
                    <a:schemeClr val="tx1"/>
                  </a:solidFill>
                  <a:miter lim="800000"/>
                  <a:headEnd/>
                  <a:tailEnd/>
                </a:ln>
              </p:spPr>
              <p:txBody>
                <a:bodyPr wrap="none" anchor="ctr"/>
                <a:lstStyle/>
                <a:p>
                  <a:endParaRPr lang="en-US"/>
                </a:p>
              </p:txBody>
            </p:sp>
            <p:sp>
              <p:nvSpPr>
                <p:cNvPr id="7219" name="Rectangle 222"/>
                <p:cNvSpPr>
                  <a:spLocks noChangeArrowheads="1"/>
                </p:cNvSpPr>
                <p:nvPr/>
              </p:nvSpPr>
              <p:spPr bwMode="auto">
                <a:xfrm>
                  <a:off x="3551" y="3976"/>
                  <a:ext cx="88" cy="88"/>
                </a:xfrm>
                <a:prstGeom prst="rect">
                  <a:avLst/>
                </a:prstGeom>
                <a:noFill/>
                <a:ln w="9525">
                  <a:solidFill>
                    <a:schemeClr val="tx1"/>
                  </a:solidFill>
                  <a:miter lim="800000"/>
                  <a:headEnd/>
                  <a:tailEnd/>
                </a:ln>
              </p:spPr>
              <p:txBody>
                <a:bodyPr wrap="none" anchor="ctr"/>
                <a:lstStyle/>
                <a:p>
                  <a:endParaRPr lang="en-US"/>
                </a:p>
              </p:txBody>
            </p:sp>
            <p:sp>
              <p:nvSpPr>
                <p:cNvPr id="7220" name="Rectangle 223"/>
                <p:cNvSpPr>
                  <a:spLocks noChangeArrowheads="1"/>
                </p:cNvSpPr>
                <p:nvPr/>
              </p:nvSpPr>
              <p:spPr bwMode="auto">
                <a:xfrm>
                  <a:off x="3680" y="3976"/>
                  <a:ext cx="88" cy="88"/>
                </a:xfrm>
                <a:prstGeom prst="rect">
                  <a:avLst/>
                </a:prstGeom>
                <a:noFill/>
                <a:ln w="9525">
                  <a:solidFill>
                    <a:schemeClr val="tx1"/>
                  </a:solidFill>
                  <a:miter lim="800000"/>
                  <a:headEnd/>
                  <a:tailEnd/>
                </a:ln>
              </p:spPr>
              <p:txBody>
                <a:bodyPr wrap="none" anchor="ctr"/>
                <a:lstStyle/>
                <a:p>
                  <a:endParaRPr lang="en-US"/>
                </a:p>
              </p:txBody>
            </p:sp>
            <p:sp>
              <p:nvSpPr>
                <p:cNvPr id="7221" name="Rectangle 224"/>
                <p:cNvSpPr>
                  <a:spLocks noChangeArrowheads="1"/>
                </p:cNvSpPr>
                <p:nvPr/>
              </p:nvSpPr>
              <p:spPr bwMode="auto">
                <a:xfrm>
                  <a:off x="3810" y="3976"/>
                  <a:ext cx="88" cy="88"/>
                </a:xfrm>
                <a:prstGeom prst="rect">
                  <a:avLst/>
                </a:prstGeom>
                <a:noFill/>
                <a:ln w="9525">
                  <a:solidFill>
                    <a:schemeClr val="tx1"/>
                  </a:solidFill>
                  <a:miter lim="800000"/>
                  <a:headEnd/>
                  <a:tailEnd/>
                </a:ln>
              </p:spPr>
              <p:txBody>
                <a:bodyPr wrap="none" anchor="ctr"/>
                <a:lstStyle/>
                <a:p>
                  <a:endParaRPr lang="en-US"/>
                </a:p>
              </p:txBody>
            </p:sp>
            <p:sp>
              <p:nvSpPr>
                <p:cNvPr id="7222" name="Rectangle 225"/>
                <p:cNvSpPr>
                  <a:spLocks noChangeArrowheads="1"/>
                </p:cNvSpPr>
                <p:nvPr/>
              </p:nvSpPr>
              <p:spPr bwMode="auto">
                <a:xfrm>
                  <a:off x="3940" y="3976"/>
                  <a:ext cx="88" cy="88"/>
                </a:xfrm>
                <a:prstGeom prst="rect">
                  <a:avLst/>
                </a:prstGeom>
                <a:noFill/>
                <a:ln w="9525">
                  <a:solidFill>
                    <a:schemeClr val="tx1"/>
                  </a:solidFill>
                  <a:miter lim="800000"/>
                  <a:headEnd/>
                  <a:tailEnd/>
                </a:ln>
              </p:spPr>
              <p:txBody>
                <a:bodyPr wrap="none" anchor="ctr"/>
                <a:lstStyle/>
                <a:p>
                  <a:endParaRPr lang="en-US"/>
                </a:p>
              </p:txBody>
            </p:sp>
            <p:sp>
              <p:nvSpPr>
                <p:cNvPr id="7223" name="Rectangle 226"/>
                <p:cNvSpPr>
                  <a:spLocks noChangeArrowheads="1"/>
                </p:cNvSpPr>
                <p:nvPr/>
              </p:nvSpPr>
              <p:spPr bwMode="auto">
                <a:xfrm>
                  <a:off x="4070" y="3976"/>
                  <a:ext cx="88" cy="88"/>
                </a:xfrm>
                <a:prstGeom prst="rect">
                  <a:avLst/>
                </a:prstGeom>
                <a:noFill/>
                <a:ln w="9525">
                  <a:solidFill>
                    <a:schemeClr val="tx1"/>
                  </a:solidFill>
                  <a:miter lim="800000"/>
                  <a:headEnd/>
                  <a:tailEnd/>
                </a:ln>
              </p:spPr>
              <p:txBody>
                <a:bodyPr wrap="none" anchor="ctr"/>
                <a:lstStyle/>
                <a:p>
                  <a:endParaRPr lang="en-US"/>
                </a:p>
              </p:txBody>
            </p:sp>
            <p:sp>
              <p:nvSpPr>
                <p:cNvPr id="7224" name="Rectangle 227"/>
                <p:cNvSpPr>
                  <a:spLocks noChangeArrowheads="1"/>
                </p:cNvSpPr>
                <p:nvPr/>
              </p:nvSpPr>
              <p:spPr bwMode="auto">
                <a:xfrm>
                  <a:off x="4200" y="3976"/>
                  <a:ext cx="88" cy="88"/>
                </a:xfrm>
                <a:prstGeom prst="rect">
                  <a:avLst/>
                </a:prstGeom>
                <a:noFill/>
                <a:ln w="9525">
                  <a:solidFill>
                    <a:schemeClr val="tx1"/>
                  </a:solidFill>
                  <a:miter lim="800000"/>
                  <a:headEnd/>
                  <a:tailEnd/>
                </a:ln>
              </p:spPr>
              <p:txBody>
                <a:bodyPr wrap="none" anchor="ctr"/>
                <a:lstStyle/>
                <a:p>
                  <a:endParaRPr lang="en-US"/>
                </a:p>
              </p:txBody>
            </p:sp>
          </p:grpSp>
        </p:grpSp>
      </p:grpSp>
      <p:grpSp>
        <p:nvGrpSpPr>
          <p:cNvPr id="31" name="Group 228"/>
          <p:cNvGrpSpPr>
            <a:grpSpLocks/>
          </p:cNvGrpSpPr>
          <p:nvPr/>
        </p:nvGrpSpPr>
        <p:grpSpPr bwMode="auto">
          <a:xfrm>
            <a:off x="6281738" y="3263900"/>
            <a:ext cx="1403350" cy="1193800"/>
            <a:chOff x="4632" y="2872"/>
            <a:chExt cx="884" cy="752"/>
          </a:xfrm>
        </p:grpSpPr>
        <p:sp>
          <p:nvSpPr>
            <p:cNvPr id="7206" name="Oval 229"/>
            <p:cNvSpPr>
              <a:spLocks noChangeArrowheads="1"/>
            </p:cNvSpPr>
            <p:nvPr/>
          </p:nvSpPr>
          <p:spPr bwMode="auto">
            <a:xfrm>
              <a:off x="4632" y="2872"/>
              <a:ext cx="244" cy="236"/>
            </a:xfrm>
            <a:prstGeom prst="ellipse">
              <a:avLst/>
            </a:prstGeom>
            <a:solidFill>
              <a:schemeClr val="accent2"/>
            </a:solidFill>
            <a:ln w="9525">
              <a:noFill/>
              <a:miter lim="800000"/>
              <a:headEnd/>
              <a:tailEnd/>
            </a:ln>
          </p:spPr>
          <p:txBody>
            <a:bodyPr wrap="none" anchor="ctr"/>
            <a:lstStyle/>
            <a:p>
              <a:endParaRPr lang="en-US"/>
            </a:p>
          </p:txBody>
        </p:sp>
        <p:grpSp>
          <p:nvGrpSpPr>
            <p:cNvPr id="7207" name="Group 230"/>
            <p:cNvGrpSpPr>
              <a:grpSpLocks/>
            </p:cNvGrpSpPr>
            <p:nvPr/>
          </p:nvGrpSpPr>
          <p:grpSpPr bwMode="auto">
            <a:xfrm>
              <a:off x="4754" y="2973"/>
              <a:ext cx="762" cy="651"/>
              <a:chOff x="4754" y="2973"/>
              <a:chExt cx="762" cy="651"/>
            </a:xfrm>
          </p:grpSpPr>
          <p:sp>
            <p:nvSpPr>
              <p:cNvPr id="7208" name="Line 231"/>
              <p:cNvSpPr>
                <a:spLocks noChangeShapeType="1"/>
              </p:cNvSpPr>
              <p:nvPr/>
            </p:nvSpPr>
            <p:spPr bwMode="auto">
              <a:xfrm flipV="1">
                <a:off x="4763" y="2973"/>
                <a:ext cx="733" cy="8"/>
              </a:xfrm>
              <a:prstGeom prst="line">
                <a:avLst/>
              </a:prstGeom>
              <a:noFill/>
              <a:ln w="57150">
                <a:solidFill>
                  <a:schemeClr val="accent2"/>
                </a:solidFill>
                <a:miter lim="800000"/>
                <a:headEnd/>
                <a:tailEnd type="arrow" w="med" len="med"/>
              </a:ln>
            </p:spPr>
            <p:txBody>
              <a:bodyPr wrap="none" anchor="ctr"/>
              <a:lstStyle/>
              <a:p>
                <a:endParaRPr lang="en-US"/>
              </a:p>
            </p:txBody>
          </p:sp>
          <p:sp>
            <p:nvSpPr>
              <p:cNvPr id="7209" name="Line 232"/>
              <p:cNvSpPr>
                <a:spLocks noChangeShapeType="1"/>
              </p:cNvSpPr>
              <p:nvPr/>
            </p:nvSpPr>
            <p:spPr bwMode="auto">
              <a:xfrm flipH="1">
                <a:off x="4755" y="3008"/>
                <a:ext cx="8" cy="616"/>
              </a:xfrm>
              <a:prstGeom prst="line">
                <a:avLst/>
              </a:prstGeom>
              <a:noFill/>
              <a:ln w="57150">
                <a:solidFill>
                  <a:schemeClr val="accent2"/>
                </a:solidFill>
                <a:miter lim="800000"/>
                <a:headEnd/>
                <a:tailEnd type="arrow" w="med" len="med"/>
              </a:ln>
            </p:spPr>
            <p:txBody>
              <a:bodyPr wrap="none" anchor="ctr"/>
              <a:lstStyle/>
              <a:p>
                <a:endParaRPr lang="en-US"/>
              </a:p>
            </p:txBody>
          </p:sp>
          <p:sp>
            <p:nvSpPr>
              <p:cNvPr id="7210" name="Line 233"/>
              <p:cNvSpPr>
                <a:spLocks noChangeShapeType="1"/>
              </p:cNvSpPr>
              <p:nvPr/>
            </p:nvSpPr>
            <p:spPr bwMode="auto">
              <a:xfrm>
                <a:off x="4754" y="2990"/>
                <a:ext cx="762" cy="587"/>
              </a:xfrm>
              <a:prstGeom prst="line">
                <a:avLst/>
              </a:prstGeom>
              <a:noFill/>
              <a:ln w="57150">
                <a:solidFill>
                  <a:schemeClr val="accent2"/>
                </a:solidFill>
                <a:miter lim="800000"/>
                <a:headEnd/>
                <a:tailEnd type="arrow" w="med" len="med"/>
              </a:ln>
            </p:spPr>
            <p:txBody>
              <a:bodyPr wrap="none" anchor="ctr"/>
              <a:lstStyle/>
              <a:p>
                <a:endParaRPr lang="en-US"/>
              </a:p>
            </p:txBody>
          </p:sp>
        </p:grpSp>
      </p:grpSp>
      <p:sp>
        <p:nvSpPr>
          <p:cNvPr id="709866" name="Text Box 234"/>
          <p:cNvSpPr txBox="1">
            <a:spLocks noChangeArrowheads="1"/>
          </p:cNvSpPr>
          <p:nvPr/>
        </p:nvSpPr>
        <p:spPr bwMode="auto">
          <a:xfrm rot="2315667">
            <a:off x="6645275" y="3783013"/>
            <a:ext cx="1423988" cy="304800"/>
          </a:xfrm>
          <a:prstGeom prst="rect">
            <a:avLst/>
          </a:prstGeom>
          <a:noFill/>
          <a:ln w="9525">
            <a:noFill/>
            <a:miter lim="800000"/>
            <a:headEnd/>
            <a:tailEnd/>
          </a:ln>
        </p:spPr>
        <p:txBody>
          <a:bodyPr wrap="none">
            <a:spAutoFit/>
          </a:bodyPr>
          <a:lstStyle/>
          <a:p>
            <a:pPr eaLnBrk="1" hangingPunct="1"/>
            <a:r>
              <a:rPr lang="en-US" sz="1400">
                <a:latin typeface="Tahoma" pitchFamily="34" charset="0"/>
              </a:rPr>
              <a:t>correspondence</a:t>
            </a:r>
          </a:p>
        </p:txBody>
      </p:sp>
      <p:grpSp>
        <p:nvGrpSpPr>
          <p:cNvPr id="7375" name="Group 235"/>
          <p:cNvGrpSpPr>
            <a:grpSpLocks/>
          </p:cNvGrpSpPr>
          <p:nvPr/>
        </p:nvGrpSpPr>
        <p:grpSpPr bwMode="auto">
          <a:xfrm>
            <a:off x="2265364" y="3397251"/>
            <a:ext cx="1819275" cy="366713"/>
            <a:chOff x="2134" y="2980"/>
            <a:chExt cx="1146" cy="231"/>
          </a:xfrm>
        </p:grpSpPr>
        <p:sp>
          <p:nvSpPr>
            <p:cNvPr id="7204" name="Line 236"/>
            <p:cNvSpPr>
              <a:spLocks noChangeShapeType="1"/>
            </p:cNvSpPr>
            <p:nvPr/>
          </p:nvSpPr>
          <p:spPr bwMode="auto">
            <a:xfrm>
              <a:off x="2416" y="3096"/>
              <a:ext cx="864" cy="0"/>
            </a:xfrm>
            <a:prstGeom prst="line">
              <a:avLst/>
            </a:prstGeom>
            <a:noFill/>
            <a:ln w="38100">
              <a:solidFill>
                <a:schemeClr val="tx1"/>
              </a:solidFill>
              <a:miter lim="800000"/>
              <a:headEnd/>
              <a:tailEnd/>
            </a:ln>
          </p:spPr>
          <p:txBody>
            <a:bodyPr wrap="none" anchor="ctr"/>
            <a:lstStyle/>
            <a:p>
              <a:endParaRPr lang="en-US"/>
            </a:p>
          </p:txBody>
        </p:sp>
        <p:sp>
          <p:nvSpPr>
            <p:cNvPr id="7205" name="Text Box 237"/>
            <p:cNvSpPr txBox="1">
              <a:spLocks noChangeArrowheads="1"/>
            </p:cNvSpPr>
            <p:nvPr/>
          </p:nvSpPr>
          <p:spPr bwMode="auto">
            <a:xfrm>
              <a:off x="2134" y="2980"/>
              <a:ext cx="207" cy="231"/>
            </a:xfrm>
            <a:prstGeom prst="rect">
              <a:avLst/>
            </a:prstGeom>
            <a:noFill/>
            <a:ln w="9525">
              <a:noFill/>
              <a:miter lim="800000"/>
              <a:headEnd/>
              <a:tailEnd/>
            </a:ln>
          </p:spPr>
          <p:txBody>
            <a:bodyPr wrap="none">
              <a:spAutoFit/>
            </a:bodyPr>
            <a:lstStyle/>
            <a:p>
              <a:pPr eaLnBrk="1" hangingPunct="1"/>
              <a:r>
                <a:rPr lang="en-US" sz="1800" b="1" i="1">
                  <a:latin typeface="Tahoma" pitchFamily="34" charset="0"/>
                </a:rPr>
                <a:t>q</a:t>
              </a:r>
            </a:p>
          </p:txBody>
        </p:sp>
      </p:grpSp>
      <p:grpSp>
        <p:nvGrpSpPr>
          <p:cNvPr id="7376" name="Group 238"/>
          <p:cNvGrpSpPr>
            <a:grpSpLocks/>
          </p:cNvGrpSpPr>
          <p:nvPr/>
        </p:nvGrpSpPr>
        <p:grpSpPr bwMode="auto">
          <a:xfrm>
            <a:off x="3929063" y="3568700"/>
            <a:ext cx="328612" cy="1917700"/>
            <a:chOff x="3182" y="3088"/>
            <a:chExt cx="207" cy="1208"/>
          </a:xfrm>
        </p:grpSpPr>
        <p:sp>
          <p:nvSpPr>
            <p:cNvPr id="7202" name="Line 239"/>
            <p:cNvSpPr>
              <a:spLocks noChangeShapeType="1"/>
            </p:cNvSpPr>
            <p:nvPr/>
          </p:nvSpPr>
          <p:spPr bwMode="auto">
            <a:xfrm flipV="1">
              <a:off x="3280" y="3088"/>
              <a:ext cx="0" cy="944"/>
            </a:xfrm>
            <a:prstGeom prst="line">
              <a:avLst/>
            </a:prstGeom>
            <a:noFill/>
            <a:ln w="38100">
              <a:solidFill>
                <a:schemeClr val="tx1"/>
              </a:solidFill>
              <a:miter lim="800000"/>
              <a:headEnd/>
              <a:tailEnd/>
            </a:ln>
          </p:spPr>
          <p:txBody>
            <a:bodyPr wrap="none" anchor="ctr"/>
            <a:lstStyle/>
            <a:p>
              <a:endParaRPr lang="en-US"/>
            </a:p>
          </p:txBody>
        </p:sp>
        <p:sp>
          <p:nvSpPr>
            <p:cNvPr id="7203" name="Text Box 240"/>
            <p:cNvSpPr txBox="1">
              <a:spLocks noChangeArrowheads="1"/>
            </p:cNvSpPr>
            <p:nvPr/>
          </p:nvSpPr>
          <p:spPr bwMode="auto">
            <a:xfrm>
              <a:off x="3182" y="4065"/>
              <a:ext cx="207" cy="231"/>
            </a:xfrm>
            <a:prstGeom prst="rect">
              <a:avLst/>
            </a:prstGeom>
            <a:noFill/>
            <a:ln w="9525">
              <a:noFill/>
              <a:miter lim="800000"/>
              <a:headEnd/>
              <a:tailEnd/>
            </a:ln>
          </p:spPr>
          <p:txBody>
            <a:bodyPr wrap="none">
              <a:spAutoFit/>
            </a:bodyPr>
            <a:lstStyle/>
            <a:p>
              <a:pPr eaLnBrk="1" hangingPunct="1"/>
              <a:r>
                <a:rPr lang="en-US" sz="1800" b="1" i="1">
                  <a:latin typeface="Tahoma" pitchFamily="34" charset="0"/>
                </a:rPr>
                <a:t>p</a:t>
              </a:r>
            </a:p>
          </p:txBody>
        </p:sp>
      </p:grpSp>
      <p:grpSp>
        <p:nvGrpSpPr>
          <p:cNvPr id="7378" name="Group 241"/>
          <p:cNvGrpSpPr>
            <a:grpSpLocks/>
          </p:cNvGrpSpPr>
          <p:nvPr/>
        </p:nvGrpSpPr>
        <p:grpSpPr bwMode="auto">
          <a:xfrm>
            <a:off x="2252663" y="3567113"/>
            <a:ext cx="4094162" cy="901700"/>
            <a:chOff x="2126" y="3087"/>
            <a:chExt cx="2579" cy="568"/>
          </a:xfrm>
        </p:grpSpPr>
        <p:grpSp>
          <p:nvGrpSpPr>
            <p:cNvPr id="7198" name="Group 242"/>
            <p:cNvGrpSpPr>
              <a:grpSpLocks/>
            </p:cNvGrpSpPr>
            <p:nvPr/>
          </p:nvGrpSpPr>
          <p:grpSpPr bwMode="auto">
            <a:xfrm>
              <a:off x="2416" y="3087"/>
              <a:ext cx="2289" cy="568"/>
              <a:chOff x="2416" y="3087"/>
              <a:chExt cx="2289" cy="568"/>
            </a:xfrm>
          </p:grpSpPr>
          <p:sp>
            <p:nvSpPr>
              <p:cNvPr id="7200" name="Text Box 243"/>
              <p:cNvSpPr txBox="1">
                <a:spLocks noChangeArrowheads="1"/>
              </p:cNvSpPr>
              <p:nvPr/>
            </p:nvSpPr>
            <p:spPr bwMode="auto">
              <a:xfrm rot="16200000">
                <a:off x="4256" y="3206"/>
                <a:ext cx="568" cy="330"/>
              </a:xfrm>
              <a:prstGeom prst="rect">
                <a:avLst/>
              </a:prstGeom>
              <a:noFill/>
              <a:ln w="9525">
                <a:noFill/>
                <a:miter lim="800000"/>
                <a:headEnd/>
                <a:tailEnd/>
              </a:ln>
            </p:spPr>
            <p:txBody>
              <a:bodyPr>
                <a:spAutoFit/>
              </a:bodyPr>
              <a:lstStyle/>
              <a:p>
                <a:pPr algn="ctr" eaLnBrk="1" hangingPunct="1"/>
                <a:r>
                  <a:rPr lang="en-US" sz="1400">
                    <a:latin typeface="Tahoma" pitchFamily="34" charset="0"/>
                  </a:rPr>
                  <a:t>Left occlusion</a:t>
                </a:r>
              </a:p>
            </p:txBody>
          </p:sp>
          <p:sp>
            <p:nvSpPr>
              <p:cNvPr id="7201" name="Line 244"/>
              <p:cNvSpPr>
                <a:spLocks noChangeShapeType="1"/>
              </p:cNvSpPr>
              <p:nvPr/>
            </p:nvSpPr>
            <p:spPr bwMode="auto">
              <a:xfrm>
                <a:off x="2416" y="3464"/>
                <a:ext cx="1168" cy="0"/>
              </a:xfrm>
              <a:prstGeom prst="line">
                <a:avLst/>
              </a:prstGeom>
              <a:noFill/>
              <a:ln w="38100">
                <a:solidFill>
                  <a:schemeClr val="tx1"/>
                </a:solidFill>
                <a:miter lim="800000"/>
                <a:headEnd/>
                <a:tailEnd/>
              </a:ln>
            </p:spPr>
            <p:txBody>
              <a:bodyPr wrap="none" anchor="ctr"/>
              <a:lstStyle/>
              <a:p>
                <a:endParaRPr lang="en-US"/>
              </a:p>
            </p:txBody>
          </p:sp>
        </p:grpSp>
        <p:sp>
          <p:nvSpPr>
            <p:cNvPr id="7199" name="Text Box 245"/>
            <p:cNvSpPr txBox="1">
              <a:spLocks noChangeArrowheads="1"/>
            </p:cNvSpPr>
            <p:nvPr/>
          </p:nvSpPr>
          <p:spPr bwMode="auto">
            <a:xfrm>
              <a:off x="2126" y="3356"/>
              <a:ext cx="242" cy="231"/>
            </a:xfrm>
            <a:prstGeom prst="rect">
              <a:avLst/>
            </a:prstGeom>
            <a:noFill/>
            <a:ln w="9525">
              <a:noFill/>
              <a:miter lim="800000"/>
              <a:headEnd/>
              <a:tailEnd/>
            </a:ln>
          </p:spPr>
          <p:txBody>
            <a:bodyPr>
              <a:spAutoFit/>
            </a:bodyPr>
            <a:lstStyle/>
            <a:p>
              <a:pPr eaLnBrk="1" hangingPunct="1"/>
              <a:r>
                <a:rPr lang="en-US" sz="1800" b="1" i="1">
                  <a:latin typeface="Tahoma" pitchFamily="34" charset="0"/>
                </a:rPr>
                <a:t>t</a:t>
              </a:r>
            </a:p>
          </p:txBody>
        </p:sp>
      </p:grpSp>
      <p:grpSp>
        <p:nvGrpSpPr>
          <p:cNvPr id="7420" name="Group 246"/>
          <p:cNvGrpSpPr>
            <a:grpSpLocks/>
          </p:cNvGrpSpPr>
          <p:nvPr/>
        </p:nvGrpSpPr>
        <p:grpSpPr bwMode="auto">
          <a:xfrm>
            <a:off x="3522664" y="2825751"/>
            <a:ext cx="4079875" cy="2652713"/>
            <a:chOff x="2926" y="2620"/>
            <a:chExt cx="2570" cy="1671"/>
          </a:xfrm>
        </p:grpSpPr>
        <p:grpSp>
          <p:nvGrpSpPr>
            <p:cNvPr id="7194" name="Group 247"/>
            <p:cNvGrpSpPr>
              <a:grpSpLocks/>
            </p:cNvGrpSpPr>
            <p:nvPr/>
          </p:nvGrpSpPr>
          <p:grpSpPr bwMode="auto">
            <a:xfrm>
              <a:off x="3024" y="2620"/>
              <a:ext cx="2472" cy="1420"/>
              <a:chOff x="3024" y="2620"/>
              <a:chExt cx="2472" cy="1420"/>
            </a:xfrm>
          </p:grpSpPr>
          <p:sp>
            <p:nvSpPr>
              <p:cNvPr id="7196" name="Text Box 248"/>
              <p:cNvSpPr txBox="1">
                <a:spLocks noChangeArrowheads="1"/>
              </p:cNvSpPr>
              <p:nvPr/>
            </p:nvSpPr>
            <p:spPr bwMode="auto">
              <a:xfrm>
                <a:off x="4924" y="2620"/>
                <a:ext cx="572" cy="330"/>
              </a:xfrm>
              <a:prstGeom prst="rect">
                <a:avLst/>
              </a:prstGeom>
              <a:noFill/>
              <a:ln w="9525">
                <a:noFill/>
                <a:miter lim="800000"/>
                <a:headEnd/>
                <a:tailEnd/>
              </a:ln>
            </p:spPr>
            <p:txBody>
              <a:bodyPr wrap="none">
                <a:spAutoFit/>
              </a:bodyPr>
              <a:lstStyle/>
              <a:p>
                <a:pPr algn="ctr" eaLnBrk="1" hangingPunct="1"/>
                <a:r>
                  <a:rPr lang="en-US" sz="1400">
                    <a:latin typeface="Tahoma" pitchFamily="34" charset="0"/>
                  </a:rPr>
                  <a:t>Right</a:t>
                </a:r>
              </a:p>
              <a:p>
                <a:pPr algn="ctr" eaLnBrk="1" hangingPunct="1"/>
                <a:r>
                  <a:rPr lang="en-US" sz="1400">
                    <a:latin typeface="Tahoma" pitchFamily="34" charset="0"/>
                  </a:rPr>
                  <a:t>occlusion</a:t>
                </a:r>
              </a:p>
            </p:txBody>
          </p:sp>
          <p:sp>
            <p:nvSpPr>
              <p:cNvPr id="7197" name="Line 249"/>
              <p:cNvSpPr>
                <a:spLocks noChangeShapeType="1"/>
              </p:cNvSpPr>
              <p:nvPr/>
            </p:nvSpPr>
            <p:spPr bwMode="auto">
              <a:xfrm flipV="1">
                <a:off x="3024" y="2912"/>
                <a:ext cx="0" cy="1128"/>
              </a:xfrm>
              <a:prstGeom prst="line">
                <a:avLst/>
              </a:prstGeom>
              <a:noFill/>
              <a:ln w="38100">
                <a:solidFill>
                  <a:schemeClr val="tx1"/>
                </a:solidFill>
                <a:miter lim="800000"/>
                <a:headEnd/>
                <a:tailEnd/>
              </a:ln>
            </p:spPr>
            <p:txBody>
              <a:bodyPr wrap="none" anchor="ctr"/>
              <a:lstStyle/>
              <a:p>
                <a:endParaRPr lang="en-US"/>
              </a:p>
            </p:txBody>
          </p:sp>
        </p:grpSp>
        <p:sp>
          <p:nvSpPr>
            <p:cNvPr id="7195" name="Text Box 250"/>
            <p:cNvSpPr txBox="1">
              <a:spLocks noChangeArrowheads="1"/>
            </p:cNvSpPr>
            <p:nvPr/>
          </p:nvSpPr>
          <p:spPr bwMode="auto">
            <a:xfrm>
              <a:off x="2926" y="4060"/>
              <a:ext cx="242" cy="231"/>
            </a:xfrm>
            <a:prstGeom prst="rect">
              <a:avLst/>
            </a:prstGeom>
            <a:noFill/>
            <a:ln w="9525">
              <a:noFill/>
              <a:miter lim="800000"/>
              <a:headEnd/>
              <a:tailEnd/>
            </a:ln>
          </p:spPr>
          <p:txBody>
            <a:bodyPr>
              <a:spAutoFit/>
            </a:bodyPr>
            <a:lstStyle/>
            <a:p>
              <a:pPr eaLnBrk="1" hangingPunct="1"/>
              <a:r>
                <a:rPr lang="en-US" sz="1800" b="1" i="1">
                  <a:latin typeface="Tahoma" pitchFamily="34" charset="0"/>
                </a:rPr>
                <a:t>s</a:t>
              </a:r>
            </a:p>
          </p:txBody>
        </p:sp>
      </p:grpSp>
      <p:grpSp>
        <p:nvGrpSpPr>
          <p:cNvPr id="7426" name="Group 253"/>
          <p:cNvGrpSpPr>
            <a:grpSpLocks/>
          </p:cNvGrpSpPr>
          <p:nvPr/>
        </p:nvGrpSpPr>
        <p:grpSpPr bwMode="auto">
          <a:xfrm>
            <a:off x="6307138" y="3198813"/>
            <a:ext cx="2074862" cy="1763712"/>
            <a:chOff x="3104" y="2471"/>
            <a:chExt cx="1307" cy="1111"/>
          </a:xfrm>
        </p:grpSpPr>
        <p:graphicFrame>
          <p:nvGraphicFramePr>
            <p:cNvPr id="7173" name="Object 254"/>
            <p:cNvGraphicFramePr>
              <a:graphicFrameLocks noChangeAspect="1"/>
            </p:cNvGraphicFramePr>
            <p:nvPr/>
          </p:nvGraphicFramePr>
          <p:xfrm>
            <a:off x="3976" y="2471"/>
            <a:ext cx="435" cy="327"/>
          </p:xfrm>
          <a:graphic>
            <a:graphicData uri="http://schemas.openxmlformats.org/presentationml/2006/ole">
              <mc:AlternateContent xmlns:mc="http://schemas.openxmlformats.org/markup-compatibility/2006">
                <mc:Choice xmlns:v="urn:schemas-microsoft-com:vml" Requires="v">
                  <p:oleObj name="Equation" r:id="rId11" imgW="304560" imgH="228600" progId="Equation.3">
                    <p:embed/>
                  </p:oleObj>
                </mc:Choice>
                <mc:Fallback>
                  <p:oleObj name="Equation" r:id="rId11" imgW="304560" imgH="228600" progId="Equation.3">
                    <p:embed/>
                    <p:pic>
                      <p:nvPicPr>
                        <p:cNvPr id="0" name="Object 25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76" y="2471"/>
                          <a:ext cx="435" cy="32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7174" name="Object 255"/>
            <p:cNvGraphicFramePr>
              <a:graphicFrameLocks noChangeAspect="1"/>
            </p:cNvGraphicFramePr>
            <p:nvPr/>
          </p:nvGraphicFramePr>
          <p:xfrm>
            <a:off x="3104" y="3255"/>
            <a:ext cx="435" cy="327"/>
          </p:xfrm>
          <a:graphic>
            <a:graphicData uri="http://schemas.openxmlformats.org/presentationml/2006/ole">
              <mc:AlternateContent xmlns:mc="http://schemas.openxmlformats.org/markup-compatibility/2006">
                <mc:Choice xmlns:v="urn:schemas-microsoft-com:vml" Requires="v">
                  <p:oleObj name="Equation" r:id="rId13" imgW="304560" imgH="228600" progId="Equation.3">
                    <p:embed/>
                  </p:oleObj>
                </mc:Choice>
                <mc:Fallback>
                  <p:oleObj name="Equation" r:id="rId13" imgW="304560" imgH="228600" progId="Equation.3">
                    <p:embed/>
                    <p:pic>
                      <p:nvPicPr>
                        <p:cNvPr id="0" name="Object 25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4" y="3255"/>
                          <a:ext cx="435" cy="32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graphicFrame>
        <p:nvGraphicFramePr>
          <p:cNvPr id="7170" name="Object 256"/>
          <p:cNvGraphicFramePr>
            <a:graphicFrameLocks noChangeAspect="1"/>
          </p:cNvGraphicFramePr>
          <p:nvPr/>
        </p:nvGraphicFramePr>
        <p:xfrm>
          <a:off x="10040939" y="1481138"/>
          <a:ext cx="263525" cy="342900"/>
        </p:xfrm>
        <a:graphic>
          <a:graphicData uri="http://schemas.openxmlformats.org/presentationml/2006/ole">
            <mc:AlternateContent xmlns:mc="http://schemas.openxmlformats.org/markup-compatibility/2006">
              <mc:Choice xmlns:v="urn:schemas-microsoft-com:vml" Requires="v">
                <p:oleObj name="Equation" r:id="rId15" imgW="126720" imgH="164880" progId="Equation.3">
                  <p:embed/>
                </p:oleObj>
              </mc:Choice>
              <mc:Fallback>
                <p:oleObj name="Equation" r:id="rId15" imgW="126720" imgH="164880" progId="Equation.3">
                  <p:embed/>
                  <p:pic>
                    <p:nvPicPr>
                      <p:cNvPr id="0" name="Object 25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40939" y="1481138"/>
                        <a:ext cx="263525" cy="3429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7171" name="Object 257"/>
          <p:cNvGraphicFramePr>
            <a:graphicFrameLocks noChangeAspect="1"/>
          </p:cNvGraphicFramePr>
          <p:nvPr/>
        </p:nvGraphicFramePr>
        <p:xfrm>
          <a:off x="9144001" y="1033463"/>
          <a:ext cx="315913" cy="342900"/>
        </p:xfrm>
        <a:graphic>
          <a:graphicData uri="http://schemas.openxmlformats.org/presentationml/2006/ole">
            <mc:AlternateContent xmlns:mc="http://schemas.openxmlformats.org/markup-compatibility/2006">
              <mc:Choice xmlns:v="urn:schemas-microsoft-com:vml" Requires="v">
                <p:oleObj name="Equation" r:id="rId17" imgW="152280" imgH="164880" progId="Equation.3">
                  <p:embed/>
                </p:oleObj>
              </mc:Choice>
              <mc:Fallback>
                <p:oleObj name="Equation" r:id="rId17" imgW="152280" imgH="164880" progId="Equation.3">
                  <p:embed/>
                  <p:pic>
                    <p:nvPicPr>
                      <p:cNvPr id="0" name="Object 25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44001" y="1033463"/>
                        <a:ext cx="315913" cy="3429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709890" name="Object 258"/>
          <p:cNvGraphicFramePr>
            <a:graphicFrameLocks noGrp="1" noChangeAspect="1"/>
          </p:cNvGraphicFramePr>
          <p:nvPr>
            <p:ph idx="1"/>
          </p:nvPr>
        </p:nvGraphicFramePr>
        <p:xfrm>
          <a:off x="7888288" y="4343401"/>
          <a:ext cx="722312" cy="542925"/>
        </p:xfrm>
        <a:graphic>
          <a:graphicData uri="http://schemas.openxmlformats.org/presentationml/2006/ole">
            <mc:AlternateContent xmlns:mc="http://schemas.openxmlformats.org/markup-compatibility/2006">
              <mc:Choice xmlns:v="urn:schemas-microsoft-com:vml" Requires="v">
                <p:oleObj name="Equation" r:id="rId19" imgW="304560" imgH="228600" progId="Equation.3">
                  <p:embed/>
                </p:oleObj>
              </mc:Choice>
              <mc:Fallback>
                <p:oleObj name="Equation" r:id="rId19" imgW="304560" imgH="228600" progId="Equation.3">
                  <p:embed/>
                  <p:pic>
                    <p:nvPicPr>
                      <p:cNvPr id="0" name="Object 25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88288" y="4343401"/>
                        <a:ext cx="722312" cy="542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193" name="Text Box 260"/>
          <p:cNvSpPr txBox="1">
            <a:spLocks noChangeArrowheads="1"/>
          </p:cNvSpPr>
          <p:nvPr/>
        </p:nvSpPr>
        <p:spPr bwMode="auto">
          <a:xfrm>
            <a:off x="10365171" y="5210370"/>
            <a:ext cx="1633011" cy="307777"/>
          </a:xfrm>
          <a:prstGeom prst="rect">
            <a:avLst/>
          </a:prstGeom>
          <a:noFill/>
          <a:ln w="9525">
            <a:noFill/>
            <a:miter lim="800000"/>
            <a:headEnd/>
            <a:tailEnd/>
          </a:ln>
        </p:spPr>
        <p:txBody>
          <a:bodyPr wrap="none">
            <a:spAutoFit/>
          </a:bodyPr>
          <a:lstStyle/>
          <a:p>
            <a:r>
              <a:rPr lang="en-US" sz="1400" dirty="0"/>
              <a:t>Source: Y. </a:t>
            </a:r>
            <a:r>
              <a:rPr lang="en-US" sz="1400" dirty="0" err="1"/>
              <a:t>Boykov</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499"/>
                                          </p:stCondLst>
                                        </p:cTn>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375"/>
                                        </p:tgtEl>
                                        <p:attrNameLst>
                                          <p:attrName>style.visibility</p:attrName>
                                        </p:attrNameLst>
                                      </p:cBhvr>
                                      <p:to>
                                        <p:strVal val="visible"/>
                                      </p:to>
                                    </p:set>
                                    <p:animEffect transition="in" filter="wipe(left)">
                                      <p:cBhvr>
                                        <p:cTn id="22" dur="500"/>
                                        <p:tgtEl>
                                          <p:spTgt spid="7375"/>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7376"/>
                                        </p:tgtEl>
                                        <p:attrNameLst>
                                          <p:attrName>style.visibility</p:attrName>
                                        </p:attrNameLst>
                                      </p:cBhvr>
                                      <p:to>
                                        <p:strVal val="visible"/>
                                      </p:to>
                                    </p:set>
                                    <p:animEffect transition="in" filter="wipe(up)">
                                      <p:cBhvr>
                                        <p:cTn id="26" dur="500"/>
                                        <p:tgtEl>
                                          <p:spTgt spid="7376"/>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709866"/>
                                        </p:tgtEl>
                                        <p:attrNameLst>
                                          <p:attrName>style.visibility</p:attrName>
                                        </p:attrNameLst>
                                      </p:cBhvr>
                                      <p:to>
                                        <p:strVal val="visible"/>
                                      </p:to>
                                    </p:set>
                                    <p:animEffect transition="in" filter="wipe(left)">
                                      <p:cBhvr>
                                        <p:cTn id="30" dur="500"/>
                                        <p:tgtEl>
                                          <p:spTgt spid="70986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7098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378"/>
                                        </p:tgtEl>
                                        <p:attrNameLst>
                                          <p:attrName>style.visibility</p:attrName>
                                        </p:attrNameLst>
                                      </p:cBhvr>
                                      <p:to>
                                        <p:strVal val="visible"/>
                                      </p:to>
                                    </p:set>
                                    <p:animEffect transition="in" filter="wipe(left)">
                                      <p:cBhvr>
                                        <p:cTn id="39" dur="500"/>
                                        <p:tgtEl>
                                          <p:spTgt spid="737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7420"/>
                                        </p:tgtEl>
                                        <p:attrNameLst>
                                          <p:attrName>style.visibility</p:attrName>
                                        </p:attrNameLst>
                                      </p:cBhvr>
                                      <p:to>
                                        <p:strVal val="visible"/>
                                      </p:to>
                                    </p:set>
                                    <p:animEffect transition="in" filter="wipe(down)">
                                      <p:cBhvr>
                                        <p:cTn id="44" dur="500"/>
                                        <p:tgtEl>
                                          <p:spTgt spid="742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499"/>
                                          </p:stCondLst>
                                        </p:cTn>
                                        <p:tgtEl>
                                          <p:spTgt spid="7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86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34D6DB-AC74-4F49-A7C7-4014A0FEB135}"/>
              </a:ext>
            </a:extLst>
          </p:cNvPr>
          <p:cNvSpPr/>
          <p:nvPr/>
        </p:nvSpPr>
        <p:spPr bwMode="auto">
          <a:xfrm>
            <a:off x="762000" y="762000"/>
            <a:ext cx="11049000" cy="3545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5" name="Picture 4" descr="Screen Shot 2018-03-13 at 10.13.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8839198" cy="1524000"/>
          </a:xfrm>
          <a:prstGeom prst="rect">
            <a:avLst/>
          </a:prstGeom>
        </p:spPr>
      </p:pic>
      <p:pic>
        <p:nvPicPr>
          <p:cNvPr id="4" name="Picture 3" descr="Screen Shot 2018-03-13 at 10.13.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1116574"/>
            <a:ext cx="1181534" cy="407426"/>
          </a:xfrm>
          <a:prstGeom prst="rect">
            <a:avLst/>
          </a:prstGeom>
        </p:spPr>
      </p:pic>
      <p:sp>
        <p:nvSpPr>
          <p:cNvPr id="7" name="Rectangle 6"/>
          <p:cNvSpPr/>
          <p:nvPr/>
        </p:nvSpPr>
        <p:spPr>
          <a:xfrm>
            <a:off x="1509881" y="6400800"/>
            <a:ext cx="9158119" cy="338554"/>
          </a:xfrm>
          <a:prstGeom prst="rect">
            <a:avLst/>
          </a:prstGeom>
        </p:spPr>
        <p:txBody>
          <a:bodyPr wrap="square">
            <a:spAutoFit/>
          </a:bodyPr>
          <a:lstStyle/>
          <a:p>
            <a:pPr algn="ctr"/>
            <a:r>
              <a:rPr lang="en-US" sz="1600" dirty="0">
                <a:hlinkClick r:id="rId4"/>
              </a:rPr>
              <a:t>https://</a:t>
            </a:r>
            <a:r>
              <a:rPr lang="en-US" sz="1600" dirty="0" err="1">
                <a:hlinkClick r:id="rId4"/>
              </a:rPr>
              <a:t>petapixel.com</a:t>
            </a:r>
            <a:r>
              <a:rPr lang="en-US" sz="1600" dirty="0">
                <a:hlinkClick r:id="rId4"/>
              </a:rPr>
              <a:t>/2018/03/07/two-photographers-unknowingly-shot-millisecond-time/</a:t>
            </a:r>
            <a:endParaRPr lang="en-US" sz="1600" dirty="0"/>
          </a:p>
        </p:txBody>
      </p:sp>
      <p:pic>
        <p:nvPicPr>
          <p:cNvPr id="2" name="Picture 1"/>
          <p:cNvPicPr>
            <a:picLocks noChangeAspect="1"/>
          </p:cNvPicPr>
          <p:nvPr/>
        </p:nvPicPr>
        <p:blipFill>
          <a:blip r:embed="rId5"/>
          <a:stretch>
            <a:fillRect/>
          </a:stretch>
        </p:blipFill>
        <p:spPr>
          <a:xfrm>
            <a:off x="1447800" y="2133600"/>
            <a:ext cx="4644572" cy="3048000"/>
          </a:xfrm>
          <a:prstGeom prst="rect">
            <a:avLst/>
          </a:prstGeom>
        </p:spPr>
      </p:pic>
      <p:pic>
        <p:nvPicPr>
          <p:cNvPr id="3" name="Picture 2"/>
          <p:cNvPicPr>
            <a:picLocks noChangeAspect="1"/>
          </p:cNvPicPr>
          <p:nvPr/>
        </p:nvPicPr>
        <p:blipFill>
          <a:blip r:embed="rId6"/>
          <a:stretch>
            <a:fillRect/>
          </a:stretch>
        </p:blipFill>
        <p:spPr>
          <a:xfrm>
            <a:off x="6172200" y="2133600"/>
            <a:ext cx="4644570" cy="3048000"/>
          </a:xfrm>
          <a:prstGeom prst="rect">
            <a:avLst/>
          </a:prstGeom>
        </p:spPr>
      </p:pic>
      <p:sp>
        <p:nvSpPr>
          <p:cNvPr id="8" name="Oval 7"/>
          <p:cNvSpPr/>
          <p:nvPr/>
        </p:nvSpPr>
        <p:spPr bwMode="auto">
          <a:xfrm>
            <a:off x="1981200" y="4724400"/>
            <a:ext cx="533400" cy="2286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Oval 8"/>
          <p:cNvSpPr/>
          <p:nvPr/>
        </p:nvSpPr>
        <p:spPr bwMode="auto">
          <a:xfrm>
            <a:off x="8229600" y="4724400"/>
            <a:ext cx="533400" cy="2286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31456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Scanline stereo by dynamic programming</a:t>
            </a:r>
          </a:p>
        </p:txBody>
      </p:sp>
      <p:sp>
        <p:nvSpPr>
          <p:cNvPr id="720899" name="Rectangle 3"/>
          <p:cNvSpPr>
            <a:spLocks noGrp="1" noChangeArrowheads="1"/>
          </p:cNvSpPr>
          <p:nvPr>
            <p:ph idx="1"/>
          </p:nvPr>
        </p:nvSpPr>
        <p:spPr/>
        <p:txBody>
          <a:bodyPr/>
          <a:lstStyle/>
          <a:p>
            <a:pPr>
              <a:buFontTx/>
              <a:buChar char="•"/>
            </a:pPr>
            <a:r>
              <a:rPr lang="en-US" sz="2800" dirty="0"/>
              <a:t>Generates streaking artifacts!</a:t>
            </a:r>
            <a:endParaRPr lang="en-US" sz="2400" dirty="0"/>
          </a:p>
        </p:txBody>
      </p:sp>
      <p:pic>
        <p:nvPicPr>
          <p:cNvPr id="720900" name="Picture 4" descr="c_scene1-cox"/>
          <p:cNvPicPr>
            <a:picLocks noChangeAspect="1" noChangeArrowheads="1"/>
          </p:cNvPicPr>
          <p:nvPr/>
        </p:nvPicPr>
        <p:blipFill>
          <a:blip r:embed="rId3" cstate="print"/>
          <a:srcRect/>
          <a:stretch>
            <a:fillRect/>
          </a:stretch>
        </p:blipFill>
        <p:spPr bwMode="auto">
          <a:xfrm>
            <a:off x="3200400" y="2057400"/>
            <a:ext cx="5803682" cy="43434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C7A3-BD17-418E-88F7-A08E59C76623}"/>
              </a:ext>
            </a:extLst>
          </p:cNvPr>
          <p:cNvSpPr>
            <a:spLocks noGrp="1"/>
          </p:cNvSpPr>
          <p:nvPr>
            <p:ph type="title"/>
          </p:nvPr>
        </p:nvSpPr>
        <p:spPr/>
        <p:txBody>
          <a:bodyPr/>
          <a:lstStyle/>
          <a:p>
            <a:r>
              <a:rPr lang="en-US" dirty="0"/>
              <a:t>Stereo as an optimization problem</a:t>
            </a:r>
          </a:p>
        </p:txBody>
      </p:sp>
      <p:sp>
        <p:nvSpPr>
          <p:cNvPr id="3" name="Content Placeholder 2">
            <a:extLst>
              <a:ext uri="{FF2B5EF4-FFF2-40B4-BE49-F238E27FC236}">
                <a16:creationId xmlns:a16="http://schemas.microsoft.com/office/drawing/2014/main" id="{EECC41C3-6A12-601D-A727-C7D6B9A84DAA}"/>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Originally:</a:t>
            </a:r>
          </a:p>
          <a:p>
            <a:r>
              <a:rPr lang="en-US" dirty="0"/>
              <a:t>    find x_1, x_2 that match, compute depth</a:t>
            </a:r>
          </a:p>
          <a:p>
            <a:endParaRPr lang="en-US" dirty="0"/>
          </a:p>
          <a:p>
            <a:r>
              <a:rPr lang="en-US" dirty="0"/>
              <a:t>Now:</a:t>
            </a:r>
          </a:p>
          <a:p>
            <a:r>
              <a:rPr lang="en-US" dirty="0"/>
              <a:t>	choose depth at x_1 that causes x_2 to be best match</a:t>
            </a:r>
          </a:p>
        </p:txBody>
      </p:sp>
      <p:pic>
        <p:nvPicPr>
          <p:cNvPr id="4" name="Image" descr="Image">
            <a:extLst>
              <a:ext uri="{FF2B5EF4-FFF2-40B4-BE49-F238E27FC236}">
                <a16:creationId xmlns:a16="http://schemas.microsoft.com/office/drawing/2014/main" id="{1EA2D98A-7BBB-8CCB-0000-398E39401CCD}"/>
              </a:ext>
            </a:extLst>
          </p:cNvPr>
          <p:cNvPicPr>
            <a:picLocks noChangeAspect="1"/>
          </p:cNvPicPr>
          <p:nvPr/>
        </p:nvPicPr>
        <p:blipFill>
          <a:blip r:embed="rId2"/>
          <a:stretch>
            <a:fillRect/>
          </a:stretch>
        </p:blipFill>
        <p:spPr>
          <a:xfrm>
            <a:off x="2667000" y="1143000"/>
            <a:ext cx="7610026" cy="2603990"/>
          </a:xfrm>
          <a:prstGeom prst="rect">
            <a:avLst/>
          </a:prstGeom>
          <a:ln w="12700">
            <a:miter lim="400000"/>
          </a:ln>
        </p:spPr>
      </p:pic>
    </p:spTree>
    <p:extLst>
      <p:ext uri="{BB962C8B-B14F-4D97-AF65-F5344CB8AC3E}">
        <p14:creationId xmlns:p14="http://schemas.microsoft.com/office/powerpoint/2010/main" val="24943551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CF1E9-C5C3-848B-BC5D-BDFB18C7C483}"/>
              </a:ext>
            </a:extLst>
          </p:cNvPr>
          <p:cNvSpPr>
            <a:spLocks noGrp="1"/>
          </p:cNvSpPr>
          <p:nvPr>
            <p:ph type="title"/>
          </p:nvPr>
        </p:nvSpPr>
        <p:spPr/>
        <p:txBody>
          <a:bodyPr/>
          <a:lstStyle/>
          <a:p>
            <a:r>
              <a:rPr lang="en-US" dirty="0"/>
              <a:t>Stereo as an optimization problem</a:t>
            </a:r>
          </a:p>
        </p:txBody>
      </p:sp>
      <p:pic>
        <p:nvPicPr>
          <p:cNvPr id="4" name="Image" descr="Image">
            <a:extLst>
              <a:ext uri="{FF2B5EF4-FFF2-40B4-BE49-F238E27FC236}">
                <a16:creationId xmlns:a16="http://schemas.microsoft.com/office/drawing/2014/main" id="{5827F0E6-6F48-8FC6-E3CB-5B43FA944843}"/>
              </a:ext>
            </a:extLst>
          </p:cNvPr>
          <p:cNvPicPr>
            <a:picLocks noChangeAspect="1"/>
          </p:cNvPicPr>
          <p:nvPr/>
        </p:nvPicPr>
        <p:blipFill>
          <a:blip r:embed="rId2"/>
          <a:stretch>
            <a:fillRect/>
          </a:stretch>
        </p:blipFill>
        <p:spPr>
          <a:xfrm>
            <a:off x="4662858" y="3519492"/>
            <a:ext cx="3295055" cy="696516"/>
          </a:xfrm>
          <a:prstGeom prst="rect">
            <a:avLst/>
          </a:prstGeom>
          <a:ln w="12700">
            <a:miter lim="400000"/>
          </a:ln>
        </p:spPr>
      </p:pic>
      <p:pic>
        <p:nvPicPr>
          <p:cNvPr id="5" name="Image" descr="Image">
            <a:extLst>
              <a:ext uri="{FF2B5EF4-FFF2-40B4-BE49-F238E27FC236}">
                <a16:creationId xmlns:a16="http://schemas.microsoft.com/office/drawing/2014/main" id="{D5A80B9A-31B3-5121-42D1-7C8696815359}"/>
              </a:ext>
            </a:extLst>
          </p:cNvPr>
          <p:cNvPicPr>
            <a:picLocks noChangeAspect="1"/>
          </p:cNvPicPr>
          <p:nvPr/>
        </p:nvPicPr>
        <p:blipFill>
          <a:blip r:embed="rId3"/>
          <a:stretch>
            <a:fillRect/>
          </a:stretch>
        </p:blipFill>
        <p:spPr>
          <a:xfrm>
            <a:off x="2899172" y="1066800"/>
            <a:ext cx="6393656" cy="2187774"/>
          </a:xfrm>
          <a:prstGeom prst="rect">
            <a:avLst/>
          </a:prstGeom>
          <a:ln w="12700">
            <a:miter lim="400000"/>
          </a:ln>
        </p:spPr>
      </p:pic>
      <p:sp>
        <p:nvSpPr>
          <p:cNvPr id="6" name="Disparity">
            <a:extLst>
              <a:ext uri="{FF2B5EF4-FFF2-40B4-BE49-F238E27FC236}">
                <a16:creationId xmlns:a16="http://schemas.microsoft.com/office/drawing/2014/main" id="{B8DA4BDC-8297-CA59-50ED-55CAEEE903CB}"/>
              </a:ext>
            </a:extLst>
          </p:cNvPr>
          <p:cNvSpPr txBox="1"/>
          <p:nvPr/>
        </p:nvSpPr>
        <p:spPr>
          <a:xfrm>
            <a:off x="2059070" y="3243835"/>
            <a:ext cx="910507"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687"/>
              <a:t>Disparity</a:t>
            </a:r>
          </a:p>
        </p:txBody>
      </p:sp>
      <p:sp>
        <p:nvSpPr>
          <p:cNvPr id="7" name="Line">
            <a:extLst>
              <a:ext uri="{FF2B5EF4-FFF2-40B4-BE49-F238E27FC236}">
                <a16:creationId xmlns:a16="http://schemas.microsoft.com/office/drawing/2014/main" id="{BD124FD0-E267-4EA4-08E6-80B5E9185F2F}"/>
              </a:ext>
            </a:extLst>
          </p:cNvPr>
          <p:cNvSpPr/>
          <p:nvPr/>
        </p:nvSpPr>
        <p:spPr>
          <a:xfrm>
            <a:off x="3111263" y="3535384"/>
            <a:ext cx="1726043" cy="385734"/>
          </a:xfrm>
          <a:prstGeom prst="line">
            <a:avLst/>
          </a:prstGeom>
          <a:ln w="25400">
            <a:solidFill>
              <a:srgbClr val="000000"/>
            </a:solidFill>
            <a:miter lim="400000"/>
            <a:tailEnd type="triangle"/>
          </a:ln>
        </p:spPr>
        <p:txBody>
          <a:bodyPr lIns="35719" tIns="35719" rIns="35719" bIns="35719" anchor="ctr"/>
          <a:lstStyle/>
          <a:p>
            <a:pPr>
              <a:defRPr>
                <a:solidFill>
                  <a:srgbClr val="FFFFFF"/>
                </a:solidFill>
                <a:effectLst>
                  <a:outerShdw blurRad="38100" dist="12700" dir="5400000" rotWithShape="0">
                    <a:srgbClr val="000000">
                      <a:alpha val="50000"/>
                    </a:srgbClr>
                  </a:outerShdw>
                </a:effectLst>
              </a:defRPr>
            </a:pPr>
            <a:endParaRPr sz="1687"/>
          </a:p>
        </p:txBody>
      </p:sp>
      <p:sp>
        <p:nvSpPr>
          <p:cNvPr id="8" name="Line">
            <a:extLst>
              <a:ext uri="{FF2B5EF4-FFF2-40B4-BE49-F238E27FC236}">
                <a16:creationId xmlns:a16="http://schemas.microsoft.com/office/drawing/2014/main" id="{535418F1-DB96-11CF-0A7F-1B92ECC5A70D}"/>
              </a:ext>
            </a:extLst>
          </p:cNvPr>
          <p:cNvSpPr/>
          <p:nvPr/>
        </p:nvSpPr>
        <p:spPr>
          <a:xfrm flipH="1" flipV="1">
            <a:off x="7935370" y="4000858"/>
            <a:ext cx="1326109" cy="456379"/>
          </a:xfrm>
          <a:prstGeom prst="line">
            <a:avLst/>
          </a:prstGeom>
          <a:ln w="25400">
            <a:solidFill>
              <a:srgbClr val="000000"/>
            </a:solidFill>
            <a:miter lim="400000"/>
            <a:tailEnd type="triangle"/>
          </a:ln>
        </p:spPr>
        <p:txBody>
          <a:bodyPr lIns="35719" tIns="35719" rIns="35719" bIns="35719" anchor="ctr"/>
          <a:lstStyle/>
          <a:p>
            <a:pPr>
              <a:defRPr>
                <a:solidFill>
                  <a:srgbClr val="FFFFFF"/>
                </a:solidFill>
                <a:effectLst>
                  <a:outerShdw blurRad="38100" dist="12700" dir="5400000" rotWithShape="0">
                    <a:srgbClr val="000000">
                      <a:alpha val="50000"/>
                    </a:srgbClr>
                  </a:outerShdw>
                </a:effectLst>
              </a:defRPr>
            </a:pPr>
            <a:endParaRPr sz="1687"/>
          </a:p>
        </p:txBody>
      </p:sp>
      <p:sp>
        <p:nvSpPr>
          <p:cNvPr id="9" name="Depth">
            <a:extLst>
              <a:ext uri="{FF2B5EF4-FFF2-40B4-BE49-F238E27FC236}">
                <a16:creationId xmlns:a16="http://schemas.microsoft.com/office/drawing/2014/main" id="{0DEB28F4-1487-B6DD-ED40-789E97E9893D}"/>
              </a:ext>
            </a:extLst>
          </p:cNvPr>
          <p:cNvSpPr txBox="1"/>
          <p:nvPr/>
        </p:nvSpPr>
        <p:spPr>
          <a:xfrm>
            <a:off x="9289356" y="4259835"/>
            <a:ext cx="647614"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687"/>
              <a:t>Depth</a:t>
            </a:r>
          </a:p>
        </p:txBody>
      </p:sp>
      <p:sp>
        <p:nvSpPr>
          <p:cNvPr id="10" name="Line">
            <a:extLst>
              <a:ext uri="{FF2B5EF4-FFF2-40B4-BE49-F238E27FC236}">
                <a16:creationId xmlns:a16="http://schemas.microsoft.com/office/drawing/2014/main" id="{87DA5F6F-42DA-4EA1-7907-F753C77FA45F}"/>
              </a:ext>
            </a:extLst>
          </p:cNvPr>
          <p:cNvSpPr/>
          <p:nvPr/>
        </p:nvSpPr>
        <p:spPr>
          <a:xfrm flipH="1">
            <a:off x="7935371" y="3782559"/>
            <a:ext cx="1329015" cy="1"/>
          </a:xfrm>
          <a:prstGeom prst="line">
            <a:avLst/>
          </a:prstGeom>
          <a:ln w="25400">
            <a:solidFill>
              <a:srgbClr val="000000"/>
            </a:solidFill>
            <a:miter lim="400000"/>
            <a:tailEnd type="triangle"/>
          </a:ln>
        </p:spPr>
        <p:txBody>
          <a:bodyPr lIns="35719" tIns="35719" rIns="35719" bIns="35719" anchor="ctr"/>
          <a:lstStyle/>
          <a:p>
            <a:pPr>
              <a:defRPr>
                <a:solidFill>
                  <a:srgbClr val="FFFFFF"/>
                </a:solidFill>
                <a:effectLst>
                  <a:outerShdw blurRad="38100" dist="12700" dir="5400000" rotWithShape="0">
                    <a:srgbClr val="000000">
                      <a:alpha val="50000"/>
                    </a:srgbClr>
                  </a:outerShdw>
                </a:effectLst>
              </a:defRPr>
            </a:pPr>
            <a:endParaRPr sz="1687"/>
          </a:p>
        </p:txBody>
      </p:sp>
      <p:sp>
        <p:nvSpPr>
          <p:cNvPr id="11" name="Baseline">
            <a:extLst>
              <a:ext uri="{FF2B5EF4-FFF2-40B4-BE49-F238E27FC236}">
                <a16:creationId xmlns:a16="http://schemas.microsoft.com/office/drawing/2014/main" id="{9EBB883F-9E1B-16DE-629F-38F7F725DC60}"/>
              </a:ext>
            </a:extLst>
          </p:cNvPr>
          <p:cNvSpPr txBox="1"/>
          <p:nvPr/>
        </p:nvSpPr>
        <p:spPr>
          <a:xfrm>
            <a:off x="9294105" y="3616680"/>
            <a:ext cx="900889"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687"/>
              <a:t>Baseline</a:t>
            </a:r>
          </a:p>
        </p:txBody>
      </p:sp>
      <p:sp>
        <p:nvSpPr>
          <p:cNvPr id="12" name="=(X, Y, Z)">
            <a:extLst>
              <a:ext uri="{FF2B5EF4-FFF2-40B4-BE49-F238E27FC236}">
                <a16:creationId xmlns:a16="http://schemas.microsoft.com/office/drawing/2014/main" id="{8A7BD93A-0F07-B45C-814E-BC75643AAF72}"/>
              </a:ext>
            </a:extLst>
          </p:cNvPr>
          <p:cNvSpPr txBox="1"/>
          <p:nvPr/>
        </p:nvSpPr>
        <p:spPr>
          <a:xfrm>
            <a:off x="9305528" y="997450"/>
            <a:ext cx="968471"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687"/>
              <a:t>=(X, Y, Z)</a:t>
            </a:r>
          </a:p>
        </p:txBody>
      </p:sp>
      <p:sp>
        <p:nvSpPr>
          <p:cNvPr id="31" name="Assume camera 2 is translated wrt camera 1, both are calibrated…">
            <a:extLst>
              <a:ext uri="{FF2B5EF4-FFF2-40B4-BE49-F238E27FC236}">
                <a16:creationId xmlns:a16="http://schemas.microsoft.com/office/drawing/2014/main" id="{0D37430D-994E-0ED3-D08B-8B79F7223168}"/>
              </a:ext>
            </a:extLst>
          </p:cNvPr>
          <p:cNvSpPr txBox="1"/>
          <p:nvPr/>
        </p:nvSpPr>
        <p:spPr>
          <a:xfrm>
            <a:off x="906399" y="4489729"/>
            <a:ext cx="7721666" cy="16298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1687" dirty="0"/>
              <a:t>Assume camera 2 is translated </a:t>
            </a:r>
            <a:r>
              <a:rPr sz="1687" dirty="0" err="1"/>
              <a:t>wrt</a:t>
            </a:r>
            <a:r>
              <a:rPr sz="1687" dirty="0"/>
              <a:t> camera 1, both are calibrated</a:t>
            </a:r>
          </a:p>
          <a:p>
            <a:endParaRPr sz="1687" dirty="0"/>
          </a:p>
          <a:p>
            <a:r>
              <a:rPr sz="1687" dirty="0"/>
              <a:t>IF you choose the right depth for x_1, then:</a:t>
            </a:r>
          </a:p>
          <a:p>
            <a:r>
              <a:rPr lang="en-US" sz="1687" dirty="0"/>
              <a:t>            </a:t>
            </a:r>
            <a:r>
              <a:rPr sz="1687" dirty="0"/>
              <a:t>you know disparity, so you know x_2</a:t>
            </a:r>
          </a:p>
          <a:p>
            <a:r>
              <a:rPr lang="en-US" sz="1687" dirty="0"/>
              <a:t>            </a:t>
            </a:r>
            <a:r>
              <a:rPr sz="1687" dirty="0"/>
              <a:t>and you can optimize</a:t>
            </a:r>
            <a:r>
              <a:rPr lang="en-US" sz="1687" dirty="0"/>
              <a:t>  </a:t>
            </a:r>
            <a:r>
              <a:rPr sz="1687" dirty="0"/>
              <a:t>||color(x_1)-color(x_2(d))||^2</a:t>
            </a:r>
            <a:r>
              <a:rPr lang="en-US" sz="1687" dirty="0"/>
              <a:t> + smoothness(depth)</a:t>
            </a:r>
            <a:endParaRPr sz="1687" dirty="0"/>
          </a:p>
          <a:p>
            <a:r>
              <a:rPr lang="en-US" sz="1687" dirty="0"/>
              <a:t>            </a:t>
            </a:r>
            <a:r>
              <a:rPr sz="1687" dirty="0"/>
              <a:t>or something like it</a:t>
            </a:r>
          </a:p>
        </p:txBody>
      </p:sp>
    </p:spTree>
    <p:extLst>
      <p:ext uri="{BB962C8B-B14F-4D97-AF65-F5344CB8AC3E}">
        <p14:creationId xmlns:p14="http://schemas.microsoft.com/office/powerpoint/2010/main" val="30567808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6A85-1F6F-34CF-CBE4-6CD895BB2680}"/>
              </a:ext>
            </a:extLst>
          </p:cNvPr>
          <p:cNvSpPr>
            <a:spLocks noGrp="1"/>
          </p:cNvSpPr>
          <p:nvPr>
            <p:ph type="title"/>
          </p:nvPr>
        </p:nvSpPr>
        <p:spPr/>
        <p:txBody>
          <a:bodyPr/>
          <a:lstStyle/>
          <a:p>
            <a:r>
              <a:rPr lang="en-US" dirty="0"/>
              <a:t>Stereo as an optimization problem (sketch)</a:t>
            </a:r>
          </a:p>
        </p:txBody>
      </p:sp>
      <p:sp>
        <p:nvSpPr>
          <p:cNvPr id="3" name="Content Placeholder 2">
            <a:extLst>
              <a:ext uri="{FF2B5EF4-FFF2-40B4-BE49-F238E27FC236}">
                <a16:creationId xmlns:a16="http://schemas.microsoft.com/office/drawing/2014/main" id="{554654AB-82F5-1B85-0256-877FE5F8DF91}"/>
              </a:ext>
            </a:extLst>
          </p:cNvPr>
          <p:cNvSpPr>
            <a:spLocks noGrp="1"/>
          </p:cNvSpPr>
          <p:nvPr>
            <p:ph idx="1"/>
          </p:nvPr>
        </p:nvSpPr>
        <p:spPr/>
        <p:txBody>
          <a:bodyPr/>
          <a:lstStyle/>
          <a:p>
            <a:r>
              <a:rPr lang="en-US" dirty="0"/>
              <a:t>Quantize depth to a fixed number of levels (say, 256)</a:t>
            </a:r>
          </a:p>
          <a:p>
            <a:endParaRPr lang="en-US" dirty="0"/>
          </a:p>
          <a:p>
            <a:r>
              <a:rPr lang="en-US" dirty="0"/>
              <a:t>Encode depth at every pixel with a one-hot vector (say, 256 d)</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DC41F51B-95B7-C91A-3CE0-8DE2BE9A55D5}"/>
              </a:ext>
            </a:extLst>
          </p:cNvPr>
          <p:cNvPicPr>
            <a:picLocks noChangeAspect="1"/>
          </p:cNvPicPr>
          <p:nvPr/>
        </p:nvPicPr>
        <p:blipFill>
          <a:blip r:embed="rId2"/>
          <a:stretch>
            <a:fillRect/>
          </a:stretch>
        </p:blipFill>
        <p:spPr>
          <a:xfrm>
            <a:off x="2209800" y="5595322"/>
            <a:ext cx="7772400" cy="337406"/>
          </a:xfrm>
          <a:prstGeom prst="rect">
            <a:avLst/>
          </a:prstGeom>
        </p:spPr>
      </p:pic>
      <p:pic>
        <p:nvPicPr>
          <p:cNvPr id="7" name="Picture 6">
            <a:extLst>
              <a:ext uri="{FF2B5EF4-FFF2-40B4-BE49-F238E27FC236}">
                <a16:creationId xmlns:a16="http://schemas.microsoft.com/office/drawing/2014/main" id="{436D9E7D-0B42-8888-1924-239FDE3FE9CF}"/>
              </a:ext>
            </a:extLst>
          </p:cNvPr>
          <p:cNvPicPr>
            <a:picLocks noChangeAspect="1"/>
          </p:cNvPicPr>
          <p:nvPr/>
        </p:nvPicPr>
        <p:blipFill>
          <a:blip r:embed="rId3"/>
          <a:stretch>
            <a:fillRect/>
          </a:stretch>
        </p:blipFill>
        <p:spPr>
          <a:xfrm>
            <a:off x="8991600" y="2087237"/>
            <a:ext cx="2984500" cy="3289300"/>
          </a:xfrm>
          <a:prstGeom prst="rect">
            <a:avLst/>
          </a:prstGeom>
        </p:spPr>
      </p:pic>
      <p:pic>
        <p:nvPicPr>
          <p:cNvPr id="8" name="Picture 7">
            <a:extLst>
              <a:ext uri="{FF2B5EF4-FFF2-40B4-BE49-F238E27FC236}">
                <a16:creationId xmlns:a16="http://schemas.microsoft.com/office/drawing/2014/main" id="{AAA1C018-AC48-05B2-A5FE-7797A838E5EF}"/>
              </a:ext>
            </a:extLst>
          </p:cNvPr>
          <p:cNvPicPr>
            <a:picLocks noChangeAspect="1"/>
          </p:cNvPicPr>
          <p:nvPr/>
        </p:nvPicPr>
        <p:blipFill>
          <a:blip r:embed="rId4"/>
          <a:stretch>
            <a:fillRect/>
          </a:stretch>
        </p:blipFill>
        <p:spPr>
          <a:xfrm>
            <a:off x="609600" y="2811137"/>
            <a:ext cx="4648200" cy="1841500"/>
          </a:xfrm>
          <a:prstGeom prst="rect">
            <a:avLst/>
          </a:prstGeom>
        </p:spPr>
      </p:pic>
    </p:spTree>
    <p:extLst>
      <p:ext uri="{BB962C8B-B14F-4D97-AF65-F5344CB8AC3E}">
        <p14:creationId xmlns:p14="http://schemas.microsoft.com/office/powerpoint/2010/main" val="34495717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6A85-1F6F-34CF-CBE4-6CD895BB2680}"/>
              </a:ext>
            </a:extLst>
          </p:cNvPr>
          <p:cNvSpPr>
            <a:spLocks noGrp="1"/>
          </p:cNvSpPr>
          <p:nvPr>
            <p:ph type="title"/>
          </p:nvPr>
        </p:nvSpPr>
        <p:spPr/>
        <p:txBody>
          <a:bodyPr/>
          <a:lstStyle/>
          <a:p>
            <a:r>
              <a:rPr lang="en-US" dirty="0"/>
              <a:t>Stereo as an optimization problem (sketch)</a:t>
            </a:r>
          </a:p>
        </p:txBody>
      </p:sp>
      <p:sp>
        <p:nvSpPr>
          <p:cNvPr id="3" name="Content Placeholder 2">
            <a:extLst>
              <a:ext uri="{FF2B5EF4-FFF2-40B4-BE49-F238E27FC236}">
                <a16:creationId xmlns:a16="http://schemas.microsoft.com/office/drawing/2014/main" id="{554654AB-82F5-1B85-0256-877FE5F8DF91}"/>
              </a:ext>
            </a:extLst>
          </p:cNvPr>
          <p:cNvSpPr>
            <a:spLocks noGrp="1"/>
          </p:cNvSpPr>
          <p:nvPr>
            <p:ph idx="1"/>
          </p:nvPr>
        </p:nvSpPr>
        <p:spPr/>
        <p:txBody>
          <a:bodyPr/>
          <a:lstStyle/>
          <a:p>
            <a:r>
              <a:rPr lang="en-US" dirty="0"/>
              <a:t>Quantize depth to a fixed number of levels (say, 256)</a:t>
            </a:r>
          </a:p>
          <a:p>
            <a:endParaRPr lang="en-US" dirty="0"/>
          </a:p>
          <a:p>
            <a:r>
              <a:rPr lang="en-US" dirty="0"/>
              <a:t>Encode depth at every pixel with a one-hot vector (say, 256 d)</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DC41F51B-95B7-C91A-3CE0-8DE2BE9A55D5}"/>
              </a:ext>
            </a:extLst>
          </p:cNvPr>
          <p:cNvPicPr>
            <a:picLocks noChangeAspect="1"/>
          </p:cNvPicPr>
          <p:nvPr/>
        </p:nvPicPr>
        <p:blipFill>
          <a:blip r:embed="rId2"/>
          <a:stretch>
            <a:fillRect/>
          </a:stretch>
        </p:blipFill>
        <p:spPr>
          <a:xfrm>
            <a:off x="1524000" y="2895600"/>
            <a:ext cx="7772400" cy="337406"/>
          </a:xfrm>
          <a:prstGeom prst="rect">
            <a:avLst/>
          </a:prstGeom>
        </p:spPr>
      </p:pic>
      <p:sp>
        <p:nvSpPr>
          <p:cNvPr id="4" name="TextBox 3">
            <a:extLst>
              <a:ext uri="{FF2B5EF4-FFF2-40B4-BE49-F238E27FC236}">
                <a16:creationId xmlns:a16="http://schemas.microsoft.com/office/drawing/2014/main" id="{E1439D6D-DD3D-7E77-3F8E-75F9E0640E21}"/>
              </a:ext>
            </a:extLst>
          </p:cNvPr>
          <p:cNvSpPr txBox="1"/>
          <p:nvPr/>
        </p:nvSpPr>
        <p:spPr>
          <a:xfrm>
            <a:off x="1600200" y="4090486"/>
            <a:ext cx="7023718" cy="1200329"/>
          </a:xfrm>
          <a:prstGeom prst="rect">
            <a:avLst/>
          </a:prstGeom>
          <a:noFill/>
        </p:spPr>
        <p:txBody>
          <a:bodyPr wrap="none" rtlCol="0">
            <a:spAutoFit/>
          </a:bodyPr>
          <a:lstStyle/>
          <a:p>
            <a:r>
              <a:rPr lang="en-US" dirty="0"/>
              <a:t>Typically:   cheap if depth(x_1)= depth (neighbors)</a:t>
            </a:r>
          </a:p>
          <a:p>
            <a:r>
              <a:rPr lang="en-US" dirty="0"/>
              <a:t>                  expensive otherwise</a:t>
            </a:r>
          </a:p>
          <a:p>
            <a:r>
              <a:rPr lang="en-US" dirty="0"/>
              <a:t>         EG</a:t>
            </a:r>
          </a:p>
        </p:txBody>
      </p:sp>
      <p:pic>
        <p:nvPicPr>
          <p:cNvPr id="5" name="Picture 4">
            <a:extLst>
              <a:ext uri="{FF2B5EF4-FFF2-40B4-BE49-F238E27FC236}">
                <a16:creationId xmlns:a16="http://schemas.microsoft.com/office/drawing/2014/main" id="{8D03749C-2AA6-A5A5-31C7-FE917BC37E3A}"/>
              </a:ext>
            </a:extLst>
          </p:cNvPr>
          <p:cNvPicPr>
            <a:picLocks noChangeAspect="1"/>
          </p:cNvPicPr>
          <p:nvPr/>
        </p:nvPicPr>
        <p:blipFill>
          <a:blip r:embed="rId3"/>
          <a:stretch>
            <a:fillRect/>
          </a:stretch>
        </p:blipFill>
        <p:spPr>
          <a:xfrm>
            <a:off x="5741018" y="5800840"/>
            <a:ext cx="2882900" cy="800100"/>
          </a:xfrm>
          <a:prstGeom prst="rect">
            <a:avLst/>
          </a:prstGeom>
        </p:spPr>
      </p:pic>
    </p:spTree>
    <p:extLst>
      <p:ext uri="{BB962C8B-B14F-4D97-AF65-F5344CB8AC3E}">
        <p14:creationId xmlns:p14="http://schemas.microsoft.com/office/powerpoint/2010/main" val="3889345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6A85-1F6F-34CF-CBE4-6CD895BB2680}"/>
              </a:ext>
            </a:extLst>
          </p:cNvPr>
          <p:cNvSpPr>
            <a:spLocks noGrp="1"/>
          </p:cNvSpPr>
          <p:nvPr>
            <p:ph type="title"/>
          </p:nvPr>
        </p:nvSpPr>
        <p:spPr/>
        <p:txBody>
          <a:bodyPr/>
          <a:lstStyle/>
          <a:p>
            <a:r>
              <a:rPr lang="en-US" dirty="0"/>
              <a:t>Stereo as an optimization problem (sketch)</a:t>
            </a:r>
          </a:p>
        </p:txBody>
      </p:sp>
      <p:sp>
        <p:nvSpPr>
          <p:cNvPr id="3" name="Content Placeholder 2">
            <a:extLst>
              <a:ext uri="{FF2B5EF4-FFF2-40B4-BE49-F238E27FC236}">
                <a16:creationId xmlns:a16="http://schemas.microsoft.com/office/drawing/2014/main" id="{554654AB-82F5-1B85-0256-877FE5F8DF91}"/>
              </a:ext>
            </a:extLst>
          </p:cNvPr>
          <p:cNvSpPr>
            <a:spLocks noGrp="1"/>
          </p:cNvSpPr>
          <p:nvPr>
            <p:ph idx="1"/>
          </p:nvPr>
        </p:nvSpPr>
        <p:spPr/>
        <p:txBody>
          <a:bodyPr/>
          <a:lstStyle/>
          <a:p>
            <a:r>
              <a:rPr lang="en-US" dirty="0"/>
              <a:t>Result:</a:t>
            </a:r>
          </a:p>
          <a:p>
            <a:r>
              <a:rPr lang="en-US" dirty="0"/>
              <a:t>     large discrete optimization problem, at least NP-hard</a:t>
            </a:r>
          </a:p>
          <a:p>
            <a:endParaRPr lang="en-US" dirty="0"/>
          </a:p>
          <a:p>
            <a:r>
              <a:rPr lang="en-US" dirty="0"/>
              <a:t>There are excellent approximation algorithms (below)</a:t>
            </a:r>
          </a:p>
          <a:p>
            <a:endParaRPr lang="en-US" dirty="0"/>
          </a:p>
          <a:p>
            <a:r>
              <a:rPr lang="en-US" dirty="0"/>
              <a:t>For a small set of cases, true optimum is known (by good luck)</a:t>
            </a:r>
          </a:p>
          <a:p>
            <a:endParaRPr lang="en-US" dirty="0"/>
          </a:p>
          <a:p>
            <a:r>
              <a:rPr lang="en-US" dirty="0"/>
              <a:t>Yield: </a:t>
            </a:r>
          </a:p>
          <a:p>
            <a:r>
              <a:rPr lang="en-US" dirty="0"/>
              <a:t>    excellent stereo algorithms</a:t>
            </a:r>
          </a:p>
        </p:txBody>
      </p:sp>
      <p:sp>
        <p:nvSpPr>
          <p:cNvPr id="7" name="Text Box 31">
            <a:extLst>
              <a:ext uri="{FF2B5EF4-FFF2-40B4-BE49-F238E27FC236}">
                <a16:creationId xmlns:a16="http://schemas.microsoft.com/office/drawing/2014/main" id="{B321AC97-1E1F-69C7-A59A-F3BBDA760A2F}"/>
              </a:ext>
            </a:extLst>
          </p:cNvPr>
          <p:cNvSpPr txBox="1">
            <a:spLocks noChangeArrowheads="1"/>
          </p:cNvSpPr>
          <p:nvPr/>
        </p:nvSpPr>
        <p:spPr bwMode="auto">
          <a:xfrm>
            <a:off x="0" y="6363968"/>
            <a:ext cx="12192000" cy="341632"/>
          </a:xfrm>
          <a:prstGeom prst="rect">
            <a:avLst/>
          </a:prstGeom>
          <a:noFill/>
          <a:ln w="9525">
            <a:noFill/>
            <a:miter lim="800000"/>
            <a:headEnd/>
            <a:tailEnd/>
          </a:ln>
        </p:spPr>
        <p:txBody>
          <a:bodyPr wrap="square">
            <a:spAutoFit/>
          </a:bodyPr>
          <a:lstStyle/>
          <a:p>
            <a:pPr lvl="1" algn="ctr">
              <a:lnSpc>
                <a:spcPct val="90000"/>
              </a:lnSpc>
              <a:spcBef>
                <a:spcPct val="20000"/>
              </a:spcBef>
            </a:pPr>
            <a:r>
              <a:rPr lang="en-US" sz="1800" dirty="0">
                <a:sym typeface="Symbol" pitchFamily="18" charset="2"/>
              </a:rPr>
              <a:t>Y. </a:t>
            </a:r>
            <a:r>
              <a:rPr lang="en-US" sz="1800" dirty="0" err="1">
                <a:sym typeface="Symbol" pitchFamily="18" charset="2"/>
              </a:rPr>
              <a:t>Boykov</a:t>
            </a:r>
            <a:r>
              <a:rPr lang="en-US" sz="1800" dirty="0">
                <a:sym typeface="Symbol" pitchFamily="18" charset="2"/>
              </a:rPr>
              <a:t>, O. </a:t>
            </a:r>
            <a:r>
              <a:rPr lang="en-US" sz="1800" dirty="0" err="1">
                <a:sym typeface="Symbol" pitchFamily="18" charset="2"/>
              </a:rPr>
              <a:t>Veksler</a:t>
            </a:r>
            <a:r>
              <a:rPr lang="en-US" sz="1800" dirty="0">
                <a:sym typeface="Symbol" pitchFamily="18" charset="2"/>
              </a:rPr>
              <a:t>, and R. </a:t>
            </a:r>
            <a:r>
              <a:rPr lang="en-US" sz="1800" dirty="0" err="1">
                <a:sym typeface="Symbol" pitchFamily="18" charset="2"/>
              </a:rPr>
              <a:t>Zabih</a:t>
            </a:r>
            <a:r>
              <a:rPr lang="en-US" sz="1800" dirty="0">
                <a:sym typeface="Symbol" pitchFamily="18" charset="2"/>
              </a:rPr>
              <a:t>, </a:t>
            </a:r>
            <a:r>
              <a:rPr lang="en-US" sz="1800" dirty="0">
                <a:sym typeface="Symbol" pitchFamily="18" charset="2"/>
                <a:hlinkClick r:id="rId2"/>
              </a:rPr>
              <a:t>Fast Approximate Energy Minimization via Graph Cuts</a:t>
            </a:r>
            <a:r>
              <a:rPr lang="en-US" sz="1800" dirty="0">
                <a:sym typeface="Symbol" pitchFamily="18" charset="2"/>
              </a:rPr>
              <a:t>,  PAMI 2001</a:t>
            </a:r>
          </a:p>
        </p:txBody>
      </p:sp>
    </p:spTree>
    <p:extLst>
      <p:ext uri="{BB962C8B-B14F-4D97-AF65-F5344CB8AC3E}">
        <p14:creationId xmlns:p14="http://schemas.microsoft.com/office/powerpoint/2010/main" val="171291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6A85-1F6F-34CF-CBE4-6CD895BB2680}"/>
              </a:ext>
            </a:extLst>
          </p:cNvPr>
          <p:cNvSpPr>
            <a:spLocks noGrp="1"/>
          </p:cNvSpPr>
          <p:nvPr>
            <p:ph type="title"/>
          </p:nvPr>
        </p:nvSpPr>
        <p:spPr/>
        <p:txBody>
          <a:bodyPr/>
          <a:lstStyle/>
          <a:p>
            <a:r>
              <a:rPr lang="en-US" dirty="0"/>
              <a:t>Stereo as an optimization problem (sketch)</a:t>
            </a:r>
          </a:p>
        </p:txBody>
      </p:sp>
      <p:sp>
        <p:nvSpPr>
          <p:cNvPr id="5" name="Content Placeholder 4">
            <a:extLst>
              <a:ext uri="{FF2B5EF4-FFF2-40B4-BE49-F238E27FC236}">
                <a16:creationId xmlns:a16="http://schemas.microsoft.com/office/drawing/2014/main" id="{0871C2C5-04FB-F8A9-3164-34D7D9804EDA}"/>
              </a:ext>
            </a:extLst>
          </p:cNvPr>
          <p:cNvSpPr>
            <a:spLocks noGrp="1"/>
          </p:cNvSpPr>
          <p:nvPr>
            <p:ph idx="1"/>
          </p:nvPr>
        </p:nvSpPr>
        <p:spPr/>
        <p:txBody>
          <a:bodyPr/>
          <a:lstStyle/>
          <a:p>
            <a:endParaRPr lang="en-US" dirty="0"/>
          </a:p>
        </p:txBody>
      </p:sp>
      <p:pic>
        <p:nvPicPr>
          <p:cNvPr id="6" name="im6.png" descr="im6.png">
            <a:extLst>
              <a:ext uri="{FF2B5EF4-FFF2-40B4-BE49-F238E27FC236}">
                <a16:creationId xmlns:a16="http://schemas.microsoft.com/office/drawing/2014/main" id="{1277BCFE-A53E-074E-89AB-12EE11F07401}"/>
              </a:ext>
            </a:extLst>
          </p:cNvPr>
          <p:cNvPicPr>
            <a:picLocks noChangeAspect="1"/>
          </p:cNvPicPr>
          <p:nvPr/>
        </p:nvPicPr>
        <p:blipFill>
          <a:blip r:embed="rId2"/>
          <a:stretch>
            <a:fillRect/>
          </a:stretch>
        </p:blipFill>
        <p:spPr>
          <a:xfrm>
            <a:off x="4579621" y="722632"/>
            <a:ext cx="3665221" cy="3054350"/>
          </a:xfrm>
          <a:prstGeom prst="rect">
            <a:avLst/>
          </a:prstGeom>
          <a:ln w="12700">
            <a:miter lim="400000"/>
          </a:ln>
        </p:spPr>
      </p:pic>
      <p:pic>
        <p:nvPicPr>
          <p:cNvPr id="8" name="im2.png" descr="im2.png">
            <a:extLst>
              <a:ext uri="{FF2B5EF4-FFF2-40B4-BE49-F238E27FC236}">
                <a16:creationId xmlns:a16="http://schemas.microsoft.com/office/drawing/2014/main" id="{E3C2D4E0-892A-0276-86AC-4422A35F901B}"/>
              </a:ext>
            </a:extLst>
          </p:cNvPr>
          <p:cNvPicPr>
            <a:picLocks noChangeAspect="1"/>
          </p:cNvPicPr>
          <p:nvPr/>
        </p:nvPicPr>
        <p:blipFill>
          <a:blip r:embed="rId3"/>
          <a:stretch>
            <a:fillRect/>
          </a:stretch>
        </p:blipFill>
        <p:spPr>
          <a:xfrm>
            <a:off x="903398" y="722632"/>
            <a:ext cx="3665221" cy="3054350"/>
          </a:xfrm>
          <a:prstGeom prst="rect">
            <a:avLst/>
          </a:prstGeom>
          <a:ln w="12700">
            <a:miter lim="400000"/>
          </a:ln>
        </p:spPr>
      </p:pic>
      <p:pic>
        <p:nvPicPr>
          <p:cNvPr id="9" name="disp6.png" descr="disp6.png">
            <a:extLst>
              <a:ext uri="{FF2B5EF4-FFF2-40B4-BE49-F238E27FC236}">
                <a16:creationId xmlns:a16="http://schemas.microsoft.com/office/drawing/2014/main" id="{5F868A30-31A4-1996-5272-9B89AFD5452F}"/>
              </a:ext>
            </a:extLst>
          </p:cNvPr>
          <p:cNvPicPr>
            <a:picLocks noChangeAspect="1"/>
          </p:cNvPicPr>
          <p:nvPr/>
        </p:nvPicPr>
        <p:blipFill>
          <a:blip r:embed="rId4"/>
          <a:stretch>
            <a:fillRect/>
          </a:stretch>
        </p:blipFill>
        <p:spPr>
          <a:xfrm>
            <a:off x="4568619" y="3776982"/>
            <a:ext cx="3665221" cy="3054350"/>
          </a:xfrm>
          <a:prstGeom prst="rect">
            <a:avLst/>
          </a:prstGeom>
          <a:ln w="12700">
            <a:miter lim="400000"/>
          </a:ln>
        </p:spPr>
      </p:pic>
      <p:pic>
        <p:nvPicPr>
          <p:cNvPr id="10" name="disp2.png" descr="disp2.png">
            <a:extLst>
              <a:ext uri="{FF2B5EF4-FFF2-40B4-BE49-F238E27FC236}">
                <a16:creationId xmlns:a16="http://schemas.microsoft.com/office/drawing/2014/main" id="{D7268355-0894-0A81-CC70-0F25DEB42210}"/>
              </a:ext>
            </a:extLst>
          </p:cNvPr>
          <p:cNvPicPr>
            <a:picLocks noChangeAspect="1"/>
          </p:cNvPicPr>
          <p:nvPr/>
        </p:nvPicPr>
        <p:blipFill>
          <a:blip r:embed="rId5"/>
          <a:stretch>
            <a:fillRect/>
          </a:stretch>
        </p:blipFill>
        <p:spPr>
          <a:xfrm>
            <a:off x="903398" y="3776982"/>
            <a:ext cx="3665221" cy="3054350"/>
          </a:xfrm>
          <a:prstGeom prst="rect">
            <a:avLst/>
          </a:prstGeom>
          <a:ln w="12700">
            <a:miter lim="400000"/>
          </a:ln>
        </p:spPr>
      </p:pic>
    </p:spTree>
    <p:extLst>
      <p:ext uri="{BB962C8B-B14F-4D97-AF65-F5344CB8AC3E}">
        <p14:creationId xmlns:p14="http://schemas.microsoft.com/office/powerpoint/2010/main" val="249760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lstStyle/>
          <a:p>
            <a:r>
              <a:rPr lang="en-US" dirty="0"/>
              <a:t>Stereo matching as global optimization</a:t>
            </a:r>
          </a:p>
        </p:txBody>
      </p:sp>
      <p:pic>
        <p:nvPicPr>
          <p:cNvPr id="8198" name="Picture 6" descr="sri20"/>
          <p:cNvPicPr>
            <a:picLocks noChangeAspect="1" noChangeArrowheads="1"/>
          </p:cNvPicPr>
          <p:nvPr/>
        </p:nvPicPr>
        <p:blipFill>
          <a:blip r:embed="rId3" cstate="print"/>
          <a:srcRect/>
          <a:stretch>
            <a:fillRect/>
          </a:stretch>
        </p:blipFill>
        <p:spPr bwMode="auto">
          <a:xfrm>
            <a:off x="1981200" y="1054101"/>
            <a:ext cx="2522538" cy="2295525"/>
          </a:xfrm>
          <a:prstGeom prst="rect">
            <a:avLst/>
          </a:prstGeom>
          <a:noFill/>
          <a:ln w="9525">
            <a:noFill/>
            <a:miter lim="800000"/>
            <a:headEnd/>
            <a:tailEnd/>
          </a:ln>
        </p:spPr>
      </p:pic>
      <p:pic>
        <p:nvPicPr>
          <p:cNvPr id="8199" name="Picture 7" descr="SSDWindowSize"/>
          <p:cNvPicPr>
            <a:picLocks noChangeAspect="1" noChangeArrowheads="1"/>
          </p:cNvPicPr>
          <p:nvPr/>
        </p:nvPicPr>
        <p:blipFill>
          <a:blip r:embed="rId4" cstate="print"/>
          <a:srcRect r="51778"/>
          <a:stretch>
            <a:fillRect/>
          </a:stretch>
        </p:blipFill>
        <p:spPr bwMode="auto">
          <a:xfrm>
            <a:off x="7527926" y="911225"/>
            <a:ext cx="2682875" cy="2540000"/>
          </a:xfrm>
          <a:prstGeom prst="rect">
            <a:avLst/>
          </a:prstGeom>
          <a:noFill/>
          <a:ln w="9525">
            <a:noFill/>
            <a:miter lim="800000"/>
            <a:headEnd/>
            <a:tailEnd/>
          </a:ln>
        </p:spPr>
      </p:pic>
      <p:pic>
        <p:nvPicPr>
          <p:cNvPr id="8200" name="Picture 8" descr="sri20"/>
          <p:cNvPicPr>
            <a:picLocks noChangeAspect="1" noChangeArrowheads="1"/>
          </p:cNvPicPr>
          <p:nvPr/>
        </p:nvPicPr>
        <p:blipFill>
          <a:blip r:embed="rId3" cstate="print"/>
          <a:srcRect/>
          <a:stretch>
            <a:fillRect/>
          </a:stretch>
        </p:blipFill>
        <p:spPr bwMode="auto">
          <a:xfrm>
            <a:off x="4800600" y="1054101"/>
            <a:ext cx="2522538" cy="2295525"/>
          </a:xfrm>
          <a:prstGeom prst="rect">
            <a:avLst/>
          </a:prstGeom>
          <a:noFill/>
          <a:ln w="9525">
            <a:solidFill>
              <a:schemeClr val="bg1"/>
            </a:solidFill>
            <a:miter lim="800000"/>
            <a:headEnd/>
            <a:tailEnd/>
          </a:ln>
        </p:spPr>
      </p:pic>
      <p:sp>
        <p:nvSpPr>
          <p:cNvPr id="8201" name="Line 9"/>
          <p:cNvSpPr>
            <a:spLocks noChangeShapeType="1"/>
          </p:cNvSpPr>
          <p:nvPr/>
        </p:nvSpPr>
        <p:spPr bwMode="auto">
          <a:xfrm>
            <a:off x="4800600" y="2511425"/>
            <a:ext cx="2514600" cy="0"/>
          </a:xfrm>
          <a:prstGeom prst="line">
            <a:avLst/>
          </a:prstGeom>
          <a:noFill/>
          <a:ln w="28575">
            <a:solidFill>
              <a:srgbClr val="00FFFF"/>
            </a:solidFill>
            <a:round/>
            <a:headEnd/>
            <a:tailEnd/>
          </a:ln>
        </p:spPr>
        <p:txBody>
          <a:bodyPr/>
          <a:lstStyle/>
          <a:p>
            <a:endParaRPr lang="en-US"/>
          </a:p>
        </p:txBody>
      </p:sp>
      <p:grpSp>
        <p:nvGrpSpPr>
          <p:cNvPr id="8202" name="Group 10"/>
          <p:cNvGrpSpPr>
            <a:grpSpLocks/>
          </p:cNvGrpSpPr>
          <p:nvPr/>
        </p:nvGrpSpPr>
        <p:grpSpPr bwMode="auto">
          <a:xfrm>
            <a:off x="3581400" y="2359025"/>
            <a:ext cx="304800" cy="304800"/>
            <a:chOff x="2112" y="1872"/>
            <a:chExt cx="192" cy="192"/>
          </a:xfrm>
        </p:grpSpPr>
        <p:sp>
          <p:nvSpPr>
            <p:cNvPr id="8217" name="Oval 11"/>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8218" name="Rectangle 12"/>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8203" name="Group 13"/>
          <p:cNvGrpSpPr>
            <a:grpSpLocks/>
          </p:cNvGrpSpPr>
          <p:nvPr/>
        </p:nvGrpSpPr>
        <p:grpSpPr bwMode="auto">
          <a:xfrm>
            <a:off x="6324600" y="2359025"/>
            <a:ext cx="304800" cy="304800"/>
            <a:chOff x="3600" y="1872"/>
            <a:chExt cx="192" cy="192"/>
          </a:xfrm>
        </p:grpSpPr>
        <p:sp>
          <p:nvSpPr>
            <p:cNvPr id="8215" name="Oval 14"/>
            <p:cNvSpPr>
              <a:spLocks noChangeArrowheads="1"/>
            </p:cNvSpPr>
            <p:nvPr/>
          </p:nvSpPr>
          <p:spPr bwMode="auto">
            <a:xfrm>
              <a:off x="3675" y="1947"/>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8216" name="Rectangle 15"/>
            <p:cNvSpPr>
              <a:spLocks noChangeArrowheads="1"/>
            </p:cNvSpPr>
            <p:nvPr/>
          </p:nvSpPr>
          <p:spPr bwMode="auto">
            <a:xfrm>
              <a:off x="3600" y="1872"/>
              <a:ext cx="192" cy="192"/>
            </a:xfrm>
            <a:prstGeom prst="rect">
              <a:avLst/>
            </a:prstGeom>
            <a:noFill/>
            <a:ln w="38100">
              <a:solidFill>
                <a:srgbClr val="FFFF00"/>
              </a:solidFill>
              <a:miter lim="800000"/>
              <a:headEnd/>
              <a:tailEnd/>
            </a:ln>
          </p:spPr>
          <p:txBody>
            <a:bodyPr wrap="none" anchor="ctr"/>
            <a:lstStyle/>
            <a:p>
              <a:endParaRPr lang="en-US"/>
            </a:p>
          </p:txBody>
        </p:sp>
      </p:grpSp>
      <p:grpSp>
        <p:nvGrpSpPr>
          <p:cNvPr id="8204" name="Group 16"/>
          <p:cNvGrpSpPr>
            <a:grpSpLocks/>
          </p:cNvGrpSpPr>
          <p:nvPr/>
        </p:nvGrpSpPr>
        <p:grpSpPr bwMode="auto">
          <a:xfrm>
            <a:off x="9067800" y="2359025"/>
            <a:ext cx="304800" cy="304800"/>
            <a:chOff x="2112" y="1872"/>
            <a:chExt cx="192" cy="192"/>
          </a:xfrm>
        </p:grpSpPr>
        <p:sp>
          <p:nvSpPr>
            <p:cNvPr id="8213" name="Oval 17"/>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endParaRPr lang="en-US"/>
            </a:p>
          </p:txBody>
        </p:sp>
        <p:sp>
          <p:nvSpPr>
            <p:cNvPr id="8214" name="Rectangle 18"/>
            <p:cNvSpPr>
              <a:spLocks noChangeArrowheads="1"/>
            </p:cNvSpPr>
            <p:nvPr/>
          </p:nvSpPr>
          <p:spPr bwMode="auto">
            <a:xfrm>
              <a:off x="2112" y="1872"/>
              <a:ext cx="192" cy="192"/>
            </a:xfrm>
            <a:prstGeom prst="rect">
              <a:avLst/>
            </a:prstGeom>
            <a:noFill/>
            <a:ln w="38100">
              <a:solidFill>
                <a:srgbClr val="FFFF00"/>
              </a:solidFill>
              <a:miter lim="800000"/>
              <a:headEnd/>
              <a:tailEnd/>
            </a:ln>
          </p:spPr>
          <p:txBody>
            <a:bodyPr wrap="none" anchor="ctr"/>
            <a:lstStyle/>
            <a:p>
              <a:endParaRPr lang="en-US"/>
            </a:p>
          </p:txBody>
        </p:sp>
      </p:grpSp>
      <p:sp>
        <p:nvSpPr>
          <p:cNvPr id="8205" name="Text Box 19"/>
          <p:cNvSpPr txBox="1">
            <a:spLocks noChangeArrowheads="1"/>
          </p:cNvSpPr>
          <p:nvPr/>
        </p:nvSpPr>
        <p:spPr bwMode="auto">
          <a:xfrm>
            <a:off x="2117726" y="1079500"/>
            <a:ext cx="404813" cy="457200"/>
          </a:xfrm>
          <a:prstGeom prst="rect">
            <a:avLst/>
          </a:prstGeom>
          <a:noFill/>
          <a:ln w="9525">
            <a:noFill/>
            <a:miter lim="800000"/>
            <a:headEnd/>
            <a:tailEnd/>
          </a:ln>
        </p:spPr>
        <p:txBody>
          <a:bodyPr wrap="none">
            <a:spAutoFit/>
          </a:bodyPr>
          <a:lstStyle/>
          <a:p>
            <a:r>
              <a:rPr lang="en-US" b="1" i="1">
                <a:solidFill>
                  <a:schemeClr val="bg1"/>
                </a:solidFill>
                <a:latin typeface="Times New Roman" pitchFamily="18" charset="0"/>
              </a:rPr>
              <a:t>I</a:t>
            </a:r>
            <a:r>
              <a:rPr lang="en-US" b="1" baseline="-25000">
                <a:solidFill>
                  <a:schemeClr val="bg1"/>
                </a:solidFill>
                <a:latin typeface="Times New Roman" pitchFamily="18" charset="0"/>
              </a:rPr>
              <a:t>1</a:t>
            </a:r>
          </a:p>
        </p:txBody>
      </p:sp>
      <p:sp>
        <p:nvSpPr>
          <p:cNvPr id="8206" name="Text Box 20"/>
          <p:cNvSpPr txBox="1">
            <a:spLocks noChangeArrowheads="1"/>
          </p:cNvSpPr>
          <p:nvPr/>
        </p:nvSpPr>
        <p:spPr bwMode="auto">
          <a:xfrm>
            <a:off x="4794251" y="1038225"/>
            <a:ext cx="404813" cy="457200"/>
          </a:xfrm>
          <a:prstGeom prst="rect">
            <a:avLst/>
          </a:prstGeom>
          <a:noFill/>
          <a:ln w="9525">
            <a:noFill/>
            <a:miter lim="800000"/>
            <a:headEnd/>
            <a:tailEnd/>
          </a:ln>
        </p:spPr>
        <p:txBody>
          <a:bodyPr wrap="none">
            <a:spAutoFit/>
          </a:bodyPr>
          <a:lstStyle/>
          <a:p>
            <a:r>
              <a:rPr lang="en-US" b="1" i="1">
                <a:solidFill>
                  <a:schemeClr val="bg1"/>
                </a:solidFill>
                <a:latin typeface="Times New Roman" pitchFamily="18" charset="0"/>
              </a:rPr>
              <a:t>I</a:t>
            </a:r>
            <a:r>
              <a:rPr lang="en-US" b="1" baseline="-25000">
                <a:solidFill>
                  <a:schemeClr val="bg1"/>
                </a:solidFill>
                <a:latin typeface="Times New Roman" pitchFamily="18" charset="0"/>
              </a:rPr>
              <a:t>2</a:t>
            </a:r>
          </a:p>
        </p:txBody>
      </p:sp>
      <p:sp>
        <p:nvSpPr>
          <p:cNvPr id="8207" name="Text Box 21"/>
          <p:cNvSpPr txBox="1">
            <a:spLocks noChangeArrowheads="1"/>
          </p:cNvSpPr>
          <p:nvPr/>
        </p:nvSpPr>
        <p:spPr bwMode="auto">
          <a:xfrm>
            <a:off x="7620001" y="1038225"/>
            <a:ext cx="404813" cy="457200"/>
          </a:xfrm>
          <a:prstGeom prst="rect">
            <a:avLst/>
          </a:prstGeom>
          <a:noFill/>
          <a:ln w="9525">
            <a:noFill/>
            <a:miter lim="800000"/>
            <a:headEnd/>
            <a:tailEnd/>
          </a:ln>
        </p:spPr>
        <p:txBody>
          <a:bodyPr wrap="none">
            <a:spAutoFit/>
          </a:bodyPr>
          <a:lstStyle/>
          <a:p>
            <a:r>
              <a:rPr lang="en-US" b="1" i="1">
                <a:solidFill>
                  <a:schemeClr val="bg1"/>
                </a:solidFill>
                <a:latin typeface="Times New Roman" pitchFamily="18" charset="0"/>
              </a:rPr>
              <a:t>D</a:t>
            </a:r>
            <a:endParaRPr lang="en-US" b="1" baseline="-25000">
              <a:solidFill>
                <a:schemeClr val="bg1"/>
              </a:solidFill>
              <a:latin typeface="Times New Roman" pitchFamily="18" charset="0"/>
            </a:endParaRPr>
          </a:p>
        </p:txBody>
      </p:sp>
      <p:sp>
        <p:nvSpPr>
          <p:cNvPr id="803870" name="Rectangle 30"/>
          <p:cNvSpPr>
            <a:spLocks noGrp="1" noChangeArrowheads="1"/>
          </p:cNvSpPr>
          <p:nvPr>
            <p:ph type="body" idx="1"/>
          </p:nvPr>
        </p:nvSpPr>
        <p:spPr>
          <a:xfrm>
            <a:off x="762000" y="5638800"/>
            <a:ext cx="10668000" cy="838200"/>
          </a:xfrm>
        </p:spPr>
        <p:txBody>
          <a:bodyPr/>
          <a:lstStyle/>
          <a:p>
            <a:pPr>
              <a:buFontTx/>
              <a:buChar char="•"/>
            </a:pPr>
            <a:r>
              <a:rPr lang="en-US" sz="2800" dirty="0"/>
              <a:t>Energy functions of this form can be minimized using </a:t>
            </a:r>
            <a:r>
              <a:rPr lang="en-US" sz="2800" i="1" dirty="0"/>
              <a:t>graph cuts</a:t>
            </a:r>
          </a:p>
        </p:txBody>
      </p:sp>
      <p:sp>
        <p:nvSpPr>
          <p:cNvPr id="803871" name="Text Box 31"/>
          <p:cNvSpPr txBox="1">
            <a:spLocks noChangeArrowheads="1"/>
          </p:cNvSpPr>
          <p:nvPr/>
        </p:nvSpPr>
        <p:spPr bwMode="auto">
          <a:xfrm>
            <a:off x="0" y="6363968"/>
            <a:ext cx="12192000" cy="341632"/>
          </a:xfrm>
          <a:prstGeom prst="rect">
            <a:avLst/>
          </a:prstGeom>
          <a:noFill/>
          <a:ln w="9525">
            <a:noFill/>
            <a:miter lim="800000"/>
            <a:headEnd/>
            <a:tailEnd/>
          </a:ln>
        </p:spPr>
        <p:txBody>
          <a:bodyPr wrap="square">
            <a:spAutoFit/>
          </a:bodyPr>
          <a:lstStyle/>
          <a:p>
            <a:pPr lvl="1" algn="ctr">
              <a:lnSpc>
                <a:spcPct val="90000"/>
              </a:lnSpc>
              <a:spcBef>
                <a:spcPct val="20000"/>
              </a:spcBef>
            </a:pPr>
            <a:r>
              <a:rPr lang="en-US" sz="1800" dirty="0">
                <a:sym typeface="Symbol" pitchFamily="18" charset="2"/>
              </a:rPr>
              <a:t>Y. </a:t>
            </a:r>
            <a:r>
              <a:rPr lang="en-US" sz="1800" dirty="0" err="1">
                <a:sym typeface="Symbol" pitchFamily="18" charset="2"/>
              </a:rPr>
              <a:t>Boykov</a:t>
            </a:r>
            <a:r>
              <a:rPr lang="en-US" sz="1800" dirty="0">
                <a:sym typeface="Symbol" pitchFamily="18" charset="2"/>
              </a:rPr>
              <a:t>, O. </a:t>
            </a:r>
            <a:r>
              <a:rPr lang="en-US" sz="1800" dirty="0" err="1">
                <a:sym typeface="Symbol" pitchFamily="18" charset="2"/>
              </a:rPr>
              <a:t>Veksler</a:t>
            </a:r>
            <a:r>
              <a:rPr lang="en-US" sz="1800" dirty="0">
                <a:sym typeface="Symbol" pitchFamily="18" charset="2"/>
              </a:rPr>
              <a:t>, and R. </a:t>
            </a:r>
            <a:r>
              <a:rPr lang="en-US" sz="1800" dirty="0" err="1">
                <a:sym typeface="Symbol" pitchFamily="18" charset="2"/>
              </a:rPr>
              <a:t>Zabih</a:t>
            </a:r>
            <a:r>
              <a:rPr lang="en-US" sz="1800" dirty="0">
                <a:sym typeface="Symbol" pitchFamily="18" charset="2"/>
              </a:rPr>
              <a:t>, </a:t>
            </a:r>
            <a:r>
              <a:rPr lang="en-US" sz="1800" dirty="0">
                <a:sym typeface="Symbol" pitchFamily="18" charset="2"/>
                <a:hlinkClick r:id="rId5"/>
              </a:rPr>
              <a:t>Fast Approximate Energy Minimization via Graph Cuts</a:t>
            </a:r>
            <a:r>
              <a:rPr lang="en-US" sz="1800" dirty="0">
                <a:sym typeface="Symbol" pitchFamily="18" charset="2"/>
              </a:rPr>
              <a:t>,  PAMI 2001</a:t>
            </a:r>
          </a:p>
        </p:txBody>
      </p:sp>
      <p:sp>
        <p:nvSpPr>
          <p:cNvPr id="8210" name="Text Box 32"/>
          <p:cNvSpPr txBox="1">
            <a:spLocks noChangeArrowheads="1"/>
          </p:cNvSpPr>
          <p:nvPr/>
        </p:nvSpPr>
        <p:spPr bwMode="auto">
          <a:xfrm>
            <a:off x="3276600" y="1841500"/>
            <a:ext cx="869950" cy="457200"/>
          </a:xfrm>
          <a:prstGeom prst="rect">
            <a:avLst/>
          </a:prstGeom>
          <a:noFill/>
          <a:ln w="9525">
            <a:noFill/>
            <a:miter lim="800000"/>
            <a:headEnd/>
            <a:tailEnd/>
          </a:ln>
        </p:spPr>
        <p:txBody>
          <a:bodyPr wrap="none">
            <a:spAutoFit/>
          </a:bodyPr>
          <a:lstStyle/>
          <a:p>
            <a:r>
              <a:rPr lang="en-US" b="1" i="1">
                <a:solidFill>
                  <a:schemeClr val="bg1"/>
                </a:solidFill>
                <a:latin typeface="Times New Roman" pitchFamily="18" charset="0"/>
              </a:rPr>
              <a:t>W</a:t>
            </a:r>
            <a:r>
              <a:rPr lang="en-US" b="1" baseline="-25000">
                <a:solidFill>
                  <a:schemeClr val="bg1"/>
                </a:solidFill>
                <a:latin typeface="Times New Roman" pitchFamily="18" charset="0"/>
              </a:rPr>
              <a:t>1</a:t>
            </a:r>
            <a:r>
              <a:rPr lang="en-US" b="1">
                <a:solidFill>
                  <a:schemeClr val="bg1"/>
                </a:solidFill>
                <a:latin typeface="Times New Roman" pitchFamily="18" charset="0"/>
              </a:rPr>
              <a:t>(</a:t>
            </a:r>
            <a:r>
              <a:rPr lang="en-US" b="1" i="1">
                <a:solidFill>
                  <a:schemeClr val="bg1"/>
                </a:solidFill>
                <a:latin typeface="Times New Roman" pitchFamily="18" charset="0"/>
              </a:rPr>
              <a:t>i</a:t>
            </a:r>
            <a:r>
              <a:rPr lang="en-US" sz="800" b="1" i="1">
                <a:solidFill>
                  <a:schemeClr val="bg1"/>
                </a:solidFill>
                <a:latin typeface="Times New Roman" pitchFamily="18" charset="0"/>
              </a:rPr>
              <a:t> </a:t>
            </a:r>
            <a:r>
              <a:rPr lang="en-US" b="1">
                <a:solidFill>
                  <a:schemeClr val="bg1"/>
                </a:solidFill>
                <a:latin typeface="Times New Roman" pitchFamily="18" charset="0"/>
              </a:rPr>
              <a:t>)</a:t>
            </a:r>
            <a:endParaRPr lang="en-US" b="1" baseline="-25000">
              <a:solidFill>
                <a:schemeClr val="bg1"/>
              </a:solidFill>
              <a:latin typeface="Times New Roman" pitchFamily="18" charset="0"/>
            </a:endParaRPr>
          </a:p>
        </p:txBody>
      </p:sp>
      <p:sp>
        <p:nvSpPr>
          <p:cNvPr id="8211" name="Text Box 33"/>
          <p:cNvSpPr txBox="1">
            <a:spLocks noChangeArrowheads="1"/>
          </p:cNvSpPr>
          <p:nvPr/>
        </p:nvSpPr>
        <p:spPr bwMode="auto">
          <a:xfrm>
            <a:off x="5715000" y="1841500"/>
            <a:ext cx="1550988" cy="457200"/>
          </a:xfrm>
          <a:prstGeom prst="rect">
            <a:avLst/>
          </a:prstGeom>
          <a:noFill/>
          <a:ln w="9525">
            <a:noFill/>
            <a:miter lim="800000"/>
            <a:headEnd/>
            <a:tailEnd/>
          </a:ln>
        </p:spPr>
        <p:txBody>
          <a:bodyPr wrap="none">
            <a:spAutoFit/>
          </a:bodyPr>
          <a:lstStyle/>
          <a:p>
            <a:r>
              <a:rPr lang="en-US" b="1" i="1">
                <a:solidFill>
                  <a:schemeClr val="bg1"/>
                </a:solidFill>
                <a:latin typeface="Times New Roman" pitchFamily="18" charset="0"/>
              </a:rPr>
              <a:t>W</a:t>
            </a:r>
            <a:r>
              <a:rPr lang="en-US" b="1" baseline="-25000">
                <a:solidFill>
                  <a:schemeClr val="bg1"/>
                </a:solidFill>
                <a:latin typeface="Times New Roman" pitchFamily="18" charset="0"/>
              </a:rPr>
              <a:t>2</a:t>
            </a:r>
            <a:r>
              <a:rPr lang="en-US" b="1">
                <a:solidFill>
                  <a:schemeClr val="bg1"/>
                </a:solidFill>
                <a:latin typeface="Times New Roman" pitchFamily="18" charset="0"/>
              </a:rPr>
              <a:t>(</a:t>
            </a:r>
            <a:r>
              <a:rPr lang="en-US" b="1" i="1">
                <a:solidFill>
                  <a:schemeClr val="bg1"/>
                </a:solidFill>
                <a:latin typeface="Times New Roman" pitchFamily="18" charset="0"/>
              </a:rPr>
              <a:t>i+D</a:t>
            </a:r>
            <a:r>
              <a:rPr lang="en-US" b="1">
                <a:solidFill>
                  <a:schemeClr val="bg1"/>
                </a:solidFill>
                <a:latin typeface="Times New Roman" pitchFamily="18" charset="0"/>
              </a:rPr>
              <a:t>(</a:t>
            </a:r>
            <a:r>
              <a:rPr lang="en-US" b="1" i="1">
                <a:solidFill>
                  <a:schemeClr val="bg1"/>
                </a:solidFill>
                <a:latin typeface="Times New Roman" pitchFamily="18" charset="0"/>
              </a:rPr>
              <a:t>i</a:t>
            </a:r>
            <a:r>
              <a:rPr lang="en-US" sz="800" b="1" i="1">
                <a:solidFill>
                  <a:schemeClr val="bg1"/>
                </a:solidFill>
                <a:latin typeface="Times New Roman" pitchFamily="18" charset="0"/>
              </a:rPr>
              <a:t> </a:t>
            </a:r>
            <a:r>
              <a:rPr lang="en-US" b="1">
                <a:solidFill>
                  <a:schemeClr val="bg1"/>
                </a:solidFill>
                <a:latin typeface="Times New Roman" pitchFamily="18" charset="0"/>
              </a:rPr>
              <a:t>))</a:t>
            </a:r>
            <a:endParaRPr lang="en-US" b="1" baseline="-25000">
              <a:solidFill>
                <a:schemeClr val="bg1"/>
              </a:solidFill>
              <a:latin typeface="Times New Roman" pitchFamily="18" charset="0"/>
            </a:endParaRPr>
          </a:p>
        </p:txBody>
      </p:sp>
      <p:sp>
        <p:nvSpPr>
          <p:cNvPr id="8212" name="Rectangle 34"/>
          <p:cNvSpPr>
            <a:spLocks noChangeArrowheads="1"/>
          </p:cNvSpPr>
          <p:nvPr/>
        </p:nvSpPr>
        <p:spPr bwMode="auto">
          <a:xfrm>
            <a:off x="8883650" y="1917700"/>
            <a:ext cx="717550" cy="457200"/>
          </a:xfrm>
          <a:prstGeom prst="rect">
            <a:avLst/>
          </a:prstGeom>
          <a:noFill/>
          <a:ln w="9525">
            <a:noFill/>
            <a:miter lim="800000"/>
            <a:headEnd/>
            <a:tailEnd/>
          </a:ln>
        </p:spPr>
        <p:txBody>
          <a:bodyPr wrap="none">
            <a:spAutoFit/>
          </a:bodyPr>
          <a:lstStyle/>
          <a:p>
            <a:r>
              <a:rPr lang="en-US" b="1" i="1">
                <a:solidFill>
                  <a:schemeClr val="bg1"/>
                </a:solidFill>
                <a:latin typeface="Times New Roman" pitchFamily="18" charset="0"/>
              </a:rPr>
              <a:t>D</a:t>
            </a:r>
            <a:r>
              <a:rPr lang="en-US" b="1">
                <a:solidFill>
                  <a:schemeClr val="bg1"/>
                </a:solidFill>
                <a:latin typeface="Times New Roman" pitchFamily="18" charset="0"/>
              </a:rPr>
              <a:t>(</a:t>
            </a:r>
            <a:r>
              <a:rPr lang="en-US" b="1" i="1">
                <a:solidFill>
                  <a:schemeClr val="bg1"/>
                </a:solidFill>
                <a:latin typeface="Times New Roman" pitchFamily="18" charset="0"/>
              </a:rPr>
              <a:t>i</a:t>
            </a:r>
            <a:r>
              <a:rPr lang="en-US" sz="800" b="1" i="1">
                <a:solidFill>
                  <a:schemeClr val="bg1"/>
                </a:solidFill>
                <a:latin typeface="Times New Roman" pitchFamily="18" charset="0"/>
              </a:rPr>
              <a:t> </a:t>
            </a:r>
            <a:r>
              <a:rPr lang="en-US" b="1">
                <a:solidFill>
                  <a:schemeClr val="bg1"/>
                </a:solidFill>
                <a:latin typeface="Times New Roman" pitchFamily="18" charset="0"/>
              </a:rPr>
              <a:t>)</a:t>
            </a:r>
            <a:endParaRPr lang="en-US" b="1" baseline="-25000">
              <a:solidFill>
                <a:schemeClr val="bg1"/>
              </a:solidFill>
              <a:latin typeface="Times New Roman" pitchFamily="18" charset="0"/>
            </a:endParaRPr>
          </a:p>
        </p:txBody>
      </p:sp>
      <p:sp>
        <p:nvSpPr>
          <p:cNvPr id="27" name="Right Brace 26"/>
          <p:cNvSpPr/>
          <p:nvPr/>
        </p:nvSpPr>
        <p:spPr bwMode="auto">
          <a:xfrm rot="5400000">
            <a:off x="4752023" y="2803445"/>
            <a:ext cx="249554" cy="36576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 name="TextBox 27"/>
          <p:cNvSpPr txBox="1"/>
          <p:nvPr/>
        </p:nvSpPr>
        <p:spPr>
          <a:xfrm>
            <a:off x="4267200" y="4736068"/>
            <a:ext cx="1535998" cy="461665"/>
          </a:xfrm>
          <a:prstGeom prst="rect">
            <a:avLst/>
          </a:prstGeom>
          <a:noFill/>
        </p:spPr>
        <p:txBody>
          <a:bodyPr wrap="none" rtlCol="0">
            <a:spAutoFit/>
          </a:bodyPr>
          <a:lstStyle/>
          <a:p>
            <a:r>
              <a:rPr lang="en-US" dirty="0">
                <a:solidFill>
                  <a:srgbClr val="C00000"/>
                </a:solidFill>
              </a:rPr>
              <a:t>Data term</a:t>
            </a:r>
          </a:p>
        </p:txBody>
      </p:sp>
      <p:sp>
        <p:nvSpPr>
          <p:cNvPr id="29" name="Right Brace 28"/>
          <p:cNvSpPr/>
          <p:nvPr/>
        </p:nvSpPr>
        <p:spPr bwMode="auto">
          <a:xfrm rot="5400000">
            <a:off x="8758398" y="3152222"/>
            <a:ext cx="228601" cy="2981001"/>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0" name="TextBox 29"/>
          <p:cNvSpPr txBox="1"/>
          <p:nvPr/>
        </p:nvSpPr>
        <p:spPr>
          <a:xfrm>
            <a:off x="7010401" y="4736068"/>
            <a:ext cx="3733799" cy="830997"/>
          </a:xfrm>
          <a:prstGeom prst="rect">
            <a:avLst/>
          </a:prstGeom>
          <a:noFill/>
        </p:spPr>
        <p:txBody>
          <a:bodyPr wrap="square" rtlCol="0">
            <a:spAutoFit/>
          </a:bodyPr>
          <a:lstStyle/>
          <a:p>
            <a:pPr algn="ctr"/>
            <a:r>
              <a:rPr lang="en-US" dirty="0">
                <a:solidFill>
                  <a:schemeClr val="accent2"/>
                </a:solidFill>
              </a:rPr>
              <a:t>Neighborhood smoothness term</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52995A2-C562-C242-A592-8FB5FACE05AD}"/>
                  </a:ext>
                </a:extLst>
              </p:cNvPr>
              <p:cNvSpPr txBox="1"/>
              <p:nvPr/>
            </p:nvSpPr>
            <p:spPr>
              <a:xfrm>
                <a:off x="1800164" y="3581400"/>
                <a:ext cx="8729313" cy="9438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𝐸</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𝐷</m:t>
                          </m:r>
                        </m:e>
                      </m:d>
                      <m:r>
                        <a:rPr lang="en-US" b="0" i="1" smtClean="0">
                          <a:solidFill>
                            <a:srgbClr val="7030A0"/>
                          </a:solidFill>
                          <a:latin typeface="Cambria Math" panose="02040503050406030204" pitchFamily="18" charset="0"/>
                        </a:rPr>
                        <m:t>= </m:t>
                      </m:r>
                      <m:nary>
                        <m:naryPr>
                          <m:chr m:val="∑"/>
                          <m:supHide m:val="on"/>
                          <m:ctrlPr>
                            <a:rPr lang="en-US" b="0" i="1" smtClean="0">
                              <a:solidFill>
                                <a:srgbClr val="C00000"/>
                              </a:solidFill>
                              <a:latin typeface="Cambria Math" panose="02040503050406030204" pitchFamily="18" charset="0"/>
                            </a:rPr>
                          </m:ctrlPr>
                        </m:naryPr>
                        <m:sub>
                          <m:r>
                            <m:rPr>
                              <m:brk m:alnAt="7"/>
                            </m:rPr>
                            <a:rPr lang="en-US" b="0" i="1" smtClean="0">
                              <a:solidFill>
                                <a:srgbClr val="C00000"/>
                              </a:solidFill>
                              <a:latin typeface="Cambria Math" panose="02040503050406030204" pitchFamily="18" charset="0"/>
                            </a:rPr>
                            <m:t>𝑖</m:t>
                          </m:r>
                        </m:sub>
                        <m:sup/>
                        <m:e>
                          <m:sSup>
                            <m:sSupPr>
                              <m:ctrlPr>
                                <a:rPr lang="en-US" b="0" i="1" smtClean="0">
                                  <a:solidFill>
                                    <a:srgbClr val="C00000"/>
                                  </a:solidFill>
                                  <a:latin typeface="Cambria Math" panose="02040503050406030204" pitchFamily="18" charset="0"/>
                                </a:rPr>
                              </m:ctrlPr>
                            </m:sSupPr>
                            <m:e>
                              <m:d>
                                <m:dPr>
                                  <m:ctrlPr>
                                    <a:rPr lang="en-US" b="0" i="1" smtClean="0">
                                      <a:solidFill>
                                        <a:srgbClr val="C00000"/>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𝑊</m:t>
                                      </m:r>
                                    </m:e>
                                    <m:sub>
                                      <m:r>
                                        <a:rPr lang="en-US" b="0" i="1" smtClean="0">
                                          <a:solidFill>
                                            <a:srgbClr val="C00000"/>
                                          </a:solidFill>
                                          <a:latin typeface="Cambria Math" panose="02040503050406030204" pitchFamily="18" charset="0"/>
                                        </a:rPr>
                                        <m:t>1</m:t>
                                      </m:r>
                                    </m:sub>
                                  </m:sSub>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𝑖</m:t>
                                      </m:r>
                                    </m:e>
                                  </m:d>
                                  <m:r>
                                    <a:rPr lang="en-US" b="0" i="1" smtClean="0">
                                      <a:solidFill>
                                        <a:srgbClr val="C00000"/>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𝑊</m:t>
                                      </m:r>
                                    </m:e>
                                    <m:sub>
                                      <m:r>
                                        <a:rPr lang="en-US" b="0" i="1" smtClean="0">
                                          <a:solidFill>
                                            <a:srgbClr val="C00000"/>
                                          </a:solidFill>
                                          <a:latin typeface="Cambria Math" panose="02040503050406030204" pitchFamily="18" charset="0"/>
                                        </a:rPr>
                                        <m:t>2</m:t>
                                      </m:r>
                                    </m:sub>
                                  </m:sSub>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𝑖</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𝐷</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𝑖</m:t>
                                          </m:r>
                                        </m:e>
                                      </m:d>
                                    </m:e>
                                  </m:d>
                                </m:e>
                              </m:d>
                            </m:e>
                            <m:sup>
                              <m:r>
                                <a:rPr lang="en-US" b="0" i="1" smtClean="0">
                                  <a:solidFill>
                                    <a:srgbClr val="C00000"/>
                                  </a:solidFill>
                                  <a:latin typeface="Cambria Math" panose="02040503050406030204" pitchFamily="18" charset="0"/>
                                </a:rPr>
                                <m:t>2</m:t>
                              </m:r>
                            </m:sup>
                          </m:sSup>
                          <m:r>
                            <a:rPr lang="en-US" b="0" i="1" smtClean="0">
                              <a:solidFill>
                                <a:srgbClr val="C00000"/>
                              </a:solidFill>
                              <a:latin typeface="Cambria Math" panose="02040503050406030204" pitchFamily="18" charset="0"/>
                            </a:rPr>
                            <m:t>+</m:t>
                          </m:r>
                          <m:r>
                            <a:rPr lang="en-US" b="0" i="1" smtClean="0">
                              <a:solidFill>
                                <a:srgbClr val="7030A0"/>
                              </a:solidFill>
                              <a:latin typeface="Cambria Math" panose="02040503050406030204" pitchFamily="18" charset="0"/>
                            </a:rPr>
                            <m:t>𝜆</m:t>
                          </m:r>
                          <m:nary>
                            <m:naryPr>
                              <m:chr m:val="∑"/>
                              <m:supHide m:val="on"/>
                              <m:ctrlPr>
                                <a:rPr lang="en-US" b="0" i="1" smtClean="0">
                                  <a:solidFill>
                                    <a:srgbClr val="7030A0"/>
                                  </a:solidFill>
                                  <a:latin typeface="Cambria Math" panose="02040503050406030204" pitchFamily="18" charset="0"/>
                                </a:rPr>
                              </m:ctrlPr>
                            </m:naryPr>
                            <m:sub>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𝑖</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𝑗</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𝒩</m:t>
                              </m:r>
                              <m:r>
                                <a:rPr lang="en-US" b="0" i="0" smtClean="0">
                                  <a:solidFill>
                                    <a:srgbClr val="7030A0"/>
                                  </a:solidFill>
                                  <a:latin typeface="Cambria Math" panose="02040503050406030204" pitchFamily="18" charset="0"/>
                                </a:rPr>
                                <m:t> </m:t>
                              </m:r>
                            </m:sub>
                            <m:sup/>
                            <m:e>
                              <m:r>
                                <a:rPr lang="en-US" b="0" i="1" smtClean="0">
                                  <a:solidFill>
                                    <a:srgbClr val="7030A0"/>
                                  </a:solidFill>
                                  <a:latin typeface="Cambria Math" panose="02040503050406030204" pitchFamily="18" charset="0"/>
                                </a:rPr>
                                <m:t> </m:t>
                              </m:r>
                              <m:r>
                                <a:rPr lang="en-US" b="0" i="1" smtClean="0">
                                  <a:solidFill>
                                    <a:srgbClr val="7030A0"/>
                                  </a:solidFill>
                                  <a:latin typeface="Cambria Math" panose="02040503050406030204" pitchFamily="18" charset="0"/>
                                </a:rPr>
                                <m:t>𝜌</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𝐷</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𝑖</m:t>
                                      </m:r>
                                    </m:e>
                                  </m:d>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𝐷</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𝑗</m:t>
                                  </m:r>
                                  <m:r>
                                    <a:rPr lang="en-US" b="0" i="1" smtClean="0">
                                      <a:solidFill>
                                        <a:srgbClr val="7030A0"/>
                                      </a:solidFill>
                                      <a:latin typeface="Cambria Math" panose="02040503050406030204" pitchFamily="18" charset="0"/>
                                    </a:rPr>
                                    <m:t>)</m:t>
                                  </m:r>
                                </m:e>
                              </m:d>
                            </m:e>
                          </m:nary>
                        </m:e>
                      </m:nary>
                    </m:oMath>
                  </m:oMathPara>
                </a14:m>
                <a:endParaRPr lang="en-US" dirty="0"/>
              </a:p>
            </p:txBody>
          </p:sp>
        </mc:Choice>
        <mc:Fallback xmlns="">
          <p:sp>
            <p:nvSpPr>
              <p:cNvPr id="31" name="TextBox 30">
                <a:extLst>
                  <a:ext uri="{FF2B5EF4-FFF2-40B4-BE49-F238E27FC236}">
                    <a16:creationId xmlns:a16="http://schemas.microsoft.com/office/drawing/2014/main" id="{252995A2-C562-C242-A592-8FB5FACE05AD}"/>
                  </a:ext>
                </a:extLst>
              </p:cNvPr>
              <p:cNvSpPr txBox="1">
                <a:spLocks noRot="1" noChangeAspect="1" noMove="1" noResize="1" noEditPoints="1" noAdjustHandles="1" noChangeArrowheads="1" noChangeShapeType="1" noTextEdit="1"/>
              </p:cNvSpPr>
              <p:nvPr/>
            </p:nvSpPr>
            <p:spPr>
              <a:xfrm>
                <a:off x="1800164" y="3581400"/>
                <a:ext cx="8729313" cy="943848"/>
              </a:xfrm>
              <a:prstGeom prst="rect">
                <a:avLst/>
              </a:prstGeom>
              <a:blipFill>
                <a:blip r:embed="rId6"/>
                <a:stretch>
                  <a:fillRect t="-141333" b="-189333"/>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3870">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3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70" grpId="0" build="p"/>
      <p:bldP spid="803871" grpId="0"/>
      <p:bldP spid="27" grpId="0" animBg="1"/>
      <p:bldP spid="28" grpId="0"/>
      <p:bldP spid="29" grpId="0" animBg="1"/>
      <p:bldP spid="3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F748B-3A8A-A846-B816-E1E9CD025EEC}"/>
              </a:ext>
            </a:extLst>
          </p:cNvPr>
          <p:cNvSpPr>
            <a:spLocks noGrp="1"/>
          </p:cNvSpPr>
          <p:nvPr>
            <p:ph type="title"/>
          </p:nvPr>
        </p:nvSpPr>
        <p:spPr/>
        <p:txBody>
          <a:bodyPr/>
          <a:lstStyle/>
          <a:p>
            <a:r>
              <a:rPr lang="en-US" dirty="0"/>
              <a:t>Stereo matching with deep networks</a:t>
            </a:r>
          </a:p>
        </p:txBody>
      </p:sp>
      <p:pic>
        <p:nvPicPr>
          <p:cNvPr id="5" name="Content Placeholder 4">
            <a:extLst>
              <a:ext uri="{FF2B5EF4-FFF2-40B4-BE49-F238E27FC236}">
                <a16:creationId xmlns:a16="http://schemas.microsoft.com/office/drawing/2014/main" id="{C9F35670-1559-DA40-BFB1-D101FCFED7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219200"/>
            <a:ext cx="11811551" cy="4800600"/>
          </a:xfrm>
        </p:spPr>
      </p:pic>
      <p:sp>
        <p:nvSpPr>
          <p:cNvPr id="6" name="TextBox 5">
            <a:extLst>
              <a:ext uri="{FF2B5EF4-FFF2-40B4-BE49-F238E27FC236}">
                <a16:creationId xmlns:a16="http://schemas.microsoft.com/office/drawing/2014/main" id="{083877B1-10ED-494D-B3AE-E61BBE0ED513}"/>
              </a:ext>
            </a:extLst>
          </p:cNvPr>
          <p:cNvSpPr txBox="1"/>
          <p:nvPr/>
        </p:nvSpPr>
        <p:spPr>
          <a:xfrm>
            <a:off x="609600" y="6443246"/>
            <a:ext cx="10896600" cy="338554"/>
          </a:xfrm>
          <a:prstGeom prst="rect">
            <a:avLst/>
          </a:prstGeom>
          <a:noFill/>
        </p:spPr>
        <p:txBody>
          <a:bodyPr wrap="square" rtlCol="0">
            <a:spAutoFit/>
          </a:bodyPr>
          <a:lstStyle/>
          <a:p>
            <a:pPr algn="ctr"/>
            <a:r>
              <a:rPr lang="en-US" sz="1600" dirty="0"/>
              <a:t>L. Lipson et al. </a:t>
            </a:r>
            <a:r>
              <a:rPr lang="en-US" sz="1600" dirty="0">
                <a:hlinkClick r:id="rId3"/>
              </a:rPr>
              <a:t>RAFT-Stereo: Multilevel Recurrent Field Transforms for Stereo Matching</a:t>
            </a:r>
            <a:r>
              <a:rPr lang="en-US" sz="1600" dirty="0"/>
              <a:t>. </a:t>
            </a:r>
            <a:r>
              <a:rPr lang="en-US" sz="1600" dirty="0" err="1"/>
              <a:t>arXiv</a:t>
            </a:r>
            <a:r>
              <a:rPr lang="en-US" sz="1600" dirty="0"/>
              <a:t> 2021</a:t>
            </a:r>
          </a:p>
        </p:txBody>
      </p:sp>
    </p:spTree>
    <p:extLst>
      <p:ext uri="{BB962C8B-B14F-4D97-AF65-F5344CB8AC3E}">
        <p14:creationId xmlns:p14="http://schemas.microsoft.com/office/powerpoint/2010/main" val="1391244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Self-supervised depth estimation</a:t>
            </a:r>
          </a:p>
        </p:txBody>
      </p:sp>
      <p:sp>
        <p:nvSpPr>
          <p:cNvPr id="6" name="TextBox 5"/>
          <p:cNvSpPr txBox="1"/>
          <p:nvPr/>
        </p:nvSpPr>
        <p:spPr>
          <a:xfrm>
            <a:off x="609600" y="6443246"/>
            <a:ext cx="10896600" cy="338554"/>
          </a:xfrm>
          <a:prstGeom prst="rect">
            <a:avLst/>
          </a:prstGeom>
          <a:noFill/>
        </p:spPr>
        <p:txBody>
          <a:bodyPr wrap="square" rtlCol="0">
            <a:spAutoFit/>
          </a:bodyPr>
          <a:lstStyle/>
          <a:p>
            <a:pPr algn="ctr"/>
            <a:r>
              <a:rPr lang="en-US" sz="1600" dirty="0"/>
              <a:t>R. Garg et al. </a:t>
            </a:r>
            <a:r>
              <a:rPr lang="en-US" sz="1600" dirty="0">
                <a:hlinkClick r:id="rId2"/>
              </a:rPr>
              <a:t>Unsupervised CNN for Single View Depth Estimation: Geometry to the Rescue</a:t>
            </a:r>
            <a:r>
              <a:rPr lang="en-US" sz="1600" dirty="0"/>
              <a:t>. ECCV 2016</a:t>
            </a:r>
          </a:p>
        </p:txBody>
      </p:sp>
      <p:pic>
        <p:nvPicPr>
          <p:cNvPr id="8" name="Picture 7">
            <a:extLst>
              <a:ext uri="{FF2B5EF4-FFF2-40B4-BE49-F238E27FC236}">
                <a16:creationId xmlns:a16="http://schemas.microsoft.com/office/drawing/2014/main" id="{C4D1F87F-A8A6-B04A-BBAF-728D89BD4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4774"/>
            <a:ext cx="12192000" cy="4556426"/>
          </a:xfrm>
          <a:prstGeom prst="rect">
            <a:avLst/>
          </a:prstGeom>
        </p:spPr>
      </p:pic>
    </p:spTree>
    <p:extLst>
      <p:ext uri="{BB962C8B-B14F-4D97-AF65-F5344CB8AC3E}">
        <p14:creationId xmlns:p14="http://schemas.microsoft.com/office/powerpoint/2010/main" val="1849732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2ACC48-37CF-804A-82ED-BD70D81E598F}"/>
              </a:ext>
            </a:extLst>
          </p:cNvPr>
          <p:cNvSpPr/>
          <p:nvPr/>
        </p:nvSpPr>
        <p:spPr bwMode="auto">
          <a:xfrm>
            <a:off x="762000" y="762000"/>
            <a:ext cx="11049000" cy="3545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5" name="Picture 4" descr="Screen Shot 2018-03-13 at 10.13.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8839198" cy="1524000"/>
          </a:xfrm>
          <a:prstGeom prst="rect">
            <a:avLst/>
          </a:prstGeom>
        </p:spPr>
      </p:pic>
      <p:pic>
        <p:nvPicPr>
          <p:cNvPr id="4" name="Picture 3" descr="Screen Shot 2018-03-13 at 10.13.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1116574"/>
            <a:ext cx="1181534" cy="407426"/>
          </a:xfrm>
          <a:prstGeom prst="rect">
            <a:avLst/>
          </a:prstGeom>
        </p:spPr>
      </p:pic>
      <p:sp>
        <p:nvSpPr>
          <p:cNvPr id="7" name="Rectangle 6"/>
          <p:cNvSpPr/>
          <p:nvPr/>
        </p:nvSpPr>
        <p:spPr>
          <a:xfrm>
            <a:off x="1509881" y="6400800"/>
            <a:ext cx="9158119" cy="338554"/>
          </a:xfrm>
          <a:prstGeom prst="rect">
            <a:avLst/>
          </a:prstGeom>
        </p:spPr>
        <p:txBody>
          <a:bodyPr wrap="square">
            <a:spAutoFit/>
          </a:bodyPr>
          <a:lstStyle/>
          <a:p>
            <a:pPr algn="ctr"/>
            <a:r>
              <a:rPr lang="en-US" sz="1600" dirty="0">
                <a:hlinkClick r:id="rId4"/>
              </a:rPr>
              <a:t>https://</a:t>
            </a:r>
            <a:r>
              <a:rPr lang="en-US" sz="1600" dirty="0" err="1">
                <a:hlinkClick r:id="rId4"/>
              </a:rPr>
              <a:t>petapixel.com</a:t>
            </a:r>
            <a:r>
              <a:rPr lang="en-US" sz="1600" dirty="0">
                <a:hlinkClick r:id="rId4"/>
              </a:rPr>
              <a:t>/2018/03/07/two-photographers-unknowingly-shot-millisecond-time/</a:t>
            </a:r>
            <a:endParaRPr lang="en-US" sz="1600" dirty="0"/>
          </a:p>
        </p:txBody>
      </p:sp>
      <p:pic>
        <p:nvPicPr>
          <p:cNvPr id="6" name="Picture 5"/>
          <p:cNvPicPr>
            <a:picLocks noChangeAspect="1"/>
          </p:cNvPicPr>
          <p:nvPr/>
        </p:nvPicPr>
        <p:blipFill>
          <a:blip r:embed="rId5"/>
          <a:stretch>
            <a:fillRect/>
          </a:stretch>
        </p:blipFill>
        <p:spPr>
          <a:xfrm>
            <a:off x="1633818" y="1600200"/>
            <a:ext cx="5681382" cy="3429000"/>
          </a:xfrm>
          <a:prstGeom prst="rect">
            <a:avLst/>
          </a:prstGeom>
        </p:spPr>
      </p:pic>
      <p:pic>
        <p:nvPicPr>
          <p:cNvPr id="10" name="Picture 9"/>
          <p:cNvPicPr>
            <a:picLocks noChangeAspect="1"/>
          </p:cNvPicPr>
          <p:nvPr/>
        </p:nvPicPr>
        <p:blipFill rotWithShape="1">
          <a:blip r:embed="rId6"/>
          <a:srcRect l="22331" r="2289"/>
          <a:stretch/>
        </p:blipFill>
        <p:spPr>
          <a:xfrm>
            <a:off x="7449312" y="2590800"/>
            <a:ext cx="3072384" cy="3505200"/>
          </a:xfrm>
          <a:prstGeom prst="rect">
            <a:avLst/>
          </a:prstGeom>
        </p:spPr>
      </p:pic>
    </p:spTree>
    <p:extLst>
      <p:ext uri="{BB962C8B-B14F-4D97-AF65-F5344CB8AC3E}">
        <p14:creationId xmlns:p14="http://schemas.microsoft.com/office/powerpoint/2010/main" val="201315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Stereo datasets</a:t>
            </a:r>
          </a:p>
        </p:txBody>
      </p:sp>
      <p:sp>
        <p:nvSpPr>
          <p:cNvPr id="3" name="Content Placeholder 2"/>
          <p:cNvSpPr>
            <a:spLocks noGrp="1"/>
          </p:cNvSpPr>
          <p:nvPr>
            <p:ph idx="1"/>
          </p:nvPr>
        </p:nvSpPr>
        <p:spPr/>
        <p:txBody>
          <a:bodyPr/>
          <a:lstStyle/>
          <a:p>
            <a:pPr>
              <a:buFont typeface="Arial"/>
              <a:buChar char="•"/>
            </a:pPr>
            <a:r>
              <a:rPr lang="en-US" sz="2800" dirty="0">
                <a:hlinkClick r:id="rId2"/>
              </a:rPr>
              <a:t>Middlebury stereo datasets</a:t>
            </a:r>
            <a:endParaRPr lang="en-US" sz="2800" dirty="0"/>
          </a:p>
          <a:p>
            <a:pPr>
              <a:buFont typeface="Arial"/>
              <a:buChar char="•"/>
            </a:pPr>
            <a:r>
              <a:rPr lang="en-US" sz="2800" dirty="0">
                <a:hlinkClick r:id="rId3"/>
              </a:rPr>
              <a:t>KITTI</a:t>
            </a:r>
            <a:endParaRPr lang="en-US" sz="2800" dirty="0"/>
          </a:p>
          <a:p>
            <a:pPr>
              <a:buFont typeface="Arial"/>
              <a:buChar char="•"/>
            </a:pPr>
            <a:r>
              <a:rPr lang="en-US" sz="2800" dirty="0">
                <a:hlinkClick r:id="rId4"/>
              </a:rPr>
              <a:t>Synthetic data</a:t>
            </a:r>
            <a:endParaRPr lang="en-US" sz="2800" dirty="0"/>
          </a:p>
        </p:txBody>
      </p:sp>
      <p:pic>
        <p:nvPicPr>
          <p:cNvPr id="4" name="Picture 3"/>
          <p:cNvPicPr>
            <a:picLocks noChangeAspect="1"/>
          </p:cNvPicPr>
          <p:nvPr/>
        </p:nvPicPr>
        <p:blipFill>
          <a:blip r:embed="rId5"/>
          <a:stretch>
            <a:fillRect/>
          </a:stretch>
        </p:blipFill>
        <p:spPr>
          <a:xfrm>
            <a:off x="5969000" y="2819400"/>
            <a:ext cx="3784600" cy="3263900"/>
          </a:xfrm>
          <a:prstGeom prst="rect">
            <a:avLst/>
          </a:prstGeom>
        </p:spPr>
      </p:pic>
    </p:spTree>
    <p:extLst>
      <p:ext uri="{BB962C8B-B14F-4D97-AF65-F5344CB8AC3E}">
        <p14:creationId xmlns:p14="http://schemas.microsoft.com/office/powerpoint/2010/main" val="928561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38AD-75A0-C446-8AF5-31C2017E9AE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B945E9B-8AC1-B045-91DD-71B9003EE84A}"/>
              </a:ext>
            </a:extLst>
          </p:cNvPr>
          <p:cNvSpPr>
            <a:spLocks noGrp="1"/>
          </p:cNvSpPr>
          <p:nvPr>
            <p:ph idx="1"/>
          </p:nvPr>
        </p:nvSpPr>
        <p:spPr/>
        <p:txBody>
          <a:bodyPr/>
          <a:lstStyle/>
          <a:p>
            <a:pPr>
              <a:buFont typeface="Arial" panose="020B0604020202020204" pitchFamily="34" charset="0"/>
              <a:buChar char="•"/>
            </a:pPr>
            <a:r>
              <a:rPr lang="en-US" sz="2800" dirty="0">
                <a:solidFill>
                  <a:schemeClr val="bg1">
                    <a:lumMod val="50000"/>
                  </a:schemeClr>
                </a:solidFill>
              </a:rPr>
              <a:t>Motivation and history</a:t>
            </a:r>
          </a:p>
          <a:p>
            <a:pPr>
              <a:buFont typeface="Arial" panose="020B0604020202020204" pitchFamily="34" charset="0"/>
              <a:buChar char="•"/>
            </a:pPr>
            <a:r>
              <a:rPr lang="en-US" sz="2800" dirty="0">
                <a:solidFill>
                  <a:schemeClr val="bg1">
                    <a:lumMod val="50000"/>
                  </a:schemeClr>
                </a:solidFill>
              </a:rPr>
              <a:t>Basic two-view stereo setup</a:t>
            </a:r>
          </a:p>
          <a:p>
            <a:pPr>
              <a:buFont typeface="Arial" panose="020B0604020202020204" pitchFamily="34" charset="0"/>
              <a:buChar char="•"/>
            </a:pPr>
            <a:r>
              <a:rPr lang="en-US" sz="2800" dirty="0">
                <a:solidFill>
                  <a:schemeClr val="bg1">
                    <a:lumMod val="50000"/>
                  </a:schemeClr>
                </a:solidFill>
              </a:rPr>
              <a:t>Local stereo matching algorithm</a:t>
            </a:r>
          </a:p>
          <a:p>
            <a:pPr>
              <a:buFont typeface="Arial" panose="020B0604020202020204" pitchFamily="34" charset="0"/>
              <a:buChar char="•"/>
            </a:pPr>
            <a:r>
              <a:rPr lang="en-US" sz="2800" dirty="0">
                <a:solidFill>
                  <a:schemeClr val="bg1">
                    <a:lumMod val="50000"/>
                  </a:schemeClr>
                </a:solidFill>
              </a:rPr>
              <a:t>Stereo with </a:t>
            </a:r>
            <a:r>
              <a:rPr lang="en-US" sz="2800">
                <a:solidFill>
                  <a:schemeClr val="bg1">
                    <a:lumMod val="50000"/>
                  </a:schemeClr>
                </a:solidFill>
              </a:rPr>
              <a:t>non-local optimization</a:t>
            </a:r>
            <a:endParaRPr lang="en-US" sz="2800" dirty="0">
              <a:solidFill>
                <a:schemeClr val="bg1">
                  <a:lumMod val="50000"/>
                </a:schemeClr>
              </a:solidFill>
            </a:endParaRPr>
          </a:p>
          <a:p>
            <a:pPr>
              <a:buFont typeface="Arial" panose="020B0604020202020204" pitchFamily="34" charset="0"/>
              <a:buChar char="•"/>
            </a:pPr>
            <a:r>
              <a:rPr lang="en-US" sz="2800" dirty="0"/>
              <a:t>Active stereo with structured light</a:t>
            </a:r>
          </a:p>
          <a:p>
            <a:pPr>
              <a:buFont typeface="Arial" panose="020B0604020202020204" pitchFamily="34" charset="0"/>
              <a:buChar char="•"/>
            </a:pPr>
            <a:endParaRPr lang="en-US" sz="2800" dirty="0"/>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349548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a:t>Active stereo with structured light</a:t>
            </a:r>
          </a:p>
        </p:txBody>
      </p:sp>
      <p:graphicFrame>
        <p:nvGraphicFramePr>
          <p:cNvPr id="10242" name="Object 3"/>
          <p:cNvGraphicFramePr>
            <a:graphicFrameLocks noChangeAspect="1"/>
          </p:cNvGraphicFramePr>
          <p:nvPr/>
        </p:nvGraphicFramePr>
        <p:xfrm>
          <a:off x="1525588" y="914400"/>
          <a:ext cx="9142412" cy="1714500"/>
        </p:xfrm>
        <a:graphic>
          <a:graphicData uri="http://schemas.openxmlformats.org/presentationml/2006/ole">
            <mc:AlternateContent xmlns:mc="http://schemas.openxmlformats.org/markup-compatibility/2006">
              <mc:Choice xmlns:v="urn:schemas-microsoft-com:vml" Requires="v">
                <p:oleObj name="Photo Editor Photo" r:id="rId3" imgW="9142857" imgH="1714739" progId="">
                  <p:embed/>
                </p:oleObj>
              </mc:Choice>
              <mc:Fallback>
                <p:oleObj name="Photo Editor Photo" r:id="rId3" imgW="9142857" imgH="171473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914400"/>
                        <a:ext cx="9142412" cy="1714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Rectangle 7"/>
          <p:cNvSpPr>
            <a:spLocks noGrp="1" noChangeArrowheads="1"/>
          </p:cNvSpPr>
          <p:nvPr>
            <p:ph type="body" idx="1"/>
          </p:nvPr>
        </p:nvSpPr>
        <p:spPr>
          <a:xfrm>
            <a:off x="1524000" y="2590800"/>
            <a:ext cx="9144000" cy="1447800"/>
          </a:xfrm>
        </p:spPr>
        <p:txBody>
          <a:bodyPr/>
          <a:lstStyle/>
          <a:p>
            <a:pPr>
              <a:buFontTx/>
              <a:buChar char="•"/>
            </a:pPr>
            <a:r>
              <a:rPr lang="en-US"/>
              <a:t>Project “structured” light patterns onto the object</a:t>
            </a:r>
          </a:p>
          <a:p>
            <a:pPr lvl="1"/>
            <a:r>
              <a:rPr lang="en-US"/>
              <a:t>Simplifies the correspondence problem</a:t>
            </a:r>
          </a:p>
          <a:p>
            <a:pPr lvl="1"/>
            <a:r>
              <a:rPr lang="en-US"/>
              <a:t>Allows us to use only one camera</a:t>
            </a:r>
          </a:p>
        </p:txBody>
      </p:sp>
      <p:grpSp>
        <p:nvGrpSpPr>
          <p:cNvPr id="10245" name="Group 41"/>
          <p:cNvGrpSpPr>
            <a:grpSpLocks/>
          </p:cNvGrpSpPr>
          <p:nvPr/>
        </p:nvGrpSpPr>
        <p:grpSpPr bwMode="auto">
          <a:xfrm>
            <a:off x="3886200" y="4114800"/>
            <a:ext cx="3733800" cy="1905000"/>
            <a:chOff x="3024" y="1968"/>
            <a:chExt cx="2352" cy="1200"/>
          </a:xfrm>
        </p:grpSpPr>
        <p:grpSp>
          <p:nvGrpSpPr>
            <p:cNvPr id="10247" name="Group 25"/>
            <p:cNvGrpSpPr>
              <a:grpSpLocks/>
            </p:cNvGrpSpPr>
            <p:nvPr/>
          </p:nvGrpSpPr>
          <p:grpSpPr bwMode="auto">
            <a:xfrm>
              <a:off x="4032" y="2208"/>
              <a:ext cx="144" cy="240"/>
              <a:chOff x="864" y="2064"/>
              <a:chExt cx="144" cy="240"/>
            </a:xfrm>
          </p:grpSpPr>
          <p:sp>
            <p:nvSpPr>
              <p:cNvPr id="10255" name="Rectangle 26"/>
              <p:cNvSpPr>
                <a:spLocks noChangeArrowheads="1"/>
              </p:cNvSpPr>
              <p:nvPr/>
            </p:nvSpPr>
            <p:spPr bwMode="auto">
              <a:xfrm>
                <a:off x="912" y="2160"/>
                <a:ext cx="96" cy="48"/>
              </a:xfrm>
              <a:prstGeom prst="rect">
                <a:avLst/>
              </a:prstGeom>
              <a:solidFill>
                <a:srgbClr val="FF9900"/>
              </a:solidFill>
              <a:ln w="19050">
                <a:solidFill>
                  <a:schemeClr val="tx1"/>
                </a:solidFill>
                <a:miter lim="800000"/>
                <a:headEnd/>
                <a:tailEnd/>
              </a:ln>
            </p:spPr>
            <p:txBody>
              <a:bodyPr wrap="none" anchor="ctr"/>
              <a:lstStyle/>
              <a:p>
                <a:endParaRPr lang="en-US"/>
              </a:p>
            </p:txBody>
          </p:sp>
          <p:sp>
            <p:nvSpPr>
              <p:cNvPr id="10256" name="Rectangle 27"/>
              <p:cNvSpPr>
                <a:spLocks noChangeArrowheads="1"/>
              </p:cNvSpPr>
              <p:nvPr/>
            </p:nvSpPr>
            <p:spPr bwMode="auto">
              <a:xfrm>
                <a:off x="864" y="2064"/>
                <a:ext cx="96" cy="240"/>
              </a:xfrm>
              <a:prstGeom prst="rect">
                <a:avLst/>
              </a:prstGeom>
              <a:solidFill>
                <a:srgbClr val="FF9900"/>
              </a:solidFill>
              <a:ln w="19050">
                <a:solidFill>
                  <a:schemeClr val="tx1"/>
                </a:solidFill>
                <a:miter lim="800000"/>
                <a:headEnd/>
                <a:tailEnd/>
              </a:ln>
            </p:spPr>
            <p:txBody>
              <a:bodyPr wrap="none" anchor="ctr"/>
              <a:lstStyle/>
              <a:p>
                <a:endParaRPr lang="en-US"/>
              </a:p>
            </p:txBody>
          </p:sp>
        </p:grpSp>
        <p:grpSp>
          <p:nvGrpSpPr>
            <p:cNvPr id="10248" name="Group 31"/>
            <p:cNvGrpSpPr>
              <a:grpSpLocks/>
            </p:cNvGrpSpPr>
            <p:nvPr/>
          </p:nvGrpSpPr>
          <p:grpSpPr bwMode="auto">
            <a:xfrm>
              <a:off x="3648" y="2496"/>
              <a:ext cx="445" cy="192"/>
              <a:chOff x="768" y="2448"/>
              <a:chExt cx="445" cy="192"/>
            </a:xfrm>
          </p:grpSpPr>
          <p:sp>
            <p:nvSpPr>
              <p:cNvPr id="10253" name="Rectangle 32"/>
              <p:cNvSpPr>
                <a:spLocks noChangeArrowheads="1"/>
              </p:cNvSpPr>
              <p:nvPr/>
            </p:nvSpPr>
            <p:spPr bwMode="auto">
              <a:xfrm>
                <a:off x="1069" y="2524"/>
                <a:ext cx="144" cy="4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254" name="Rectangle 33"/>
              <p:cNvSpPr>
                <a:spLocks noChangeArrowheads="1"/>
              </p:cNvSpPr>
              <p:nvPr/>
            </p:nvSpPr>
            <p:spPr bwMode="auto">
              <a:xfrm>
                <a:off x="768" y="2448"/>
                <a:ext cx="336" cy="192"/>
              </a:xfrm>
              <a:prstGeom prst="rect">
                <a:avLst/>
              </a:prstGeom>
              <a:solidFill>
                <a:schemeClr val="accent1"/>
              </a:solidFill>
              <a:ln w="9525">
                <a:solidFill>
                  <a:schemeClr val="tx1"/>
                </a:solidFill>
                <a:miter lim="800000"/>
                <a:headEnd/>
                <a:tailEnd/>
              </a:ln>
            </p:spPr>
            <p:txBody>
              <a:bodyPr wrap="none" anchor="ctr"/>
              <a:lstStyle/>
              <a:p>
                <a:endParaRPr lang="en-US"/>
              </a:p>
            </p:txBody>
          </p:sp>
        </p:grpSp>
        <p:pic>
          <p:nvPicPr>
            <p:cNvPr id="10249" name="Picture 34" descr="Picture1"/>
            <p:cNvPicPr>
              <a:picLocks noChangeAspect="1" noChangeArrowheads="1"/>
            </p:cNvPicPr>
            <p:nvPr/>
          </p:nvPicPr>
          <p:blipFill>
            <a:blip r:embed="rId5" cstate="print"/>
            <a:srcRect/>
            <a:stretch>
              <a:fillRect/>
            </a:stretch>
          </p:blipFill>
          <p:spPr bwMode="auto">
            <a:xfrm>
              <a:off x="5028" y="2064"/>
              <a:ext cx="348" cy="1104"/>
            </a:xfrm>
            <a:prstGeom prst="rect">
              <a:avLst/>
            </a:prstGeom>
            <a:noFill/>
            <a:ln w="9525">
              <a:noFill/>
              <a:miter lim="800000"/>
              <a:headEnd/>
              <a:tailEnd/>
            </a:ln>
          </p:spPr>
        </p:pic>
        <p:sp>
          <p:nvSpPr>
            <p:cNvPr id="10250" name="Text Box 36"/>
            <p:cNvSpPr txBox="1">
              <a:spLocks noChangeArrowheads="1"/>
            </p:cNvSpPr>
            <p:nvPr/>
          </p:nvSpPr>
          <p:spPr bwMode="auto">
            <a:xfrm>
              <a:off x="3744" y="1968"/>
              <a:ext cx="579" cy="212"/>
            </a:xfrm>
            <a:prstGeom prst="rect">
              <a:avLst/>
            </a:prstGeom>
            <a:noFill/>
            <a:ln w="9525">
              <a:noFill/>
              <a:miter lim="800000"/>
              <a:headEnd/>
              <a:tailEnd/>
            </a:ln>
          </p:spPr>
          <p:txBody>
            <a:bodyPr wrap="none">
              <a:spAutoFit/>
            </a:bodyPr>
            <a:lstStyle/>
            <a:p>
              <a:r>
                <a:rPr lang="en-US" sz="1600"/>
                <a:t>camera </a:t>
              </a:r>
            </a:p>
          </p:txBody>
        </p:sp>
        <p:sp>
          <p:nvSpPr>
            <p:cNvPr id="10251" name="Text Box 37"/>
            <p:cNvSpPr txBox="1">
              <a:spLocks noChangeArrowheads="1"/>
            </p:cNvSpPr>
            <p:nvPr/>
          </p:nvSpPr>
          <p:spPr bwMode="auto">
            <a:xfrm>
              <a:off x="3024" y="2476"/>
              <a:ext cx="614" cy="212"/>
            </a:xfrm>
            <a:prstGeom prst="rect">
              <a:avLst/>
            </a:prstGeom>
            <a:noFill/>
            <a:ln w="9525">
              <a:noFill/>
              <a:miter lim="800000"/>
              <a:headEnd/>
              <a:tailEnd/>
            </a:ln>
          </p:spPr>
          <p:txBody>
            <a:bodyPr wrap="none">
              <a:spAutoFit/>
            </a:bodyPr>
            <a:lstStyle/>
            <a:p>
              <a:r>
                <a:rPr lang="en-US" sz="1600"/>
                <a:t>projector</a:t>
              </a:r>
            </a:p>
          </p:txBody>
        </p:sp>
        <p:sp>
          <p:nvSpPr>
            <p:cNvPr id="10252" name="Freeform 38"/>
            <p:cNvSpPr>
              <a:spLocks/>
            </p:cNvSpPr>
            <p:nvPr/>
          </p:nvSpPr>
          <p:spPr bwMode="auto">
            <a:xfrm>
              <a:off x="4080" y="2160"/>
              <a:ext cx="960" cy="960"/>
            </a:xfrm>
            <a:custGeom>
              <a:avLst/>
              <a:gdLst>
                <a:gd name="T0" fmla="*/ 0 w 960"/>
                <a:gd name="T1" fmla="*/ 432 h 960"/>
                <a:gd name="T2" fmla="*/ 960 w 960"/>
                <a:gd name="T3" fmla="*/ 0 h 960"/>
                <a:gd name="T4" fmla="*/ 960 w 960"/>
                <a:gd name="T5" fmla="*/ 960 h 960"/>
                <a:gd name="T6" fmla="*/ 0 w 960"/>
                <a:gd name="T7" fmla="*/ 432 h 960"/>
                <a:gd name="T8" fmla="*/ 0 60000 65536"/>
                <a:gd name="T9" fmla="*/ 0 60000 65536"/>
                <a:gd name="T10" fmla="*/ 0 60000 65536"/>
                <a:gd name="T11" fmla="*/ 0 60000 65536"/>
                <a:gd name="T12" fmla="*/ 0 w 960"/>
                <a:gd name="T13" fmla="*/ 0 h 960"/>
                <a:gd name="T14" fmla="*/ 960 w 960"/>
                <a:gd name="T15" fmla="*/ 960 h 960"/>
              </a:gdLst>
              <a:ahLst/>
              <a:cxnLst>
                <a:cxn ang="T8">
                  <a:pos x="T0" y="T1"/>
                </a:cxn>
                <a:cxn ang="T9">
                  <a:pos x="T2" y="T3"/>
                </a:cxn>
                <a:cxn ang="T10">
                  <a:pos x="T4" y="T5"/>
                </a:cxn>
                <a:cxn ang="T11">
                  <a:pos x="T6" y="T7"/>
                </a:cxn>
              </a:cxnLst>
              <a:rect l="T12" t="T13" r="T14" b="T15"/>
              <a:pathLst>
                <a:path w="960" h="960">
                  <a:moveTo>
                    <a:pt x="0" y="432"/>
                  </a:moveTo>
                  <a:lnTo>
                    <a:pt x="960" y="0"/>
                  </a:lnTo>
                  <a:lnTo>
                    <a:pt x="960" y="960"/>
                  </a:lnTo>
                  <a:lnTo>
                    <a:pt x="0" y="432"/>
                  </a:lnTo>
                  <a:close/>
                </a:path>
              </a:pathLst>
            </a:custGeom>
            <a:solidFill>
              <a:srgbClr val="B2B2B2"/>
            </a:solidFill>
            <a:ln w="9525">
              <a:solidFill>
                <a:schemeClr val="tx1"/>
              </a:solidFill>
              <a:round/>
              <a:headEnd/>
              <a:tailEnd/>
            </a:ln>
          </p:spPr>
          <p:txBody>
            <a:bodyPr/>
            <a:lstStyle/>
            <a:p>
              <a:endParaRPr lang="en-US"/>
            </a:p>
          </p:txBody>
        </p:sp>
      </p:grpSp>
      <p:sp>
        <p:nvSpPr>
          <p:cNvPr id="10246" name="Rectangle 2"/>
          <p:cNvSpPr>
            <a:spLocks noChangeArrowheads="1"/>
          </p:cNvSpPr>
          <p:nvPr/>
        </p:nvSpPr>
        <p:spPr bwMode="auto">
          <a:xfrm>
            <a:off x="1524001" y="6076048"/>
            <a:ext cx="9159875" cy="646331"/>
          </a:xfrm>
          <a:prstGeom prst="rect">
            <a:avLst/>
          </a:prstGeom>
          <a:noFill/>
          <a:ln w="9525">
            <a:noFill/>
            <a:miter lim="800000"/>
            <a:headEnd/>
            <a:tailEnd/>
          </a:ln>
        </p:spPr>
        <p:txBody>
          <a:bodyPr anchor="ctr">
            <a:spAutoFit/>
          </a:bodyPr>
          <a:lstStyle/>
          <a:p>
            <a:pPr algn="ctr"/>
            <a:r>
              <a:rPr lang="en-US" sz="1800" dirty="0"/>
              <a:t>L. Zhang, B. </a:t>
            </a:r>
            <a:r>
              <a:rPr lang="en-US" sz="1800" dirty="0" err="1"/>
              <a:t>Curless</a:t>
            </a:r>
            <a:r>
              <a:rPr lang="en-US" sz="1800" dirty="0"/>
              <a:t>, and S. M. Seitz. </a:t>
            </a:r>
            <a:r>
              <a:rPr lang="en-US" sz="1800" dirty="0">
                <a:hlinkClick r:id="rId6"/>
              </a:rPr>
              <a:t>Rapid Shape Acquisition Using Color Structured Light and Multi-pass Dynamic Programming.</a:t>
            </a:r>
            <a:r>
              <a:rPr lang="en-US" sz="1800" dirty="0"/>
              <a:t> </a:t>
            </a:r>
            <a:r>
              <a:rPr lang="en-US" sz="1800" i="1" dirty="0"/>
              <a:t>3DPVT</a:t>
            </a:r>
            <a:r>
              <a:rPr lang="en-US" sz="1800" dirty="0"/>
              <a:t> 2002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Active stereo with structured light</a:t>
            </a:r>
          </a:p>
        </p:txBody>
      </p:sp>
      <p:sp>
        <p:nvSpPr>
          <p:cNvPr id="11268" name="Rectangle 3"/>
          <p:cNvSpPr>
            <a:spLocks noGrp="1" noChangeArrowheads="1"/>
          </p:cNvSpPr>
          <p:nvPr>
            <p:ph type="body" idx="1"/>
          </p:nvPr>
        </p:nvSpPr>
        <p:spPr/>
        <p:txBody>
          <a:bodyPr/>
          <a:lstStyle/>
          <a:p>
            <a:endParaRPr lang="en-US"/>
          </a:p>
        </p:txBody>
      </p:sp>
      <p:graphicFrame>
        <p:nvGraphicFramePr>
          <p:cNvPr id="11266" name="Object 4"/>
          <p:cNvGraphicFramePr>
            <a:graphicFrameLocks noChangeAspect="1"/>
          </p:cNvGraphicFramePr>
          <p:nvPr/>
        </p:nvGraphicFramePr>
        <p:xfrm>
          <a:off x="3890964" y="914401"/>
          <a:ext cx="4338637" cy="3159125"/>
        </p:xfrm>
        <a:graphic>
          <a:graphicData uri="http://schemas.openxmlformats.org/presentationml/2006/ole">
            <mc:AlternateContent xmlns:mc="http://schemas.openxmlformats.org/markup-compatibility/2006">
              <mc:Choice xmlns:v="urn:schemas-microsoft-com:vml" Requires="v">
                <p:oleObj name="Photo Editor Photo" r:id="rId3" imgW="5323810" imgH="3877216" progId="">
                  <p:embed/>
                </p:oleObj>
              </mc:Choice>
              <mc:Fallback>
                <p:oleObj name="Photo Editor Photo" r:id="rId3" imgW="5323810" imgH="3877216"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964" y="914401"/>
                        <a:ext cx="4338637" cy="3159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70" name="Picture 3"/>
          <p:cNvPicPr>
            <a:picLocks noChangeAspect="1" noChangeArrowheads="1"/>
          </p:cNvPicPr>
          <p:nvPr/>
        </p:nvPicPr>
        <p:blipFill>
          <a:blip r:embed="rId5" cstate="print"/>
          <a:srcRect/>
          <a:stretch>
            <a:fillRect/>
          </a:stretch>
        </p:blipFill>
        <p:spPr bwMode="auto">
          <a:xfrm>
            <a:off x="3352800" y="4191001"/>
            <a:ext cx="2362200" cy="1806575"/>
          </a:xfrm>
          <a:prstGeom prst="rect">
            <a:avLst/>
          </a:prstGeom>
          <a:noFill/>
          <a:ln w="9525">
            <a:noFill/>
            <a:miter lim="800000"/>
            <a:headEnd/>
            <a:tailEnd/>
          </a:ln>
        </p:spPr>
      </p:pic>
      <p:pic>
        <p:nvPicPr>
          <p:cNvPr id="11271" name="Picture 4"/>
          <p:cNvPicPr>
            <a:picLocks noChangeAspect="1" noChangeArrowheads="1"/>
          </p:cNvPicPr>
          <p:nvPr/>
        </p:nvPicPr>
        <p:blipFill>
          <a:blip r:embed="rId6" cstate="print"/>
          <a:srcRect/>
          <a:stretch>
            <a:fillRect/>
          </a:stretch>
        </p:blipFill>
        <p:spPr bwMode="auto">
          <a:xfrm>
            <a:off x="6705600" y="4191001"/>
            <a:ext cx="2362200" cy="1808163"/>
          </a:xfrm>
          <a:prstGeom prst="rect">
            <a:avLst/>
          </a:prstGeom>
          <a:noFill/>
          <a:ln w="9525">
            <a:noFill/>
            <a:miter lim="800000"/>
            <a:headEnd/>
            <a:tailEnd/>
          </a:ln>
        </p:spPr>
      </p:pic>
      <p:sp>
        <p:nvSpPr>
          <p:cNvPr id="8" name="Rectangle 2"/>
          <p:cNvSpPr>
            <a:spLocks noChangeArrowheads="1"/>
          </p:cNvSpPr>
          <p:nvPr/>
        </p:nvSpPr>
        <p:spPr bwMode="auto">
          <a:xfrm>
            <a:off x="1524001" y="6076048"/>
            <a:ext cx="9159875" cy="646331"/>
          </a:xfrm>
          <a:prstGeom prst="rect">
            <a:avLst/>
          </a:prstGeom>
          <a:noFill/>
          <a:ln w="9525">
            <a:noFill/>
            <a:miter lim="800000"/>
            <a:headEnd/>
            <a:tailEnd/>
          </a:ln>
        </p:spPr>
        <p:txBody>
          <a:bodyPr anchor="ctr">
            <a:spAutoFit/>
          </a:bodyPr>
          <a:lstStyle/>
          <a:p>
            <a:pPr algn="ctr"/>
            <a:r>
              <a:rPr lang="en-US" sz="1800" dirty="0"/>
              <a:t>L. Zhang, B. </a:t>
            </a:r>
            <a:r>
              <a:rPr lang="en-US" sz="1800" dirty="0" err="1"/>
              <a:t>Curless</a:t>
            </a:r>
            <a:r>
              <a:rPr lang="en-US" sz="1800" dirty="0"/>
              <a:t>, and S. M. Seitz. </a:t>
            </a:r>
            <a:r>
              <a:rPr lang="en-US" sz="1800" dirty="0">
                <a:hlinkClick r:id="rId7"/>
              </a:rPr>
              <a:t>Rapid Shape Acquisition Using Color Structured Light and Multi-pass Dynamic Programming.</a:t>
            </a:r>
            <a:r>
              <a:rPr lang="en-US" sz="1800" dirty="0"/>
              <a:t> </a:t>
            </a:r>
            <a:r>
              <a:rPr lang="en-US" sz="1800" i="1" dirty="0"/>
              <a:t>3DPVT</a:t>
            </a:r>
            <a:r>
              <a:rPr lang="en-US" sz="1800" dirty="0"/>
              <a:t> 2002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Active stereo with structured light</a:t>
            </a:r>
          </a:p>
        </p:txBody>
      </p:sp>
      <p:sp>
        <p:nvSpPr>
          <p:cNvPr id="11268" name="Rectangle 3"/>
          <p:cNvSpPr>
            <a:spLocks noGrp="1" noChangeArrowheads="1"/>
          </p:cNvSpPr>
          <p:nvPr>
            <p:ph type="body" idx="1"/>
          </p:nvPr>
        </p:nvSpPr>
        <p:spPr/>
        <p:txBody>
          <a:bodyPr/>
          <a:lstStyle/>
          <a:p>
            <a:endParaRPr lang="en-US"/>
          </a:p>
        </p:txBody>
      </p:sp>
      <p:graphicFrame>
        <p:nvGraphicFramePr>
          <p:cNvPr id="11266" name="Object 4"/>
          <p:cNvGraphicFramePr>
            <a:graphicFrameLocks noChangeAspect="1"/>
          </p:cNvGraphicFramePr>
          <p:nvPr/>
        </p:nvGraphicFramePr>
        <p:xfrm>
          <a:off x="3890964" y="914401"/>
          <a:ext cx="4338637" cy="3159125"/>
        </p:xfrm>
        <a:graphic>
          <a:graphicData uri="http://schemas.openxmlformats.org/presentationml/2006/ole">
            <mc:AlternateContent xmlns:mc="http://schemas.openxmlformats.org/markup-compatibility/2006">
              <mc:Choice xmlns:v="urn:schemas-microsoft-com:vml" Requires="v">
                <p:oleObj name="Photo Editor Photo" r:id="rId3" imgW="5323810" imgH="3877216" progId="">
                  <p:embed/>
                </p:oleObj>
              </mc:Choice>
              <mc:Fallback>
                <p:oleObj name="Photo Editor Photo" r:id="rId3" imgW="5323810" imgH="3877216"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964" y="914401"/>
                        <a:ext cx="4338637" cy="3159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9" name="Rectangle 2"/>
          <p:cNvSpPr>
            <a:spLocks noChangeArrowheads="1"/>
          </p:cNvSpPr>
          <p:nvPr/>
        </p:nvSpPr>
        <p:spPr bwMode="auto">
          <a:xfrm>
            <a:off x="2362200" y="6336268"/>
            <a:ext cx="7315200" cy="369332"/>
          </a:xfrm>
          <a:prstGeom prst="rect">
            <a:avLst/>
          </a:prstGeom>
          <a:noFill/>
          <a:ln w="9525">
            <a:noFill/>
            <a:miter lim="800000"/>
            <a:headEnd/>
            <a:tailEnd/>
          </a:ln>
        </p:spPr>
        <p:txBody>
          <a:bodyPr wrap="square" anchor="ctr">
            <a:spAutoFit/>
          </a:bodyPr>
          <a:lstStyle/>
          <a:p>
            <a:pPr algn="ctr"/>
            <a:r>
              <a:rPr lang="en-US" sz="1800" dirty="0">
                <a:hlinkClick r:id="rId5"/>
              </a:rPr>
              <a:t>http://en.wikipedia.org/wiki/Structured-light_3D_scanner</a:t>
            </a:r>
            <a:endParaRPr lang="en-US" sz="1800" dirty="0"/>
          </a:p>
        </p:txBody>
      </p:sp>
      <p:pic>
        <p:nvPicPr>
          <p:cNvPr id="11270" name="Picture 3"/>
          <p:cNvPicPr>
            <a:picLocks noChangeAspect="1" noChangeArrowheads="1"/>
          </p:cNvPicPr>
          <p:nvPr/>
        </p:nvPicPr>
        <p:blipFill>
          <a:blip r:embed="rId6" cstate="print"/>
          <a:srcRect/>
          <a:stretch>
            <a:fillRect/>
          </a:stretch>
        </p:blipFill>
        <p:spPr bwMode="auto">
          <a:xfrm>
            <a:off x="3352800" y="4191001"/>
            <a:ext cx="2362200" cy="1806575"/>
          </a:xfrm>
          <a:prstGeom prst="rect">
            <a:avLst/>
          </a:prstGeom>
          <a:noFill/>
          <a:ln w="9525">
            <a:noFill/>
            <a:miter lim="800000"/>
            <a:headEnd/>
            <a:tailEnd/>
          </a:ln>
        </p:spPr>
      </p:pic>
      <p:pic>
        <p:nvPicPr>
          <p:cNvPr id="11271" name="Picture 4"/>
          <p:cNvPicPr>
            <a:picLocks noChangeAspect="1" noChangeArrowheads="1"/>
          </p:cNvPicPr>
          <p:nvPr/>
        </p:nvPicPr>
        <p:blipFill>
          <a:blip r:embed="rId7" cstate="print"/>
          <a:srcRect/>
          <a:stretch>
            <a:fillRect/>
          </a:stretch>
        </p:blipFill>
        <p:spPr bwMode="auto">
          <a:xfrm>
            <a:off x="6705600" y="4191001"/>
            <a:ext cx="2362200" cy="1808163"/>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Kinect</a:t>
            </a:r>
            <a:r>
              <a:rPr lang="en-US" dirty="0"/>
              <a:t>: Structured infrared light</a:t>
            </a:r>
          </a:p>
        </p:txBody>
      </p:sp>
      <p:sp>
        <p:nvSpPr>
          <p:cNvPr id="3" name="Content Placeholder 2"/>
          <p:cNvSpPr>
            <a:spLocks noGrp="1"/>
          </p:cNvSpPr>
          <p:nvPr>
            <p:ph idx="1"/>
          </p:nvPr>
        </p:nvSpPr>
        <p:spPr/>
        <p:txBody>
          <a:bodyPr/>
          <a:lstStyle/>
          <a:p>
            <a:endParaRPr lang="en-US"/>
          </a:p>
        </p:txBody>
      </p:sp>
      <p:sp>
        <p:nvSpPr>
          <p:cNvPr id="5" name="Rectangle 2"/>
          <p:cNvSpPr>
            <a:spLocks noChangeArrowheads="1"/>
          </p:cNvSpPr>
          <p:nvPr/>
        </p:nvSpPr>
        <p:spPr bwMode="auto">
          <a:xfrm>
            <a:off x="4114800" y="6248400"/>
            <a:ext cx="6400800" cy="369332"/>
          </a:xfrm>
          <a:prstGeom prst="rect">
            <a:avLst/>
          </a:prstGeom>
          <a:noFill/>
          <a:ln w="9525">
            <a:noFill/>
            <a:miter lim="800000"/>
            <a:headEnd/>
            <a:tailEnd/>
          </a:ln>
        </p:spPr>
        <p:txBody>
          <a:bodyPr wrap="square" anchor="ctr">
            <a:spAutoFit/>
          </a:bodyPr>
          <a:lstStyle/>
          <a:p>
            <a:pPr algn="ctr"/>
            <a:r>
              <a:rPr lang="en-US" sz="1800" dirty="0">
                <a:hlinkClick r:id="rId3"/>
              </a:rPr>
              <a:t>http://bbzippo.wordpress.com/2010/11/28/kinect-in-infrared/</a:t>
            </a:r>
            <a:endParaRPr lang="en-US" sz="1800" dirty="0"/>
          </a:p>
        </p:txBody>
      </p:sp>
      <p:pic>
        <p:nvPicPr>
          <p:cNvPr id="110594" name="Picture 2"/>
          <p:cNvPicPr>
            <a:picLocks noChangeAspect="1" noChangeArrowheads="1"/>
          </p:cNvPicPr>
          <p:nvPr/>
        </p:nvPicPr>
        <p:blipFill>
          <a:blip r:embed="rId4" cstate="print"/>
          <a:srcRect t="16696"/>
          <a:stretch>
            <a:fillRect/>
          </a:stretch>
        </p:blipFill>
        <p:spPr bwMode="auto">
          <a:xfrm>
            <a:off x="1676400" y="914401"/>
            <a:ext cx="2876550" cy="1797217"/>
          </a:xfrm>
          <a:prstGeom prst="rect">
            <a:avLst/>
          </a:prstGeom>
          <a:noFill/>
          <a:ln w="9525">
            <a:noFill/>
            <a:miter lim="800000"/>
            <a:headEnd/>
            <a:tailEnd/>
          </a:ln>
        </p:spPr>
      </p:pic>
      <p:pic>
        <p:nvPicPr>
          <p:cNvPr id="107522" name="Picture 2"/>
          <p:cNvPicPr>
            <a:picLocks noChangeAspect="1" noChangeArrowheads="1"/>
          </p:cNvPicPr>
          <p:nvPr/>
        </p:nvPicPr>
        <p:blipFill>
          <a:blip r:embed="rId5" cstate="print"/>
          <a:srcRect t="10909"/>
          <a:stretch>
            <a:fillRect/>
          </a:stretch>
        </p:blipFill>
        <p:spPr bwMode="auto">
          <a:xfrm>
            <a:off x="4114800" y="1905000"/>
            <a:ext cx="6349987" cy="42672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Example: Book vs. No Book</a:t>
            </a:r>
          </a:p>
        </p:txBody>
      </p:sp>
      <p:sp>
        <p:nvSpPr>
          <p:cNvPr id="3" name="Content Placeholder 2">
            <a:extLst>
              <a:ext uri="{FF2B5EF4-FFF2-40B4-BE49-F238E27FC236}">
                <a16:creationId xmlns:a16="http://schemas.microsoft.com/office/drawing/2014/main" id="{D36E3C3E-E43B-624D-A171-A0530864311D}"/>
              </a:ext>
            </a:extLst>
          </p:cNvPr>
          <p:cNvSpPr>
            <a:spLocks noGrp="1"/>
          </p:cNvSpPr>
          <p:nvPr>
            <p:ph idx="1"/>
          </p:nvPr>
        </p:nvSpPr>
        <p:spPr/>
        <p:txBody>
          <a:bodyPr/>
          <a:lstStyle/>
          <a:p>
            <a:endParaRPr lang="en-US"/>
          </a:p>
        </p:txBody>
      </p:sp>
      <p:pic>
        <p:nvPicPr>
          <p:cNvPr id="588804" name="Picture 4" descr="http://www.futurepicture.org/Kinect_Hacking/Kinect_Pattern/Kinect_Book_2_IMG_00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60120"/>
            <a:ext cx="9181278" cy="58978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45633" y="6400800"/>
            <a:ext cx="1946367" cy="307777"/>
          </a:xfrm>
          <a:prstGeom prst="rect">
            <a:avLst/>
          </a:prstGeom>
          <a:noFill/>
        </p:spPr>
        <p:txBody>
          <a:bodyPr wrap="none" rtlCol="0">
            <a:spAutoFit/>
          </a:bodyPr>
          <a:lstStyle/>
          <a:p>
            <a:r>
              <a:rPr lang="en-US" sz="1400" dirty="0">
                <a:hlinkClick r:id="rId3"/>
              </a:rPr>
              <a:t>Source</a:t>
            </a:r>
            <a:r>
              <a:rPr lang="en-US" sz="1400" dirty="0"/>
              <a:t> (via D. </a:t>
            </a:r>
            <a:r>
              <a:rPr lang="en-US" sz="1400" dirty="0" err="1"/>
              <a:t>Hoiem</a:t>
            </a:r>
            <a:r>
              <a:rPr lang="en-US" sz="1400" dirty="0"/>
              <a:t>)</a:t>
            </a:r>
          </a:p>
        </p:txBody>
      </p:sp>
    </p:spTree>
    <p:extLst>
      <p:ext uri="{BB962C8B-B14F-4D97-AF65-F5344CB8AC3E}">
        <p14:creationId xmlns:p14="http://schemas.microsoft.com/office/powerpoint/2010/main" val="25185695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2" descr="http://www.futurepicture.org/Kinect_Hacking/Kinect_Pattern/Kinect_Book_1_IMG_00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60120"/>
            <a:ext cx="9181277" cy="58978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p:txBody>
          <a:bodyPr>
            <a:normAutofit/>
          </a:bodyPr>
          <a:lstStyle/>
          <a:p>
            <a:r>
              <a:rPr lang="en-US" sz="3600" dirty="0"/>
              <a:t>Example: Book vs. No Book</a:t>
            </a:r>
          </a:p>
        </p:txBody>
      </p:sp>
      <p:sp>
        <p:nvSpPr>
          <p:cNvPr id="2" name="Content Placeholder 1">
            <a:extLst>
              <a:ext uri="{FF2B5EF4-FFF2-40B4-BE49-F238E27FC236}">
                <a16:creationId xmlns:a16="http://schemas.microsoft.com/office/drawing/2014/main" id="{17E66426-7B79-F647-B8A5-C38D71B08B28}"/>
              </a:ext>
            </a:extLst>
          </p:cNvPr>
          <p:cNvSpPr>
            <a:spLocks noGrp="1"/>
          </p:cNvSpPr>
          <p:nvPr>
            <p:ph idx="1"/>
          </p:nvPr>
        </p:nvSpPr>
        <p:spPr/>
        <p:txBody>
          <a:bodyPr/>
          <a:lstStyle/>
          <a:p>
            <a:endParaRPr lang="en-US"/>
          </a:p>
        </p:txBody>
      </p:sp>
      <p:sp>
        <p:nvSpPr>
          <p:cNvPr id="6" name="TextBox 5">
            <a:extLst>
              <a:ext uri="{FF2B5EF4-FFF2-40B4-BE49-F238E27FC236}">
                <a16:creationId xmlns:a16="http://schemas.microsoft.com/office/drawing/2014/main" id="{00E20AB8-EF2B-D744-B692-A0C1353BDAB8}"/>
              </a:ext>
            </a:extLst>
          </p:cNvPr>
          <p:cNvSpPr txBox="1"/>
          <p:nvPr/>
        </p:nvSpPr>
        <p:spPr>
          <a:xfrm>
            <a:off x="10245633" y="6400800"/>
            <a:ext cx="1946367" cy="307777"/>
          </a:xfrm>
          <a:prstGeom prst="rect">
            <a:avLst/>
          </a:prstGeom>
          <a:noFill/>
        </p:spPr>
        <p:txBody>
          <a:bodyPr wrap="none" rtlCol="0">
            <a:spAutoFit/>
          </a:bodyPr>
          <a:lstStyle/>
          <a:p>
            <a:r>
              <a:rPr lang="en-US" sz="1400" dirty="0">
                <a:hlinkClick r:id="rId3"/>
              </a:rPr>
              <a:t>Source</a:t>
            </a:r>
            <a:r>
              <a:rPr lang="en-US" sz="1400" dirty="0"/>
              <a:t> (via D. </a:t>
            </a:r>
            <a:r>
              <a:rPr lang="en-US" sz="1400" dirty="0" err="1"/>
              <a:t>Hoiem</a:t>
            </a:r>
            <a:r>
              <a:rPr lang="en-US" sz="1400" dirty="0"/>
              <a:t>)</a:t>
            </a:r>
          </a:p>
        </p:txBody>
      </p:sp>
    </p:spTree>
    <p:extLst>
      <p:ext uri="{BB962C8B-B14F-4D97-AF65-F5344CB8AC3E}">
        <p14:creationId xmlns:p14="http://schemas.microsoft.com/office/powerpoint/2010/main" val="6819583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 </a:t>
            </a:r>
            <a:r>
              <a:rPr lang="en-US" dirty="0" err="1"/>
              <a:t>TrueDepth</a:t>
            </a:r>
            <a:endParaRPr lang="en-US" dirty="0"/>
          </a:p>
        </p:txBody>
      </p:sp>
      <p:pic>
        <p:nvPicPr>
          <p:cNvPr id="4" name="Picture 3"/>
          <p:cNvPicPr>
            <a:picLocks noChangeAspect="1"/>
          </p:cNvPicPr>
          <p:nvPr/>
        </p:nvPicPr>
        <p:blipFill rotWithShape="1">
          <a:blip r:embed="rId2"/>
          <a:srcRect l="11113" t="7202" r="8374" b="12145"/>
          <a:stretch/>
        </p:blipFill>
        <p:spPr>
          <a:xfrm>
            <a:off x="5029200" y="3581401"/>
            <a:ext cx="5486400" cy="3156819"/>
          </a:xfrm>
          <a:prstGeom prst="rect">
            <a:avLst/>
          </a:prstGeom>
        </p:spPr>
      </p:pic>
      <p:pic>
        <p:nvPicPr>
          <p:cNvPr id="6" name="Picture 5"/>
          <p:cNvPicPr>
            <a:picLocks noChangeAspect="1"/>
          </p:cNvPicPr>
          <p:nvPr/>
        </p:nvPicPr>
        <p:blipFill>
          <a:blip r:embed="rId3"/>
          <a:stretch>
            <a:fillRect/>
          </a:stretch>
        </p:blipFill>
        <p:spPr>
          <a:xfrm>
            <a:off x="1600201" y="990600"/>
            <a:ext cx="7362743" cy="2590800"/>
          </a:xfrm>
          <a:prstGeom prst="rect">
            <a:avLst/>
          </a:prstGeom>
        </p:spPr>
      </p:pic>
      <p:sp>
        <p:nvSpPr>
          <p:cNvPr id="7" name="Rectangle 6"/>
          <p:cNvSpPr/>
          <p:nvPr/>
        </p:nvSpPr>
        <p:spPr>
          <a:xfrm>
            <a:off x="1828800" y="4699338"/>
            <a:ext cx="3200400" cy="1015663"/>
          </a:xfrm>
          <a:prstGeom prst="rect">
            <a:avLst/>
          </a:prstGeom>
        </p:spPr>
        <p:txBody>
          <a:bodyPr wrap="square">
            <a:spAutoFit/>
          </a:bodyPr>
          <a:lstStyle/>
          <a:p>
            <a:r>
              <a:rPr lang="en-US" sz="2000" dirty="0">
                <a:hlinkClick r:id="rId4"/>
              </a:rPr>
              <a:t>https://</a:t>
            </a:r>
            <a:r>
              <a:rPr lang="en-US" sz="2000" dirty="0" err="1">
                <a:hlinkClick r:id="rId4"/>
              </a:rPr>
              <a:t>www.cnet.com</a:t>
            </a:r>
            <a:r>
              <a:rPr lang="en-US" sz="2000" dirty="0">
                <a:hlinkClick r:id="rId4"/>
              </a:rPr>
              <a:t>/news/apple-face-id-</a:t>
            </a:r>
            <a:r>
              <a:rPr lang="en-US" sz="2000" dirty="0" err="1">
                <a:hlinkClick r:id="rId4"/>
              </a:rPr>
              <a:t>truedepth</a:t>
            </a:r>
            <a:r>
              <a:rPr lang="en-US" sz="2000" dirty="0">
                <a:hlinkClick r:id="rId4"/>
              </a:rPr>
              <a:t>-how-it-works/</a:t>
            </a:r>
            <a:endParaRPr lang="en-US" sz="2000" dirty="0"/>
          </a:p>
        </p:txBody>
      </p:sp>
    </p:spTree>
    <p:extLst>
      <p:ext uri="{BB962C8B-B14F-4D97-AF65-F5344CB8AC3E}">
        <p14:creationId xmlns:p14="http://schemas.microsoft.com/office/powerpoint/2010/main" val="37976711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Laser scanning</a:t>
            </a:r>
          </a:p>
        </p:txBody>
      </p:sp>
      <p:sp>
        <p:nvSpPr>
          <p:cNvPr id="38915" name="Rectangle 3"/>
          <p:cNvSpPr>
            <a:spLocks noGrp="1" noChangeArrowheads="1"/>
          </p:cNvSpPr>
          <p:nvPr>
            <p:ph type="body" idx="1"/>
          </p:nvPr>
        </p:nvSpPr>
        <p:spPr>
          <a:xfrm>
            <a:off x="2209800" y="5105400"/>
            <a:ext cx="7772400" cy="1371600"/>
          </a:xfrm>
        </p:spPr>
        <p:txBody>
          <a:bodyPr/>
          <a:lstStyle/>
          <a:p>
            <a:pPr>
              <a:lnSpc>
                <a:spcPct val="90000"/>
              </a:lnSpc>
            </a:pPr>
            <a:r>
              <a:rPr lang="en-US" sz="2000"/>
              <a:t>Optical triangulation</a:t>
            </a:r>
          </a:p>
          <a:p>
            <a:pPr lvl="1">
              <a:lnSpc>
                <a:spcPct val="90000"/>
              </a:lnSpc>
            </a:pPr>
            <a:r>
              <a:rPr lang="en-US" sz="1800"/>
              <a:t>Project a single stripe of laser light</a:t>
            </a:r>
          </a:p>
          <a:p>
            <a:pPr lvl="1">
              <a:lnSpc>
                <a:spcPct val="90000"/>
              </a:lnSpc>
            </a:pPr>
            <a:r>
              <a:rPr lang="en-US" sz="1800"/>
              <a:t>Scan it across the surface of the object</a:t>
            </a:r>
          </a:p>
          <a:p>
            <a:pPr lvl="1">
              <a:lnSpc>
                <a:spcPct val="90000"/>
              </a:lnSpc>
            </a:pPr>
            <a:r>
              <a:rPr lang="en-US" sz="1800"/>
              <a:t>This is a very precise version of structured light scanning</a:t>
            </a:r>
          </a:p>
        </p:txBody>
      </p:sp>
      <p:pic>
        <p:nvPicPr>
          <p:cNvPr id="38916" name="Picture 4" descr="cyber_triang_geom"/>
          <p:cNvPicPr>
            <a:picLocks noChangeAspect="1" noChangeArrowheads="1"/>
          </p:cNvPicPr>
          <p:nvPr/>
        </p:nvPicPr>
        <p:blipFill>
          <a:blip r:embed="rId3" cstate="print"/>
          <a:srcRect/>
          <a:stretch>
            <a:fillRect/>
          </a:stretch>
        </p:blipFill>
        <p:spPr bwMode="auto">
          <a:xfrm>
            <a:off x="2133600" y="1295400"/>
            <a:ext cx="3917950" cy="2590800"/>
          </a:xfrm>
          <a:prstGeom prst="rect">
            <a:avLst/>
          </a:prstGeom>
          <a:noFill/>
          <a:ln w="9525">
            <a:noFill/>
            <a:miter lim="800000"/>
            <a:headEnd/>
            <a:tailEnd/>
          </a:ln>
        </p:spPr>
      </p:pic>
      <p:pic>
        <p:nvPicPr>
          <p:cNvPr id="38917" name="Picture 6" descr="scanner-head-and-david-head-s"/>
          <p:cNvPicPr>
            <a:picLocks noChangeAspect="1" noChangeArrowheads="1"/>
          </p:cNvPicPr>
          <p:nvPr/>
        </p:nvPicPr>
        <p:blipFill>
          <a:blip r:embed="rId4" cstate="print"/>
          <a:srcRect/>
          <a:stretch>
            <a:fillRect/>
          </a:stretch>
        </p:blipFill>
        <p:spPr bwMode="auto">
          <a:xfrm>
            <a:off x="6354764" y="1352550"/>
            <a:ext cx="3932237" cy="2457450"/>
          </a:xfrm>
          <a:prstGeom prst="rect">
            <a:avLst/>
          </a:prstGeom>
          <a:noFill/>
          <a:ln w="9525">
            <a:noFill/>
            <a:miter lim="800000"/>
            <a:headEnd/>
            <a:tailEnd/>
          </a:ln>
        </p:spPr>
      </p:pic>
      <p:sp>
        <p:nvSpPr>
          <p:cNvPr id="38918" name="Rectangle 7"/>
          <p:cNvSpPr>
            <a:spLocks noChangeArrowheads="1"/>
          </p:cNvSpPr>
          <p:nvPr/>
        </p:nvSpPr>
        <p:spPr bwMode="auto">
          <a:xfrm>
            <a:off x="6569075" y="3881438"/>
            <a:ext cx="3505200" cy="1077912"/>
          </a:xfrm>
          <a:prstGeom prst="rect">
            <a:avLst/>
          </a:prstGeom>
          <a:noFill/>
          <a:ln w="9525">
            <a:noFill/>
            <a:miter lim="800000"/>
            <a:headEnd/>
            <a:tailEnd/>
          </a:ln>
        </p:spPr>
        <p:txBody>
          <a:bodyPr wrap="none">
            <a:spAutoFit/>
          </a:bodyPr>
          <a:lstStyle/>
          <a:p>
            <a:pPr algn="ctr"/>
            <a:r>
              <a:rPr lang="en-US" sz="1800"/>
              <a:t>Digital Michelangelo Project</a:t>
            </a:r>
          </a:p>
          <a:p>
            <a:pPr algn="ctr"/>
            <a:r>
              <a:rPr lang="en-US" sz="1800"/>
              <a:t>Levoy et al.</a:t>
            </a:r>
          </a:p>
          <a:p>
            <a:pPr algn="ctr"/>
            <a:r>
              <a:rPr lang="en-US" sz="1400">
                <a:hlinkClick r:id="rId5"/>
              </a:rPr>
              <a:t>http://graphics.stanford.edu/projects/mich/</a:t>
            </a:r>
            <a:endParaRPr lang="en-US" sz="1400"/>
          </a:p>
          <a:p>
            <a:pPr lvl="1" algn="ctr"/>
            <a:endParaRPr lang="en-US" sz="1400"/>
          </a:p>
        </p:txBody>
      </p:sp>
      <p:sp>
        <p:nvSpPr>
          <p:cNvPr id="38919" name="Text Box 8"/>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Triangulation</a:t>
            </a:r>
          </a:p>
        </p:txBody>
      </p:sp>
      <p:sp>
        <p:nvSpPr>
          <p:cNvPr id="3" name="Content Placeholder 2"/>
          <p:cNvSpPr>
            <a:spLocks noGrp="1"/>
          </p:cNvSpPr>
          <p:nvPr>
            <p:ph idx="1"/>
          </p:nvPr>
        </p:nvSpPr>
        <p:spPr>
          <a:xfrm>
            <a:off x="6019801" y="1607280"/>
            <a:ext cx="4556125" cy="4862642"/>
          </a:xfrm>
        </p:spPr>
        <p:txBody>
          <a:bodyPr/>
          <a:lstStyle/>
          <a:p>
            <a:r>
              <a:rPr lang="en-US" sz="1800" dirty="0"/>
              <a:t>From </a:t>
            </a:r>
            <a:r>
              <a:rPr lang="en-US" sz="1800" dirty="0">
                <a:hlinkClick r:id="rId2"/>
              </a:rPr>
              <a:t>Wikipedia</a:t>
            </a:r>
            <a:r>
              <a:rPr lang="en-US" sz="1800" dirty="0"/>
              <a:t>: </a:t>
            </a:r>
            <a:r>
              <a:rPr lang="en-US" sz="1800" i="1" dirty="0"/>
              <a:t>Gemma </a:t>
            </a:r>
            <a:r>
              <a:rPr lang="en-US" sz="1800" i="1" dirty="0" err="1"/>
              <a:t>Frisius's</a:t>
            </a:r>
            <a:r>
              <a:rPr lang="en-US" sz="1800" i="1" dirty="0"/>
              <a:t> 1533 diagram introducing the idea of triangulation into the science of surveying. Having established a baseline, e.g. the cities of Brussels and Antwerp, the location of other cities, e.g. Middelburg, Ghent etc., can be found by taking a compass direction from each end of the baseline, and plotting where the two directions cross. This was only a theoretical presentation of the concept — due to topographical restrictions, it is impossible to see Middelburg from either Brussels or Antwerp. Nevertheless, the figure soon became well known all across Europe.</a:t>
            </a:r>
          </a:p>
        </p:txBody>
      </p:sp>
      <p:pic>
        <p:nvPicPr>
          <p:cNvPr id="80898" name="Picture 2" descr="http://upload.wikimedia.org/wikipedia/commons/9/97/Gemma_Frisius_-_Driehoeksme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143001"/>
            <a:ext cx="4054475" cy="532692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399743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Laser scanned models</a:t>
            </a:r>
          </a:p>
        </p:txBody>
      </p:sp>
      <p:pic>
        <p:nvPicPr>
          <p:cNvPr id="39939" name="Picture 4" descr="fd35h-csh-s-and-bfd41h-csh-s"/>
          <p:cNvPicPr>
            <a:picLocks noChangeAspect="1" noChangeArrowheads="1"/>
          </p:cNvPicPr>
          <p:nvPr/>
        </p:nvPicPr>
        <p:blipFill>
          <a:blip r:embed="rId3" cstate="print"/>
          <a:srcRect/>
          <a:stretch>
            <a:fillRect/>
          </a:stretch>
        </p:blipFill>
        <p:spPr bwMode="auto">
          <a:xfrm>
            <a:off x="3732214" y="1023938"/>
            <a:ext cx="4802187" cy="4995862"/>
          </a:xfrm>
          <a:prstGeom prst="rect">
            <a:avLst/>
          </a:prstGeom>
          <a:noFill/>
          <a:ln w="9525">
            <a:noFill/>
            <a:miter lim="800000"/>
            <a:headEnd/>
            <a:tailEnd/>
          </a:ln>
        </p:spPr>
      </p:pic>
      <p:sp>
        <p:nvSpPr>
          <p:cNvPr id="39940" name="Rectangle 5"/>
          <p:cNvSpPr>
            <a:spLocks noChangeArrowheads="1"/>
          </p:cNvSpPr>
          <p:nvPr/>
        </p:nvSpPr>
        <p:spPr bwMode="auto">
          <a:xfrm>
            <a:off x="3783013" y="6099175"/>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sp>
        <p:nvSpPr>
          <p:cNvPr id="39941" name="Text Box 6"/>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title"/>
          </p:nvPr>
        </p:nvSpPr>
        <p:spPr/>
        <p:txBody>
          <a:bodyPr/>
          <a:lstStyle/>
          <a:p>
            <a:r>
              <a:rPr lang="en-US"/>
              <a:t>Laser scanned models</a:t>
            </a:r>
          </a:p>
        </p:txBody>
      </p:sp>
      <p:sp>
        <p:nvSpPr>
          <p:cNvPr id="40963" name="Rectangle 5"/>
          <p:cNvSpPr>
            <a:spLocks noChangeArrowheads="1"/>
          </p:cNvSpPr>
          <p:nvPr/>
        </p:nvSpPr>
        <p:spPr bwMode="auto">
          <a:xfrm>
            <a:off x="3783013" y="6248400"/>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pic>
        <p:nvPicPr>
          <p:cNvPr id="40964" name="Picture 6" descr="david-classic-leftlight-s"/>
          <p:cNvPicPr>
            <a:picLocks noChangeAspect="1" noChangeArrowheads="1"/>
          </p:cNvPicPr>
          <p:nvPr/>
        </p:nvPicPr>
        <p:blipFill>
          <a:blip r:embed="rId3" cstate="print"/>
          <a:srcRect/>
          <a:stretch>
            <a:fillRect/>
          </a:stretch>
        </p:blipFill>
        <p:spPr bwMode="auto">
          <a:xfrm>
            <a:off x="3759201" y="995364"/>
            <a:ext cx="4779963" cy="5229225"/>
          </a:xfrm>
          <a:prstGeom prst="rect">
            <a:avLst/>
          </a:prstGeom>
          <a:noFill/>
          <a:ln w="9525">
            <a:noFill/>
            <a:miter lim="800000"/>
            <a:headEnd/>
            <a:tailEnd/>
          </a:ln>
        </p:spPr>
      </p:pic>
      <p:sp>
        <p:nvSpPr>
          <p:cNvPr id="40965" name="Text Box 7"/>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Laser scanned models</a:t>
            </a:r>
          </a:p>
        </p:txBody>
      </p:sp>
      <p:pic>
        <p:nvPicPr>
          <p:cNvPr id="41987" name="Picture 4" descr="david-righteye-and-hair-s"/>
          <p:cNvPicPr>
            <a:picLocks noChangeAspect="1" noChangeArrowheads="1"/>
          </p:cNvPicPr>
          <p:nvPr/>
        </p:nvPicPr>
        <p:blipFill>
          <a:blip r:embed="rId3" cstate="print"/>
          <a:srcRect/>
          <a:stretch>
            <a:fillRect/>
          </a:stretch>
        </p:blipFill>
        <p:spPr bwMode="auto">
          <a:xfrm>
            <a:off x="3116264" y="995363"/>
            <a:ext cx="6205537" cy="4976812"/>
          </a:xfrm>
          <a:prstGeom prst="rect">
            <a:avLst/>
          </a:prstGeom>
          <a:noFill/>
          <a:ln w="9525">
            <a:noFill/>
            <a:miter lim="800000"/>
            <a:headEnd/>
            <a:tailEnd/>
          </a:ln>
        </p:spPr>
      </p:pic>
      <p:sp>
        <p:nvSpPr>
          <p:cNvPr id="41988" name="Rectangle 5"/>
          <p:cNvSpPr>
            <a:spLocks noChangeArrowheads="1"/>
          </p:cNvSpPr>
          <p:nvPr/>
        </p:nvSpPr>
        <p:spPr bwMode="auto">
          <a:xfrm>
            <a:off x="3783013" y="6099175"/>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sp>
        <p:nvSpPr>
          <p:cNvPr id="41989" name="Text Box 6"/>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Laser scanned models</a:t>
            </a:r>
          </a:p>
        </p:txBody>
      </p:sp>
      <p:sp>
        <p:nvSpPr>
          <p:cNvPr id="43011" name="Rectangle 4"/>
          <p:cNvSpPr>
            <a:spLocks noChangeArrowheads="1"/>
          </p:cNvSpPr>
          <p:nvPr/>
        </p:nvSpPr>
        <p:spPr bwMode="auto">
          <a:xfrm>
            <a:off x="3783013" y="6099175"/>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sp>
        <p:nvSpPr>
          <p:cNvPr id="43012" name="Text Box 5"/>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pic>
        <p:nvPicPr>
          <p:cNvPr id="43013" name="Picture 6" descr="david-eye-qtrmm-ss-annotated"/>
          <p:cNvPicPr>
            <a:picLocks noChangeAspect="1" noChangeArrowheads="1"/>
          </p:cNvPicPr>
          <p:nvPr/>
        </p:nvPicPr>
        <p:blipFill>
          <a:blip r:embed="rId3" cstate="print"/>
          <a:srcRect/>
          <a:stretch>
            <a:fillRect/>
          </a:stretch>
        </p:blipFill>
        <p:spPr bwMode="auto">
          <a:xfrm>
            <a:off x="2662238" y="1657350"/>
            <a:ext cx="7472362" cy="428625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Laser scanned models</a:t>
            </a:r>
          </a:p>
        </p:txBody>
      </p:sp>
      <p:pic>
        <p:nvPicPr>
          <p:cNvPr id="44035" name="Picture 4" descr="david-eye-vrip-wireframe-s"/>
          <p:cNvPicPr>
            <a:picLocks noChangeAspect="1" noChangeArrowheads="1"/>
          </p:cNvPicPr>
          <p:nvPr/>
        </p:nvPicPr>
        <p:blipFill>
          <a:blip r:embed="rId3" cstate="print"/>
          <a:srcRect/>
          <a:stretch>
            <a:fillRect/>
          </a:stretch>
        </p:blipFill>
        <p:spPr bwMode="auto">
          <a:xfrm>
            <a:off x="3733801" y="1751013"/>
            <a:ext cx="5167313" cy="4273550"/>
          </a:xfrm>
          <a:prstGeom prst="rect">
            <a:avLst/>
          </a:prstGeom>
          <a:noFill/>
          <a:ln w="9525">
            <a:noFill/>
            <a:miter lim="800000"/>
            <a:headEnd/>
            <a:tailEnd/>
          </a:ln>
        </p:spPr>
      </p:pic>
      <p:sp>
        <p:nvSpPr>
          <p:cNvPr id="44036" name="Rectangle 5"/>
          <p:cNvSpPr>
            <a:spLocks noChangeArrowheads="1"/>
          </p:cNvSpPr>
          <p:nvPr/>
        </p:nvSpPr>
        <p:spPr bwMode="auto">
          <a:xfrm>
            <a:off x="3783013" y="6099175"/>
            <a:ext cx="4718050" cy="457200"/>
          </a:xfrm>
          <a:prstGeom prst="rect">
            <a:avLst/>
          </a:prstGeom>
          <a:noFill/>
          <a:ln w="9525">
            <a:noFill/>
            <a:miter lim="800000"/>
            <a:headEnd/>
            <a:tailEnd/>
          </a:ln>
        </p:spPr>
        <p:txBody>
          <a:bodyPr/>
          <a:lstStyle/>
          <a:p>
            <a:pPr marL="742950" lvl="1" indent="-285750" algn="ctr">
              <a:spcBef>
                <a:spcPct val="20000"/>
              </a:spcBef>
            </a:pPr>
            <a:r>
              <a:rPr lang="en-US" sz="1600" i="1"/>
              <a:t>The Digital Michelangelo Project</a:t>
            </a:r>
            <a:r>
              <a:rPr lang="en-US" sz="1600"/>
              <a:t>, Levoy et al.</a:t>
            </a:r>
          </a:p>
        </p:txBody>
      </p:sp>
      <p:sp>
        <p:nvSpPr>
          <p:cNvPr id="44037" name="Text Box 6"/>
          <p:cNvSpPr txBox="1">
            <a:spLocks noChangeArrowheads="1"/>
          </p:cNvSpPr>
          <p:nvPr/>
        </p:nvSpPr>
        <p:spPr bwMode="auto">
          <a:xfrm>
            <a:off x="9296400" y="6507164"/>
            <a:ext cx="1276350" cy="274637"/>
          </a:xfrm>
          <a:prstGeom prst="rect">
            <a:avLst/>
          </a:prstGeom>
          <a:noFill/>
          <a:ln w="9525">
            <a:noFill/>
            <a:miter lim="800000"/>
            <a:headEnd/>
            <a:tailEnd/>
          </a:ln>
        </p:spPr>
        <p:txBody>
          <a:bodyPr wrap="none">
            <a:spAutoFit/>
          </a:bodyPr>
          <a:lstStyle/>
          <a:p>
            <a:r>
              <a:rPr lang="en-US" sz="1200"/>
              <a:t>Source: S. Seitz</a:t>
            </a:r>
          </a:p>
        </p:txBody>
      </p:sp>
      <p:sp>
        <p:nvSpPr>
          <p:cNvPr id="44038" name="Rectangle 7"/>
          <p:cNvSpPr>
            <a:spLocks noChangeArrowheads="1"/>
          </p:cNvSpPr>
          <p:nvPr/>
        </p:nvSpPr>
        <p:spPr bwMode="auto">
          <a:xfrm>
            <a:off x="3581401" y="1295400"/>
            <a:ext cx="5508625" cy="457200"/>
          </a:xfrm>
          <a:prstGeom prst="rect">
            <a:avLst/>
          </a:prstGeom>
          <a:noFill/>
          <a:ln w="9525">
            <a:noFill/>
            <a:miter lim="800000"/>
            <a:headEnd/>
            <a:tailEnd/>
          </a:ln>
        </p:spPr>
        <p:txBody>
          <a:bodyPr wrap="none" anchor="ctr">
            <a:spAutoFit/>
          </a:bodyPr>
          <a:lstStyle/>
          <a:p>
            <a:r>
              <a:rPr lang="en-US"/>
              <a:t>1.0 mm resolution (56 million triangles)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Aligning range images</a:t>
            </a:r>
          </a:p>
        </p:txBody>
      </p:sp>
      <p:sp>
        <p:nvSpPr>
          <p:cNvPr id="45059" name="Rectangle 4"/>
          <p:cNvSpPr>
            <a:spLocks noGrp="1" noChangeArrowheads="1"/>
          </p:cNvSpPr>
          <p:nvPr>
            <p:ph type="body" idx="1"/>
          </p:nvPr>
        </p:nvSpPr>
        <p:spPr>
          <a:xfrm>
            <a:off x="685800" y="914400"/>
            <a:ext cx="11125200" cy="5257800"/>
          </a:xfrm>
        </p:spPr>
        <p:txBody>
          <a:bodyPr/>
          <a:lstStyle/>
          <a:p>
            <a:pPr>
              <a:buFontTx/>
              <a:buChar char="•"/>
            </a:pPr>
            <a:r>
              <a:rPr lang="en-US" sz="2800" dirty="0"/>
              <a:t>A single range scan is not sufficient to capture a complex surface</a:t>
            </a:r>
          </a:p>
          <a:p>
            <a:pPr>
              <a:buFontTx/>
              <a:buChar char="•"/>
            </a:pPr>
            <a:r>
              <a:rPr lang="en-US" sz="2800" dirty="0"/>
              <a:t>Need techniques to register multiple range images</a:t>
            </a:r>
            <a:br>
              <a:rPr lang="en-US" sz="2800" dirty="0"/>
            </a:br>
            <a:br>
              <a:rPr lang="en-US" dirty="0"/>
            </a:br>
            <a:endParaRPr lang="en-US" i="1" dirty="0"/>
          </a:p>
        </p:txBody>
      </p:sp>
      <p:pic>
        <p:nvPicPr>
          <p:cNvPr id="45060" name="Picture 5"/>
          <p:cNvPicPr>
            <a:picLocks noChangeAspect="1" noChangeArrowheads="1"/>
          </p:cNvPicPr>
          <p:nvPr/>
        </p:nvPicPr>
        <p:blipFill>
          <a:blip r:embed="rId3" cstate="print"/>
          <a:srcRect b="7397"/>
          <a:stretch>
            <a:fillRect/>
          </a:stretch>
        </p:blipFill>
        <p:spPr bwMode="auto">
          <a:xfrm>
            <a:off x="2286000" y="2133600"/>
            <a:ext cx="7239000" cy="3856038"/>
          </a:xfrm>
          <a:prstGeom prst="rect">
            <a:avLst/>
          </a:prstGeom>
          <a:noFill/>
          <a:ln w="9525">
            <a:noFill/>
            <a:miter lim="800000"/>
            <a:headEnd/>
            <a:tailEnd/>
          </a:ln>
        </p:spPr>
      </p:pic>
      <p:sp>
        <p:nvSpPr>
          <p:cNvPr id="45061" name="Text Box 6"/>
          <p:cNvSpPr txBox="1">
            <a:spLocks noChangeArrowheads="1"/>
          </p:cNvSpPr>
          <p:nvPr/>
        </p:nvSpPr>
        <p:spPr bwMode="auto">
          <a:xfrm>
            <a:off x="1676401" y="6094413"/>
            <a:ext cx="8956675" cy="584776"/>
          </a:xfrm>
          <a:prstGeom prst="rect">
            <a:avLst/>
          </a:prstGeom>
          <a:noFill/>
          <a:ln w="9525">
            <a:noFill/>
            <a:miter lim="800000"/>
            <a:headEnd/>
            <a:tailEnd/>
          </a:ln>
        </p:spPr>
        <p:txBody>
          <a:bodyPr>
            <a:spAutoFit/>
          </a:bodyPr>
          <a:lstStyle/>
          <a:p>
            <a:pPr algn="ctr"/>
            <a:r>
              <a:rPr lang="en-US" sz="1600"/>
              <a:t>B. Curless and M. Levoy, </a:t>
            </a:r>
            <a:r>
              <a:rPr lang="en-US" sz="1600">
                <a:hlinkClick r:id="rId4"/>
              </a:rPr>
              <a:t>A Volumetric Method for Building Complex Models from Range Images</a:t>
            </a:r>
            <a:r>
              <a:rPr lang="en-US" sz="1600"/>
              <a:t>, SIGGRAPH 1996</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Aligning range images</a:t>
            </a:r>
          </a:p>
        </p:txBody>
      </p:sp>
      <p:sp>
        <p:nvSpPr>
          <p:cNvPr id="46083" name="Rectangle 3"/>
          <p:cNvSpPr>
            <a:spLocks noGrp="1" noChangeArrowheads="1"/>
          </p:cNvSpPr>
          <p:nvPr>
            <p:ph type="body" idx="1"/>
          </p:nvPr>
        </p:nvSpPr>
        <p:spPr>
          <a:xfrm>
            <a:off x="685800" y="914400"/>
            <a:ext cx="11049000" cy="5257800"/>
          </a:xfrm>
        </p:spPr>
        <p:txBody>
          <a:bodyPr/>
          <a:lstStyle/>
          <a:p>
            <a:pPr>
              <a:buFontTx/>
              <a:buChar char="•"/>
            </a:pPr>
            <a:r>
              <a:rPr lang="en-US" sz="2800" dirty="0"/>
              <a:t>A single range scan is not sufficient to capture a complex surface</a:t>
            </a:r>
          </a:p>
          <a:p>
            <a:pPr>
              <a:buFontTx/>
              <a:buChar char="•"/>
            </a:pPr>
            <a:r>
              <a:rPr lang="en-US" sz="2800" dirty="0"/>
              <a:t>Need techniques to register multiple range images</a:t>
            </a:r>
            <a:br>
              <a:rPr lang="en-US" sz="2800" dirty="0"/>
            </a:br>
            <a:endParaRPr lang="en-US" sz="2800" dirty="0"/>
          </a:p>
          <a:p>
            <a:pPr algn="ctr"/>
            <a:r>
              <a:rPr lang="en-US" sz="2800" dirty="0"/>
              <a:t>… which brings us to </a:t>
            </a:r>
            <a:r>
              <a:rPr lang="en-US" sz="2800" i="1" dirty="0"/>
              <a:t>multi-view stereo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t>History: Stereograms</a:t>
            </a:r>
          </a:p>
        </p:txBody>
      </p:sp>
      <p:sp>
        <p:nvSpPr>
          <p:cNvPr id="15363" name="Rectangle 3"/>
          <p:cNvSpPr>
            <a:spLocks noGrp="1" noChangeArrowheads="1"/>
          </p:cNvSpPr>
          <p:nvPr>
            <p:ph type="body" idx="1"/>
          </p:nvPr>
        </p:nvSpPr>
        <p:spPr/>
        <p:txBody>
          <a:bodyPr/>
          <a:lstStyle/>
          <a:p>
            <a:pPr>
              <a:buFontTx/>
              <a:buChar char="•"/>
            </a:pPr>
            <a:r>
              <a:rPr lang="en-US" sz="2800" dirty="0"/>
              <a:t>Humans can fuse pairs of images to get a sensation of depth</a:t>
            </a:r>
          </a:p>
        </p:txBody>
      </p:sp>
      <p:pic>
        <p:nvPicPr>
          <p:cNvPr id="15364" name="Picture 4"/>
          <p:cNvPicPr>
            <a:picLocks noChangeAspect="1" noChangeArrowheads="1"/>
          </p:cNvPicPr>
          <p:nvPr/>
        </p:nvPicPr>
        <p:blipFill>
          <a:blip r:embed="rId3" cstate="print"/>
          <a:srcRect/>
          <a:stretch>
            <a:fillRect/>
          </a:stretch>
        </p:blipFill>
        <p:spPr bwMode="auto">
          <a:xfrm>
            <a:off x="2256154" y="1534809"/>
            <a:ext cx="2236469" cy="1886391"/>
          </a:xfrm>
          <a:prstGeom prst="rect">
            <a:avLst/>
          </a:prstGeom>
          <a:noFill/>
          <a:ln w="9525">
            <a:noFill/>
            <a:miter lim="800000"/>
            <a:headEnd/>
            <a:tailEnd/>
          </a:ln>
        </p:spPr>
      </p:pic>
      <p:pic>
        <p:nvPicPr>
          <p:cNvPr id="15365" name="Picture 5"/>
          <p:cNvPicPr>
            <a:picLocks noChangeAspect="1" noChangeArrowheads="1"/>
          </p:cNvPicPr>
          <p:nvPr/>
        </p:nvPicPr>
        <p:blipFill>
          <a:blip r:embed="rId4" cstate="print"/>
          <a:srcRect l="31355"/>
          <a:stretch>
            <a:fillRect/>
          </a:stretch>
        </p:blipFill>
        <p:spPr bwMode="auto">
          <a:xfrm>
            <a:off x="899318" y="3457031"/>
            <a:ext cx="5091113" cy="2466975"/>
          </a:xfrm>
          <a:prstGeom prst="rect">
            <a:avLst/>
          </a:prstGeom>
          <a:noFill/>
          <a:ln w="9525">
            <a:noFill/>
            <a:miter lim="800000"/>
            <a:headEnd/>
            <a:tailEnd/>
          </a:ln>
        </p:spPr>
      </p:pic>
      <p:sp>
        <p:nvSpPr>
          <p:cNvPr id="15366" name="Rectangle 6"/>
          <p:cNvSpPr>
            <a:spLocks noChangeArrowheads="1"/>
          </p:cNvSpPr>
          <p:nvPr/>
        </p:nvSpPr>
        <p:spPr bwMode="auto">
          <a:xfrm>
            <a:off x="488950" y="5928002"/>
            <a:ext cx="5911850" cy="366713"/>
          </a:xfrm>
          <a:prstGeom prst="rect">
            <a:avLst/>
          </a:prstGeom>
          <a:noFill/>
          <a:ln w="9525">
            <a:noFill/>
            <a:miter lim="800000"/>
            <a:headEnd/>
            <a:tailEnd/>
          </a:ln>
        </p:spPr>
        <p:txBody>
          <a:bodyPr wrap="none">
            <a:spAutoFit/>
          </a:bodyPr>
          <a:lstStyle/>
          <a:p>
            <a:r>
              <a:rPr lang="en-US" sz="1800" dirty="0"/>
              <a:t>Stereograms: Invented by Sir Charles Wheatstone, 1838</a:t>
            </a:r>
          </a:p>
        </p:txBody>
      </p:sp>
      <p:sp>
        <p:nvSpPr>
          <p:cNvPr id="2" name="Rectangle 1">
            <a:extLst>
              <a:ext uri="{FF2B5EF4-FFF2-40B4-BE49-F238E27FC236}">
                <a16:creationId xmlns:a16="http://schemas.microsoft.com/office/drawing/2014/main" id="{1EC86501-D465-1C4D-A9F2-DAB2E93C1D67}"/>
              </a:ext>
            </a:extLst>
          </p:cNvPr>
          <p:cNvSpPr/>
          <p:nvPr/>
        </p:nvSpPr>
        <p:spPr>
          <a:xfrm>
            <a:off x="4293869" y="6488668"/>
            <a:ext cx="4339650" cy="369332"/>
          </a:xfrm>
          <a:prstGeom prst="rect">
            <a:avLst/>
          </a:prstGeom>
        </p:spPr>
        <p:txBody>
          <a:bodyPr wrap="none">
            <a:spAutoFit/>
          </a:bodyPr>
          <a:lstStyle/>
          <a:p>
            <a:r>
              <a:rPr lang="en-US" sz="1800" dirty="0">
                <a:hlinkClick r:id="rId5"/>
              </a:rPr>
              <a:t>https://</a:t>
            </a:r>
            <a:r>
              <a:rPr lang="en-US" sz="1800" dirty="0" err="1">
                <a:hlinkClick r:id="rId5"/>
              </a:rPr>
              <a:t>en.wikipedia.org</a:t>
            </a:r>
            <a:r>
              <a:rPr lang="en-US" sz="1800" dirty="0">
                <a:hlinkClick r:id="rId5"/>
              </a:rPr>
              <a:t>/wiki/Stereoscopy</a:t>
            </a:r>
            <a:endParaRPr lang="en-US" sz="1800" dirty="0"/>
          </a:p>
        </p:txBody>
      </p:sp>
      <p:pic>
        <p:nvPicPr>
          <p:cNvPr id="8" name="Picture 5" descr="KU46138small_st">
            <a:extLst>
              <a:ext uri="{FF2B5EF4-FFF2-40B4-BE49-F238E27FC236}">
                <a16:creationId xmlns:a16="http://schemas.microsoft.com/office/drawing/2014/main" id="{7DEE12E6-B188-4F49-A747-F20646907E1F}"/>
              </a:ext>
            </a:extLst>
          </p:cNvPr>
          <p:cNvPicPr>
            <a:picLocks noChangeAspect="1" noChangeArrowheads="1"/>
          </p:cNvPicPr>
          <p:nvPr/>
        </p:nvPicPr>
        <p:blipFill rotWithShape="1">
          <a:blip r:embed="rId6" cstate="print"/>
          <a:srcRect b="16548"/>
          <a:stretch/>
        </p:blipFill>
        <p:spPr bwMode="auto">
          <a:xfrm>
            <a:off x="7516717" y="2738071"/>
            <a:ext cx="3227483" cy="3151645"/>
          </a:xfrm>
          <a:prstGeom prst="rect">
            <a:avLst/>
          </a:prstGeom>
          <a:noFill/>
          <a:ln w="9525">
            <a:noFill/>
            <a:miter lim="800000"/>
            <a:headEnd/>
            <a:tailEnd/>
          </a:ln>
        </p:spPr>
      </p:pic>
      <p:pic>
        <p:nvPicPr>
          <p:cNvPr id="9" name="Picture 8">
            <a:extLst>
              <a:ext uri="{FF2B5EF4-FFF2-40B4-BE49-F238E27FC236}">
                <a16:creationId xmlns:a16="http://schemas.microsoft.com/office/drawing/2014/main" id="{C55E80D2-104E-2248-94C5-E50B517C7D79}"/>
              </a:ext>
            </a:extLst>
          </p:cNvPr>
          <p:cNvPicPr>
            <a:picLocks noChangeAspect="1"/>
          </p:cNvPicPr>
          <p:nvPr/>
        </p:nvPicPr>
        <p:blipFill rotWithShape="1">
          <a:blip r:embed="rId7"/>
          <a:srcRect t="28320" b="27915"/>
          <a:stretch/>
        </p:blipFill>
        <p:spPr>
          <a:xfrm>
            <a:off x="7790493" y="1468209"/>
            <a:ext cx="2679930" cy="1172885"/>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12pt]{article}\pagestyle{empty}&#10;\begin{document}&#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1.5"/>
  <p:tag name="DEFAULTFONTSIZE" val="8"/>
  <p:tag name="DEFAULTWIDTH" val="348"/>
  <p:tag name="DEFAULTHEIGHT" val="272"/>
</p:tagLst>
</file>

<file path=ppt/theme/theme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D:\seitz\class\490CV\lectures\mosaic.ppt</Template>
  <TotalTime>42789</TotalTime>
  <Words>2534</Words>
  <Application>Microsoft Macintosh PowerPoint</Application>
  <PresentationFormat>Widescreen</PresentationFormat>
  <Paragraphs>460</Paragraphs>
  <Slides>86</Slides>
  <Notes>44</Notes>
  <HiddenSlides>11</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4</vt:i4>
      </vt:variant>
      <vt:variant>
        <vt:lpstr>Slide Titles</vt:lpstr>
      </vt:variant>
      <vt:variant>
        <vt:i4>86</vt:i4>
      </vt:variant>
    </vt:vector>
  </HeadingPairs>
  <TitlesOfParts>
    <vt:vector size="95" baseType="lpstr">
      <vt:lpstr>Arial</vt:lpstr>
      <vt:lpstr>Cambria Math</vt:lpstr>
      <vt:lpstr>Tahoma</vt:lpstr>
      <vt:lpstr>Times New Roman</vt:lpstr>
      <vt:lpstr>mosaic</vt:lpstr>
      <vt:lpstr>Image</vt:lpstr>
      <vt:lpstr>Image File</vt:lpstr>
      <vt:lpstr>Equation</vt:lpstr>
      <vt:lpstr>Photo Editor Photo</vt:lpstr>
      <vt:lpstr>Two-View Stereo</vt:lpstr>
      <vt:lpstr>Problem formulation</vt:lpstr>
      <vt:lpstr>Outline</vt:lpstr>
      <vt:lpstr>Stereo vision and perception of depth</vt:lpstr>
      <vt:lpstr>PowerPoint Presentation</vt:lpstr>
      <vt:lpstr>PowerPoint Presentation</vt:lpstr>
      <vt:lpstr>PowerPoint Presentation</vt:lpstr>
      <vt:lpstr>History: Triangulation</vt:lpstr>
      <vt:lpstr>History: Stereograms</vt:lpstr>
      <vt:lpstr>PowerPoint Presentation</vt:lpstr>
      <vt:lpstr>History: Random dot stereograms</vt:lpstr>
      <vt:lpstr>History: Random dot stereograms</vt:lpstr>
      <vt:lpstr>Autostereograms</vt:lpstr>
      <vt:lpstr>Autostereograms</vt:lpstr>
      <vt:lpstr>Outline</vt:lpstr>
      <vt:lpstr>Problem formulation</vt:lpstr>
      <vt:lpstr>Basic stereo matching algorithm</vt:lpstr>
      <vt:lpstr>Parallel images</vt:lpstr>
      <vt:lpstr>Essential matrix for parallel images</vt:lpstr>
      <vt:lpstr>Stereo image rectification</vt:lpstr>
      <vt:lpstr>Stereo image rectification</vt:lpstr>
      <vt:lpstr>Stereo image rectification</vt:lpstr>
      <vt:lpstr>Stereo image rectification</vt:lpstr>
      <vt:lpstr>Another rectification example</vt:lpstr>
      <vt:lpstr>Basic stereo matching algorithm</vt:lpstr>
      <vt:lpstr>Two cameras view a point…</vt:lpstr>
      <vt:lpstr>Two cameras view a point…</vt:lpstr>
      <vt:lpstr>Depth from disparity</vt:lpstr>
      <vt:lpstr>Depth from disparity</vt:lpstr>
      <vt:lpstr>Effect of baseline on stereo results</vt:lpstr>
      <vt:lpstr>Basic stereo matching algorithm</vt:lpstr>
      <vt:lpstr>Some points don’t have matches - I</vt:lpstr>
      <vt:lpstr>Some points don’t have matches - II</vt:lpstr>
      <vt:lpstr>Outline</vt:lpstr>
      <vt:lpstr>Correspondence search</vt:lpstr>
      <vt:lpstr>Correspondence search</vt:lpstr>
      <vt:lpstr>Correspondence search</vt:lpstr>
      <vt:lpstr>Effect of window size on correspondence search</vt:lpstr>
      <vt:lpstr>Where will basic window search fail?</vt:lpstr>
      <vt:lpstr>Example: Textured neighborhood</vt:lpstr>
      <vt:lpstr>Example: Textured neighborhood</vt:lpstr>
      <vt:lpstr>Example: Smooth neighborhood</vt:lpstr>
      <vt:lpstr>Example: Smooth neighborhood</vt:lpstr>
      <vt:lpstr>Example: Edge (occlusion)</vt:lpstr>
      <vt:lpstr>Example: Edge (occlusion)</vt:lpstr>
      <vt:lpstr>Example: Edge (occlusion)</vt:lpstr>
      <vt:lpstr>Example: Specular highlight</vt:lpstr>
      <vt:lpstr>Example: Specular highlight</vt:lpstr>
      <vt:lpstr>More interesting matching costs</vt:lpstr>
      <vt:lpstr>Dealing with Da Vinci</vt:lpstr>
      <vt:lpstr>Outline</vt:lpstr>
      <vt:lpstr>Stereo as optimization with non-local constraints </vt:lpstr>
      <vt:lpstr>Non-local constraint: Uniqueness</vt:lpstr>
      <vt:lpstr>Non-local constraint: Uniqueness</vt:lpstr>
      <vt:lpstr>Non-local constraint: Ordering</vt:lpstr>
      <vt:lpstr>Non-local constraint: Ordering</vt:lpstr>
      <vt:lpstr>Non-local constraint: Smoothness</vt:lpstr>
      <vt:lpstr>Scanline stereo by dynamic programming</vt:lpstr>
      <vt:lpstr>Scanline stereo by dynamic programming</vt:lpstr>
      <vt:lpstr>Scanline stereo by dynamic programming</vt:lpstr>
      <vt:lpstr>Stereo as an optimization problem</vt:lpstr>
      <vt:lpstr>Stereo as an optimization problem</vt:lpstr>
      <vt:lpstr>Stereo as an optimization problem (sketch)</vt:lpstr>
      <vt:lpstr>Stereo as an optimization problem (sketch)</vt:lpstr>
      <vt:lpstr>Stereo as an optimization problem (sketch)</vt:lpstr>
      <vt:lpstr>Stereo as an optimization problem (sketch)</vt:lpstr>
      <vt:lpstr>Stereo matching as global optimization</vt:lpstr>
      <vt:lpstr>Stereo matching with deep networks</vt:lpstr>
      <vt:lpstr>Self-supervised depth estimation</vt:lpstr>
      <vt:lpstr>Stereo datasets</vt:lpstr>
      <vt:lpstr>Outline</vt:lpstr>
      <vt:lpstr>Active stereo with structured light</vt:lpstr>
      <vt:lpstr>Active stereo with structured light</vt:lpstr>
      <vt:lpstr>Active stereo with structured light</vt:lpstr>
      <vt:lpstr>Kinect: Structured infrared light</vt:lpstr>
      <vt:lpstr>Example: Book vs. No Book</vt:lpstr>
      <vt:lpstr>Example: Book vs. No Book</vt:lpstr>
      <vt:lpstr>Apple TrueDepth</vt:lpstr>
      <vt:lpstr>Laser scanning</vt:lpstr>
      <vt:lpstr>Laser scanned models</vt:lpstr>
      <vt:lpstr>Laser scanned models</vt:lpstr>
      <vt:lpstr>Laser scanned models</vt:lpstr>
      <vt:lpstr>Laser scanned models</vt:lpstr>
      <vt:lpstr>Laser scanned models</vt:lpstr>
      <vt:lpstr>Aligning range images</vt:lpstr>
      <vt:lpstr>Aligning range images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Stereo</dc:title>
  <dc:creator>Steve Seitz</dc:creator>
  <cp:lastModifiedBy>Forsyth, David Alexander</cp:lastModifiedBy>
  <cp:revision>821</cp:revision>
  <cp:lastPrinted>2023-10-30T14:25:28Z</cp:lastPrinted>
  <dcterms:created xsi:type="dcterms:W3CDTF">1998-05-10T17:20:27Z</dcterms:created>
  <dcterms:modified xsi:type="dcterms:W3CDTF">2023-11-01T14:15:41Z</dcterms:modified>
</cp:coreProperties>
</file>