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4"/>
  </p:notesMasterIdLst>
  <p:handoutMasterIdLst>
    <p:handoutMasterId r:id="rId65"/>
  </p:handoutMasterIdLst>
  <p:sldIdLst>
    <p:sldId id="472" r:id="rId2"/>
    <p:sldId id="1079" r:id="rId3"/>
    <p:sldId id="516" r:id="rId4"/>
    <p:sldId id="535" r:id="rId5"/>
    <p:sldId id="1196" r:id="rId6"/>
    <p:sldId id="1078" r:id="rId7"/>
    <p:sldId id="1075" r:id="rId8"/>
    <p:sldId id="1077" r:id="rId9"/>
    <p:sldId id="1183" r:id="rId10"/>
    <p:sldId id="529" r:id="rId11"/>
    <p:sldId id="532" r:id="rId12"/>
    <p:sldId id="530" r:id="rId13"/>
    <p:sldId id="531" r:id="rId14"/>
    <p:sldId id="1083" r:id="rId15"/>
    <p:sldId id="1096" r:id="rId16"/>
    <p:sldId id="1097" r:id="rId17"/>
    <p:sldId id="1099" r:id="rId18"/>
    <p:sldId id="1100" r:id="rId19"/>
    <p:sldId id="1113" r:id="rId20"/>
    <p:sldId id="1105" r:id="rId21"/>
    <p:sldId id="1106" r:id="rId22"/>
    <p:sldId id="1101" r:id="rId23"/>
    <p:sldId id="1193" r:id="rId24"/>
    <p:sldId id="1194" r:id="rId25"/>
    <p:sldId id="1186" r:id="rId26"/>
    <p:sldId id="1191" r:id="rId27"/>
    <p:sldId id="1187" r:id="rId28"/>
    <p:sldId id="1188" r:id="rId29"/>
    <p:sldId id="1189" r:id="rId30"/>
    <p:sldId id="1190" r:id="rId31"/>
    <p:sldId id="1192" r:id="rId32"/>
    <p:sldId id="1204" r:id="rId33"/>
    <p:sldId id="537" r:id="rId34"/>
    <p:sldId id="538" r:id="rId35"/>
    <p:sldId id="1201" r:id="rId36"/>
    <p:sldId id="1202" r:id="rId37"/>
    <p:sldId id="1203" r:id="rId38"/>
    <p:sldId id="1109" r:id="rId39"/>
    <p:sldId id="1110" r:id="rId40"/>
    <p:sldId id="518" r:id="rId41"/>
    <p:sldId id="1200" r:id="rId42"/>
    <p:sldId id="520" r:id="rId43"/>
    <p:sldId id="522" r:id="rId44"/>
    <p:sldId id="1197" r:id="rId45"/>
    <p:sldId id="419" r:id="rId46"/>
    <p:sldId id="514" r:id="rId47"/>
    <p:sldId id="543" r:id="rId48"/>
    <p:sldId id="539" r:id="rId49"/>
    <p:sldId id="540" r:id="rId50"/>
    <p:sldId id="541" r:id="rId51"/>
    <p:sldId id="550" r:id="rId52"/>
    <p:sldId id="1112" r:id="rId53"/>
    <p:sldId id="1111" r:id="rId54"/>
    <p:sldId id="517" r:id="rId55"/>
    <p:sldId id="547" r:id="rId56"/>
    <p:sldId id="548" r:id="rId57"/>
    <p:sldId id="1199" r:id="rId58"/>
    <p:sldId id="1198" r:id="rId59"/>
    <p:sldId id="549" r:id="rId60"/>
    <p:sldId id="1184" r:id="rId61"/>
    <p:sldId id="1185" r:id="rId62"/>
    <p:sldId id="1195" r:id="rId63"/>
  </p:sldIdLst>
  <p:sldSz cx="12192000" cy="6858000"/>
  <p:notesSz cx="7315200" cy="9601200"/>
  <p:custDataLst>
    <p:tags r:id="rId66"/>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6D00"/>
    <a:srgbClr val="009900"/>
    <a:srgbClr val="FF9300"/>
    <a:srgbClr val="33CC33"/>
    <a:srgbClr val="FF40FF"/>
    <a:srgbClr val="FF9900"/>
    <a:srgbClr val="DDDDDD"/>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8" autoAdjust="0"/>
    <p:restoredTop sz="90966" autoAdjust="0"/>
  </p:normalViewPr>
  <p:slideViewPr>
    <p:cSldViewPr>
      <p:cViewPr varScale="1">
        <p:scale>
          <a:sx n="86" d="100"/>
          <a:sy n="86" d="100"/>
        </p:scale>
        <p:origin x="2296"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D52DAF9-3392-4CBD-B3A4-0DB0F924EC48}" type="slidenum">
              <a:rPr lang="en-US"/>
              <a:pPr>
                <a:defRPr/>
              </a:pPr>
              <a:t>‹#›</a:t>
            </a:fld>
            <a:endParaRPr lang="en-US"/>
          </a:p>
        </p:txBody>
      </p:sp>
    </p:spTree>
    <p:extLst>
      <p:ext uri="{BB962C8B-B14F-4D97-AF65-F5344CB8AC3E}">
        <p14:creationId xmlns:p14="http://schemas.microsoft.com/office/powerpoint/2010/main" val="314262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457200" y="717550"/>
            <a:ext cx="6370638"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49586CB6-BCE0-4BF3-81E0-5BAB7ED4B523}" type="slidenum">
              <a:rPr lang="en-US"/>
              <a:pPr>
                <a:defRPr/>
              </a:pPr>
              <a:t>‹#›</a:t>
            </a:fld>
            <a:endParaRPr lang="en-US"/>
          </a:p>
        </p:txBody>
      </p:sp>
    </p:spTree>
    <p:extLst>
      <p:ext uri="{BB962C8B-B14F-4D97-AF65-F5344CB8AC3E}">
        <p14:creationId xmlns:p14="http://schemas.microsoft.com/office/powerpoint/2010/main" val="1708489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267D3E6D-AB0C-431D-A1C1-8D6B83D5E66D}" type="slidenum">
              <a:rPr lang="en-US" smtClean="0"/>
              <a:pPr/>
              <a:t>1</a:t>
            </a:fld>
            <a:endParaRPr lang="en-US"/>
          </a:p>
        </p:txBody>
      </p:sp>
      <p:sp>
        <p:nvSpPr>
          <p:cNvPr id="50179" name="Rectangle 2"/>
          <p:cNvSpPr>
            <a:spLocks noGrp="1" noRot="1" noChangeAspect="1" noChangeArrowheads="1" noTextEdit="1"/>
          </p:cNvSpPr>
          <p:nvPr>
            <p:ph type="sldImg"/>
          </p:nvPr>
        </p:nvSpPr>
        <p:spPr>
          <a:xfrm>
            <a:off x="457200" y="717550"/>
            <a:ext cx="6370638" cy="3584575"/>
          </a:xfrm>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r>
              <a:rPr lang="en-US" dirty="0"/>
              <a:t>stereo is same as for video just NCC instead of SAD</a:t>
            </a:r>
          </a:p>
        </p:txBody>
      </p:sp>
      <p:sp>
        <p:nvSpPr>
          <p:cNvPr id="4" name="Slide Number Placeholder 3"/>
          <p:cNvSpPr>
            <a:spLocks noGrp="1"/>
          </p:cNvSpPr>
          <p:nvPr>
            <p:ph type="sldNum" sz="quarter" idx="10"/>
          </p:nvPr>
        </p:nvSpPr>
        <p:spPr/>
        <p:txBody>
          <a:bodyPr/>
          <a:lstStyle/>
          <a:p>
            <a:fld id="{746D08B9-EED7-584F-B7C6-EBCE707CF321}" type="slidenum">
              <a:rPr lang="en-US" smtClean="0"/>
              <a:pPr/>
              <a:t>40</a:t>
            </a:fld>
            <a:endParaRPr lang="en-US"/>
          </a:p>
        </p:txBody>
      </p:sp>
    </p:spTree>
    <p:extLst>
      <p:ext uri="{BB962C8B-B14F-4D97-AF65-F5344CB8AC3E}">
        <p14:creationId xmlns:p14="http://schemas.microsoft.com/office/powerpoint/2010/main" val="308405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r>
              <a:rPr lang="en-US" dirty="0"/>
              <a:t>stereo is same as for video just NCC instead of SAD</a:t>
            </a:r>
          </a:p>
        </p:txBody>
      </p:sp>
      <p:sp>
        <p:nvSpPr>
          <p:cNvPr id="4" name="Slide Number Placeholder 3"/>
          <p:cNvSpPr>
            <a:spLocks noGrp="1"/>
          </p:cNvSpPr>
          <p:nvPr>
            <p:ph type="sldNum" sz="quarter" idx="10"/>
          </p:nvPr>
        </p:nvSpPr>
        <p:spPr/>
        <p:txBody>
          <a:bodyPr/>
          <a:lstStyle/>
          <a:p>
            <a:fld id="{746D08B9-EED7-584F-B7C6-EBCE707CF321}" type="slidenum">
              <a:rPr lang="en-US" smtClean="0"/>
              <a:pPr/>
              <a:t>41</a:t>
            </a:fld>
            <a:endParaRPr lang="en-US"/>
          </a:p>
        </p:txBody>
      </p:sp>
    </p:spTree>
    <p:extLst>
      <p:ext uri="{BB962C8B-B14F-4D97-AF65-F5344CB8AC3E}">
        <p14:creationId xmlns:p14="http://schemas.microsoft.com/office/powerpoint/2010/main" val="389560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6D08B9-EED7-584F-B7C6-EBCE707CF321}" type="slidenum">
              <a:rPr lang="en-US" smtClean="0"/>
              <a:pPr/>
              <a:t>42</a:t>
            </a:fld>
            <a:endParaRPr lang="en-US"/>
          </a:p>
        </p:txBody>
      </p:sp>
    </p:spTree>
    <p:extLst>
      <p:ext uri="{BB962C8B-B14F-4D97-AF65-F5344CB8AC3E}">
        <p14:creationId xmlns:p14="http://schemas.microsoft.com/office/powerpoint/2010/main" val="1383536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6D08B9-EED7-584F-B7C6-EBCE707CF321}" type="slidenum">
              <a:rPr lang="en-US" smtClean="0"/>
              <a:pPr/>
              <a:t>43</a:t>
            </a:fld>
            <a:endParaRPr lang="en-US"/>
          </a:p>
        </p:txBody>
      </p:sp>
    </p:spTree>
    <p:extLst>
      <p:ext uri="{BB962C8B-B14F-4D97-AF65-F5344CB8AC3E}">
        <p14:creationId xmlns:p14="http://schemas.microsoft.com/office/powerpoint/2010/main" val="97932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F40A76B1-598A-41BF-8F9E-622A117D70EC}" type="slidenum">
              <a:rPr lang="en-US" smtClean="0"/>
              <a:pPr/>
              <a:t>45</a:t>
            </a:fld>
            <a:endParaRPr lang="en-US"/>
          </a:p>
        </p:txBody>
      </p:sp>
      <p:sp>
        <p:nvSpPr>
          <p:cNvPr id="78851" name="Rectangle 2"/>
          <p:cNvSpPr>
            <a:spLocks noGrp="1" noRot="1" noChangeAspect="1" noChangeArrowheads="1" noTextEdit="1"/>
          </p:cNvSpPr>
          <p:nvPr>
            <p:ph type="sldImg"/>
          </p:nvPr>
        </p:nvSpPr>
        <p:spPr>
          <a:xfrm>
            <a:off x="457200" y="717550"/>
            <a:ext cx="6370638" cy="3584575"/>
          </a:xfrm>
          <a:ln/>
        </p:spPr>
      </p:sp>
      <p:sp>
        <p:nvSpPr>
          <p:cNvPr id="788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9001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9659493F-FB6F-4131-9A23-A18C8AD6E0B5}" type="slidenum">
              <a:rPr lang="en-US" smtClean="0"/>
              <a:pPr/>
              <a:t>46</a:t>
            </a:fld>
            <a:endParaRPr lang="en-US"/>
          </a:p>
        </p:txBody>
      </p:sp>
      <p:sp>
        <p:nvSpPr>
          <p:cNvPr id="79875" name="Rectangle 2"/>
          <p:cNvSpPr>
            <a:spLocks noGrp="1" noRot="1" noChangeAspect="1" noChangeArrowheads="1" noTextEdit="1"/>
          </p:cNvSpPr>
          <p:nvPr>
            <p:ph type="sldImg"/>
          </p:nvPr>
        </p:nvSpPr>
        <p:spPr>
          <a:xfrm>
            <a:off x="457200" y="717550"/>
            <a:ext cx="6370638" cy="3584575"/>
          </a:xfrm>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4B0D8D4-9C3E-48BD-9A7B-0110AAF4E35E}" type="slidenum">
              <a:rPr lang="en-US" smtClean="0"/>
              <a:pPr/>
              <a:t>47</a:t>
            </a:fld>
            <a:endParaRPr lang="en-US"/>
          </a:p>
        </p:txBody>
      </p:sp>
      <p:sp>
        <p:nvSpPr>
          <p:cNvPr id="82947" name="Rectangle 2"/>
          <p:cNvSpPr>
            <a:spLocks noGrp="1" noRot="1" noChangeAspect="1" noChangeArrowheads="1" noTextEdit="1"/>
          </p:cNvSpPr>
          <p:nvPr>
            <p:ph type="sldImg"/>
          </p:nvPr>
        </p:nvSpPr>
        <p:spPr>
          <a:xfrm>
            <a:off x="457200" y="717550"/>
            <a:ext cx="6370638" cy="3584575"/>
          </a:xfrm>
          <a:ln/>
        </p:spPr>
      </p:sp>
      <p:sp>
        <p:nvSpPr>
          <p:cNvPr id="829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Abstract</a:t>
            </a:r>
            <a:r>
              <a:rPr lang="en-US" sz="1200" b="0" i="0" kern="1200" dirty="0">
                <a:solidFill>
                  <a:schemeClr val="tx1"/>
                </a:solidFill>
                <a:effectLst/>
                <a:latin typeface="Times New Roman" pitchFamily="18" charset="0"/>
                <a:ea typeface="+mn-ea"/>
                <a:cs typeface="+mn-cs"/>
              </a:rPr>
              <a:t>: We present the first large scale system for capturing and rendering </a:t>
            </a:r>
            <a:r>
              <a:rPr lang="en-US" sz="1200" b="0" i="0" kern="1200" dirty="0" err="1">
                <a:solidFill>
                  <a:schemeClr val="tx1"/>
                </a:solidFill>
                <a:effectLst/>
                <a:latin typeface="Times New Roman" pitchFamily="18" charset="0"/>
                <a:ea typeface="+mn-ea"/>
                <a:cs typeface="+mn-cs"/>
              </a:rPr>
              <a:t>relightable</a:t>
            </a:r>
            <a:r>
              <a:rPr lang="en-US" sz="1200" b="0" i="0" kern="1200" dirty="0">
                <a:solidFill>
                  <a:schemeClr val="tx1"/>
                </a:solidFill>
                <a:effectLst/>
                <a:latin typeface="Times New Roman" pitchFamily="18" charset="0"/>
                <a:ea typeface="+mn-ea"/>
                <a:cs typeface="+mn-cs"/>
              </a:rPr>
              <a:t> scene reconstructions from massive unstructured photo collections taken under different illumination conditions and viewpoints. We combine photos taken from many sources, Flickr-based ground-level imagery, oblique aerial views, and </a:t>
            </a:r>
            <a:r>
              <a:rPr lang="en-US" sz="1200" b="0" i="0" kern="1200" dirty="0" err="1">
                <a:solidFill>
                  <a:schemeClr val="tx1"/>
                </a:solidFill>
                <a:effectLst/>
                <a:latin typeface="Times New Roman" pitchFamily="18" charset="0"/>
                <a:ea typeface="+mn-ea"/>
                <a:cs typeface="+mn-cs"/>
              </a:rPr>
              <a:t>streetview</a:t>
            </a:r>
            <a:r>
              <a:rPr lang="en-US" sz="1200" b="0" i="0" kern="1200" dirty="0">
                <a:solidFill>
                  <a:schemeClr val="tx1"/>
                </a:solidFill>
                <a:effectLst/>
                <a:latin typeface="Times New Roman" pitchFamily="18" charset="0"/>
                <a:ea typeface="+mn-ea"/>
                <a:cs typeface="+mn-cs"/>
              </a:rPr>
              <a:t>, to recover models that are significantly more complete and detailed than previously demonstrated. We demonstrate the ability to match both the viewpoint and illumination of arbitrary input photos, enabling a Visual Turing Test in which photo and rendering are viewed side-by-side and the observer has to guess which is which. While we cannot yet fool human perception, the gap is closing.</a:t>
            </a:r>
            <a:endParaRPr lang="en-US" dirty="0"/>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56</a:t>
            </a:fld>
            <a:endParaRPr lang="en-US"/>
          </a:p>
        </p:txBody>
      </p:sp>
    </p:spTree>
    <p:extLst>
      <p:ext uri="{BB962C8B-B14F-4D97-AF65-F5344CB8AC3E}">
        <p14:creationId xmlns:p14="http://schemas.microsoft.com/office/powerpoint/2010/main" val="34390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2</a:t>
            </a:fld>
            <a:endParaRPr lang="en-US"/>
          </a:p>
        </p:txBody>
      </p:sp>
      <p:sp>
        <p:nvSpPr>
          <p:cNvPr id="51203" name="Rectangle 2"/>
          <p:cNvSpPr>
            <a:spLocks noGrp="1" noRot="1" noChangeAspect="1" noChangeArrowheads="1" noTextEdit="1"/>
          </p:cNvSpPr>
          <p:nvPr>
            <p:ph type="sldImg"/>
          </p:nvPr>
        </p:nvSpPr>
        <p:spPr>
          <a:xfrm>
            <a:off x="457200" y="717550"/>
            <a:ext cx="6370638" cy="3584575"/>
          </a:xfrm>
          <a:ln/>
        </p:spPr>
      </p:sp>
      <p:sp>
        <p:nvSpPr>
          <p:cNvPr id="512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69158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586CB6-BCE0-4BF3-81E0-5BAB7ED4B523}" type="slidenum">
              <a:rPr lang="en-US" smtClean="0"/>
              <a:pPr>
                <a:defRPr/>
              </a:pPr>
              <a:t>57</a:t>
            </a:fld>
            <a:endParaRPr lang="en-US"/>
          </a:p>
        </p:txBody>
      </p:sp>
    </p:spTree>
    <p:extLst>
      <p:ext uri="{BB962C8B-B14F-4D97-AF65-F5344CB8AC3E}">
        <p14:creationId xmlns:p14="http://schemas.microsoft.com/office/powerpoint/2010/main" val="192801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present an end-to-end deep learning architecture for depth map inference from multi-view images. In the network, we first extract deep visual image features, and then build the 3D cost volume upon the reference camera frustum via the differentiable </a:t>
            </a:r>
            <a:r>
              <a:rPr lang="en-US" dirty="0" err="1"/>
              <a:t>homography</a:t>
            </a:r>
            <a:r>
              <a:rPr lang="en-US" dirty="0"/>
              <a:t> warping. Next, we apply 3D convolutions to regularize and regress the initial depth map, which is then refined with the reference image to generate the final output. Our framework flexibly adapts arbitrary N-view inputs using a variance-based cost metric that maps multiple features into one cost feature. The proposed MVSNet is demonstrated on the large-scale indoor DTU dataset. With simple post-processing, our method not only significantly outperforms previous state-of-the-arts, but also is several times faster in runtime. We also evaluate MVSNet on the complex outdoor Tanks and Temples dataset, where our method ranks first before April 18, 2018 without any fine-tuning, showing the strong generalization ability of MVSNet.</a:t>
            </a:r>
          </a:p>
        </p:txBody>
      </p:sp>
      <p:sp>
        <p:nvSpPr>
          <p:cNvPr id="4" name="Slide Number Placeholder 3"/>
          <p:cNvSpPr>
            <a:spLocks noGrp="1"/>
          </p:cNvSpPr>
          <p:nvPr>
            <p:ph type="sldNum" sz="quarter" idx="5"/>
          </p:nvPr>
        </p:nvSpPr>
        <p:spPr/>
        <p:txBody>
          <a:bodyPr/>
          <a:lstStyle/>
          <a:p>
            <a:pPr>
              <a:defRPr/>
            </a:pPr>
            <a:fld id="{49586CB6-BCE0-4BF3-81E0-5BAB7ED4B523}" type="slidenum">
              <a:rPr lang="en-US" smtClean="0"/>
              <a:pPr>
                <a:defRPr/>
              </a:pPr>
              <a:t>60</a:t>
            </a:fld>
            <a:endParaRPr lang="en-US"/>
          </a:p>
        </p:txBody>
      </p:sp>
    </p:spTree>
    <p:extLst>
      <p:ext uri="{BB962C8B-B14F-4D97-AF65-F5344CB8AC3E}">
        <p14:creationId xmlns:p14="http://schemas.microsoft.com/office/powerpoint/2010/main" val="23376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local features that are repeatable across multiple views is a cornerstone of sparse 3D reconstruction. The classical image matching paradigm detects </a:t>
            </a:r>
            <a:r>
              <a:rPr lang="en-US" dirty="0" err="1"/>
              <a:t>keypoints</a:t>
            </a:r>
            <a:r>
              <a:rPr lang="en-US" dirty="0"/>
              <a:t> per-image once and for all, which can yield poorly-localized features and propagate large errors to the final geometry. In this paper, we refine two key steps of structure-from-motion by a direct alignment of low-level image information from multiple views: we first adjust the initial </a:t>
            </a:r>
            <a:r>
              <a:rPr lang="en-US" dirty="0" err="1"/>
              <a:t>keypoint</a:t>
            </a:r>
            <a:r>
              <a:rPr lang="en-US" dirty="0"/>
              <a:t> locations prior to any geometric estimation, and subsequently refine points and camera poses as a post-processing. This refinement is robust to large detection noise and appearance changes, as it optimizes a </a:t>
            </a:r>
            <a:r>
              <a:rPr lang="en-US" dirty="0" err="1"/>
              <a:t>featuremetric</a:t>
            </a:r>
            <a:r>
              <a:rPr lang="en-US" dirty="0"/>
              <a:t> error based on dense features predicted by a neural network. This significantly improves the accuracy of camera poses and scene geometry for a wide range of </a:t>
            </a:r>
            <a:r>
              <a:rPr lang="en-US" dirty="0" err="1"/>
              <a:t>keypoint</a:t>
            </a:r>
            <a:r>
              <a:rPr lang="en-US" dirty="0"/>
              <a:t> detectors, challenging viewing conditions, and off-the-shelf deep features. </a:t>
            </a:r>
          </a:p>
        </p:txBody>
      </p:sp>
      <p:sp>
        <p:nvSpPr>
          <p:cNvPr id="4" name="Slide Number Placeholder 3"/>
          <p:cNvSpPr>
            <a:spLocks noGrp="1"/>
          </p:cNvSpPr>
          <p:nvPr>
            <p:ph type="sldNum" sz="quarter" idx="5"/>
          </p:nvPr>
        </p:nvSpPr>
        <p:spPr/>
        <p:txBody>
          <a:bodyPr/>
          <a:lstStyle/>
          <a:p>
            <a:pPr>
              <a:defRPr/>
            </a:pPr>
            <a:fld id="{49586CB6-BCE0-4BF3-81E0-5BAB7ED4B523}" type="slidenum">
              <a:rPr lang="en-US" smtClean="0"/>
              <a:pPr>
                <a:defRPr/>
              </a:pPr>
              <a:t>62</a:t>
            </a:fld>
            <a:endParaRPr lang="en-US"/>
          </a:p>
        </p:txBody>
      </p:sp>
    </p:spTree>
    <p:extLst>
      <p:ext uri="{BB962C8B-B14F-4D97-AF65-F5344CB8AC3E}">
        <p14:creationId xmlns:p14="http://schemas.microsoft.com/office/powerpoint/2010/main" val="211468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3</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4</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14</a:t>
            </a:fld>
            <a:endParaRPr lang="en-US"/>
          </a:p>
        </p:txBody>
      </p:sp>
    </p:spTree>
    <p:extLst>
      <p:ext uri="{BB962C8B-B14F-4D97-AF65-F5344CB8AC3E}">
        <p14:creationId xmlns:p14="http://schemas.microsoft.com/office/powerpoint/2010/main" val="113815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19</a:t>
            </a:fld>
            <a:endParaRPr lang="en-US"/>
          </a:p>
        </p:txBody>
      </p:sp>
    </p:spTree>
    <p:extLst>
      <p:ext uri="{BB962C8B-B14F-4D97-AF65-F5344CB8AC3E}">
        <p14:creationId xmlns:p14="http://schemas.microsoft.com/office/powerpoint/2010/main" val="74269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6E003D1A-2914-445C-AE08-E76C39CD5181}" type="slidenum">
              <a:rPr lang="en-US" smtClean="0"/>
              <a:pPr/>
              <a:t>23</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362488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6E003D1A-2914-445C-AE08-E76C39CD5181}" type="slidenum">
              <a:rPr lang="en-US" smtClean="0"/>
              <a:pPr/>
              <a:t>24</a:t>
            </a:fld>
            <a:endParaRPr lang="en-US"/>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220914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9F8E16CC-B722-4536-89D1-21E02B9A9B6C}" type="slidenum">
              <a:rPr lang="en-US" smtClean="0"/>
              <a:pPr/>
              <a:t>33</a:t>
            </a:fld>
            <a:endParaRPr lang="en-US"/>
          </a:p>
        </p:txBody>
      </p:sp>
      <p:sp>
        <p:nvSpPr>
          <p:cNvPr id="61443" name="Rectangle 2"/>
          <p:cNvSpPr>
            <a:spLocks noGrp="1" noRot="1" noChangeAspect="1" noChangeArrowheads="1" noTextEdit="1"/>
          </p:cNvSpPr>
          <p:nvPr>
            <p:ph type="sldImg"/>
          </p:nvPr>
        </p:nvSpPr>
        <p:spPr>
          <a:xfrm>
            <a:off x="457200" y="720725"/>
            <a:ext cx="6400800" cy="3600450"/>
          </a:xfrm>
          <a:ln/>
        </p:spPr>
      </p:sp>
      <p:sp>
        <p:nvSpPr>
          <p:cNvPr id="61444"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563419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ri.cmu.edu/pub_files/pub1/collins_robert_1996_1/collins_robert_1996_1.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ri.cmu.edu/pub_files/pub1/collins_robert_1996_1/collins_robert_1996_1.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png"/><Relationship Id="rId3" Type="http://schemas.openxmlformats.org/officeDocument/2006/relationships/hyperlink" Target="http://www.cs.unc.edu/~marc/pubs/YangCVPR03.pdf" TargetMode="External"/><Relationship Id="rId7" Type="http://schemas.openxmlformats.org/officeDocument/2006/relationships/image" Target="../media/image26.png"/><Relationship Id="rId12" Type="http://schemas.openxmlformats.org/officeDocument/2006/relationships/oleObject" Target="../embeddings/oleObject5.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png"/><Relationship Id="rId1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raphics.stanford.edu/papers/volrange/volrange.pdf"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41.tif"/><Relationship Id="rId3" Type="http://schemas.openxmlformats.org/officeDocument/2006/relationships/image" Target="../media/image36.png"/><Relationship Id="rId7" Type="http://schemas.openxmlformats.org/officeDocument/2006/relationships/image" Target="../media/image40.tif"/><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24.png"/><Relationship Id="rId5" Type="http://schemas.openxmlformats.org/officeDocument/2006/relationships/image" Target="../media/image38.png"/><Relationship Id="rId10" Type="http://schemas.openxmlformats.org/officeDocument/2006/relationships/image" Target="../media/image43.tif"/><Relationship Id="rId4" Type="http://schemas.openxmlformats.org/officeDocument/2006/relationships/image" Target="../media/image37.png"/><Relationship Id="rId9" Type="http://schemas.openxmlformats.org/officeDocument/2006/relationships/image" Target="../media/image42.tif"/></Relationships>
</file>

<file path=ppt/slides/_rels/slide39.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40.tif"/><Relationship Id="rId1" Type="http://schemas.openxmlformats.org/officeDocument/2006/relationships/slideLayout" Target="../slideLayouts/slideLayout12.xml"/><Relationship Id="rId5" Type="http://schemas.openxmlformats.org/officeDocument/2006/relationships/image" Target="../media/image43.tif"/><Relationship Id="rId4" Type="http://schemas.openxmlformats.org/officeDocument/2006/relationships/image" Target="../media/image42.t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59.jpeg"/><Relationship Id="rId3" Type="http://schemas.openxmlformats.org/officeDocument/2006/relationships/image" Target="../media/image44.jpeg"/><Relationship Id="rId21" Type="http://schemas.openxmlformats.org/officeDocument/2006/relationships/hyperlink" Target="http://cs.unc.edu/~jmf/publications/Frahm_et_al_ReconstructionFromPhotoCollection.pdf" TargetMode="External"/><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0.xml"/><Relationship Id="rId16" Type="http://schemas.openxmlformats.org/officeDocument/2006/relationships/image" Target="../media/image57.jpeg"/><Relationship Id="rId20"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jpe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hyperlink" Target="https://www.inf.ethz.ch/personal/pomarc/pubs/GallupDAGM10.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hyperlink" Target="https://www.inf.ethz.ch/personal/pomarc/pubs/GallupDAGM10.pdf" TargetMode="External"/><Relationship Id="rId5" Type="http://schemas.openxmlformats.org/officeDocument/2006/relationships/image" Target="../media/image64.jpeg"/><Relationship Id="rId10" Type="http://schemas.openxmlformats.org/officeDocument/2006/relationships/hyperlink" Target="http://cs.unc.edu/~jmf/publications/Frahm_et_al_ReconstructionFromPhotoCollection.pdf" TargetMode="External"/><Relationship Id="rId4" Type="http://schemas.openxmlformats.org/officeDocument/2006/relationships/image" Target="../media/image63.jpeg"/><Relationship Id="rId9"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inf.ethz.ch/personal/pomarc/pubs/GallupDAGM10.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cs.unc.edu/~jmf/publications/Frahm_et_al_ReconstructionFromPhotoCollection.pdf"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4cEQZreQ2zQ" TargetMode="External"/><Relationship Id="rId7" Type="http://schemas.openxmlformats.org/officeDocument/2006/relationships/hyperlink" Target="http://cs.unc.edu/~jmf/publications/Frahm_et_al_ReconstructionFromPhotoCollection.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di.ens.fr/willow/pdfs/cvpr07a.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oleObject" Target="../embeddings/oleObject7.bin"/><Relationship Id="rId4" Type="http://schemas.openxmlformats.org/officeDocument/2006/relationships/hyperlink" Target="http://www.di.ens.fr/pmv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di.ens.fr/pmvs/" TargetMode="External"/><Relationship Id="rId4" Type="http://schemas.openxmlformats.org/officeDocument/2006/relationships/hyperlink" Target="http://www-cvr.ai.uiuc.edu/~yfurukaw/papers/cvpr07a.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hyperlink" Target="http://hhoppe.com/mvscpc.pdf"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hhoppe.com/mvscpc.pdf"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hhoppe.com/mvscpc.pdf"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82.png"/><Relationship Id="rId4" Type="http://schemas.openxmlformats.org/officeDocument/2006/relationships/hyperlink" Target="http://hhoppe.com/mvscpc.pdf"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hyperlink" Target="http://hhoppe.com/mvscpc.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hhoppe.com/mvscpc.pdf" TargetMode="Externa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hyperlink" Target="https://grail.cs.washington.edu/wp-content/uploads/2015/08/furukawa2010tim.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hyperlink" Target="http://www.youtube.com/watch?v=ofHFOr2nRx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grail.cs.washington.edu/wp-content/uploads/2015/08/furukawa2010tim.pdf" TargetMode="External"/><Relationship Id="rId5" Type="http://schemas.openxmlformats.org/officeDocument/2006/relationships/image" Target="../media/image88.png"/><Relationship Id="rId4" Type="http://schemas.openxmlformats.org/officeDocument/2006/relationships/hyperlink" Target="https://www.di.ens.fr/cmv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rail.cs.washington.edu/projects/sq_rome_g1/paper.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youtube.com/watch?v=NdeD4cjLI0c"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youtube.com/watch?v=11awtGWSqQU" TargetMode="External"/><Relationship Id="rId4" Type="http://schemas.openxmlformats.org/officeDocument/2006/relationships/hyperlink" Target="https://demuc.de/papers/schoenberger2016mvs.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static.googleusercontent.com/media/research.google.com/en/pubs/archive/39963.pdf" TargetMode="External"/><Relationship Id="rId7" Type="http://schemas.openxmlformats.org/officeDocument/2006/relationships/image" Target="../media/image92.png"/><Relationship Id="rId2" Type="http://schemas.openxmlformats.org/officeDocument/2006/relationships/hyperlink" Target="http://frahm.web.unc.edu/files/2016/03/radenovic2016from.pdf"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grail.cs.washington.edu/projects/dynamicfusion/papers/DynamicFusion.pdf" TargetMode="External"/><Relationship Id="rId10" Type="http://schemas.openxmlformats.org/officeDocument/2006/relationships/image" Target="../media/image95.png"/><Relationship Id="rId4" Type="http://schemas.openxmlformats.org/officeDocument/2006/relationships/hyperlink" Target="http://ieeexplore.ieee.org/abstract/document/7035866/" TargetMode="External"/><Relationship Id="rId9"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openaccess.thecvf.com/content_ECCV_2018/papers/Yao_Yao_MVSNet_Depth_Inference_ECCV_2018_paper.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openaccess.thecvf.com/content_ECCV_2018/papers/Yao_Yao_MVSNet_Depth_Inference_ECCV_2018_paper.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rxiv.org/pdf/2108.08291.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Multi-view stereo</a:t>
            </a:r>
          </a:p>
        </p:txBody>
      </p:sp>
      <p:sp>
        <p:nvSpPr>
          <p:cNvPr id="23555" name="Rectangle 3"/>
          <p:cNvSpPr>
            <a:spLocks noGrp="1" noChangeArrowheads="1"/>
          </p:cNvSpPr>
          <p:nvPr>
            <p:ph type="body" idx="1"/>
          </p:nvPr>
        </p:nvSpPr>
        <p:spPr/>
        <p:txBody>
          <a:bodyPr/>
          <a:lstStyle/>
          <a:p>
            <a:endParaRPr lang="en-US"/>
          </a:p>
        </p:txBody>
      </p:sp>
      <p:pic>
        <p:nvPicPr>
          <p:cNvPr id="23556" name="Picture 4" descr="multi_view_geometry"/>
          <p:cNvPicPr>
            <a:picLocks noChangeAspect="1" noChangeArrowheads="1"/>
          </p:cNvPicPr>
          <p:nvPr/>
        </p:nvPicPr>
        <p:blipFill>
          <a:blip r:embed="rId3" cstate="print"/>
          <a:srcRect l="400" t="374"/>
          <a:stretch>
            <a:fillRect/>
          </a:stretch>
        </p:blipFill>
        <p:spPr bwMode="auto">
          <a:xfrm>
            <a:off x="3608388" y="1066800"/>
            <a:ext cx="4773612" cy="5105400"/>
          </a:xfrm>
          <a:prstGeom prst="rect">
            <a:avLst/>
          </a:prstGeom>
          <a:noFill/>
          <a:ln w="9525">
            <a:noFill/>
            <a:miter lim="800000"/>
            <a:headEnd/>
            <a:tailEnd/>
          </a:ln>
        </p:spPr>
      </p:pic>
      <p:sp>
        <p:nvSpPr>
          <p:cNvPr id="23557" name="Text Box 5"/>
          <p:cNvSpPr txBox="1">
            <a:spLocks noChangeArrowheads="1"/>
          </p:cNvSpPr>
          <p:nvPr/>
        </p:nvSpPr>
        <p:spPr bwMode="auto">
          <a:xfrm>
            <a:off x="2977298" y="6400800"/>
            <a:ext cx="6319102" cy="369332"/>
          </a:xfrm>
          <a:prstGeom prst="rect">
            <a:avLst/>
          </a:prstGeom>
          <a:noFill/>
          <a:ln w="9525">
            <a:noFill/>
            <a:miter lim="800000"/>
            <a:headEnd/>
            <a:tailEnd/>
          </a:ln>
        </p:spPr>
        <p:txBody>
          <a:bodyPr wrap="none">
            <a:spAutoFit/>
          </a:bodyPr>
          <a:lstStyle/>
          <a:p>
            <a:r>
              <a:rPr lang="en-US" sz="1800" dirty="0"/>
              <a:t>Many slides adapted from S. Seitz, Y. Furukawa, N. Snavely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p:cNvCxnSpPr>
          <p:nvPr/>
        </p:nvCxnSpPr>
        <p:spPr bwMode="auto">
          <a:xfrm>
            <a:off x="4060918" y="2765518"/>
            <a:ext cx="2035082" cy="1463582"/>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p:cNvCxnSpPr>
          <p:nvPr/>
        </p:nvCxnSpPr>
        <p:spPr bwMode="auto">
          <a:xfrm>
            <a:off x="4060918" y="2765519"/>
            <a:ext cx="3482882" cy="731791"/>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p:cNvCxnSpPr>
          <p:nvPr/>
        </p:nvCxnSpPr>
        <p:spPr bwMode="auto">
          <a:xfrm flipV="1">
            <a:off x="4060918" y="2514600"/>
            <a:ext cx="5064032" cy="250918"/>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038600" y="27432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5905500" y="41081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791200" y="40005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429500" y="34604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315200" y="33528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82100" y="23936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2860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TextBox 42"/>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Tree>
    <p:extLst>
      <p:ext uri="{BB962C8B-B14F-4D97-AF65-F5344CB8AC3E}">
        <p14:creationId xmlns:p14="http://schemas.microsoft.com/office/powerpoint/2010/main" val="326251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36" grpId="0" animBg="1"/>
      <p:bldP spid="37" grpId="0" animBg="1"/>
      <p:bldP spid="38" grpId="0" animBg="1"/>
      <p:bldP spid="39"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p:cNvCxnSpPr>
          <p:nvPr/>
        </p:nvCxnSpPr>
        <p:spPr bwMode="auto">
          <a:xfrm>
            <a:off x="4060918" y="2765518"/>
            <a:ext cx="2035082" cy="1463582"/>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p:cNvCxnSpPr>
          <p:nvPr/>
        </p:nvCxnSpPr>
        <p:spPr bwMode="auto">
          <a:xfrm>
            <a:off x="4060918" y="2765519"/>
            <a:ext cx="3482882" cy="731791"/>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p:cNvCxnSpPr>
          <p:nvPr/>
        </p:nvCxnSpPr>
        <p:spPr bwMode="auto">
          <a:xfrm flipV="1">
            <a:off x="4060918" y="2514600"/>
            <a:ext cx="5064032" cy="250918"/>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038600" y="27432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5905500" y="41081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791200" y="40005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429500" y="34604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315200" y="33528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82100" y="23936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2860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19" y="909143"/>
            <a:ext cx="3781425" cy="1075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TextBox 21"/>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
        <p:nvSpPr>
          <p:cNvPr id="25" name="Oval 24"/>
          <p:cNvSpPr/>
          <p:nvPr/>
        </p:nvSpPr>
        <p:spPr bwMode="auto">
          <a:xfrm>
            <a:off x="2667000" y="11938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3165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a:endCxn id="36" idx="4"/>
          </p:cNvCxnSpPr>
          <p:nvPr/>
        </p:nvCxnSpPr>
        <p:spPr bwMode="auto">
          <a:xfrm>
            <a:off x="4251418" y="2536918"/>
            <a:ext cx="1958882" cy="1723656"/>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a:endCxn id="38" idx="5"/>
          </p:cNvCxnSpPr>
          <p:nvPr/>
        </p:nvCxnSpPr>
        <p:spPr bwMode="auto">
          <a:xfrm>
            <a:off x="4251418" y="2536918"/>
            <a:ext cx="3308164" cy="901238"/>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a:endCxn id="40" idx="2"/>
          </p:cNvCxnSpPr>
          <p:nvPr/>
        </p:nvCxnSpPr>
        <p:spPr bwMode="auto">
          <a:xfrm flipV="1">
            <a:off x="4251418" y="2416038"/>
            <a:ext cx="4938712" cy="120881"/>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229100" y="25146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6134100" y="41081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6019800" y="40005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429500" y="33080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315200" y="32004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90130" y="23398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2098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19" y="909143"/>
            <a:ext cx="3781425" cy="1075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5" name="TextBox 34"/>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
        <p:nvSpPr>
          <p:cNvPr id="42" name="Oval 41"/>
          <p:cNvSpPr/>
          <p:nvPr/>
        </p:nvSpPr>
        <p:spPr bwMode="auto">
          <a:xfrm>
            <a:off x="2834309" y="1369656"/>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55069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 Basic idea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20574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2700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22600"/>
            <a:ext cx="2476500" cy="330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bwMode="auto">
          <a:xfrm flipH="1">
            <a:off x="1524000" y="4038600"/>
            <a:ext cx="1619250" cy="2057400"/>
          </a:xfrm>
          <a:prstGeom prst="line">
            <a:avLst/>
          </a:prstGeom>
          <a:solidFill>
            <a:schemeClr val="accent1"/>
          </a:solidFill>
          <a:ln w="3810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3143250" y="1981200"/>
            <a:ext cx="1619250" cy="205740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7" name="Oval 6"/>
          <p:cNvSpPr/>
          <p:nvPr/>
        </p:nvSpPr>
        <p:spPr bwMode="auto">
          <a:xfrm>
            <a:off x="3067050" y="39557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52750" y="38481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4" name="Straight Connector 23"/>
          <p:cNvCxnSpPr>
            <a:stCxn id="23" idx="1"/>
          </p:cNvCxnSpPr>
          <p:nvPr/>
        </p:nvCxnSpPr>
        <p:spPr bwMode="auto">
          <a:xfrm>
            <a:off x="4441918" y="2353044"/>
            <a:ext cx="1920782" cy="175513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0" name="Straight Connector 29"/>
          <p:cNvCxnSpPr>
            <a:stCxn id="23" idx="1"/>
            <a:endCxn id="38" idx="2"/>
          </p:cNvCxnSpPr>
          <p:nvPr/>
        </p:nvCxnSpPr>
        <p:spPr bwMode="auto">
          <a:xfrm>
            <a:off x="4441918" y="2353044"/>
            <a:ext cx="3139982" cy="87883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cxnSp>
        <p:nvCxnSpPr>
          <p:cNvPr id="33" name="Straight Connector 32"/>
          <p:cNvCxnSpPr>
            <a:stCxn id="23" idx="1"/>
            <a:endCxn id="40" idx="6"/>
          </p:cNvCxnSpPr>
          <p:nvPr/>
        </p:nvCxnSpPr>
        <p:spPr bwMode="auto">
          <a:xfrm flipV="1">
            <a:off x="4441918" y="2317474"/>
            <a:ext cx="4892582" cy="35570"/>
          </a:xfrm>
          <a:prstGeom prst="line">
            <a:avLst/>
          </a:prstGeom>
          <a:solidFill>
            <a:schemeClr val="accent1"/>
          </a:solidFill>
          <a:ln w="38100" cap="flat" cmpd="sng" algn="ctr">
            <a:solidFill>
              <a:schemeClr val="accent6">
                <a:lumMod val="60000"/>
                <a:lumOff val="40000"/>
              </a:schemeClr>
            </a:solidFill>
            <a:prstDash val="dash"/>
            <a:round/>
            <a:headEnd type="none" w="med" len="med"/>
            <a:tailEnd type="none" w="med" len="med"/>
          </a:ln>
          <a:effectLst/>
        </p:spPr>
      </p:cxnSp>
      <p:sp>
        <p:nvSpPr>
          <p:cNvPr id="23" name="Oval 22"/>
          <p:cNvSpPr/>
          <p:nvPr/>
        </p:nvSpPr>
        <p:spPr bwMode="auto">
          <a:xfrm>
            <a:off x="4419600" y="2330726"/>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p:cNvSpPr/>
          <p:nvPr/>
        </p:nvSpPr>
        <p:spPr bwMode="auto">
          <a:xfrm>
            <a:off x="6286500" y="40700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6172200" y="39624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Oval 37"/>
          <p:cNvSpPr/>
          <p:nvPr/>
        </p:nvSpPr>
        <p:spPr bwMode="auto">
          <a:xfrm>
            <a:off x="7581900" y="31556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38"/>
          <p:cNvSpPr/>
          <p:nvPr/>
        </p:nvSpPr>
        <p:spPr bwMode="auto">
          <a:xfrm>
            <a:off x="7467600" y="30480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9182100" y="2241274"/>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40"/>
          <p:cNvSpPr/>
          <p:nvPr/>
        </p:nvSpPr>
        <p:spPr bwMode="auto">
          <a:xfrm>
            <a:off x="9067800" y="2133600"/>
            <a:ext cx="3810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2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119" y="909143"/>
            <a:ext cx="3781425" cy="1075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TextBox 28"/>
          <p:cNvSpPr txBox="1"/>
          <p:nvPr/>
        </p:nvSpPr>
        <p:spPr>
          <a:xfrm>
            <a:off x="8837820" y="6550224"/>
            <a:ext cx="1830181" cy="307777"/>
          </a:xfrm>
          <a:prstGeom prst="rect">
            <a:avLst/>
          </a:prstGeom>
          <a:noFill/>
        </p:spPr>
        <p:txBody>
          <a:bodyPr wrap="none" rtlCol="0">
            <a:spAutoFit/>
          </a:bodyPr>
          <a:lstStyle/>
          <a:p>
            <a:r>
              <a:rPr lang="en-US" sz="1400" dirty="0"/>
              <a:t>Source: Y. Furukawa</a:t>
            </a:r>
          </a:p>
        </p:txBody>
      </p:sp>
      <p:sp>
        <p:nvSpPr>
          <p:cNvPr id="31" name="Oval 30"/>
          <p:cNvSpPr/>
          <p:nvPr/>
        </p:nvSpPr>
        <p:spPr bwMode="auto">
          <a:xfrm>
            <a:off x="3067050" y="1457871"/>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9157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prstGeom prst="rect">
            <a:avLst/>
          </a:prstGeom>
        </p:spPr>
        <p:txBody>
          <a:bodyPr/>
          <a:lstStyle/>
          <a:p>
            <a:r>
              <a:t>Why MVS?</a:t>
            </a:r>
          </a:p>
        </p:txBody>
      </p:sp>
      <p:sp>
        <p:nvSpPr>
          <p:cNvPr id="634" name="Shape 634"/>
          <p:cNvSpPr>
            <a:spLocks noGrp="1"/>
          </p:cNvSpPr>
          <p:nvPr>
            <p:ph idx="1"/>
          </p:nvPr>
        </p:nvSpPr>
        <p:spPr>
          <a:prstGeom prst="rect">
            <a:avLst/>
          </a:prstGeom>
        </p:spPr>
        <p:txBody>
          <a:bodyPr/>
          <a:lstStyle/>
          <a:p>
            <a:pPr marL="457200" indent="-457200" defTabSz="369675">
              <a:spcBef>
                <a:spcPts val="0"/>
              </a:spcBef>
              <a:buFont typeface="Arial" panose="020B0604020202020204" pitchFamily="34" charset="0"/>
              <a:buChar char="•"/>
              <a:defRPr sz="3420"/>
            </a:pPr>
            <a:r>
              <a:rPr sz="2800" dirty="0"/>
              <a:t>Different points on the object’s surface will be more clearly visible in some subset of cameras</a:t>
            </a:r>
            <a:endParaRPr lang="en-US" sz="2800" dirty="0"/>
          </a:p>
          <a:p>
            <a:pPr marL="857250" lvl="1" indent="-457200" defTabSz="369675">
              <a:spcBef>
                <a:spcPts val="0"/>
              </a:spcBef>
              <a:buFont typeface="Arial" panose="020B0604020202020204" pitchFamily="34" charset="0"/>
              <a:buChar char="•"/>
              <a:defRPr sz="3420"/>
            </a:pPr>
            <a:r>
              <a:rPr sz="2400" dirty="0"/>
              <a:t>Could have high</a:t>
            </a:r>
            <a:r>
              <a:rPr lang="en-US" sz="2400" dirty="0"/>
              <a:t>-</a:t>
            </a:r>
            <a:r>
              <a:rPr sz="2400" dirty="0"/>
              <a:t>res closeups of some regions</a:t>
            </a:r>
            <a:endParaRPr lang="en-US" sz="2400" dirty="0"/>
          </a:p>
          <a:p>
            <a:pPr marL="857250" lvl="1" indent="-457200" defTabSz="369675">
              <a:spcBef>
                <a:spcPts val="0"/>
              </a:spcBef>
              <a:buFont typeface="Arial" panose="020B0604020202020204" pitchFamily="34" charset="0"/>
              <a:buChar char="•"/>
              <a:defRPr sz="3420"/>
            </a:pPr>
            <a:r>
              <a:rPr sz="2400" dirty="0"/>
              <a:t>Some surfaces are foreshortened from certain views</a:t>
            </a:r>
            <a:endParaRPr lang="en-US" sz="2400" dirty="0"/>
          </a:p>
          <a:p>
            <a:pPr marL="857250" lvl="1" indent="-457200" defTabSz="369675">
              <a:spcBef>
                <a:spcPts val="0"/>
              </a:spcBef>
              <a:buFont typeface="Arial" panose="020B0604020202020204" pitchFamily="34" charset="0"/>
              <a:buChar char="•"/>
              <a:defRPr sz="3420"/>
            </a:pPr>
            <a:r>
              <a:rPr lang="en-US" sz="2400" dirty="0"/>
              <a:t>Some points may be occluded entirely in certain views</a:t>
            </a:r>
          </a:p>
          <a:p>
            <a:pPr marL="281275" lvl="1" indent="0" defTabSz="369675">
              <a:spcBef>
                <a:spcPts val="2601"/>
              </a:spcBef>
              <a:buNone/>
              <a:defRPr sz="3420"/>
            </a:pPr>
            <a:endParaRPr dirty="0"/>
          </a:p>
        </p:txBody>
      </p:sp>
      <p:sp>
        <p:nvSpPr>
          <p:cNvPr id="6" name="TextBox 5">
            <a:extLst>
              <a:ext uri="{FF2B5EF4-FFF2-40B4-BE49-F238E27FC236}">
                <a16:creationId xmlns:a16="http://schemas.microsoft.com/office/drawing/2014/main" id="{69E64255-DC47-2947-B96D-D17F8C134841}"/>
              </a:ext>
            </a:extLst>
          </p:cNvPr>
          <p:cNvSpPr txBox="1"/>
          <p:nvPr/>
        </p:nvSpPr>
        <p:spPr>
          <a:xfrm>
            <a:off x="8837819"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05958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 name="Picture 636"/>
          <p:cNvPicPr>
            <a:picLocks/>
          </p:cNvPicPr>
          <p:nvPr/>
        </p:nvPicPr>
        <p:blipFill>
          <a:blip r:embed="rId2">
            <a:alphaModFix amt="71000"/>
          </a:blip>
          <a:stretch>
            <a:fillRect/>
          </a:stretch>
        </p:blipFill>
        <p:spPr>
          <a:xfrm rot="12564142">
            <a:off x="2730074" y="3928644"/>
            <a:ext cx="1042723" cy="643951"/>
          </a:xfrm>
          <a:prstGeom prst="rect">
            <a:avLst/>
          </a:prstGeom>
        </p:spPr>
      </p:pic>
      <p:pic>
        <p:nvPicPr>
          <p:cNvPr id="639" name="Picture 638"/>
          <p:cNvPicPr>
            <a:picLocks/>
          </p:cNvPicPr>
          <p:nvPr/>
        </p:nvPicPr>
        <p:blipFill>
          <a:blip r:embed="rId2">
            <a:alphaModFix amt="71000"/>
          </a:blip>
          <a:stretch>
            <a:fillRect/>
          </a:stretch>
        </p:blipFill>
        <p:spPr>
          <a:xfrm rot="11565282">
            <a:off x="4144765" y="4422248"/>
            <a:ext cx="1042723" cy="643951"/>
          </a:xfrm>
          <a:prstGeom prst="rect">
            <a:avLst/>
          </a:prstGeom>
        </p:spPr>
      </p:pic>
      <p:pic>
        <p:nvPicPr>
          <p:cNvPr id="641" name="Picture 640"/>
          <p:cNvPicPr>
            <a:picLocks/>
          </p:cNvPicPr>
          <p:nvPr/>
        </p:nvPicPr>
        <p:blipFill>
          <a:blip r:embed="rId2">
            <a:alphaModFix amt="71000"/>
          </a:blip>
          <a:stretch>
            <a:fillRect/>
          </a:stretch>
        </p:blipFill>
        <p:spPr>
          <a:xfrm rot="9808505">
            <a:off x="7097114" y="4394194"/>
            <a:ext cx="1042723" cy="643951"/>
          </a:xfrm>
          <a:prstGeom prst="rect">
            <a:avLst/>
          </a:prstGeom>
        </p:spPr>
      </p:pic>
      <p:pic>
        <p:nvPicPr>
          <p:cNvPr id="643" name="Picture 642"/>
          <p:cNvPicPr>
            <a:picLocks/>
          </p:cNvPicPr>
          <p:nvPr/>
        </p:nvPicPr>
        <p:blipFill>
          <a:blip r:embed="rId2">
            <a:alphaModFix amt="71000"/>
          </a:blip>
          <a:stretch>
            <a:fillRect/>
          </a:stretch>
        </p:blipFill>
        <p:spPr>
          <a:xfrm rot="8599539">
            <a:off x="8489491" y="3761687"/>
            <a:ext cx="1042724" cy="643951"/>
          </a:xfrm>
          <a:prstGeom prst="rect">
            <a:avLst/>
          </a:prstGeom>
        </p:spPr>
      </p:pic>
      <p:pic>
        <p:nvPicPr>
          <p:cNvPr id="645" name="Picture 644"/>
          <p:cNvPicPr>
            <a:picLocks/>
          </p:cNvPicPr>
          <p:nvPr/>
        </p:nvPicPr>
        <p:blipFill>
          <a:blip r:embed="rId2">
            <a:alphaModFix amt="71000"/>
          </a:blip>
          <a:stretch>
            <a:fillRect/>
          </a:stretch>
        </p:blipFill>
        <p:spPr>
          <a:xfrm rot="10800000">
            <a:off x="5615026" y="4491369"/>
            <a:ext cx="1042723" cy="643950"/>
          </a:xfrm>
          <a:prstGeom prst="rect">
            <a:avLst/>
          </a:prstGeom>
        </p:spPr>
      </p:pic>
      <p:sp>
        <p:nvSpPr>
          <p:cNvPr id="648" name="Shape 648"/>
          <p:cNvSpPr/>
          <p:nvPr/>
        </p:nvSpPr>
        <p:spPr>
          <a:xfrm flipH="1" flipV="1">
            <a:off x="7564772" y="3190093"/>
            <a:ext cx="143548" cy="1864375"/>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49" name="Shape 649"/>
          <p:cNvSpPr/>
          <p:nvPr/>
        </p:nvSpPr>
        <p:spPr>
          <a:xfrm flipH="1" flipV="1">
            <a:off x="7581704" y="3170843"/>
            <a:ext cx="1620940" cy="1163393"/>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50" name="Shape 650"/>
          <p:cNvSpPr/>
          <p:nvPr/>
        </p:nvSpPr>
        <p:spPr>
          <a:xfrm flipV="1">
            <a:off x="6184044" y="3200296"/>
            <a:ext cx="1285241" cy="1839348"/>
          </a:xfrm>
          <a:prstGeom prst="line">
            <a:avLst/>
          </a:prstGeom>
          <a:ln w="25400">
            <a:solidFill>
              <a:srgbClr val="FFFFFF"/>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55" name="Shape 655"/>
          <p:cNvSpPr/>
          <p:nvPr/>
        </p:nvSpPr>
        <p:spPr>
          <a:xfrm>
            <a:off x="2687527" y="5702840"/>
            <a:ext cx="6897722"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Cameras </a:t>
            </a:r>
            <a:r>
              <a:rPr lang="en-US" sz="2531" kern="0" dirty="0">
                <a:solidFill>
                  <a:srgbClr val="FFFFFF"/>
                </a:solidFill>
                <a:latin typeface="Helvetica Light"/>
                <a:sym typeface="Helvetica Light"/>
              </a:rPr>
              <a:t>4</a:t>
            </a:r>
            <a:r>
              <a:rPr sz="2531" kern="0" dirty="0">
                <a:solidFill>
                  <a:srgbClr val="FFFFFF"/>
                </a:solidFill>
                <a:latin typeface="Helvetica Light"/>
                <a:sym typeface="Helvetica Light"/>
              </a:rPr>
              <a:t> and </a:t>
            </a:r>
            <a:r>
              <a:rPr lang="en-US" sz="2531" kern="0" dirty="0">
                <a:solidFill>
                  <a:srgbClr val="FFFFFF"/>
                </a:solidFill>
                <a:latin typeface="Helvetica Light"/>
                <a:sym typeface="Helvetica Light"/>
              </a:rPr>
              <a:t>5</a:t>
            </a:r>
            <a:r>
              <a:rPr sz="2531" kern="0" dirty="0">
                <a:solidFill>
                  <a:srgbClr val="FFFFFF"/>
                </a:solidFill>
                <a:latin typeface="Helvetica Light"/>
                <a:sym typeface="Helvetica Light"/>
              </a:rPr>
              <a:t> can more clearly see point p</a:t>
            </a:r>
          </a:p>
        </p:txBody>
      </p:sp>
      <p:grpSp>
        <p:nvGrpSpPr>
          <p:cNvPr id="27" name="Group 13">
            <a:extLst>
              <a:ext uri="{FF2B5EF4-FFF2-40B4-BE49-F238E27FC236}">
                <a16:creationId xmlns:a16="http://schemas.microsoft.com/office/drawing/2014/main" id="{64668B73-9896-5B48-B379-33B5FC3F9FA8}"/>
              </a:ext>
            </a:extLst>
          </p:cNvPr>
          <p:cNvGrpSpPr/>
          <p:nvPr/>
        </p:nvGrpSpPr>
        <p:grpSpPr>
          <a:xfrm>
            <a:off x="6354882" y="85347"/>
            <a:ext cx="4091023" cy="1447799"/>
            <a:chOff x="-153197" y="2987786"/>
            <a:chExt cx="9155926" cy="3882915"/>
          </a:xfrm>
        </p:grpSpPr>
        <p:grpSp>
          <p:nvGrpSpPr>
            <p:cNvPr id="28" name="Group 581">
              <a:extLst>
                <a:ext uri="{FF2B5EF4-FFF2-40B4-BE49-F238E27FC236}">
                  <a16:creationId xmlns:a16="http://schemas.microsoft.com/office/drawing/2014/main" id="{3D45BD87-B577-B64A-AD72-FCF4DC065797}"/>
                </a:ext>
              </a:extLst>
            </p:cNvPr>
            <p:cNvGrpSpPr/>
            <p:nvPr/>
          </p:nvGrpSpPr>
          <p:grpSpPr>
            <a:xfrm>
              <a:off x="2776033" y="2987786"/>
              <a:ext cx="3115841" cy="3882914"/>
              <a:chOff x="0" y="0"/>
              <a:chExt cx="3115839" cy="3882912"/>
            </a:xfrm>
          </p:grpSpPr>
          <p:pic>
            <p:nvPicPr>
              <p:cNvPr id="35" name="right2.png">
                <a:extLst>
                  <a:ext uri="{FF2B5EF4-FFF2-40B4-BE49-F238E27FC236}">
                    <a16:creationId xmlns:a16="http://schemas.microsoft.com/office/drawing/2014/main" id="{61B3E91F-850F-D94D-A634-07BFD362E2D3}"/>
                  </a:ext>
                </a:extLst>
              </p:cNvPr>
              <p:cNvPicPr>
                <a:picLocks noChangeAspect="1"/>
              </p:cNvPicPr>
              <p:nvPr/>
            </p:nvPicPr>
            <p:blipFill>
              <a:blip r:embed="rId3"/>
              <a:stretch>
                <a:fillRect/>
              </a:stretch>
            </p:blipFill>
            <p:spPr>
              <a:xfrm>
                <a:off x="139700" y="165100"/>
                <a:ext cx="2836440" cy="3552713"/>
              </a:xfrm>
              <a:prstGeom prst="rect">
                <a:avLst/>
              </a:prstGeom>
              <a:ln>
                <a:solidFill>
                  <a:schemeClr val="tx1"/>
                </a:solidFill>
              </a:ln>
              <a:effectLst/>
            </p:spPr>
          </p:pic>
          <p:pic>
            <p:nvPicPr>
              <p:cNvPr id="36" name="Picture 5">
                <a:extLst>
                  <a:ext uri="{FF2B5EF4-FFF2-40B4-BE49-F238E27FC236}">
                    <a16:creationId xmlns:a16="http://schemas.microsoft.com/office/drawing/2014/main" id="{8932CFFC-FF9A-E349-A11B-BAB8AA8914F6}"/>
                  </a:ext>
                </a:extLst>
              </p:cNvPr>
              <p:cNvPicPr>
                <a:picLocks/>
              </p:cNvPicPr>
              <p:nvPr/>
            </p:nvPicPr>
            <p:blipFill>
              <a:blip r:embed="rId4"/>
              <a:stretch>
                <a:fillRect/>
              </a:stretch>
            </p:blipFill>
            <p:spPr>
              <a:xfrm>
                <a:off x="0" y="0"/>
                <a:ext cx="3115840" cy="3882913"/>
              </a:xfrm>
              <a:prstGeom prst="rect">
                <a:avLst/>
              </a:prstGeom>
              <a:ln>
                <a:solidFill>
                  <a:schemeClr val="tx1"/>
                </a:solidFill>
              </a:ln>
              <a:effectLst/>
            </p:spPr>
          </p:pic>
        </p:grpSp>
        <p:grpSp>
          <p:nvGrpSpPr>
            <p:cNvPr id="29" name="Group 584">
              <a:extLst>
                <a:ext uri="{FF2B5EF4-FFF2-40B4-BE49-F238E27FC236}">
                  <a16:creationId xmlns:a16="http://schemas.microsoft.com/office/drawing/2014/main" id="{EACEBF63-0EC5-D142-BDF7-E5A7E43A6E29}"/>
                </a:ext>
              </a:extLst>
            </p:cNvPr>
            <p:cNvGrpSpPr/>
            <p:nvPr/>
          </p:nvGrpSpPr>
          <p:grpSpPr>
            <a:xfrm>
              <a:off x="-153197" y="2987787"/>
              <a:ext cx="2746163" cy="3882914"/>
              <a:chOff x="0" y="0"/>
              <a:chExt cx="2746162" cy="3882912"/>
            </a:xfrm>
          </p:grpSpPr>
          <p:pic>
            <p:nvPicPr>
              <p:cNvPr id="33" name="left2.png">
                <a:extLst>
                  <a:ext uri="{FF2B5EF4-FFF2-40B4-BE49-F238E27FC236}">
                    <a16:creationId xmlns:a16="http://schemas.microsoft.com/office/drawing/2014/main" id="{1176F989-03FB-3A4A-9F76-9B271A6846F1}"/>
                  </a:ext>
                </a:extLst>
              </p:cNvPr>
              <p:cNvPicPr>
                <a:picLocks noChangeAspect="1"/>
              </p:cNvPicPr>
              <p:nvPr/>
            </p:nvPicPr>
            <p:blipFill>
              <a:blip r:embed="rId5"/>
              <a:stretch>
                <a:fillRect/>
              </a:stretch>
            </p:blipFill>
            <p:spPr>
              <a:xfrm>
                <a:off x="139700" y="165100"/>
                <a:ext cx="2466763" cy="3552713"/>
              </a:xfrm>
              <a:prstGeom prst="rect">
                <a:avLst/>
              </a:prstGeom>
              <a:ln>
                <a:solidFill>
                  <a:schemeClr val="tx1"/>
                </a:solidFill>
              </a:ln>
              <a:effectLst/>
            </p:spPr>
          </p:pic>
          <p:pic>
            <p:nvPicPr>
              <p:cNvPr id="34" name="Picture 8">
                <a:extLst>
                  <a:ext uri="{FF2B5EF4-FFF2-40B4-BE49-F238E27FC236}">
                    <a16:creationId xmlns:a16="http://schemas.microsoft.com/office/drawing/2014/main" id="{25929067-190D-BD4C-98BB-C8D033FCEDEE}"/>
                  </a:ext>
                </a:extLst>
              </p:cNvPr>
              <p:cNvPicPr>
                <a:picLocks/>
              </p:cNvPicPr>
              <p:nvPr/>
            </p:nvPicPr>
            <p:blipFill>
              <a:blip r:embed="rId6"/>
              <a:stretch>
                <a:fillRect/>
              </a:stretch>
            </p:blipFill>
            <p:spPr>
              <a:xfrm>
                <a:off x="0" y="0"/>
                <a:ext cx="2746163" cy="3882913"/>
              </a:xfrm>
              <a:prstGeom prst="rect">
                <a:avLst/>
              </a:prstGeom>
              <a:ln>
                <a:solidFill>
                  <a:schemeClr val="tx1"/>
                </a:solidFill>
              </a:ln>
              <a:effectLst/>
            </p:spPr>
          </p:pic>
        </p:grpSp>
        <p:grpSp>
          <p:nvGrpSpPr>
            <p:cNvPr id="30" name="Group 587">
              <a:extLst>
                <a:ext uri="{FF2B5EF4-FFF2-40B4-BE49-F238E27FC236}">
                  <a16:creationId xmlns:a16="http://schemas.microsoft.com/office/drawing/2014/main" id="{AD12EDF5-72B7-1E41-833A-428D207DC869}"/>
                </a:ext>
              </a:extLst>
            </p:cNvPr>
            <p:cNvGrpSpPr/>
            <p:nvPr/>
          </p:nvGrpSpPr>
          <p:grpSpPr>
            <a:xfrm>
              <a:off x="6074942" y="2987787"/>
              <a:ext cx="2927787" cy="3882914"/>
              <a:chOff x="0" y="0"/>
              <a:chExt cx="2927785" cy="3882912"/>
            </a:xfrm>
          </p:grpSpPr>
          <p:pic>
            <p:nvPicPr>
              <p:cNvPr id="31" name="right_most.png">
                <a:extLst>
                  <a:ext uri="{FF2B5EF4-FFF2-40B4-BE49-F238E27FC236}">
                    <a16:creationId xmlns:a16="http://schemas.microsoft.com/office/drawing/2014/main" id="{2CF97769-9AEB-6B45-85BF-CD5A5E688B78}"/>
                  </a:ext>
                </a:extLst>
              </p:cNvPr>
              <p:cNvPicPr>
                <a:picLocks noChangeAspect="1"/>
              </p:cNvPicPr>
              <p:nvPr/>
            </p:nvPicPr>
            <p:blipFill>
              <a:blip r:embed="rId7"/>
              <a:stretch>
                <a:fillRect/>
              </a:stretch>
            </p:blipFill>
            <p:spPr>
              <a:xfrm>
                <a:off x="139700" y="165100"/>
                <a:ext cx="2648386" cy="3552713"/>
              </a:xfrm>
              <a:prstGeom prst="rect">
                <a:avLst/>
              </a:prstGeom>
              <a:ln>
                <a:solidFill>
                  <a:schemeClr val="tx1"/>
                </a:solidFill>
              </a:ln>
              <a:effectLst/>
            </p:spPr>
          </p:pic>
          <p:pic>
            <p:nvPicPr>
              <p:cNvPr id="32" name="Picture 11">
                <a:extLst>
                  <a:ext uri="{FF2B5EF4-FFF2-40B4-BE49-F238E27FC236}">
                    <a16:creationId xmlns:a16="http://schemas.microsoft.com/office/drawing/2014/main" id="{65A54814-D860-C145-8D39-4C38D8CDF734}"/>
                  </a:ext>
                </a:extLst>
              </p:cNvPr>
              <p:cNvPicPr>
                <a:picLocks/>
              </p:cNvPicPr>
              <p:nvPr/>
            </p:nvPicPr>
            <p:blipFill>
              <a:blip r:embed="rId8"/>
              <a:stretch>
                <a:fillRect/>
              </a:stretch>
            </p:blipFill>
            <p:spPr>
              <a:xfrm>
                <a:off x="0" y="0"/>
                <a:ext cx="2927786" cy="3882913"/>
              </a:xfrm>
              <a:prstGeom prst="rect">
                <a:avLst/>
              </a:prstGeom>
              <a:ln>
                <a:solidFill>
                  <a:schemeClr val="tx1"/>
                </a:solidFill>
              </a:ln>
              <a:effectLst/>
            </p:spPr>
          </p:pic>
        </p:grpSp>
      </p:grpSp>
      <p:pic>
        <p:nvPicPr>
          <p:cNvPr id="37" name="pasted-image.png">
            <a:extLst>
              <a:ext uri="{FF2B5EF4-FFF2-40B4-BE49-F238E27FC236}">
                <a16:creationId xmlns:a16="http://schemas.microsoft.com/office/drawing/2014/main" id="{4E600719-6CA9-5A4F-8532-2D0D7A680541}"/>
              </a:ext>
            </a:extLst>
          </p:cNvPr>
          <p:cNvPicPr>
            <a:picLocks noChangeAspect="1"/>
          </p:cNvPicPr>
          <p:nvPr/>
        </p:nvPicPr>
        <p:blipFill>
          <a:blip r:embed="rId9"/>
          <a:stretch>
            <a:fillRect/>
          </a:stretch>
        </p:blipFill>
        <p:spPr>
          <a:xfrm>
            <a:off x="4146130" y="1722682"/>
            <a:ext cx="3899743" cy="1944727"/>
          </a:xfrm>
          <a:prstGeom prst="rect">
            <a:avLst/>
          </a:prstGeom>
          <a:ln w="12700">
            <a:miter lim="400000"/>
          </a:ln>
        </p:spPr>
      </p:pic>
      <p:sp>
        <p:nvSpPr>
          <p:cNvPr id="647" name="Shape 647"/>
          <p:cNvSpPr/>
          <p:nvPr/>
        </p:nvSpPr>
        <p:spPr>
          <a:xfrm>
            <a:off x="7477203" y="3110069"/>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54" name="Shape 654"/>
          <p:cNvSpPr/>
          <p:nvPr/>
        </p:nvSpPr>
        <p:spPr>
          <a:xfrm>
            <a:off x="7779495" y="2928961"/>
            <a:ext cx="270908"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p</a:t>
            </a:r>
          </a:p>
        </p:txBody>
      </p:sp>
      <p:sp>
        <p:nvSpPr>
          <p:cNvPr id="38" name="TextBox 37">
            <a:extLst>
              <a:ext uri="{FF2B5EF4-FFF2-40B4-BE49-F238E27FC236}">
                <a16:creationId xmlns:a16="http://schemas.microsoft.com/office/drawing/2014/main" id="{A9CBD87E-BB1E-3A43-A26A-EAE3B0398E92}"/>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39" name="Shape 699">
            <a:extLst>
              <a:ext uri="{FF2B5EF4-FFF2-40B4-BE49-F238E27FC236}">
                <a16:creationId xmlns:a16="http://schemas.microsoft.com/office/drawing/2014/main" id="{55E6F6E2-7EAE-0E44-9787-73A145F474B0}"/>
              </a:ext>
            </a:extLst>
          </p:cNvPr>
          <p:cNvSpPr/>
          <p:nvPr/>
        </p:nvSpPr>
        <p:spPr>
          <a:xfrm>
            <a:off x="3111204" y="3891840"/>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1</a:t>
            </a:r>
          </a:p>
        </p:txBody>
      </p:sp>
      <p:sp>
        <p:nvSpPr>
          <p:cNvPr id="40" name="Shape 700">
            <a:extLst>
              <a:ext uri="{FF2B5EF4-FFF2-40B4-BE49-F238E27FC236}">
                <a16:creationId xmlns:a16="http://schemas.microsoft.com/office/drawing/2014/main" id="{CF55F032-2593-7B45-9A74-CF42943B9E10}"/>
              </a:ext>
            </a:extLst>
          </p:cNvPr>
          <p:cNvSpPr/>
          <p:nvPr/>
        </p:nvSpPr>
        <p:spPr>
          <a:xfrm>
            <a:off x="4444488" y="4347714"/>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41" name="Shape 701">
            <a:extLst>
              <a:ext uri="{FF2B5EF4-FFF2-40B4-BE49-F238E27FC236}">
                <a16:creationId xmlns:a16="http://schemas.microsoft.com/office/drawing/2014/main" id="{EE767C20-7AD6-0543-BC54-A20260CF88DB}"/>
              </a:ext>
            </a:extLst>
          </p:cNvPr>
          <p:cNvSpPr/>
          <p:nvPr/>
        </p:nvSpPr>
        <p:spPr>
          <a:xfrm>
            <a:off x="6103444" y="4455871"/>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42" name="Shape 702">
            <a:extLst>
              <a:ext uri="{FF2B5EF4-FFF2-40B4-BE49-F238E27FC236}">
                <a16:creationId xmlns:a16="http://schemas.microsoft.com/office/drawing/2014/main" id="{F3A62524-B840-7141-9769-922597F82D7B}"/>
              </a:ext>
            </a:extLst>
          </p:cNvPr>
          <p:cNvSpPr/>
          <p:nvPr/>
        </p:nvSpPr>
        <p:spPr>
          <a:xfrm>
            <a:off x="7485669" y="4411222"/>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43" name="Shape 703">
            <a:extLst>
              <a:ext uri="{FF2B5EF4-FFF2-40B4-BE49-F238E27FC236}">
                <a16:creationId xmlns:a16="http://schemas.microsoft.com/office/drawing/2014/main" id="{E1ABCD1F-427B-FE47-82A1-B3424E643B30}"/>
              </a:ext>
            </a:extLst>
          </p:cNvPr>
          <p:cNvSpPr/>
          <p:nvPr/>
        </p:nvSpPr>
        <p:spPr>
          <a:xfrm>
            <a:off x="8842993" y="3801843"/>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Tree>
    <p:extLst>
      <p:ext uri="{BB962C8B-B14F-4D97-AF65-F5344CB8AC3E}">
        <p14:creationId xmlns:p14="http://schemas.microsoft.com/office/powerpoint/2010/main" val="119047695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7" name="pasted-image.png"/>
          <p:cNvPicPr>
            <a:picLocks noChangeAspect="1"/>
          </p:cNvPicPr>
          <p:nvPr/>
        </p:nvPicPr>
        <p:blipFill>
          <a:blip r:embed="rId2"/>
          <a:stretch>
            <a:fillRect/>
          </a:stretch>
        </p:blipFill>
        <p:spPr>
          <a:xfrm>
            <a:off x="4146130" y="1722682"/>
            <a:ext cx="3899743" cy="1944727"/>
          </a:xfrm>
          <a:prstGeom prst="rect">
            <a:avLst/>
          </a:prstGeom>
          <a:ln w="12700">
            <a:miter lim="400000"/>
          </a:ln>
        </p:spPr>
      </p:pic>
      <p:pic>
        <p:nvPicPr>
          <p:cNvPr id="658" name="Picture 657"/>
          <p:cNvPicPr>
            <a:picLocks/>
          </p:cNvPicPr>
          <p:nvPr/>
        </p:nvPicPr>
        <p:blipFill>
          <a:blip r:embed="rId3">
            <a:alphaModFix amt="71000"/>
          </a:blip>
          <a:stretch>
            <a:fillRect/>
          </a:stretch>
        </p:blipFill>
        <p:spPr>
          <a:xfrm rot="12564142">
            <a:off x="2730074" y="3928644"/>
            <a:ext cx="1042723" cy="643951"/>
          </a:xfrm>
          <a:prstGeom prst="rect">
            <a:avLst/>
          </a:prstGeom>
        </p:spPr>
      </p:pic>
      <p:pic>
        <p:nvPicPr>
          <p:cNvPr id="660" name="Picture 659"/>
          <p:cNvPicPr>
            <a:picLocks/>
          </p:cNvPicPr>
          <p:nvPr/>
        </p:nvPicPr>
        <p:blipFill>
          <a:blip r:embed="rId3">
            <a:alphaModFix amt="71000"/>
          </a:blip>
          <a:stretch>
            <a:fillRect/>
          </a:stretch>
        </p:blipFill>
        <p:spPr>
          <a:xfrm rot="11565282">
            <a:off x="4144765" y="4422248"/>
            <a:ext cx="1042723" cy="643951"/>
          </a:xfrm>
          <a:prstGeom prst="rect">
            <a:avLst/>
          </a:prstGeom>
        </p:spPr>
      </p:pic>
      <p:pic>
        <p:nvPicPr>
          <p:cNvPr id="662" name="Picture 661"/>
          <p:cNvPicPr>
            <a:picLocks/>
          </p:cNvPicPr>
          <p:nvPr/>
        </p:nvPicPr>
        <p:blipFill>
          <a:blip r:embed="rId3">
            <a:alphaModFix amt="71000"/>
          </a:blip>
          <a:stretch>
            <a:fillRect/>
          </a:stretch>
        </p:blipFill>
        <p:spPr>
          <a:xfrm rot="9808505">
            <a:off x="7097114" y="4394194"/>
            <a:ext cx="1042723" cy="643951"/>
          </a:xfrm>
          <a:prstGeom prst="rect">
            <a:avLst/>
          </a:prstGeom>
        </p:spPr>
      </p:pic>
      <p:pic>
        <p:nvPicPr>
          <p:cNvPr id="664" name="Picture 663"/>
          <p:cNvPicPr>
            <a:picLocks/>
          </p:cNvPicPr>
          <p:nvPr/>
        </p:nvPicPr>
        <p:blipFill>
          <a:blip r:embed="rId3">
            <a:alphaModFix amt="71000"/>
          </a:blip>
          <a:stretch>
            <a:fillRect/>
          </a:stretch>
        </p:blipFill>
        <p:spPr>
          <a:xfrm rot="8599539">
            <a:off x="8489491" y="3761687"/>
            <a:ext cx="1042724" cy="643951"/>
          </a:xfrm>
          <a:prstGeom prst="rect">
            <a:avLst/>
          </a:prstGeom>
        </p:spPr>
      </p:pic>
      <p:pic>
        <p:nvPicPr>
          <p:cNvPr id="666" name="Picture 665"/>
          <p:cNvPicPr>
            <a:picLocks/>
          </p:cNvPicPr>
          <p:nvPr/>
        </p:nvPicPr>
        <p:blipFill>
          <a:blip r:embed="rId3">
            <a:alphaModFix amt="71000"/>
          </a:blip>
          <a:stretch>
            <a:fillRect/>
          </a:stretch>
        </p:blipFill>
        <p:spPr>
          <a:xfrm rot="10800000">
            <a:off x="5615026" y="4491369"/>
            <a:ext cx="1042723" cy="643950"/>
          </a:xfrm>
          <a:prstGeom prst="rect">
            <a:avLst/>
          </a:prstGeom>
        </p:spPr>
      </p:pic>
      <p:sp>
        <p:nvSpPr>
          <p:cNvPr id="668" name="Shape 668"/>
          <p:cNvSpPr/>
          <p:nvPr/>
        </p:nvSpPr>
        <p:spPr>
          <a:xfrm>
            <a:off x="6810753" y="3279638"/>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69" name="Shape 669"/>
          <p:cNvSpPr/>
          <p:nvPr/>
        </p:nvSpPr>
        <p:spPr>
          <a:xfrm flipH="1" flipV="1">
            <a:off x="6894547" y="3368759"/>
            <a:ext cx="813772" cy="1685708"/>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70" name="Shape 670"/>
          <p:cNvSpPr/>
          <p:nvPr/>
        </p:nvSpPr>
        <p:spPr>
          <a:xfrm flipH="1" flipV="1">
            <a:off x="6902391" y="3355772"/>
            <a:ext cx="2300252" cy="978465"/>
          </a:xfrm>
          <a:prstGeom prst="line">
            <a:avLst/>
          </a:prstGeom>
          <a:ln w="25400">
            <a:solidFill>
              <a:srgbClr val="FFFFFF"/>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71" name="Shape 671"/>
          <p:cNvSpPr/>
          <p:nvPr/>
        </p:nvSpPr>
        <p:spPr>
          <a:xfrm flipV="1">
            <a:off x="6184044" y="3384176"/>
            <a:ext cx="647717" cy="1655469"/>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75" name="Shape 675"/>
          <p:cNvSpPr/>
          <p:nvPr/>
        </p:nvSpPr>
        <p:spPr>
          <a:xfrm>
            <a:off x="7169335" y="3098531"/>
            <a:ext cx="270908"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q</a:t>
            </a:r>
          </a:p>
        </p:txBody>
      </p:sp>
      <p:sp>
        <p:nvSpPr>
          <p:cNvPr id="676" name="Shape 676"/>
          <p:cNvSpPr/>
          <p:nvPr/>
        </p:nvSpPr>
        <p:spPr>
          <a:xfrm>
            <a:off x="2687527" y="5702840"/>
            <a:ext cx="6897722"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Cameras </a:t>
            </a:r>
            <a:r>
              <a:rPr lang="en-US" sz="2531" kern="0" dirty="0">
                <a:solidFill>
                  <a:srgbClr val="FFFFFF"/>
                </a:solidFill>
                <a:latin typeface="Helvetica Light"/>
                <a:sym typeface="Helvetica Light"/>
              </a:rPr>
              <a:t>3</a:t>
            </a:r>
            <a:r>
              <a:rPr sz="2531" kern="0" dirty="0">
                <a:solidFill>
                  <a:srgbClr val="FFFFFF"/>
                </a:solidFill>
                <a:latin typeface="Helvetica Light"/>
                <a:sym typeface="Helvetica Light"/>
              </a:rPr>
              <a:t> and </a:t>
            </a:r>
            <a:r>
              <a:rPr lang="en-US" sz="2531" kern="0" dirty="0">
                <a:solidFill>
                  <a:srgbClr val="FFFFFF"/>
                </a:solidFill>
                <a:latin typeface="Helvetica Light"/>
                <a:sym typeface="Helvetica Light"/>
              </a:rPr>
              <a:t>4</a:t>
            </a:r>
            <a:r>
              <a:rPr sz="2531" kern="0" dirty="0">
                <a:solidFill>
                  <a:srgbClr val="FFFFFF"/>
                </a:solidFill>
                <a:latin typeface="Helvetica Light"/>
                <a:sym typeface="Helvetica Light"/>
              </a:rPr>
              <a:t> can more clearly see point q</a:t>
            </a:r>
          </a:p>
        </p:txBody>
      </p:sp>
      <p:grpSp>
        <p:nvGrpSpPr>
          <p:cNvPr id="17" name="Group 13"/>
          <p:cNvGrpSpPr/>
          <p:nvPr/>
        </p:nvGrpSpPr>
        <p:grpSpPr>
          <a:xfrm>
            <a:off x="6354882" y="85347"/>
            <a:ext cx="4091023" cy="1447799"/>
            <a:chOff x="-153197" y="2987786"/>
            <a:chExt cx="9155926" cy="3882915"/>
          </a:xfrm>
        </p:grpSpPr>
        <p:grpSp>
          <p:nvGrpSpPr>
            <p:cNvPr id="18" name="Group 581"/>
            <p:cNvGrpSpPr/>
            <p:nvPr/>
          </p:nvGrpSpPr>
          <p:grpSpPr>
            <a:xfrm>
              <a:off x="2776033" y="2987786"/>
              <a:ext cx="3115841" cy="3882914"/>
              <a:chOff x="0" y="0"/>
              <a:chExt cx="3115839" cy="3882912"/>
            </a:xfrm>
          </p:grpSpPr>
          <p:pic>
            <p:nvPicPr>
              <p:cNvPr id="25" name="right2.png"/>
              <p:cNvPicPr>
                <a:picLocks noChangeAspect="1"/>
              </p:cNvPicPr>
              <p:nvPr/>
            </p:nvPicPr>
            <p:blipFill>
              <a:blip r:embed="rId4"/>
              <a:stretch>
                <a:fillRect/>
              </a:stretch>
            </p:blipFill>
            <p:spPr>
              <a:xfrm>
                <a:off x="139700" y="165100"/>
                <a:ext cx="2836440" cy="3552713"/>
              </a:xfrm>
              <a:prstGeom prst="rect">
                <a:avLst/>
              </a:prstGeom>
              <a:ln>
                <a:solidFill>
                  <a:schemeClr val="tx1"/>
                </a:solidFill>
              </a:ln>
              <a:effectLst/>
            </p:spPr>
          </p:pic>
          <p:pic>
            <p:nvPicPr>
              <p:cNvPr id="26" name="Picture 5"/>
              <p:cNvPicPr>
                <a:picLocks/>
              </p:cNvPicPr>
              <p:nvPr/>
            </p:nvPicPr>
            <p:blipFill>
              <a:blip r:embed="rId5"/>
              <a:stretch>
                <a:fillRect/>
              </a:stretch>
            </p:blipFill>
            <p:spPr>
              <a:xfrm>
                <a:off x="0" y="0"/>
                <a:ext cx="3115840" cy="3882913"/>
              </a:xfrm>
              <a:prstGeom prst="rect">
                <a:avLst/>
              </a:prstGeom>
              <a:ln>
                <a:solidFill>
                  <a:schemeClr val="tx1"/>
                </a:solidFill>
              </a:ln>
              <a:effectLst/>
            </p:spPr>
          </p:pic>
        </p:grpSp>
        <p:grpSp>
          <p:nvGrpSpPr>
            <p:cNvPr id="19" name="Group 584"/>
            <p:cNvGrpSpPr/>
            <p:nvPr/>
          </p:nvGrpSpPr>
          <p:grpSpPr>
            <a:xfrm>
              <a:off x="-153197" y="2987787"/>
              <a:ext cx="2746163" cy="3882914"/>
              <a:chOff x="0" y="0"/>
              <a:chExt cx="2746162" cy="3882912"/>
            </a:xfrm>
          </p:grpSpPr>
          <p:pic>
            <p:nvPicPr>
              <p:cNvPr id="23" name="left2.png"/>
              <p:cNvPicPr>
                <a:picLocks noChangeAspect="1"/>
              </p:cNvPicPr>
              <p:nvPr/>
            </p:nvPicPr>
            <p:blipFill>
              <a:blip r:embed="rId6"/>
              <a:stretch>
                <a:fillRect/>
              </a:stretch>
            </p:blipFill>
            <p:spPr>
              <a:xfrm>
                <a:off x="139700" y="165100"/>
                <a:ext cx="2466763" cy="3552713"/>
              </a:xfrm>
              <a:prstGeom prst="rect">
                <a:avLst/>
              </a:prstGeom>
              <a:ln>
                <a:solidFill>
                  <a:schemeClr val="tx1"/>
                </a:solidFill>
              </a:ln>
              <a:effectLst/>
            </p:spPr>
          </p:pic>
          <p:pic>
            <p:nvPicPr>
              <p:cNvPr id="24" name="Picture 8"/>
              <p:cNvPicPr>
                <a:picLocks/>
              </p:cNvPicPr>
              <p:nvPr/>
            </p:nvPicPr>
            <p:blipFill>
              <a:blip r:embed="rId7"/>
              <a:stretch>
                <a:fillRect/>
              </a:stretch>
            </p:blipFill>
            <p:spPr>
              <a:xfrm>
                <a:off x="0" y="0"/>
                <a:ext cx="2746163" cy="3882913"/>
              </a:xfrm>
              <a:prstGeom prst="rect">
                <a:avLst/>
              </a:prstGeom>
              <a:ln>
                <a:solidFill>
                  <a:schemeClr val="tx1"/>
                </a:solidFill>
              </a:ln>
              <a:effectLst/>
            </p:spPr>
          </p:pic>
        </p:grpSp>
        <p:grpSp>
          <p:nvGrpSpPr>
            <p:cNvPr id="20" name="Group 587"/>
            <p:cNvGrpSpPr/>
            <p:nvPr/>
          </p:nvGrpSpPr>
          <p:grpSpPr>
            <a:xfrm>
              <a:off x="6074942" y="2987787"/>
              <a:ext cx="2927787" cy="3882914"/>
              <a:chOff x="0" y="0"/>
              <a:chExt cx="2927785" cy="3882912"/>
            </a:xfrm>
          </p:grpSpPr>
          <p:pic>
            <p:nvPicPr>
              <p:cNvPr id="21" name="right_most.png"/>
              <p:cNvPicPr>
                <a:picLocks noChangeAspect="1"/>
              </p:cNvPicPr>
              <p:nvPr/>
            </p:nvPicPr>
            <p:blipFill>
              <a:blip r:embed="rId8"/>
              <a:stretch>
                <a:fillRect/>
              </a:stretch>
            </p:blipFill>
            <p:spPr>
              <a:xfrm>
                <a:off x="139700" y="165100"/>
                <a:ext cx="2648386" cy="3552713"/>
              </a:xfrm>
              <a:prstGeom prst="rect">
                <a:avLst/>
              </a:prstGeom>
              <a:ln>
                <a:solidFill>
                  <a:schemeClr val="tx1"/>
                </a:solidFill>
              </a:ln>
              <a:effectLst/>
            </p:spPr>
          </p:pic>
          <p:pic>
            <p:nvPicPr>
              <p:cNvPr id="22" name="Picture 11"/>
              <p:cNvPicPr>
                <a:picLocks/>
              </p:cNvPicPr>
              <p:nvPr/>
            </p:nvPicPr>
            <p:blipFill>
              <a:blip r:embed="rId9"/>
              <a:stretch>
                <a:fillRect/>
              </a:stretch>
            </p:blipFill>
            <p:spPr>
              <a:xfrm>
                <a:off x="0" y="0"/>
                <a:ext cx="2927786" cy="3882913"/>
              </a:xfrm>
              <a:prstGeom prst="rect">
                <a:avLst/>
              </a:prstGeom>
              <a:ln>
                <a:solidFill>
                  <a:schemeClr val="tx1"/>
                </a:solidFill>
              </a:ln>
              <a:effectLst/>
            </p:spPr>
          </p:pic>
        </p:grpSp>
      </p:grpSp>
      <p:sp>
        <p:nvSpPr>
          <p:cNvPr id="27" name="TextBox 26">
            <a:extLst>
              <a:ext uri="{FF2B5EF4-FFF2-40B4-BE49-F238E27FC236}">
                <a16:creationId xmlns:a16="http://schemas.microsoft.com/office/drawing/2014/main" id="{9393E9CE-5B6E-8948-9C52-4FC10F89144C}"/>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28" name="Shape 699">
            <a:extLst>
              <a:ext uri="{FF2B5EF4-FFF2-40B4-BE49-F238E27FC236}">
                <a16:creationId xmlns:a16="http://schemas.microsoft.com/office/drawing/2014/main" id="{3C698DB5-04F8-5B49-9F02-068DC4EEE412}"/>
              </a:ext>
            </a:extLst>
          </p:cNvPr>
          <p:cNvSpPr/>
          <p:nvPr/>
        </p:nvSpPr>
        <p:spPr>
          <a:xfrm>
            <a:off x="3111204" y="3891840"/>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1</a:t>
            </a:r>
          </a:p>
        </p:txBody>
      </p:sp>
      <p:sp>
        <p:nvSpPr>
          <p:cNvPr id="29" name="Shape 700">
            <a:extLst>
              <a:ext uri="{FF2B5EF4-FFF2-40B4-BE49-F238E27FC236}">
                <a16:creationId xmlns:a16="http://schemas.microsoft.com/office/drawing/2014/main" id="{37CBF618-4D67-684B-935F-2CF9922EAC40}"/>
              </a:ext>
            </a:extLst>
          </p:cNvPr>
          <p:cNvSpPr/>
          <p:nvPr/>
        </p:nvSpPr>
        <p:spPr>
          <a:xfrm>
            <a:off x="4444488" y="4347714"/>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30" name="Shape 701">
            <a:extLst>
              <a:ext uri="{FF2B5EF4-FFF2-40B4-BE49-F238E27FC236}">
                <a16:creationId xmlns:a16="http://schemas.microsoft.com/office/drawing/2014/main" id="{56DB994D-1F43-9446-A5EF-2E963CB2EC83}"/>
              </a:ext>
            </a:extLst>
          </p:cNvPr>
          <p:cNvSpPr/>
          <p:nvPr/>
        </p:nvSpPr>
        <p:spPr>
          <a:xfrm>
            <a:off x="6103444" y="4455871"/>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31" name="Shape 702">
            <a:extLst>
              <a:ext uri="{FF2B5EF4-FFF2-40B4-BE49-F238E27FC236}">
                <a16:creationId xmlns:a16="http://schemas.microsoft.com/office/drawing/2014/main" id="{778B1C8A-42A5-8546-85B1-AB5A8A698BB3}"/>
              </a:ext>
            </a:extLst>
          </p:cNvPr>
          <p:cNvSpPr/>
          <p:nvPr/>
        </p:nvSpPr>
        <p:spPr>
          <a:xfrm>
            <a:off x="7485669" y="4411222"/>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32" name="Shape 703">
            <a:extLst>
              <a:ext uri="{FF2B5EF4-FFF2-40B4-BE49-F238E27FC236}">
                <a16:creationId xmlns:a16="http://schemas.microsoft.com/office/drawing/2014/main" id="{4BBD3EB2-B365-9C4A-8FE7-7D01AF4C6876}"/>
              </a:ext>
            </a:extLst>
          </p:cNvPr>
          <p:cNvSpPr/>
          <p:nvPr/>
        </p:nvSpPr>
        <p:spPr>
          <a:xfrm>
            <a:off x="8842993" y="3801843"/>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Tree>
    <p:extLst>
      <p:ext uri="{BB962C8B-B14F-4D97-AF65-F5344CB8AC3E}">
        <p14:creationId xmlns:p14="http://schemas.microsoft.com/office/powerpoint/2010/main" val="413975302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1" name="pasted-image.png"/>
          <p:cNvPicPr>
            <a:picLocks noChangeAspect="1"/>
          </p:cNvPicPr>
          <p:nvPr/>
        </p:nvPicPr>
        <p:blipFill>
          <a:blip r:embed="rId2"/>
          <a:stretch>
            <a:fillRect/>
          </a:stretch>
        </p:blipFill>
        <p:spPr>
          <a:xfrm>
            <a:off x="4146130" y="1722682"/>
            <a:ext cx="3899743" cy="1944727"/>
          </a:xfrm>
          <a:prstGeom prst="rect">
            <a:avLst/>
          </a:prstGeom>
          <a:ln w="12700">
            <a:miter lim="400000"/>
          </a:ln>
        </p:spPr>
      </p:pic>
      <p:pic>
        <p:nvPicPr>
          <p:cNvPr id="682" name="Picture 681"/>
          <p:cNvPicPr>
            <a:picLocks/>
          </p:cNvPicPr>
          <p:nvPr/>
        </p:nvPicPr>
        <p:blipFill>
          <a:blip r:embed="rId3">
            <a:alphaModFix amt="71000"/>
          </a:blip>
          <a:stretch>
            <a:fillRect/>
          </a:stretch>
        </p:blipFill>
        <p:spPr>
          <a:xfrm rot="12564142">
            <a:off x="2730074" y="3928644"/>
            <a:ext cx="1042723" cy="643951"/>
          </a:xfrm>
          <a:prstGeom prst="rect">
            <a:avLst/>
          </a:prstGeom>
        </p:spPr>
      </p:pic>
      <p:pic>
        <p:nvPicPr>
          <p:cNvPr id="684" name="Picture 683"/>
          <p:cNvPicPr>
            <a:picLocks/>
          </p:cNvPicPr>
          <p:nvPr/>
        </p:nvPicPr>
        <p:blipFill>
          <a:blip r:embed="rId3">
            <a:alphaModFix amt="71000"/>
          </a:blip>
          <a:stretch>
            <a:fillRect/>
          </a:stretch>
        </p:blipFill>
        <p:spPr>
          <a:xfrm rot="11565282">
            <a:off x="4144765" y="4422248"/>
            <a:ext cx="1042723" cy="643951"/>
          </a:xfrm>
          <a:prstGeom prst="rect">
            <a:avLst/>
          </a:prstGeom>
        </p:spPr>
      </p:pic>
      <p:pic>
        <p:nvPicPr>
          <p:cNvPr id="686" name="Picture 685"/>
          <p:cNvPicPr>
            <a:picLocks/>
          </p:cNvPicPr>
          <p:nvPr/>
        </p:nvPicPr>
        <p:blipFill>
          <a:blip r:embed="rId3">
            <a:alphaModFix amt="71000"/>
          </a:blip>
          <a:stretch>
            <a:fillRect/>
          </a:stretch>
        </p:blipFill>
        <p:spPr>
          <a:xfrm rot="9808505">
            <a:off x="7097114" y="4394194"/>
            <a:ext cx="1042723" cy="643951"/>
          </a:xfrm>
          <a:prstGeom prst="rect">
            <a:avLst/>
          </a:prstGeom>
        </p:spPr>
      </p:pic>
      <p:pic>
        <p:nvPicPr>
          <p:cNvPr id="688" name="Picture 687"/>
          <p:cNvPicPr>
            <a:picLocks/>
          </p:cNvPicPr>
          <p:nvPr/>
        </p:nvPicPr>
        <p:blipFill>
          <a:blip r:embed="rId3">
            <a:alphaModFix amt="71000"/>
          </a:blip>
          <a:stretch>
            <a:fillRect/>
          </a:stretch>
        </p:blipFill>
        <p:spPr>
          <a:xfrm rot="8599539">
            <a:off x="8489491" y="3761687"/>
            <a:ext cx="1042724" cy="643951"/>
          </a:xfrm>
          <a:prstGeom prst="rect">
            <a:avLst/>
          </a:prstGeom>
        </p:spPr>
      </p:pic>
      <p:pic>
        <p:nvPicPr>
          <p:cNvPr id="690" name="Picture 689"/>
          <p:cNvPicPr>
            <a:picLocks/>
          </p:cNvPicPr>
          <p:nvPr/>
        </p:nvPicPr>
        <p:blipFill>
          <a:blip r:embed="rId3">
            <a:alphaModFix amt="71000"/>
          </a:blip>
          <a:stretch>
            <a:fillRect/>
          </a:stretch>
        </p:blipFill>
        <p:spPr>
          <a:xfrm rot="10800000">
            <a:off x="5615026" y="4491369"/>
            <a:ext cx="1042723" cy="643950"/>
          </a:xfrm>
          <a:prstGeom prst="rect">
            <a:avLst/>
          </a:prstGeom>
        </p:spPr>
      </p:pic>
      <p:sp>
        <p:nvSpPr>
          <p:cNvPr id="692" name="Shape 692"/>
          <p:cNvSpPr/>
          <p:nvPr/>
        </p:nvSpPr>
        <p:spPr>
          <a:xfrm flipH="1" flipV="1">
            <a:off x="5278539" y="3274300"/>
            <a:ext cx="2409513" cy="1689330"/>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3" name="Shape 693"/>
          <p:cNvSpPr/>
          <p:nvPr/>
        </p:nvSpPr>
        <p:spPr>
          <a:xfrm flipH="1" flipV="1">
            <a:off x="5264733" y="3256389"/>
            <a:ext cx="3937916" cy="1057579"/>
          </a:xfrm>
          <a:prstGeom prst="line">
            <a:avLst/>
          </a:prstGeom>
          <a:ln w="25400">
            <a:solidFill>
              <a:schemeClr val="accent5">
                <a:hueOff val="101205"/>
                <a:satOff val="-13598"/>
                <a:lumOff val="23877"/>
              </a:schemeClr>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4" name="Shape 694"/>
          <p:cNvSpPr/>
          <p:nvPr/>
        </p:nvSpPr>
        <p:spPr>
          <a:xfrm flipH="1" flipV="1">
            <a:off x="5205269" y="3292116"/>
            <a:ext cx="928040" cy="1747980"/>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5" name="Shape 695"/>
          <p:cNvSpPr/>
          <p:nvPr/>
        </p:nvSpPr>
        <p:spPr>
          <a:xfrm>
            <a:off x="4132633" y="5702840"/>
            <a:ext cx="4007508"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 5 can’t see point r</a:t>
            </a:r>
          </a:p>
        </p:txBody>
      </p:sp>
      <p:sp>
        <p:nvSpPr>
          <p:cNvPr id="696" name="Shape 696"/>
          <p:cNvSpPr/>
          <p:nvPr/>
        </p:nvSpPr>
        <p:spPr>
          <a:xfrm>
            <a:off x="5157517" y="3192649"/>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7" name="Shape 697"/>
          <p:cNvSpPr/>
          <p:nvPr/>
        </p:nvSpPr>
        <p:spPr>
          <a:xfrm flipV="1">
            <a:off x="4608555" y="3314318"/>
            <a:ext cx="583166" cy="1704972"/>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8" name="Shape 698"/>
          <p:cNvSpPr/>
          <p:nvPr/>
        </p:nvSpPr>
        <p:spPr>
          <a:xfrm flipV="1">
            <a:off x="3129954" y="3277455"/>
            <a:ext cx="2044034" cy="1203656"/>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699" name="Shape 699"/>
          <p:cNvSpPr/>
          <p:nvPr/>
        </p:nvSpPr>
        <p:spPr>
          <a:xfrm>
            <a:off x="3111204" y="3891840"/>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1</a:t>
            </a:r>
          </a:p>
        </p:txBody>
      </p:sp>
      <p:sp>
        <p:nvSpPr>
          <p:cNvPr id="700" name="Shape 700"/>
          <p:cNvSpPr/>
          <p:nvPr/>
        </p:nvSpPr>
        <p:spPr>
          <a:xfrm>
            <a:off x="4444488" y="4347714"/>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701" name="Shape 701"/>
          <p:cNvSpPr/>
          <p:nvPr/>
        </p:nvSpPr>
        <p:spPr>
          <a:xfrm>
            <a:off x="6103444" y="4455871"/>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702" name="Shape 702"/>
          <p:cNvSpPr/>
          <p:nvPr/>
        </p:nvSpPr>
        <p:spPr>
          <a:xfrm>
            <a:off x="7485669" y="4411222"/>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703" name="Shape 703"/>
          <p:cNvSpPr/>
          <p:nvPr/>
        </p:nvSpPr>
        <p:spPr>
          <a:xfrm>
            <a:off x="8842993" y="3801843"/>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
        <p:nvSpPr>
          <p:cNvPr id="704" name="Shape 704"/>
          <p:cNvSpPr/>
          <p:nvPr/>
        </p:nvSpPr>
        <p:spPr>
          <a:xfrm>
            <a:off x="4552503" y="3011540"/>
            <a:ext cx="185949"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r</a:t>
            </a:r>
          </a:p>
        </p:txBody>
      </p:sp>
      <p:sp>
        <p:nvSpPr>
          <p:cNvPr id="21" name="TextBox 20">
            <a:extLst>
              <a:ext uri="{FF2B5EF4-FFF2-40B4-BE49-F238E27FC236}">
                <a16:creationId xmlns:a16="http://schemas.microsoft.com/office/drawing/2014/main" id="{9D7D8101-966B-A64B-B2C9-658430247EE7}"/>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grpSp>
        <p:nvGrpSpPr>
          <p:cNvPr id="22" name="Group 13">
            <a:extLst>
              <a:ext uri="{FF2B5EF4-FFF2-40B4-BE49-F238E27FC236}">
                <a16:creationId xmlns:a16="http://schemas.microsoft.com/office/drawing/2014/main" id="{7C8A59E1-ADCA-FB4B-A54E-2E7FBCC34B63}"/>
              </a:ext>
            </a:extLst>
          </p:cNvPr>
          <p:cNvGrpSpPr/>
          <p:nvPr/>
        </p:nvGrpSpPr>
        <p:grpSpPr>
          <a:xfrm>
            <a:off x="6354882" y="85347"/>
            <a:ext cx="4091023" cy="1447799"/>
            <a:chOff x="-153197" y="2987786"/>
            <a:chExt cx="9155926" cy="3882915"/>
          </a:xfrm>
        </p:grpSpPr>
        <p:grpSp>
          <p:nvGrpSpPr>
            <p:cNvPr id="23" name="Group 581">
              <a:extLst>
                <a:ext uri="{FF2B5EF4-FFF2-40B4-BE49-F238E27FC236}">
                  <a16:creationId xmlns:a16="http://schemas.microsoft.com/office/drawing/2014/main" id="{FAE1F3CC-68BE-0945-A32A-2763D15C6AFA}"/>
                </a:ext>
              </a:extLst>
            </p:cNvPr>
            <p:cNvGrpSpPr/>
            <p:nvPr/>
          </p:nvGrpSpPr>
          <p:grpSpPr>
            <a:xfrm>
              <a:off x="2776033" y="2987786"/>
              <a:ext cx="3115841" cy="3882914"/>
              <a:chOff x="0" y="0"/>
              <a:chExt cx="3115839" cy="3882912"/>
            </a:xfrm>
          </p:grpSpPr>
          <p:pic>
            <p:nvPicPr>
              <p:cNvPr id="30" name="right2.png">
                <a:extLst>
                  <a:ext uri="{FF2B5EF4-FFF2-40B4-BE49-F238E27FC236}">
                    <a16:creationId xmlns:a16="http://schemas.microsoft.com/office/drawing/2014/main" id="{1A7B9848-471D-B943-998D-54CA981AFF7D}"/>
                  </a:ext>
                </a:extLst>
              </p:cNvPr>
              <p:cNvPicPr>
                <a:picLocks noChangeAspect="1"/>
              </p:cNvPicPr>
              <p:nvPr/>
            </p:nvPicPr>
            <p:blipFill>
              <a:blip r:embed="rId4"/>
              <a:stretch>
                <a:fillRect/>
              </a:stretch>
            </p:blipFill>
            <p:spPr>
              <a:xfrm>
                <a:off x="139700" y="165100"/>
                <a:ext cx="2836440" cy="3552713"/>
              </a:xfrm>
              <a:prstGeom prst="rect">
                <a:avLst/>
              </a:prstGeom>
              <a:ln>
                <a:solidFill>
                  <a:schemeClr val="tx1"/>
                </a:solidFill>
              </a:ln>
              <a:effectLst/>
            </p:spPr>
          </p:pic>
          <p:pic>
            <p:nvPicPr>
              <p:cNvPr id="31" name="Picture 5">
                <a:extLst>
                  <a:ext uri="{FF2B5EF4-FFF2-40B4-BE49-F238E27FC236}">
                    <a16:creationId xmlns:a16="http://schemas.microsoft.com/office/drawing/2014/main" id="{0B03B789-8BB0-1F46-842A-401569F887BC}"/>
                  </a:ext>
                </a:extLst>
              </p:cNvPr>
              <p:cNvPicPr>
                <a:picLocks/>
              </p:cNvPicPr>
              <p:nvPr/>
            </p:nvPicPr>
            <p:blipFill>
              <a:blip r:embed="rId5"/>
              <a:stretch>
                <a:fillRect/>
              </a:stretch>
            </p:blipFill>
            <p:spPr>
              <a:xfrm>
                <a:off x="0" y="0"/>
                <a:ext cx="3115840" cy="3882913"/>
              </a:xfrm>
              <a:prstGeom prst="rect">
                <a:avLst/>
              </a:prstGeom>
              <a:ln>
                <a:solidFill>
                  <a:schemeClr val="tx1"/>
                </a:solidFill>
              </a:ln>
              <a:effectLst/>
            </p:spPr>
          </p:pic>
        </p:grpSp>
        <p:grpSp>
          <p:nvGrpSpPr>
            <p:cNvPr id="24" name="Group 584">
              <a:extLst>
                <a:ext uri="{FF2B5EF4-FFF2-40B4-BE49-F238E27FC236}">
                  <a16:creationId xmlns:a16="http://schemas.microsoft.com/office/drawing/2014/main" id="{F9C44DA7-8CEB-3946-A85A-4CB96F4A008C}"/>
                </a:ext>
              </a:extLst>
            </p:cNvPr>
            <p:cNvGrpSpPr/>
            <p:nvPr/>
          </p:nvGrpSpPr>
          <p:grpSpPr>
            <a:xfrm>
              <a:off x="-153197" y="2987787"/>
              <a:ext cx="2746163" cy="3882914"/>
              <a:chOff x="0" y="0"/>
              <a:chExt cx="2746162" cy="3882912"/>
            </a:xfrm>
          </p:grpSpPr>
          <p:pic>
            <p:nvPicPr>
              <p:cNvPr id="28" name="left2.png">
                <a:extLst>
                  <a:ext uri="{FF2B5EF4-FFF2-40B4-BE49-F238E27FC236}">
                    <a16:creationId xmlns:a16="http://schemas.microsoft.com/office/drawing/2014/main" id="{4FE52D27-11B7-3545-B17B-CC20F7373F49}"/>
                  </a:ext>
                </a:extLst>
              </p:cNvPr>
              <p:cNvPicPr>
                <a:picLocks noChangeAspect="1"/>
              </p:cNvPicPr>
              <p:nvPr/>
            </p:nvPicPr>
            <p:blipFill>
              <a:blip r:embed="rId6"/>
              <a:stretch>
                <a:fillRect/>
              </a:stretch>
            </p:blipFill>
            <p:spPr>
              <a:xfrm>
                <a:off x="139700" y="165100"/>
                <a:ext cx="2466763" cy="3552713"/>
              </a:xfrm>
              <a:prstGeom prst="rect">
                <a:avLst/>
              </a:prstGeom>
              <a:ln>
                <a:solidFill>
                  <a:schemeClr val="tx1"/>
                </a:solidFill>
              </a:ln>
              <a:effectLst/>
            </p:spPr>
          </p:pic>
          <p:pic>
            <p:nvPicPr>
              <p:cNvPr id="29" name="Picture 8">
                <a:extLst>
                  <a:ext uri="{FF2B5EF4-FFF2-40B4-BE49-F238E27FC236}">
                    <a16:creationId xmlns:a16="http://schemas.microsoft.com/office/drawing/2014/main" id="{101A18CC-206D-384F-8A34-ADF1DF64594D}"/>
                  </a:ext>
                </a:extLst>
              </p:cNvPr>
              <p:cNvPicPr>
                <a:picLocks/>
              </p:cNvPicPr>
              <p:nvPr/>
            </p:nvPicPr>
            <p:blipFill>
              <a:blip r:embed="rId7"/>
              <a:stretch>
                <a:fillRect/>
              </a:stretch>
            </p:blipFill>
            <p:spPr>
              <a:xfrm>
                <a:off x="0" y="0"/>
                <a:ext cx="2746163" cy="3882913"/>
              </a:xfrm>
              <a:prstGeom prst="rect">
                <a:avLst/>
              </a:prstGeom>
              <a:ln>
                <a:solidFill>
                  <a:schemeClr val="tx1"/>
                </a:solidFill>
              </a:ln>
              <a:effectLst/>
            </p:spPr>
          </p:pic>
        </p:grpSp>
        <p:grpSp>
          <p:nvGrpSpPr>
            <p:cNvPr id="25" name="Group 587">
              <a:extLst>
                <a:ext uri="{FF2B5EF4-FFF2-40B4-BE49-F238E27FC236}">
                  <a16:creationId xmlns:a16="http://schemas.microsoft.com/office/drawing/2014/main" id="{C34563FD-6D30-AD40-A2E4-8031523478BA}"/>
                </a:ext>
              </a:extLst>
            </p:cNvPr>
            <p:cNvGrpSpPr/>
            <p:nvPr/>
          </p:nvGrpSpPr>
          <p:grpSpPr>
            <a:xfrm>
              <a:off x="6074942" y="2987787"/>
              <a:ext cx="2927787" cy="3882914"/>
              <a:chOff x="0" y="0"/>
              <a:chExt cx="2927785" cy="3882912"/>
            </a:xfrm>
          </p:grpSpPr>
          <p:pic>
            <p:nvPicPr>
              <p:cNvPr id="26" name="right_most.png">
                <a:extLst>
                  <a:ext uri="{FF2B5EF4-FFF2-40B4-BE49-F238E27FC236}">
                    <a16:creationId xmlns:a16="http://schemas.microsoft.com/office/drawing/2014/main" id="{DD67A121-0251-1541-883C-D5C6C36659FF}"/>
                  </a:ext>
                </a:extLst>
              </p:cNvPr>
              <p:cNvPicPr>
                <a:picLocks noChangeAspect="1"/>
              </p:cNvPicPr>
              <p:nvPr/>
            </p:nvPicPr>
            <p:blipFill>
              <a:blip r:embed="rId8"/>
              <a:stretch>
                <a:fillRect/>
              </a:stretch>
            </p:blipFill>
            <p:spPr>
              <a:xfrm>
                <a:off x="139700" y="165100"/>
                <a:ext cx="2648386" cy="3552713"/>
              </a:xfrm>
              <a:prstGeom prst="rect">
                <a:avLst/>
              </a:prstGeom>
              <a:ln>
                <a:solidFill>
                  <a:schemeClr val="tx1"/>
                </a:solidFill>
              </a:ln>
              <a:effectLst/>
            </p:spPr>
          </p:pic>
          <p:pic>
            <p:nvPicPr>
              <p:cNvPr id="27" name="Picture 11">
                <a:extLst>
                  <a:ext uri="{FF2B5EF4-FFF2-40B4-BE49-F238E27FC236}">
                    <a16:creationId xmlns:a16="http://schemas.microsoft.com/office/drawing/2014/main" id="{011D2A9D-A7CE-1F4F-AB57-3BCEC0D62BA7}"/>
                  </a:ext>
                </a:extLst>
              </p:cNvPr>
              <p:cNvPicPr>
                <a:picLocks/>
              </p:cNvPicPr>
              <p:nvPr/>
            </p:nvPicPr>
            <p:blipFill>
              <a:blip r:embed="rId9"/>
              <a:stretch>
                <a:fillRect/>
              </a:stretch>
            </p:blipFill>
            <p:spPr>
              <a:xfrm>
                <a:off x="0" y="0"/>
                <a:ext cx="2927786" cy="3882913"/>
              </a:xfrm>
              <a:prstGeom prst="rect">
                <a:avLst/>
              </a:prstGeom>
              <a:ln>
                <a:solidFill>
                  <a:schemeClr val="tx1"/>
                </a:solidFill>
              </a:ln>
              <a:effectLst/>
            </p:spPr>
          </p:pic>
        </p:grpSp>
      </p:grpSp>
    </p:spTree>
    <p:extLst>
      <p:ext uri="{BB962C8B-B14F-4D97-AF65-F5344CB8AC3E}">
        <p14:creationId xmlns:p14="http://schemas.microsoft.com/office/powerpoint/2010/main" val="193188682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 name="pasted-image.png"/>
          <p:cNvPicPr>
            <a:picLocks noChangeAspect="1"/>
          </p:cNvPicPr>
          <p:nvPr/>
        </p:nvPicPr>
        <p:blipFill>
          <a:blip r:embed="rId2"/>
          <a:stretch>
            <a:fillRect/>
          </a:stretch>
        </p:blipFill>
        <p:spPr>
          <a:xfrm>
            <a:off x="4146130" y="1722682"/>
            <a:ext cx="3899743" cy="1944727"/>
          </a:xfrm>
          <a:prstGeom prst="rect">
            <a:avLst/>
          </a:prstGeom>
          <a:ln w="12700">
            <a:miter lim="400000"/>
          </a:ln>
        </p:spPr>
      </p:pic>
      <p:pic>
        <p:nvPicPr>
          <p:cNvPr id="707" name="Picture 706"/>
          <p:cNvPicPr>
            <a:picLocks/>
          </p:cNvPicPr>
          <p:nvPr/>
        </p:nvPicPr>
        <p:blipFill>
          <a:blip r:embed="rId3">
            <a:alphaModFix amt="71000"/>
          </a:blip>
          <a:stretch>
            <a:fillRect/>
          </a:stretch>
        </p:blipFill>
        <p:spPr>
          <a:xfrm rot="12564142">
            <a:off x="2730074" y="3928644"/>
            <a:ext cx="1042723" cy="643951"/>
          </a:xfrm>
          <a:prstGeom prst="rect">
            <a:avLst/>
          </a:prstGeom>
        </p:spPr>
      </p:pic>
      <p:pic>
        <p:nvPicPr>
          <p:cNvPr id="709" name="Picture 708"/>
          <p:cNvPicPr>
            <a:picLocks/>
          </p:cNvPicPr>
          <p:nvPr/>
        </p:nvPicPr>
        <p:blipFill>
          <a:blip r:embed="rId3">
            <a:alphaModFix amt="71000"/>
          </a:blip>
          <a:stretch>
            <a:fillRect/>
          </a:stretch>
        </p:blipFill>
        <p:spPr>
          <a:xfrm rot="11565282">
            <a:off x="4144765" y="4422248"/>
            <a:ext cx="1042723" cy="643951"/>
          </a:xfrm>
          <a:prstGeom prst="rect">
            <a:avLst/>
          </a:prstGeom>
        </p:spPr>
      </p:pic>
      <p:pic>
        <p:nvPicPr>
          <p:cNvPr id="711" name="Picture 710"/>
          <p:cNvPicPr>
            <a:picLocks/>
          </p:cNvPicPr>
          <p:nvPr/>
        </p:nvPicPr>
        <p:blipFill>
          <a:blip r:embed="rId3">
            <a:alphaModFix amt="71000"/>
          </a:blip>
          <a:stretch>
            <a:fillRect/>
          </a:stretch>
        </p:blipFill>
        <p:spPr>
          <a:xfrm rot="9808505">
            <a:off x="7097114" y="4394194"/>
            <a:ext cx="1042723" cy="643951"/>
          </a:xfrm>
          <a:prstGeom prst="rect">
            <a:avLst/>
          </a:prstGeom>
        </p:spPr>
      </p:pic>
      <p:pic>
        <p:nvPicPr>
          <p:cNvPr id="713" name="Picture 712"/>
          <p:cNvPicPr>
            <a:picLocks/>
          </p:cNvPicPr>
          <p:nvPr/>
        </p:nvPicPr>
        <p:blipFill>
          <a:blip r:embed="rId3">
            <a:alphaModFix amt="71000"/>
          </a:blip>
          <a:stretch>
            <a:fillRect/>
          </a:stretch>
        </p:blipFill>
        <p:spPr>
          <a:xfrm rot="8599539">
            <a:off x="8489491" y="3761687"/>
            <a:ext cx="1042724" cy="643951"/>
          </a:xfrm>
          <a:prstGeom prst="rect">
            <a:avLst/>
          </a:prstGeom>
        </p:spPr>
      </p:pic>
      <p:pic>
        <p:nvPicPr>
          <p:cNvPr id="715" name="Picture 714"/>
          <p:cNvPicPr>
            <a:picLocks/>
          </p:cNvPicPr>
          <p:nvPr/>
        </p:nvPicPr>
        <p:blipFill>
          <a:blip r:embed="rId3">
            <a:alphaModFix amt="71000"/>
          </a:blip>
          <a:stretch>
            <a:fillRect/>
          </a:stretch>
        </p:blipFill>
        <p:spPr>
          <a:xfrm rot="10800000">
            <a:off x="5615026" y="4491369"/>
            <a:ext cx="1042723" cy="643950"/>
          </a:xfrm>
          <a:prstGeom prst="rect">
            <a:avLst/>
          </a:prstGeom>
        </p:spPr>
      </p:pic>
      <p:sp>
        <p:nvSpPr>
          <p:cNvPr id="717" name="Shape 717"/>
          <p:cNvSpPr/>
          <p:nvPr/>
        </p:nvSpPr>
        <p:spPr>
          <a:xfrm flipH="1" flipV="1">
            <a:off x="7234597" y="3279425"/>
            <a:ext cx="453454" cy="1684205"/>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18" name="Shape 718"/>
          <p:cNvSpPr/>
          <p:nvPr/>
        </p:nvSpPr>
        <p:spPr>
          <a:xfrm flipH="1" flipV="1">
            <a:off x="7261161" y="3265117"/>
            <a:ext cx="1941488" cy="1048851"/>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19" name="Shape 719"/>
          <p:cNvSpPr/>
          <p:nvPr/>
        </p:nvSpPr>
        <p:spPr>
          <a:xfrm flipV="1">
            <a:off x="6133308" y="3291669"/>
            <a:ext cx="1113538" cy="1748429"/>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0" name="Shape 720"/>
          <p:cNvSpPr/>
          <p:nvPr/>
        </p:nvSpPr>
        <p:spPr>
          <a:xfrm>
            <a:off x="4105383" y="5702840"/>
            <a:ext cx="4062010"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dirty="0">
                <a:solidFill>
                  <a:srgbClr val="FFFFFF"/>
                </a:solidFill>
                <a:latin typeface="Helvetica Light"/>
                <a:sym typeface="Helvetica Light"/>
              </a:rPr>
              <a:t>Camera 1 can’t see point s</a:t>
            </a:r>
          </a:p>
        </p:txBody>
      </p:sp>
      <p:sp>
        <p:nvSpPr>
          <p:cNvPr id="721" name="Shape 721"/>
          <p:cNvSpPr/>
          <p:nvPr/>
        </p:nvSpPr>
        <p:spPr>
          <a:xfrm>
            <a:off x="7185158" y="3192649"/>
            <a:ext cx="99385" cy="99385"/>
          </a:xfrm>
          <a:prstGeom prst="rect">
            <a:avLst/>
          </a:prstGeom>
          <a:solidFill>
            <a:schemeClr val="accent3">
              <a:hueOff val="-499813"/>
              <a:satOff val="-5228"/>
              <a:lumOff val="24899"/>
              <a:alpha val="71000"/>
            </a:schemeClr>
          </a:solidFill>
          <a:ln w="12700">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2" name="Shape 722"/>
          <p:cNvSpPr/>
          <p:nvPr/>
        </p:nvSpPr>
        <p:spPr>
          <a:xfrm flipV="1">
            <a:off x="4608556" y="3309786"/>
            <a:ext cx="2630571" cy="1709504"/>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3" name="Shape 723"/>
          <p:cNvSpPr/>
          <p:nvPr/>
        </p:nvSpPr>
        <p:spPr>
          <a:xfrm flipV="1">
            <a:off x="3129955" y="3259802"/>
            <a:ext cx="4044835" cy="1221308"/>
          </a:xfrm>
          <a:prstGeom prst="line">
            <a:avLst/>
          </a:prstGeom>
          <a:ln w="25400">
            <a:solidFill>
              <a:schemeClr val="accent5">
                <a:hueOff val="101205"/>
                <a:satOff val="-13598"/>
                <a:lumOff val="23877"/>
              </a:schemeClr>
            </a:solidFill>
            <a:prstDash val="sysDot"/>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724" name="Shape 724"/>
          <p:cNvSpPr/>
          <p:nvPr/>
        </p:nvSpPr>
        <p:spPr>
          <a:xfrm>
            <a:off x="3111204" y="3891840"/>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1</a:t>
            </a:r>
          </a:p>
        </p:txBody>
      </p:sp>
      <p:sp>
        <p:nvSpPr>
          <p:cNvPr id="725" name="Shape 725"/>
          <p:cNvSpPr/>
          <p:nvPr/>
        </p:nvSpPr>
        <p:spPr>
          <a:xfrm>
            <a:off x="4444488" y="4347714"/>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2</a:t>
            </a:r>
          </a:p>
        </p:txBody>
      </p:sp>
      <p:sp>
        <p:nvSpPr>
          <p:cNvPr id="726" name="Shape 726"/>
          <p:cNvSpPr/>
          <p:nvPr/>
        </p:nvSpPr>
        <p:spPr>
          <a:xfrm>
            <a:off x="6103444" y="4455871"/>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3</a:t>
            </a:r>
          </a:p>
        </p:txBody>
      </p:sp>
      <p:sp>
        <p:nvSpPr>
          <p:cNvPr id="727" name="Shape 727"/>
          <p:cNvSpPr/>
          <p:nvPr/>
        </p:nvSpPr>
        <p:spPr>
          <a:xfrm>
            <a:off x="7485669" y="4411222"/>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4</a:t>
            </a:r>
          </a:p>
        </p:txBody>
      </p:sp>
      <p:sp>
        <p:nvSpPr>
          <p:cNvPr id="728" name="Shape 728"/>
          <p:cNvSpPr/>
          <p:nvPr/>
        </p:nvSpPr>
        <p:spPr>
          <a:xfrm>
            <a:off x="8842993" y="3801843"/>
            <a:ext cx="253275"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5</a:t>
            </a:r>
          </a:p>
        </p:txBody>
      </p:sp>
      <p:sp>
        <p:nvSpPr>
          <p:cNvPr id="729" name="Shape 729"/>
          <p:cNvSpPr/>
          <p:nvPr/>
        </p:nvSpPr>
        <p:spPr>
          <a:xfrm>
            <a:off x="7409875" y="3011540"/>
            <a:ext cx="234039"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a:r>
              <a:rPr sz="2531" kern="0">
                <a:solidFill>
                  <a:srgbClr val="FFFFFF"/>
                </a:solidFill>
                <a:latin typeface="Helvetica Light"/>
                <a:sym typeface="Helvetica Light"/>
              </a:rPr>
              <a:t>s</a:t>
            </a:r>
          </a:p>
        </p:txBody>
      </p:sp>
      <p:sp>
        <p:nvSpPr>
          <p:cNvPr id="21" name="TextBox 20">
            <a:extLst>
              <a:ext uri="{FF2B5EF4-FFF2-40B4-BE49-F238E27FC236}">
                <a16:creationId xmlns:a16="http://schemas.microsoft.com/office/drawing/2014/main" id="{68990284-0538-764F-AF0F-CCD22113EDC6}"/>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grpSp>
        <p:nvGrpSpPr>
          <p:cNvPr id="22" name="Group 13">
            <a:extLst>
              <a:ext uri="{FF2B5EF4-FFF2-40B4-BE49-F238E27FC236}">
                <a16:creationId xmlns:a16="http://schemas.microsoft.com/office/drawing/2014/main" id="{8D2C4A51-3981-3145-9AE8-57AAE6FECEDB}"/>
              </a:ext>
            </a:extLst>
          </p:cNvPr>
          <p:cNvGrpSpPr/>
          <p:nvPr/>
        </p:nvGrpSpPr>
        <p:grpSpPr>
          <a:xfrm>
            <a:off x="6354882" y="85347"/>
            <a:ext cx="4091023" cy="1447799"/>
            <a:chOff x="-153197" y="2987786"/>
            <a:chExt cx="9155926" cy="3882915"/>
          </a:xfrm>
        </p:grpSpPr>
        <p:grpSp>
          <p:nvGrpSpPr>
            <p:cNvPr id="23" name="Group 581">
              <a:extLst>
                <a:ext uri="{FF2B5EF4-FFF2-40B4-BE49-F238E27FC236}">
                  <a16:creationId xmlns:a16="http://schemas.microsoft.com/office/drawing/2014/main" id="{77A6886A-E0B5-5749-A0BD-EBA6369F1B99}"/>
                </a:ext>
              </a:extLst>
            </p:cNvPr>
            <p:cNvGrpSpPr/>
            <p:nvPr/>
          </p:nvGrpSpPr>
          <p:grpSpPr>
            <a:xfrm>
              <a:off x="2776033" y="2987786"/>
              <a:ext cx="3115841" cy="3882914"/>
              <a:chOff x="0" y="0"/>
              <a:chExt cx="3115839" cy="3882912"/>
            </a:xfrm>
          </p:grpSpPr>
          <p:pic>
            <p:nvPicPr>
              <p:cNvPr id="30" name="right2.png">
                <a:extLst>
                  <a:ext uri="{FF2B5EF4-FFF2-40B4-BE49-F238E27FC236}">
                    <a16:creationId xmlns:a16="http://schemas.microsoft.com/office/drawing/2014/main" id="{00ED5793-2731-BE4C-8028-C742AC8594BC}"/>
                  </a:ext>
                </a:extLst>
              </p:cNvPr>
              <p:cNvPicPr>
                <a:picLocks noChangeAspect="1"/>
              </p:cNvPicPr>
              <p:nvPr/>
            </p:nvPicPr>
            <p:blipFill>
              <a:blip r:embed="rId4"/>
              <a:stretch>
                <a:fillRect/>
              </a:stretch>
            </p:blipFill>
            <p:spPr>
              <a:xfrm>
                <a:off x="139700" y="165100"/>
                <a:ext cx="2836440" cy="3552713"/>
              </a:xfrm>
              <a:prstGeom prst="rect">
                <a:avLst/>
              </a:prstGeom>
              <a:ln>
                <a:solidFill>
                  <a:schemeClr val="tx1"/>
                </a:solidFill>
              </a:ln>
              <a:effectLst/>
            </p:spPr>
          </p:pic>
          <p:pic>
            <p:nvPicPr>
              <p:cNvPr id="31" name="Picture 5">
                <a:extLst>
                  <a:ext uri="{FF2B5EF4-FFF2-40B4-BE49-F238E27FC236}">
                    <a16:creationId xmlns:a16="http://schemas.microsoft.com/office/drawing/2014/main" id="{DB95C3F7-5602-D14E-AD3F-C46CED5E3084}"/>
                  </a:ext>
                </a:extLst>
              </p:cNvPr>
              <p:cNvPicPr>
                <a:picLocks/>
              </p:cNvPicPr>
              <p:nvPr/>
            </p:nvPicPr>
            <p:blipFill>
              <a:blip r:embed="rId5"/>
              <a:stretch>
                <a:fillRect/>
              </a:stretch>
            </p:blipFill>
            <p:spPr>
              <a:xfrm>
                <a:off x="0" y="0"/>
                <a:ext cx="3115840" cy="3882913"/>
              </a:xfrm>
              <a:prstGeom prst="rect">
                <a:avLst/>
              </a:prstGeom>
              <a:ln>
                <a:solidFill>
                  <a:schemeClr val="tx1"/>
                </a:solidFill>
              </a:ln>
              <a:effectLst/>
            </p:spPr>
          </p:pic>
        </p:grpSp>
        <p:grpSp>
          <p:nvGrpSpPr>
            <p:cNvPr id="24" name="Group 584">
              <a:extLst>
                <a:ext uri="{FF2B5EF4-FFF2-40B4-BE49-F238E27FC236}">
                  <a16:creationId xmlns:a16="http://schemas.microsoft.com/office/drawing/2014/main" id="{41A7664A-5B99-BF4D-AFCE-550EBA256D81}"/>
                </a:ext>
              </a:extLst>
            </p:cNvPr>
            <p:cNvGrpSpPr/>
            <p:nvPr/>
          </p:nvGrpSpPr>
          <p:grpSpPr>
            <a:xfrm>
              <a:off x="-153197" y="2987787"/>
              <a:ext cx="2746163" cy="3882914"/>
              <a:chOff x="0" y="0"/>
              <a:chExt cx="2746162" cy="3882912"/>
            </a:xfrm>
          </p:grpSpPr>
          <p:pic>
            <p:nvPicPr>
              <p:cNvPr id="28" name="left2.png">
                <a:extLst>
                  <a:ext uri="{FF2B5EF4-FFF2-40B4-BE49-F238E27FC236}">
                    <a16:creationId xmlns:a16="http://schemas.microsoft.com/office/drawing/2014/main" id="{F3FC9CC9-C9D2-F64B-9B19-3EFC7E19BB21}"/>
                  </a:ext>
                </a:extLst>
              </p:cNvPr>
              <p:cNvPicPr>
                <a:picLocks noChangeAspect="1"/>
              </p:cNvPicPr>
              <p:nvPr/>
            </p:nvPicPr>
            <p:blipFill>
              <a:blip r:embed="rId6"/>
              <a:stretch>
                <a:fillRect/>
              </a:stretch>
            </p:blipFill>
            <p:spPr>
              <a:xfrm>
                <a:off x="139700" y="165100"/>
                <a:ext cx="2466763" cy="3552713"/>
              </a:xfrm>
              <a:prstGeom prst="rect">
                <a:avLst/>
              </a:prstGeom>
              <a:ln>
                <a:solidFill>
                  <a:schemeClr val="tx1"/>
                </a:solidFill>
              </a:ln>
              <a:effectLst/>
            </p:spPr>
          </p:pic>
          <p:pic>
            <p:nvPicPr>
              <p:cNvPr id="29" name="Picture 8">
                <a:extLst>
                  <a:ext uri="{FF2B5EF4-FFF2-40B4-BE49-F238E27FC236}">
                    <a16:creationId xmlns:a16="http://schemas.microsoft.com/office/drawing/2014/main" id="{7C9E0BC1-0AEB-7946-8827-25134AAAA9C8}"/>
                  </a:ext>
                </a:extLst>
              </p:cNvPr>
              <p:cNvPicPr>
                <a:picLocks/>
              </p:cNvPicPr>
              <p:nvPr/>
            </p:nvPicPr>
            <p:blipFill>
              <a:blip r:embed="rId7"/>
              <a:stretch>
                <a:fillRect/>
              </a:stretch>
            </p:blipFill>
            <p:spPr>
              <a:xfrm>
                <a:off x="0" y="0"/>
                <a:ext cx="2746163" cy="3882913"/>
              </a:xfrm>
              <a:prstGeom prst="rect">
                <a:avLst/>
              </a:prstGeom>
              <a:ln>
                <a:solidFill>
                  <a:schemeClr val="tx1"/>
                </a:solidFill>
              </a:ln>
              <a:effectLst/>
            </p:spPr>
          </p:pic>
        </p:grpSp>
        <p:grpSp>
          <p:nvGrpSpPr>
            <p:cNvPr id="25" name="Group 587">
              <a:extLst>
                <a:ext uri="{FF2B5EF4-FFF2-40B4-BE49-F238E27FC236}">
                  <a16:creationId xmlns:a16="http://schemas.microsoft.com/office/drawing/2014/main" id="{0183AEE8-9A46-8447-ABB2-3F2FCC470139}"/>
                </a:ext>
              </a:extLst>
            </p:cNvPr>
            <p:cNvGrpSpPr/>
            <p:nvPr/>
          </p:nvGrpSpPr>
          <p:grpSpPr>
            <a:xfrm>
              <a:off x="6074942" y="2987787"/>
              <a:ext cx="2927787" cy="3882914"/>
              <a:chOff x="0" y="0"/>
              <a:chExt cx="2927785" cy="3882912"/>
            </a:xfrm>
          </p:grpSpPr>
          <p:pic>
            <p:nvPicPr>
              <p:cNvPr id="26" name="right_most.png">
                <a:extLst>
                  <a:ext uri="{FF2B5EF4-FFF2-40B4-BE49-F238E27FC236}">
                    <a16:creationId xmlns:a16="http://schemas.microsoft.com/office/drawing/2014/main" id="{1FB1986A-9F06-784D-BD46-0E66E76CFFB0}"/>
                  </a:ext>
                </a:extLst>
              </p:cNvPr>
              <p:cNvPicPr>
                <a:picLocks noChangeAspect="1"/>
              </p:cNvPicPr>
              <p:nvPr/>
            </p:nvPicPr>
            <p:blipFill>
              <a:blip r:embed="rId8"/>
              <a:stretch>
                <a:fillRect/>
              </a:stretch>
            </p:blipFill>
            <p:spPr>
              <a:xfrm>
                <a:off x="139700" y="165100"/>
                <a:ext cx="2648386" cy="3552713"/>
              </a:xfrm>
              <a:prstGeom prst="rect">
                <a:avLst/>
              </a:prstGeom>
              <a:ln>
                <a:solidFill>
                  <a:schemeClr val="tx1"/>
                </a:solidFill>
              </a:ln>
              <a:effectLst/>
            </p:spPr>
          </p:pic>
          <p:pic>
            <p:nvPicPr>
              <p:cNvPr id="27" name="Picture 11">
                <a:extLst>
                  <a:ext uri="{FF2B5EF4-FFF2-40B4-BE49-F238E27FC236}">
                    <a16:creationId xmlns:a16="http://schemas.microsoft.com/office/drawing/2014/main" id="{D03B4926-7C2F-C346-AAB1-78CA51ACDD61}"/>
                  </a:ext>
                </a:extLst>
              </p:cNvPr>
              <p:cNvPicPr>
                <a:picLocks/>
              </p:cNvPicPr>
              <p:nvPr/>
            </p:nvPicPr>
            <p:blipFill>
              <a:blip r:embed="rId9"/>
              <a:stretch>
                <a:fillRect/>
              </a:stretch>
            </p:blipFill>
            <p:spPr>
              <a:xfrm>
                <a:off x="0" y="0"/>
                <a:ext cx="2927786" cy="3882913"/>
              </a:xfrm>
              <a:prstGeom prst="rect">
                <a:avLst/>
              </a:prstGeom>
              <a:ln>
                <a:solidFill>
                  <a:schemeClr val="tx1"/>
                </a:solidFill>
              </a:ln>
              <a:effectLst/>
            </p:spPr>
          </p:pic>
        </p:grpSp>
      </p:grpSp>
    </p:spTree>
    <p:extLst>
      <p:ext uri="{BB962C8B-B14F-4D97-AF65-F5344CB8AC3E}">
        <p14:creationId xmlns:p14="http://schemas.microsoft.com/office/powerpoint/2010/main" val="3821666361"/>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prstGeom prst="rect">
            <a:avLst/>
          </a:prstGeom>
        </p:spPr>
        <p:txBody>
          <a:bodyPr/>
          <a:lstStyle/>
          <a:p>
            <a:r>
              <a:t>Why MVS?</a:t>
            </a:r>
          </a:p>
        </p:txBody>
      </p:sp>
      <p:sp>
        <p:nvSpPr>
          <p:cNvPr id="634" name="Shape 634"/>
          <p:cNvSpPr>
            <a:spLocks noGrp="1"/>
          </p:cNvSpPr>
          <p:nvPr>
            <p:ph idx="1"/>
          </p:nvPr>
        </p:nvSpPr>
        <p:spPr>
          <a:prstGeom prst="rect">
            <a:avLst/>
          </a:prstGeom>
        </p:spPr>
        <p:txBody>
          <a:bodyPr/>
          <a:lstStyle/>
          <a:p>
            <a:pPr marL="457200" indent="-457200" defTabSz="369675">
              <a:spcBef>
                <a:spcPts val="0"/>
              </a:spcBef>
              <a:buFont typeface="Arial" panose="020B0604020202020204" pitchFamily="34" charset="0"/>
              <a:buChar char="•"/>
              <a:defRPr sz="3420"/>
            </a:pPr>
            <a:r>
              <a:rPr sz="2800" dirty="0"/>
              <a:t>Different points on the object’s surface will be more clearly visible in some subset of cameras</a:t>
            </a:r>
            <a:endParaRPr lang="en-US" sz="2800" dirty="0"/>
          </a:p>
          <a:p>
            <a:pPr marL="857250" lvl="1" indent="-457200" defTabSz="369675">
              <a:spcBef>
                <a:spcPts val="0"/>
              </a:spcBef>
              <a:buFont typeface="Arial" panose="020B0604020202020204" pitchFamily="34" charset="0"/>
              <a:buChar char="•"/>
              <a:defRPr sz="3420"/>
            </a:pPr>
            <a:r>
              <a:rPr sz="2400" dirty="0"/>
              <a:t>Could have high</a:t>
            </a:r>
            <a:r>
              <a:rPr lang="en-US" sz="2400" dirty="0"/>
              <a:t>-</a:t>
            </a:r>
            <a:r>
              <a:rPr sz="2400" dirty="0"/>
              <a:t>res closeups of some regions</a:t>
            </a:r>
            <a:endParaRPr lang="en-US" sz="2400" dirty="0"/>
          </a:p>
          <a:p>
            <a:pPr marL="857250" lvl="1" indent="-457200" defTabSz="369675">
              <a:spcBef>
                <a:spcPts val="0"/>
              </a:spcBef>
              <a:buFont typeface="Arial" panose="020B0604020202020204" pitchFamily="34" charset="0"/>
              <a:buChar char="•"/>
              <a:defRPr sz="3420"/>
            </a:pPr>
            <a:r>
              <a:rPr sz="2400" dirty="0"/>
              <a:t>Some surfaces are foreshortened from certain views</a:t>
            </a:r>
            <a:endParaRPr lang="en-US" sz="2400" dirty="0"/>
          </a:p>
          <a:p>
            <a:pPr marL="857250" lvl="1" indent="-457200" defTabSz="369675">
              <a:spcBef>
                <a:spcPts val="0"/>
              </a:spcBef>
              <a:buFont typeface="Arial" panose="020B0604020202020204" pitchFamily="34" charset="0"/>
              <a:buChar char="•"/>
              <a:defRPr sz="3420"/>
            </a:pPr>
            <a:r>
              <a:rPr lang="en-US" sz="2400" dirty="0"/>
              <a:t>Some points may be occluded entirely in certain views</a:t>
            </a:r>
          </a:p>
          <a:p>
            <a:pPr marL="457200" indent="-457200" defTabSz="369675">
              <a:spcBef>
                <a:spcPts val="0"/>
              </a:spcBef>
              <a:buFont typeface="Arial" panose="020B0604020202020204" pitchFamily="34" charset="0"/>
              <a:buChar char="•"/>
              <a:defRPr sz="3420"/>
            </a:pPr>
            <a:r>
              <a:rPr lang="en-US" sz="2800" dirty="0"/>
              <a:t>More measurements per point can reduce error</a:t>
            </a:r>
          </a:p>
          <a:p>
            <a:pPr marL="857250" lvl="1" indent="-457200" defTabSz="369675">
              <a:spcBef>
                <a:spcPts val="0"/>
              </a:spcBef>
              <a:buFont typeface="Arial" panose="020B0604020202020204" pitchFamily="34" charset="0"/>
              <a:buChar char="•"/>
              <a:defRPr sz="3420"/>
            </a:pPr>
            <a:endParaRPr sz="2400" dirty="0"/>
          </a:p>
          <a:p>
            <a:pPr marL="562550" lvl="1" indent="-281275" defTabSz="369675">
              <a:spcBef>
                <a:spcPts val="2601"/>
              </a:spcBef>
              <a:defRPr sz="3420"/>
            </a:pPr>
            <a:endParaRPr dirty="0"/>
          </a:p>
        </p:txBody>
      </p:sp>
      <p:sp>
        <p:nvSpPr>
          <p:cNvPr id="6" name="TextBox 5">
            <a:extLst>
              <a:ext uri="{FF2B5EF4-FFF2-40B4-BE49-F238E27FC236}">
                <a16:creationId xmlns:a16="http://schemas.microsoft.com/office/drawing/2014/main" id="{69E64255-DC47-2947-B96D-D17F8C134841}"/>
              </a:ext>
            </a:extLst>
          </p:cNvPr>
          <p:cNvSpPr txBox="1"/>
          <p:nvPr/>
        </p:nvSpPr>
        <p:spPr>
          <a:xfrm>
            <a:off x="8837819"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04886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Multi-view stereo</a:t>
            </a:r>
          </a:p>
        </p:txBody>
      </p:sp>
      <p:sp>
        <p:nvSpPr>
          <p:cNvPr id="24579" name="Rectangle 3"/>
          <p:cNvSpPr>
            <a:spLocks noGrp="1" noChangeArrowheads="1"/>
          </p:cNvSpPr>
          <p:nvPr>
            <p:ph idx="1"/>
          </p:nvPr>
        </p:nvSpPr>
        <p:spPr/>
        <p:txBody>
          <a:bodyPr/>
          <a:lstStyle/>
          <a:p>
            <a:pPr>
              <a:buFontTx/>
              <a:buChar char="•"/>
            </a:pPr>
            <a:r>
              <a:rPr lang="en-US" sz="2800" dirty="0"/>
              <a:t>Goal: given several images of the same object or scene, compute a representation of its 3D shape</a:t>
            </a:r>
            <a:br>
              <a:rPr lang="en-US" sz="2800" dirty="0"/>
            </a:br>
            <a:br>
              <a:rPr lang="en-US" sz="2800" dirty="0"/>
            </a:br>
            <a:br>
              <a:rPr lang="en-US" dirty="0"/>
            </a:br>
            <a:br>
              <a:rPr lang="en-US" dirty="0"/>
            </a:br>
            <a:br>
              <a:rPr lang="en-US" dirty="0"/>
            </a:br>
            <a:br>
              <a:rPr lang="en-US" dirty="0"/>
            </a:br>
            <a:endParaRPr lang="en-US" dirty="0"/>
          </a:p>
        </p:txBody>
      </p:sp>
      <p:pic>
        <p:nvPicPr>
          <p:cNvPr id="17" name="Picture 7">
            <a:extLst>
              <a:ext uri="{FF2B5EF4-FFF2-40B4-BE49-F238E27FC236}">
                <a16:creationId xmlns:a16="http://schemas.microsoft.com/office/drawing/2014/main" id="{67D26801-49AC-4841-AA0C-F889C23BB4B2}"/>
              </a:ext>
            </a:extLst>
          </p:cNvPr>
          <p:cNvPicPr>
            <a:picLocks noChangeAspect="1" noChangeArrowheads="1"/>
          </p:cNvPicPr>
          <p:nvPr>
            <p:custDataLst>
              <p:tags r:id="rId1"/>
            </p:custDataLst>
          </p:nvPr>
        </p:nvPicPr>
        <p:blipFill>
          <a:blip r:embed="rId7" cstate="print"/>
          <a:srcRect/>
          <a:stretch>
            <a:fillRect/>
          </a:stretch>
        </p:blipFill>
        <p:spPr bwMode="auto">
          <a:xfrm>
            <a:off x="3657600" y="2362200"/>
            <a:ext cx="5105400" cy="3689217"/>
          </a:xfrm>
          <a:prstGeom prst="rect">
            <a:avLst/>
          </a:prstGeom>
          <a:noFill/>
          <a:ln w="12700">
            <a:noFill/>
            <a:miter lim="800000"/>
            <a:headEnd/>
            <a:tailEnd/>
          </a:ln>
        </p:spPr>
      </p:pic>
      <p:pic>
        <p:nvPicPr>
          <p:cNvPr id="18" name="Picture 8">
            <a:extLst>
              <a:ext uri="{FF2B5EF4-FFF2-40B4-BE49-F238E27FC236}">
                <a16:creationId xmlns:a16="http://schemas.microsoft.com/office/drawing/2014/main" id="{D31635CC-7588-6140-A5A6-EC86FBBF4199}"/>
              </a:ext>
            </a:extLst>
          </p:cNvPr>
          <p:cNvPicPr>
            <a:picLocks noChangeAspect="1" noChangeArrowheads="1"/>
          </p:cNvPicPr>
          <p:nvPr>
            <p:custDataLst>
              <p:tags r:id="rId2"/>
            </p:custDataLst>
          </p:nvPr>
        </p:nvPicPr>
        <p:blipFill>
          <a:blip r:embed="rId8" cstate="print"/>
          <a:srcRect/>
          <a:stretch>
            <a:fillRect/>
          </a:stretch>
        </p:blipFill>
        <p:spPr bwMode="auto">
          <a:xfrm>
            <a:off x="3657600" y="2362200"/>
            <a:ext cx="5105400" cy="3689217"/>
          </a:xfrm>
          <a:prstGeom prst="rect">
            <a:avLst/>
          </a:prstGeom>
          <a:noFill/>
          <a:ln w="12700">
            <a:noFill/>
            <a:miter lim="800000"/>
            <a:headEnd/>
            <a:tailEnd/>
          </a:ln>
        </p:spPr>
      </p:pic>
      <p:pic>
        <p:nvPicPr>
          <p:cNvPr id="19" name="Picture 9">
            <a:extLst>
              <a:ext uri="{FF2B5EF4-FFF2-40B4-BE49-F238E27FC236}">
                <a16:creationId xmlns:a16="http://schemas.microsoft.com/office/drawing/2014/main" id="{CEAB06A7-7AB3-0642-844B-6657C1FD9623}"/>
              </a:ext>
            </a:extLst>
          </p:cNvPr>
          <p:cNvPicPr>
            <a:picLocks noChangeAspect="1" noChangeArrowheads="1"/>
          </p:cNvPicPr>
          <p:nvPr>
            <p:custDataLst>
              <p:tags r:id="rId3"/>
            </p:custDataLst>
          </p:nvPr>
        </p:nvPicPr>
        <p:blipFill>
          <a:blip r:embed="rId9" cstate="print"/>
          <a:srcRect/>
          <a:stretch>
            <a:fillRect/>
          </a:stretch>
        </p:blipFill>
        <p:spPr bwMode="auto">
          <a:xfrm>
            <a:off x="3657600" y="2362200"/>
            <a:ext cx="5105400" cy="3689217"/>
          </a:xfrm>
          <a:prstGeom prst="rect">
            <a:avLst/>
          </a:prstGeom>
          <a:noFill/>
          <a:ln w="12700">
            <a:noFill/>
            <a:miter lim="800000"/>
            <a:headEnd/>
            <a:tailEnd/>
          </a:ln>
        </p:spPr>
      </p:pic>
      <p:sp>
        <p:nvSpPr>
          <p:cNvPr id="20" name="Rectangle 11">
            <a:extLst>
              <a:ext uri="{FF2B5EF4-FFF2-40B4-BE49-F238E27FC236}">
                <a16:creationId xmlns:a16="http://schemas.microsoft.com/office/drawing/2014/main" id="{C35A19FA-F6A2-604A-8157-9D74766E32B7}"/>
              </a:ext>
            </a:extLst>
          </p:cNvPr>
          <p:cNvSpPr>
            <a:spLocks noChangeArrowheads="1"/>
          </p:cNvSpPr>
          <p:nvPr>
            <p:custDataLst>
              <p:tags r:id="rId4"/>
            </p:custDataLst>
          </p:nvPr>
        </p:nvSpPr>
        <p:spPr bwMode="auto">
          <a:xfrm>
            <a:off x="7086600" y="6477000"/>
            <a:ext cx="3581400" cy="304800"/>
          </a:xfrm>
          <a:prstGeom prst="rect">
            <a:avLst/>
          </a:prstGeom>
          <a:noFill/>
          <a:ln w="9525">
            <a:noFill/>
            <a:miter lim="800000"/>
            <a:headEnd/>
            <a:tailEnd/>
          </a:ln>
        </p:spPr>
        <p:txBody>
          <a:bodyPr>
            <a:spAutoFit/>
          </a:bodyPr>
          <a:lstStyle/>
          <a:p>
            <a:pPr algn="r"/>
            <a:r>
              <a:rPr lang="en-US" sz="1400" dirty="0">
                <a:solidFill>
                  <a:srgbClr val="000000"/>
                </a:solidFill>
                <a:latin typeface="Arial" pitchFamily="34" charset="0"/>
              </a:rPr>
              <a:t>Source: C. Hernandez, N. Snavely</a:t>
            </a:r>
          </a:p>
        </p:txBody>
      </p:sp>
    </p:spTree>
    <p:extLst>
      <p:ext uri="{BB962C8B-B14F-4D97-AF65-F5344CB8AC3E}">
        <p14:creationId xmlns:p14="http://schemas.microsoft.com/office/powerpoint/2010/main" val="312766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3" name="Shape 803"/>
          <p:cNvSpPr/>
          <p:nvPr/>
        </p:nvSpPr>
        <p:spPr>
          <a:xfrm rot="19390765" flipV="1">
            <a:off x="3889018" y="329472"/>
            <a:ext cx="5172835" cy="5172836"/>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4" name="Shape 804"/>
          <p:cNvSpPr/>
          <p:nvPr/>
        </p:nvSpPr>
        <p:spPr>
          <a:xfrm rot="19390765" flipV="1">
            <a:off x="3754329" y="-83683"/>
            <a:ext cx="3378103" cy="6155589"/>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5" name="Shape 805"/>
          <p:cNvSpPr/>
          <p:nvPr/>
        </p:nvSpPr>
        <p:spPr>
          <a:xfrm rot="19390765" flipH="1" flipV="1">
            <a:off x="3889018" y="329472"/>
            <a:ext cx="5172835" cy="5172836"/>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6" name="Shape 806"/>
          <p:cNvSpPr/>
          <p:nvPr/>
        </p:nvSpPr>
        <p:spPr>
          <a:xfrm rot="19390765" flipH="1" flipV="1">
            <a:off x="5243508" y="-1087016"/>
            <a:ext cx="3378103" cy="6155589"/>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7" name="Shape 807"/>
          <p:cNvSpPr/>
          <p:nvPr/>
        </p:nvSpPr>
        <p:spPr>
          <a:xfrm rot="19390765" flipH="1" flipV="1">
            <a:off x="5729092" y="431482"/>
            <a:ext cx="3411969" cy="446104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08" name="Shape 808"/>
          <p:cNvSpPr/>
          <p:nvPr/>
        </p:nvSpPr>
        <p:spPr>
          <a:xfrm rot="19390765" flipV="1">
            <a:off x="4260639" y="1441683"/>
            <a:ext cx="3411969" cy="446104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pic>
        <p:nvPicPr>
          <p:cNvPr id="809" name="Picture 808"/>
          <p:cNvPicPr>
            <a:picLocks/>
          </p:cNvPicPr>
          <p:nvPr/>
        </p:nvPicPr>
        <p:blipFill>
          <a:blip r:embed="rId2">
            <a:alphaModFix amt="71000"/>
          </a:blip>
          <a:stretch>
            <a:fillRect/>
          </a:stretch>
        </p:blipFill>
        <p:spPr>
          <a:xfrm rot="10354907">
            <a:off x="5415194" y="5977098"/>
            <a:ext cx="1042723" cy="643950"/>
          </a:xfrm>
          <a:prstGeom prst="rect">
            <a:avLst/>
          </a:prstGeom>
          <a:effectLst/>
        </p:spPr>
      </p:pic>
      <p:pic>
        <p:nvPicPr>
          <p:cNvPr id="811" name="Picture 810"/>
          <p:cNvPicPr>
            <a:picLocks/>
          </p:cNvPicPr>
          <p:nvPr/>
        </p:nvPicPr>
        <p:blipFill>
          <a:blip r:embed="rId2">
            <a:alphaModFix amt="71000"/>
          </a:blip>
          <a:stretch>
            <a:fillRect/>
          </a:stretch>
        </p:blipFill>
        <p:spPr>
          <a:xfrm rot="6619368">
            <a:off x="9389881" y="3018227"/>
            <a:ext cx="1042724" cy="643951"/>
          </a:xfrm>
          <a:prstGeom prst="rect">
            <a:avLst/>
          </a:prstGeom>
          <a:effectLst/>
        </p:spPr>
      </p:pic>
      <p:sp>
        <p:nvSpPr>
          <p:cNvPr id="814" name="Shape 814"/>
          <p:cNvSpPr/>
          <p:nvPr/>
        </p:nvSpPr>
        <p:spPr>
          <a:xfrm>
            <a:off x="5181600" y="1191480"/>
            <a:ext cx="1460005" cy="1704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257" y="19880"/>
                </a:lnTo>
                <a:lnTo>
                  <a:pt x="19409" y="21600"/>
                </a:lnTo>
                <a:lnTo>
                  <a:pt x="21600" y="8214"/>
                </a:lnTo>
                <a:lnTo>
                  <a:pt x="0" y="0"/>
                </a:lnTo>
                <a:close/>
              </a:path>
            </a:pathLst>
          </a:custGeom>
          <a:solidFill>
            <a:schemeClr val="accent1"/>
          </a:solidFill>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15" name="TextBox 14">
            <a:extLst>
              <a:ext uri="{FF2B5EF4-FFF2-40B4-BE49-F238E27FC236}">
                <a16:creationId xmlns:a16="http://schemas.microsoft.com/office/drawing/2014/main" id="{B99D04F2-CE08-254B-BADF-4FA05F0B2079}"/>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14" name="Shape 815">
            <a:extLst>
              <a:ext uri="{FF2B5EF4-FFF2-40B4-BE49-F238E27FC236}">
                <a16:creationId xmlns:a16="http://schemas.microsoft.com/office/drawing/2014/main" id="{60C8ACC7-2A28-5449-8C47-F827B771AD0D}"/>
              </a:ext>
            </a:extLst>
          </p:cNvPr>
          <p:cNvSpPr/>
          <p:nvPr/>
        </p:nvSpPr>
        <p:spPr>
          <a:xfrm>
            <a:off x="310242" y="3200779"/>
            <a:ext cx="3981893" cy="8510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410751"/>
            <a:r>
              <a:rPr lang="en-US" sz="2531" kern="0" dirty="0">
                <a:solidFill>
                  <a:srgbClr val="FFFFFF"/>
                </a:solidFill>
                <a:latin typeface="Helvetica Light"/>
                <a:sym typeface="Helvetica Light"/>
              </a:rPr>
              <a:t>More measurements reduce triangulation error</a:t>
            </a:r>
            <a:endParaRPr sz="2531" kern="0" dirty="0">
              <a:solidFill>
                <a:srgbClr val="FFFFFF"/>
              </a:solidFill>
              <a:latin typeface="Helvetica Light"/>
              <a:sym typeface="Helvetica Light"/>
            </a:endParaRPr>
          </a:p>
        </p:txBody>
      </p:sp>
    </p:spTree>
    <p:extLst>
      <p:ext uri="{BB962C8B-B14F-4D97-AF65-F5344CB8AC3E}">
        <p14:creationId xmlns:p14="http://schemas.microsoft.com/office/powerpoint/2010/main" val="131380463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animBg="1"/>
      <p:bldP spid="804" grpId="0" animBg="1"/>
      <p:bldP spid="805" grpId="0" animBg="1"/>
      <p:bldP spid="806" grpId="0" animBg="1"/>
      <p:bldP spid="8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 name="Shape 819"/>
          <p:cNvSpPr/>
          <p:nvPr/>
        </p:nvSpPr>
        <p:spPr>
          <a:xfrm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0" name="Shape 820"/>
          <p:cNvSpPr/>
          <p:nvPr/>
        </p:nvSpPr>
        <p:spPr>
          <a:xfrm flipV="1">
            <a:off x="3368968" y="-481127"/>
            <a:ext cx="3378103" cy="6155588"/>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1" name="Shape 821"/>
          <p:cNvSpPr/>
          <p:nvPr/>
        </p:nvSpPr>
        <p:spPr>
          <a:xfrm flipH="1" flipV="1">
            <a:off x="3344657" y="566153"/>
            <a:ext cx="5172834" cy="5172834"/>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2" name="Shape 822"/>
          <p:cNvSpPr/>
          <p:nvPr/>
        </p:nvSpPr>
        <p:spPr>
          <a:xfrm flipH="1" flipV="1">
            <a:off x="5162388" y="-391830"/>
            <a:ext cx="3378102" cy="6155588"/>
          </a:xfrm>
          <a:prstGeom prst="line">
            <a:avLst/>
          </a:prstGeom>
          <a:ln w="25400">
            <a:solidFill>
              <a:srgbClr val="FFFFFF"/>
            </a:solidFill>
            <a:prstDash val="sysDot"/>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3" name="Shape 823"/>
          <p:cNvSpPr/>
          <p:nvPr/>
        </p:nvSpPr>
        <p:spPr>
          <a:xfrm flipH="1" flipV="1">
            <a:off x="5145455" y="1293934"/>
            <a:ext cx="3411969" cy="4461043"/>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824" name="Shape 824"/>
          <p:cNvSpPr/>
          <p:nvPr/>
        </p:nvSpPr>
        <p:spPr>
          <a:xfrm flipV="1">
            <a:off x="3364511" y="1222556"/>
            <a:ext cx="3411969" cy="4461043"/>
          </a:xfrm>
          <a:prstGeom prst="line">
            <a:avLst/>
          </a:prstGeom>
          <a:ln w="25400">
            <a:solidFill>
              <a:srgbClr val="FFFFFF"/>
            </a:solidFill>
            <a:miter lim="400000"/>
            <a:tailEnd type="triangle"/>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pic>
        <p:nvPicPr>
          <p:cNvPr id="825" name="Picture 824"/>
          <p:cNvPicPr>
            <a:picLocks/>
          </p:cNvPicPr>
          <p:nvPr/>
        </p:nvPicPr>
        <p:blipFill>
          <a:blip r:embed="rId2">
            <a:alphaModFix amt="71000"/>
          </a:blip>
          <a:stretch>
            <a:fillRect/>
          </a:stretch>
        </p:blipFill>
        <p:spPr>
          <a:xfrm rot="12564142">
            <a:off x="2950752" y="5215931"/>
            <a:ext cx="1042723" cy="643950"/>
          </a:xfrm>
          <a:prstGeom prst="rect">
            <a:avLst/>
          </a:prstGeom>
        </p:spPr>
      </p:pic>
      <p:pic>
        <p:nvPicPr>
          <p:cNvPr id="827" name="Picture 826"/>
          <p:cNvPicPr>
            <a:picLocks/>
          </p:cNvPicPr>
          <p:nvPr/>
        </p:nvPicPr>
        <p:blipFill>
          <a:blip r:embed="rId2">
            <a:alphaModFix amt="71000"/>
          </a:blip>
          <a:stretch>
            <a:fillRect/>
          </a:stretch>
        </p:blipFill>
        <p:spPr>
          <a:xfrm rot="8828603">
            <a:off x="7905838" y="5229382"/>
            <a:ext cx="1042723" cy="643951"/>
          </a:xfrm>
          <a:prstGeom prst="rect">
            <a:avLst/>
          </a:prstGeom>
        </p:spPr>
      </p:pic>
      <p:grpSp>
        <p:nvGrpSpPr>
          <p:cNvPr id="839" name="Group 839"/>
          <p:cNvGrpSpPr/>
          <p:nvPr/>
        </p:nvGrpSpPr>
        <p:grpSpPr>
          <a:xfrm rot="19390765">
            <a:off x="3196213" y="-661072"/>
            <a:ext cx="6180006" cy="6585812"/>
            <a:chOff x="-132408" y="0"/>
            <a:chExt cx="8789341" cy="9366486"/>
          </a:xfrm>
        </p:grpSpPr>
        <p:sp>
          <p:nvSpPr>
            <p:cNvPr id="829" name="Shape 829"/>
            <p:cNvSpPr/>
            <p:nvPr/>
          </p:nvSpPr>
          <p:spPr>
            <a:xfrm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0" name="Shape 830"/>
            <p:cNvSpPr/>
            <p:nvPr/>
          </p:nvSpPr>
          <p:spPr>
            <a:xfrm flipV="1">
              <a:off x="591689" y="0"/>
              <a:ext cx="4804413"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1" name="Shape 831"/>
            <p:cNvSpPr/>
            <p:nvPr/>
          </p:nvSpPr>
          <p:spPr>
            <a:xfrm flipH="1" flipV="1">
              <a:off x="557115" y="1489465"/>
              <a:ext cx="7356920" cy="7356920"/>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2" name="Shape 832"/>
            <p:cNvSpPr/>
            <p:nvPr/>
          </p:nvSpPr>
          <p:spPr>
            <a:xfrm flipH="1" flipV="1">
              <a:off x="3142332" y="127000"/>
              <a:ext cx="4804412" cy="8754614"/>
            </a:xfrm>
            <a:prstGeom prst="line">
              <a:avLst/>
            </a:prstGeom>
            <a:noFill/>
            <a:ln w="25400" cap="flat">
              <a:solidFill>
                <a:srgbClr val="FFFFFF"/>
              </a:solidFill>
              <a:prstDash val="sysDot"/>
              <a:miter lim="400000"/>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3" name="Shape 833"/>
            <p:cNvSpPr/>
            <p:nvPr/>
          </p:nvSpPr>
          <p:spPr>
            <a:xfrm flipH="1" flipV="1">
              <a:off x="3118249" y="2524530"/>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sp>
          <p:nvSpPr>
            <p:cNvPr id="834" name="Shape 834"/>
            <p:cNvSpPr/>
            <p:nvPr/>
          </p:nvSpPr>
          <p:spPr>
            <a:xfrm flipV="1">
              <a:off x="585350" y="2423015"/>
              <a:ext cx="4852578" cy="6344594"/>
            </a:xfrm>
            <a:prstGeom prst="line">
              <a:avLst/>
            </a:prstGeom>
            <a:noFill/>
            <a:ln w="25400" cap="flat">
              <a:solidFill>
                <a:srgbClr val="FFFFFF"/>
              </a:solidFill>
              <a:prstDash val="solid"/>
              <a:miter lim="400000"/>
              <a:tailEnd type="triangle" w="med" len="med"/>
            </a:ln>
            <a:effectLst/>
          </p:spPr>
          <p:txBody>
            <a:bodyPr wrap="square" lIns="35719" tIns="35719" rIns="35719" bIns="35719" numCol="1" anchor="ctr">
              <a:noAutofit/>
            </a:bodyPr>
            <a:lstStyle/>
            <a:p>
              <a:pPr algn="ctr" defTabSz="410751">
                <a:defRPr sz="2600"/>
              </a:pPr>
              <a:endParaRPr sz="1828" kern="0">
                <a:solidFill>
                  <a:srgbClr val="FFFFFF"/>
                </a:solidFill>
                <a:latin typeface="Helvetica Light"/>
                <a:sym typeface="Helvetica Light"/>
              </a:endParaRPr>
            </a:p>
          </p:txBody>
        </p:sp>
        <p:pic>
          <p:nvPicPr>
            <p:cNvPr id="835" name="Picture 834"/>
            <p:cNvPicPr>
              <a:picLocks/>
            </p:cNvPicPr>
            <p:nvPr/>
          </p:nvPicPr>
          <p:blipFill>
            <a:blip r:embed="rId2">
              <a:alphaModFix amt="71000"/>
            </a:blip>
            <a:stretch>
              <a:fillRect/>
            </a:stretch>
          </p:blipFill>
          <p:spPr>
            <a:xfrm rot="12564142">
              <a:off x="-3107" y="8102483"/>
              <a:ext cx="1482984" cy="915840"/>
            </a:xfrm>
            <a:prstGeom prst="rect">
              <a:avLst/>
            </a:prstGeom>
            <a:effectLst/>
          </p:spPr>
        </p:pic>
        <p:pic>
          <p:nvPicPr>
            <p:cNvPr id="837" name="Picture 836"/>
            <p:cNvPicPr>
              <a:picLocks/>
            </p:cNvPicPr>
            <p:nvPr/>
          </p:nvPicPr>
          <p:blipFill>
            <a:blip r:embed="rId2">
              <a:alphaModFix amt="71000"/>
            </a:blip>
            <a:stretch>
              <a:fillRect/>
            </a:stretch>
          </p:blipFill>
          <p:spPr>
            <a:xfrm rot="8828603">
              <a:off x="7044125" y="8121612"/>
              <a:ext cx="1482985" cy="915841"/>
            </a:xfrm>
            <a:prstGeom prst="rect">
              <a:avLst/>
            </a:prstGeom>
            <a:effectLst/>
          </p:spPr>
        </p:pic>
      </p:grpSp>
      <p:sp>
        <p:nvSpPr>
          <p:cNvPr id="840" name="Shape 840"/>
          <p:cNvSpPr/>
          <p:nvPr/>
        </p:nvSpPr>
        <p:spPr>
          <a:xfrm>
            <a:off x="5295131" y="1427386"/>
            <a:ext cx="1278539" cy="1468213"/>
          </a:xfrm>
          <a:custGeom>
            <a:avLst/>
            <a:gdLst>
              <a:gd name="connsiteX0" fmla="*/ 6565 w 21600"/>
              <a:gd name="connsiteY0" fmla="*/ 0 h 22099"/>
              <a:gd name="connsiteX1" fmla="*/ 0 w 21600"/>
              <a:gd name="connsiteY1" fmla="*/ 10571 h 22099"/>
              <a:gd name="connsiteX2" fmla="*/ 1696 w 21600"/>
              <a:gd name="connsiteY2" fmla="*/ 18525 h 22099"/>
              <a:gd name="connsiteX3" fmla="*/ 5225 w 21600"/>
              <a:gd name="connsiteY3" fmla="*/ 21081 h 22099"/>
              <a:gd name="connsiteX4" fmla="*/ 15279 w 21600"/>
              <a:gd name="connsiteY4" fmla="*/ 22099 h 22099"/>
              <a:gd name="connsiteX5" fmla="*/ 20515 w 21600"/>
              <a:gd name="connsiteY5" fmla="*/ 17228 h 22099"/>
              <a:gd name="connsiteX6" fmla="*/ 21600 w 21600"/>
              <a:gd name="connsiteY6" fmla="*/ 11730 h 22099"/>
              <a:gd name="connsiteX7" fmla="*/ 17197 w 21600"/>
              <a:gd name="connsiteY7" fmla="*/ 4814 h 22099"/>
              <a:gd name="connsiteX8" fmla="*/ 6565 w 21600"/>
              <a:gd name="connsiteY8" fmla="*/ 0 h 22099"/>
              <a:gd name="connsiteX0" fmla="*/ 6565 w 21600"/>
              <a:gd name="connsiteY0" fmla="*/ 0 h 22099"/>
              <a:gd name="connsiteX1" fmla="*/ 0 w 21600"/>
              <a:gd name="connsiteY1" fmla="*/ 10571 h 22099"/>
              <a:gd name="connsiteX2" fmla="*/ 1696 w 21600"/>
              <a:gd name="connsiteY2" fmla="*/ 18525 h 22099"/>
              <a:gd name="connsiteX3" fmla="*/ 5225 w 21600"/>
              <a:gd name="connsiteY3" fmla="*/ 21081 h 22099"/>
              <a:gd name="connsiteX4" fmla="*/ 15279 w 21600"/>
              <a:gd name="connsiteY4" fmla="*/ 22099 h 22099"/>
              <a:gd name="connsiteX5" fmla="*/ 20515 w 21600"/>
              <a:gd name="connsiteY5" fmla="*/ 17228 h 22099"/>
              <a:gd name="connsiteX6" fmla="*/ 21600 w 21600"/>
              <a:gd name="connsiteY6" fmla="*/ 11730 h 22099"/>
              <a:gd name="connsiteX7" fmla="*/ 17760 w 21600"/>
              <a:gd name="connsiteY7" fmla="*/ 4714 h 22099"/>
              <a:gd name="connsiteX8" fmla="*/ 6565 w 21600"/>
              <a:gd name="connsiteY8" fmla="*/ 0 h 22099"/>
              <a:gd name="connsiteX0" fmla="*/ 6565 w 21713"/>
              <a:gd name="connsiteY0" fmla="*/ 0 h 22099"/>
              <a:gd name="connsiteX1" fmla="*/ 0 w 21713"/>
              <a:gd name="connsiteY1" fmla="*/ 10571 h 22099"/>
              <a:gd name="connsiteX2" fmla="*/ 1696 w 21713"/>
              <a:gd name="connsiteY2" fmla="*/ 18525 h 22099"/>
              <a:gd name="connsiteX3" fmla="*/ 5225 w 21713"/>
              <a:gd name="connsiteY3" fmla="*/ 21081 h 22099"/>
              <a:gd name="connsiteX4" fmla="*/ 15279 w 21713"/>
              <a:gd name="connsiteY4" fmla="*/ 22099 h 22099"/>
              <a:gd name="connsiteX5" fmla="*/ 20515 w 21713"/>
              <a:gd name="connsiteY5" fmla="*/ 17228 h 22099"/>
              <a:gd name="connsiteX6" fmla="*/ 21713 w 21713"/>
              <a:gd name="connsiteY6" fmla="*/ 11630 h 22099"/>
              <a:gd name="connsiteX7" fmla="*/ 17760 w 21713"/>
              <a:gd name="connsiteY7" fmla="*/ 4714 h 22099"/>
              <a:gd name="connsiteX8" fmla="*/ 6565 w 21713"/>
              <a:gd name="connsiteY8" fmla="*/ 0 h 22099"/>
              <a:gd name="connsiteX0" fmla="*/ 6565 w 21713"/>
              <a:gd name="connsiteY0" fmla="*/ 0 h 22099"/>
              <a:gd name="connsiteX1" fmla="*/ 0 w 21713"/>
              <a:gd name="connsiteY1" fmla="*/ 10571 h 22099"/>
              <a:gd name="connsiteX2" fmla="*/ 1696 w 21713"/>
              <a:gd name="connsiteY2" fmla="*/ 18525 h 22099"/>
              <a:gd name="connsiteX3" fmla="*/ 5225 w 21713"/>
              <a:gd name="connsiteY3" fmla="*/ 21081 h 22099"/>
              <a:gd name="connsiteX4" fmla="*/ 15279 w 21713"/>
              <a:gd name="connsiteY4" fmla="*/ 22099 h 22099"/>
              <a:gd name="connsiteX5" fmla="*/ 20965 w 21713"/>
              <a:gd name="connsiteY5" fmla="*/ 17328 h 22099"/>
              <a:gd name="connsiteX6" fmla="*/ 21713 w 21713"/>
              <a:gd name="connsiteY6" fmla="*/ 11630 h 22099"/>
              <a:gd name="connsiteX7" fmla="*/ 17760 w 21713"/>
              <a:gd name="connsiteY7" fmla="*/ 4714 h 22099"/>
              <a:gd name="connsiteX8" fmla="*/ 6565 w 21713"/>
              <a:gd name="connsiteY8" fmla="*/ 0 h 2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3" h="22099" extrusionOk="0">
                <a:moveTo>
                  <a:pt x="6565" y="0"/>
                </a:moveTo>
                <a:lnTo>
                  <a:pt x="0" y="10571"/>
                </a:lnTo>
                <a:lnTo>
                  <a:pt x="1696" y="18525"/>
                </a:lnTo>
                <a:lnTo>
                  <a:pt x="5225" y="21081"/>
                </a:lnTo>
                <a:lnTo>
                  <a:pt x="15279" y="22099"/>
                </a:lnTo>
                <a:lnTo>
                  <a:pt x="20965" y="17328"/>
                </a:lnTo>
                <a:lnTo>
                  <a:pt x="21713" y="11630"/>
                </a:lnTo>
                <a:lnTo>
                  <a:pt x="17760" y="4714"/>
                </a:lnTo>
                <a:lnTo>
                  <a:pt x="6565" y="0"/>
                </a:lnTo>
                <a:close/>
              </a:path>
            </a:pathLst>
          </a:custGeom>
          <a:solidFill>
            <a:schemeClr val="accent1"/>
          </a:solidFill>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25" name="TextBox 24">
            <a:extLst>
              <a:ext uri="{FF2B5EF4-FFF2-40B4-BE49-F238E27FC236}">
                <a16:creationId xmlns:a16="http://schemas.microsoft.com/office/drawing/2014/main" id="{541D6AEF-9D8C-6A40-9EF0-788FC2ADF40F}"/>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22" name="Shape 815">
            <a:extLst>
              <a:ext uri="{FF2B5EF4-FFF2-40B4-BE49-F238E27FC236}">
                <a16:creationId xmlns:a16="http://schemas.microsoft.com/office/drawing/2014/main" id="{4E1BDAB3-354C-0E47-B9F1-E775A4259863}"/>
              </a:ext>
            </a:extLst>
          </p:cNvPr>
          <p:cNvSpPr/>
          <p:nvPr/>
        </p:nvSpPr>
        <p:spPr>
          <a:xfrm>
            <a:off x="310242" y="3200779"/>
            <a:ext cx="3981893" cy="8510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410751"/>
            <a:r>
              <a:rPr lang="en-US" sz="2531" kern="0" dirty="0">
                <a:solidFill>
                  <a:srgbClr val="FFFFFF"/>
                </a:solidFill>
                <a:latin typeface="Helvetica Light"/>
                <a:sym typeface="Helvetica Light"/>
              </a:rPr>
              <a:t>More measurements reduce triangulation error</a:t>
            </a:r>
            <a:endParaRPr sz="2531" kern="0" dirty="0">
              <a:solidFill>
                <a:srgbClr val="FFFFFF"/>
              </a:solidFill>
              <a:latin typeface="Helvetica Light"/>
              <a:sym typeface="Helvetica Light"/>
            </a:endParaRPr>
          </a:p>
        </p:txBody>
      </p:sp>
    </p:spTree>
    <p:extLst>
      <p:ext uri="{BB962C8B-B14F-4D97-AF65-F5344CB8AC3E}">
        <p14:creationId xmlns:p14="http://schemas.microsoft.com/office/powerpoint/2010/main" val="2048593425"/>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Applications and motivation</a:t>
            </a:r>
          </a:p>
          <a:p>
            <a:pPr>
              <a:buFont typeface="Arial" panose="020B0604020202020204" pitchFamily="34" charset="0"/>
              <a:buChar char="•"/>
            </a:pPr>
            <a:r>
              <a:rPr lang="en-US" sz="2800" dirty="0"/>
              <a:t>Plane sweep stereo</a:t>
            </a:r>
          </a:p>
          <a:p>
            <a:pPr>
              <a:buFont typeface="Arial" panose="020B0604020202020204" pitchFamily="34" charset="0"/>
              <a:buChar char="•"/>
            </a:pPr>
            <a:r>
              <a:rPr lang="en-US" sz="2800" dirty="0"/>
              <a:t>Depth map fusion</a:t>
            </a:r>
          </a:p>
        </p:txBody>
      </p:sp>
    </p:spTree>
    <p:extLst>
      <p:ext uri="{BB962C8B-B14F-4D97-AF65-F5344CB8AC3E}">
        <p14:creationId xmlns:p14="http://schemas.microsoft.com/office/powerpoint/2010/main" val="18361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noChangeAspect="1"/>
          </p:cNvGrpSpPr>
          <p:nvPr/>
        </p:nvGrpSpPr>
        <p:grpSpPr bwMode="auto">
          <a:xfrm>
            <a:off x="5791200" y="1638300"/>
            <a:ext cx="914400" cy="800100"/>
            <a:chOff x="2496" y="2640"/>
            <a:chExt cx="384" cy="336"/>
          </a:xfrm>
        </p:grpSpPr>
        <p:sp>
          <p:nvSpPr>
            <p:cNvPr id="30783" name="Oval 3"/>
            <p:cNvSpPr>
              <a:spLocks noChangeAspect="1"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84" name="Rectangle 4"/>
            <p:cNvSpPr>
              <a:spLocks noChangeAspect="1"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85" name="Oval 5"/>
            <p:cNvSpPr>
              <a:spLocks noChangeAspect="1"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6" name="Oval 6"/>
            <p:cNvSpPr>
              <a:spLocks noChangeAspect="1"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7" name="Rectangle 7"/>
            <p:cNvSpPr>
              <a:spLocks noChangeAspect="1"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8" name="AutoShape 8"/>
            <p:cNvSpPr>
              <a:spLocks noChangeAspect="1"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sp>
        <p:nvSpPr>
          <p:cNvPr id="30723" name="Rectangle 9"/>
          <p:cNvSpPr>
            <a:spLocks noGrp="1" noChangeArrowheads="1"/>
          </p:cNvSpPr>
          <p:nvPr>
            <p:ph type="title"/>
          </p:nvPr>
        </p:nvSpPr>
        <p:spPr/>
        <p:txBody>
          <a:bodyPr/>
          <a:lstStyle/>
          <a:p>
            <a:r>
              <a:rPr lang="en-US" dirty="0"/>
              <a:t>Plane sweep stereo</a:t>
            </a:r>
          </a:p>
        </p:txBody>
      </p:sp>
      <p:sp>
        <p:nvSpPr>
          <p:cNvPr id="30725" name="Rectangle 11"/>
          <p:cNvSpPr>
            <a:spLocks noChangeArrowheads="1"/>
          </p:cNvSpPr>
          <p:nvPr/>
        </p:nvSpPr>
        <p:spPr bwMode="auto">
          <a:xfrm>
            <a:off x="5486400" y="2514600"/>
            <a:ext cx="1371600" cy="8382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30726" name="AutoShape 12"/>
          <p:cNvSpPr>
            <a:spLocks noChangeArrowheads="1"/>
          </p:cNvSpPr>
          <p:nvPr/>
        </p:nvSpPr>
        <p:spPr bwMode="auto">
          <a:xfrm rot="5400000">
            <a:off x="41338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sp>
        <p:nvSpPr>
          <p:cNvPr id="30727" name="AutoShape 13"/>
          <p:cNvSpPr>
            <a:spLocks noChangeArrowheads="1"/>
          </p:cNvSpPr>
          <p:nvPr/>
        </p:nvSpPr>
        <p:spPr bwMode="auto">
          <a:xfrm rot="16200000" flipH="1">
            <a:off x="71056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grpSp>
        <p:nvGrpSpPr>
          <p:cNvPr id="30728" name="Group 14"/>
          <p:cNvGrpSpPr>
            <a:grpSpLocks/>
          </p:cNvGrpSpPr>
          <p:nvPr/>
        </p:nvGrpSpPr>
        <p:grpSpPr bwMode="auto">
          <a:xfrm>
            <a:off x="5867400" y="2667000"/>
            <a:ext cx="609600" cy="533400"/>
            <a:chOff x="2496" y="2640"/>
            <a:chExt cx="384" cy="336"/>
          </a:xfrm>
        </p:grpSpPr>
        <p:sp>
          <p:nvSpPr>
            <p:cNvPr id="30777" name="Oval 15"/>
            <p:cNvSpPr>
              <a:spLocks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8" name="Rectangle 16"/>
            <p:cNvSpPr>
              <a:spLocks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9" name="Oval 17"/>
            <p:cNvSpPr>
              <a:spLocks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0" name="Oval 18"/>
            <p:cNvSpPr>
              <a:spLocks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1" name="Rectangle 19"/>
            <p:cNvSpPr>
              <a:spLocks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2" name="AutoShape 20"/>
            <p:cNvSpPr>
              <a:spLocks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29" name="Group 21"/>
          <p:cNvGrpSpPr>
            <a:grpSpLocks/>
          </p:cNvGrpSpPr>
          <p:nvPr/>
        </p:nvGrpSpPr>
        <p:grpSpPr bwMode="auto">
          <a:xfrm>
            <a:off x="7391401" y="2514600"/>
            <a:ext cx="504825" cy="533400"/>
            <a:chOff x="3456" y="2544"/>
            <a:chExt cx="318" cy="336"/>
          </a:xfrm>
        </p:grpSpPr>
        <p:sp>
          <p:nvSpPr>
            <p:cNvPr id="30771" name="Oval 22"/>
            <p:cNvSpPr>
              <a:spLocks noChangeArrowheads="1"/>
            </p:cNvSpPr>
            <p:nvPr/>
          </p:nvSpPr>
          <p:spPr bwMode="auto">
            <a:xfrm>
              <a:off x="3648" y="2640"/>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2" name="Rectangle 23"/>
            <p:cNvSpPr>
              <a:spLocks noChangeArrowheads="1"/>
            </p:cNvSpPr>
            <p:nvPr/>
          </p:nvSpPr>
          <p:spPr bwMode="auto">
            <a:xfrm>
              <a:off x="3456" y="2592"/>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3" name="Oval 24"/>
            <p:cNvSpPr>
              <a:spLocks noChangeArrowheads="1"/>
            </p:cNvSpPr>
            <p:nvPr/>
          </p:nvSpPr>
          <p:spPr bwMode="auto">
            <a:xfrm>
              <a:off x="3456" y="2784"/>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74" name="Oval 25"/>
            <p:cNvSpPr>
              <a:spLocks noChangeArrowheads="1"/>
            </p:cNvSpPr>
            <p:nvPr/>
          </p:nvSpPr>
          <p:spPr bwMode="auto">
            <a:xfrm>
              <a:off x="3456" y="2544"/>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75" name="Rectangle 26"/>
            <p:cNvSpPr>
              <a:spLocks noChangeArrowheads="1"/>
            </p:cNvSpPr>
            <p:nvPr/>
          </p:nvSpPr>
          <p:spPr bwMode="auto">
            <a:xfrm>
              <a:off x="3468" y="2742"/>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6" name="AutoShape 27"/>
            <p:cNvSpPr>
              <a:spLocks noChangeArrowheads="1"/>
            </p:cNvSpPr>
            <p:nvPr/>
          </p:nvSpPr>
          <p:spPr bwMode="auto">
            <a:xfrm>
              <a:off x="3474" y="2640"/>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30" name="Group 28"/>
          <p:cNvGrpSpPr>
            <a:grpSpLocks/>
          </p:cNvGrpSpPr>
          <p:nvPr/>
        </p:nvGrpSpPr>
        <p:grpSpPr bwMode="auto">
          <a:xfrm>
            <a:off x="4419601" y="2438400"/>
            <a:ext cx="504825" cy="533400"/>
            <a:chOff x="1584" y="2496"/>
            <a:chExt cx="318" cy="336"/>
          </a:xfrm>
        </p:grpSpPr>
        <p:sp>
          <p:nvSpPr>
            <p:cNvPr id="30765" name="Oval 29"/>
            <p:cNvSpPr>
              <a:spLocks noChangeArrowheads="1"/>
            </p:cNvSpPr>
            <p:nvPr/>
          </p:nvSpPr>
          <p:spPr bwMode="auto">
            <a:xfrm>
              <a:off x="1776" y="2544"/>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66" name="Rectangle 30"/>
            <p:cNvSpPr>
              <a:spLocks noChangeArrowheads="1"/>
            </p:cNvSpPr>
            <p:nvPr/>
          </p:nvSpPr>
          <p:spPr bwMode="auto">
            <a:xfrm>
              <a:off x="1584" y="2544"/>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67" name="Oval 31"/>
            <p:cNvSpPr>
              <a:spLocks noChangeArrowheads="1"/>
            </p:cNvSpPr>
            <p:nvPr/>
          </p:nvSpPr>
          <p:spPr bwMode="auto">
            <a:xfrm>
              <a:off x="1584" y="2736"/>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68" name="Oval 32"/>
            <p:cNvSpPr>
              <a:spLocks noChangeArrowheads="1"/>
            </p:cNvSpPr>
            <p:nvPr/>
          </p:nvSpPr>
          <p:spPr bwMode="auto">
            <a:xfrm>
              <a:off x="1584" y="2496"/>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69" name="Rectangle 33"/>
            <p:cNvSpPr>
              <a:spLocks noChangeArrowheads="1"/>
            </p:cNvSpPr>
            <p:nvPr/>
          </p:nvSpPr>
          <p:spPr bwMode="auto">
            <a:xfrm>
              <a:off x="1596" y="2694"/>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0" name="AutoShape 34"/>
            <p:cNvSpPr>
              <a:spLocks noChangeArrowheads="1"/>
            </p:cNvSpPr>
            <p:nvPr/>
          </p:nvSpPr>
          <p:spPr bwMode="auto">
            <a:xfrm>
              <a:off x="1680" y="2614"/>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sp>
        <p:nvSpPr>
          <p:cNvPr id="30735" name="Text Box 52"/>
          <p:cNvSpPr txBox="1">
            <a:spLocks noChangeArrowheads="1"/>
          </p:cNvSpPr>
          <p:nvPr/>
        </p:nvSpPr>
        <p:spPr bwMode="auto">
          <a:xfrm>
            <a:off x="6324600" y="3352800"/>
            <a:ext cx="1752600" cy="369332"/>
          </a:xfrm>
          <a:prstGeom prst="rect">
            <a:avLst/>
          </a:prstGeom>
          <a:noFill/>
          <a:ln w="12700">
            <a:noFill/>
            <a:miter lim="800000"/>
            <a:headEnd type="none" w="sm" len="sm"/>
            <a:tailEnd type="none" w="sm" len="sm"/>
          </a:ln>
        </p:spPr>
        <p:txBody>
          <a:bodyPr wrap="square">
            <a:spAutoFit/>
          </a:bodyPr>
          <a:lstStyle/>
          <a:p>
            <a:pPr eaLnBrk="1" hangingPunct="1">
              <a:spcBef>
                <a:spcPct val="50000"/>
              </a:spcBef>
            </a:pPr>
            <a:r>
              <a:rPr lang="en-US" sz="1800" dirty="0">
                <a:latin typeface="Times New Roman" pitchFamily="18" charset="0"/>
              </a:rPr>
              <a:t>reference camera</a:t>
            </a:r>
          </a:p>
        </p:txBody>
      </p:sp>
      <p:sp>
        <p:nvSpPr>
          <p:cNvPr id="30737" name="Text Box 54"/>
          <p:cNvSpPr txBox="1">
            <a:spLocks noChangeArrowheads="1"/>
          </p:cNvSpPr>
          <p:nvPr/>
        </p:nvSpPr>
        <p:spPr bwMode="auto">
          <a:xfrm>
            <a:off x="2895600" y="22098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30743" name="Text Box 70"/>
          <p:cNvSpPr txBox="1">
            <a:spLocks noChangeArrowheads="1"/>
          </p:cNvSpPr>
          <p:nvPr/>
        </p:nvSpPr>
        <p:spPr bwMode="auto">
          <a:xfrm>
            <a:off x="8077200" y="22860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41" name="Rectangle 10">
            <a:extLst>
              <a:ext uri="{FF2B5EF4-FFF2-40B4-BE49-F238E27FC236}">
                <a16:creationId xmlns:a16="http://schemas.microsoft.com/office/drawing/2014/main" id="{08B7EBCB-D1D2-D54F-ABA3-8DFAB309DE9F}"/>
              </a:ext>
            </a:extLst>
          </p:cNvPr>
          <p:cNvSpPr txBox="1">
            <a:spLocks noChangeArrowheads="1"/>
          </p:cNvSpPr>
          <p:nvPr/>
        </p:nvSpPr>
        <p:spPr bwMode="auto">
          <a:xfrm>
            <a:off x="457200" y="4876801"/>
            <a:ext cx="11658600" cy="1247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buFontTx/>
              <a:buChar char="•"/>
            </a:pPr>
            <a:r>
              <a:rPr lang="en-US" sz="2800" kern="0"/>
              <a:t>Sweep plane across a range of depths w.r.t. a reference camera</a:t>
            </a:r>
          </a:p>
          <a:p>
            <a:pPr marL="342900" lvl="1" indent="-342900"/>
            <a:r>
              <a:rPr lang="en-US" sz="2800" kern="0"/>
              <a:t>For each depth, project each input image onto that plane (homography) and compare the resulting stack of images</a:t>
            </a:r>
            <a:endParaRPr lang="en-US" sz="2800" kern="0" dirty="0"/>
          </a:p>
        </p:txBody>
      </p:sp>
      <p:sp>
        <p:nvSpPr>
          <p:cNvPr id="42" name="Rectangle 69">
            <a:extLst>
              <a:ext uri="{FF2B5EF4-FFF2-40B4-BE49-F238E27FC236}">
                <a16:creationId xmlns:a16="http://schemas.microsoft.com/office/drawing/2014/main" id="{34331A94-17DF-FA4F-8E2E-3566C265BAFC}"/>
              </a:ext>
            </a:extLst>
          </p:cNvPr>
          <p:cNvSpPr>
            <a:spLocks noChangeArrowheads="1"/>
          </p:cNvSpPr>
          <p:nvPr/>
        </p:nvSpPr>
        <p:spPr bwMode="auto">
          <a:xfrm>
            <a:off x="1828800" y="6415088"/>
            <a:ext cx="8610600" cy="366712"/>
          </a:xfrm>
          <a:prstGeom prst="rect">
            <a:avLst/>
          </a:prstGeom>
          <a:noFill/>
          <a:ln w="9525">
            <a:noFill/>
            <a:miter lim="800000"/>
            <a:headEnd/>
            <a:tailEnd/>
          </a:ln>
        </p:spPr>
        <p:txBody>
          <a:bodyPr anchor="ctr">
            <a:spAutoFit/>
          </a:bodyPr>
          <a:lstStyle/>
          <a:p>
            <a:pPr algn="ctr"/>
            <a:r>
              <a:rPr lang="en-US" sz="1800" dirty="0"/>
              <a:t>R. Collins, </a:t>
            </a:r>
            <a:r>
              <a:rPr lang="en-US" sz="1800" dirty="0">
                <a:hlinkClick r:id="rId3"/>
              </a:rPr>
              <a:t>A space-sweep approach to true multi-image matching</a:t>
            </a:r>
            <a:r>
              <a:rPr lang="en-US" sz="1800" dirty="0"/>
              <a:t>, CVPR  1996 </a:t>
            </a:r>
          </a:p>
        </p:txBody>
      </p:sp>
    </p:spTree>
    <p:extLst>
      <p:ext uri="{BB962C8B-B14F-4D97-AF65-F5344CB8AC3E}">
        <p14:creationId xmlns:p14="http://schemas.microsoft.com/office/powerpoint/2010/main" val="211490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noChangeAspect="1"/>
          </p:cNvGrpSpPr>
          <p:nvPr/>
        </p:nvGrpSpPr>
        <p:grpSpPr bwMode="auto">
          <a:xfrm>
            <a:off x="5791200" y="1638300"/>
            <a:ext cx="914400" cy="800100"/>
            <a:chOff x="2496" y="2640"/>
            <a:chExt cx="384" cy="336"/>
          </a:xfrm>
        </p:grpSpPr>
        <p:sp>
          <p:nvSpPr>
            <p:cNvPr id="30783" name="Oval 3"/>
            <p:cNvSpPr>
              <a:spLocks noChangeAspect="1"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84" name="Rectangle 4"/>
            <p:cNvSpPr>
              <a:spLocks noChangeAspect="1"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85" name="Oval 5"/>
            <p:cNvSpPr>
              <a:spLocks noChangeAspect="1"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6" name="Oval 6"/>
            <p:cNvSpPr>
              <a:spLocks noChangeAspect="1"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7" name="Rectangle 7"/>
            <p:cNvSpPr>
              <a:spLocks noChangeAspect="1"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8" name="AutoShape 8"/>
            <p:cNvSpPr>
              <a:spLocks noChangeAspect="1"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sp>
        <p:nvSpPr>
          <p:cNvPr id="30723" name="Rectangle 9"/>
          <p:cNvSpPr>
            <a:spLocks noGrp="1" noChangeArrowheads="1"/>
          </p:cNvSpPr>
          <p:nvPr>
            <p:ph type="title"/>
          </p:nvPr>
        </p:nvSpPr>
        <p:spPr/>
        <p:txBody>
          <a:bodyPr/>
          <a:lstStyle/>
          <a:p>
            <a:r>
              <a:rPr lang="en-US" dirty="0"/>
              <a:t>Plane sweep stereo</a:t>
            </a:r>
          </a:p>
        </p:txBody>
      </p:sp>
      <p:sp>
        <p:nvSpPr>
          <p:cNvPr id="30724" name="Rectangle 10"/>
          <p:cNvSpPr>
            <a:spLocks noGrp="1" noChangeArrowheads="1"/>
          </p:cNvSpPr>
          <p:nvPr>
            <p:ph type="body" idx="1"/>
          </p:nvPr>
        </p:nvSpPr>
        <p:spPr>
          <a:xfrm>
            <a:off x="457200" y="4876801"/>
            <a:ext cx="11658600" cy="1247775"/>
          </a:xfrm>
        </p:spPr>
        <p:txBody>
          <a:bodyPr/>
          <a:lstStyle/>
          <a:p>
            <a:pPr>
              <a:buFontTx/>
              <a:buChar char="•"/>
            </a:pPr>
            <a:r>
              <a:rPr lang="en-US" sz="2800" dirty="0"/>
              <a:t>Sweep plane across a range of depths </a:t>
            </a:r>
            <a:r>
              <a:rPr lang="en-US" sz="2800" dirty="0" err="1"/>
              <a:t>w.r.t</a:t>
            </a:r>
            <a:r>
              <a:rPr lang="en-US" sz="2800" dirty="0"/>
              <a:t>. a reference camera</a:t>
            </a:r>
          </a:p>
          <a:p>
            <a:pPr marL="342900" lvl="1" indent="-342900"/>
            <a:r>
              <a:rPr lang="en-US" sz="2800" dirty="0"/>
              <a:t>For each depth, project each input image onto that plane (</a:t>
            </a:r>
            <a:r>
              <a:rPr lang="en-US" sz="2800" dirty="0" err="1"/>
              <a:t>homography</a:t>
            </a:r>
            <a:r>
              <a:rPr lang="en-US" sz="2800" dirty="0"/>
              <a:t>) and compare the resulting stack of images</a:t>
            </a:r>
          </a:p>
        </p:txBody>
      </p:sp>
      <p:sp>
        <p:nvSpPr>
          <p:cNvPr id="30725" name="Rectangle 11"/>
          <p:cNvSpPr>
            <a:spLocks noChangeArrowheads="1"/>
          </p:cNvSpPr>
          <p:nvPr/>
        </p:nvSpPr>
        <p:spPr bwMode="auto">
          <a:xfrm>
            <a:off x="5486400" y="2514600"/>
            <a:ext cx="1371600" cy="8382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30726" name="AutoShape 12"/>
          <p:cNvSpPr>
            <a:spLocks noChangeArrowheads="1"/>
          </p:cNvSpPr>
          <p:nvPr/>
        </p:nvSpPr>
        <p:spPr bwMode="auto">
          <a:xfrm rot="5400000">
            <a:off x="41338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sp>
        <p:nvSpPr>
          <p:cNvPr id="30727" name="AutoShape 13"/>
          <p:cNvSpPr>
            <a:spLocks noChangeArrowheads="1"/>
          </p:cNvSpPr>
          <p:nvPr/>
        </p:nvSpPr>
        <p:spPr bwMode="auto">
          <a:xfrm rot="16200000" flipH="1">
            <a:off x="7105650" y="2266950"/>
            <a:ext cx="1066800" cy="952500"/>
          </a:xfrm>
          <a:prstGeom prst="parallelogram">
            <a:avLst>
              <a:gd name="adj" fmla="val 28000"/>
            </a:avLst>
          </a:prstGeom>
          <a:noFill/>
          <a:ln w="12700">
            <a:solidFill>
              <a:schemeClr val="tx1"/>
            </a:solidFill>
            <a:miter lim="800000"/>
            <a:headEnd type="none" w="sm" len="sm"/>
            <a:tailEnd type="none" w="sm" len="sm"/>
          </a:ln>
        </p:spPr>
        <p:txBody>
          <a:bodyPr wrap="none" anchor="ctr"/>
          <a:lstStyle/>
          <a:p>
            <a:endParaRPr lang="en-US"/>
          </a:p>
        </p:txBody>
      </p:sp>
      <p:grpSp>
        <p:nvGrpSpPr>
          <p:cNvPr id="30728" name="Group 14"/>
          <p:cNvGrpSpPr>
            <a:grpSpLocks/>
          </p:cNvGrpSpPr>
          <p:nvPr/>
        </p:nvGrpSpPr>
        <p:grpSpPr bwMode="auto">
          <a:xfrm>
            <a:off x="5867400" y="2667000"/>
            <a:ext cx="609600" cy="533400"/>
            <a:chOff x="2496" y="2640"/>
            <a:chExt cx="384" cy="336"/>
          </a:xfrm>
        </p:grpSpPr>
        <p:sp>
          <p:nvSpPr>
            <p:cNvPr id="30777" name="Oval 15"/>
            <p:cNvSpPr>
              <a:spLocks noChangeArrowheads="1"/>
            </p:cNvSpPr>
            <p:nvPr/>
          </p:nvSpPr>
          <p:spPr bwMode="auto">
            <a:xfrm>
              <a:off x="2736" y="2736"/>
              <a:ext cx="144"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8" name="Rectangle 16"/>
            <p:cNvSpPr>
              <a:spLocks noChangeArrowheads="1"/>
            </p:cNvSpPr>
            <p:nvPr/>
          </p:nvSpPr>
          <p:spPr bwMode="auto">
            <a:xfrm>
              <a:off x="2496" y="2688"/>
              <a:ext cx="288"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9" name="Oval 17"/>
            <p:cNvSpPr>
              <a:spLocks noChangeArrowheads="1"/>
            </p:cNvSpPr>
            <p:nvPr/>
          </p:nvSpPr>
          <p:spPr bwMode="auto">
            <a:xfrm>
              <a:off x="2496" y="2880"/>
              <a:ext cx="288"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80" name="Oval 18"/>
            <p:cNvSpPr>
              <a:spLocks noChangeArrowheads="1"/>
            </p:cNvSpPr>
            <p:nvPr/>
          </p:nvSpPr>
          <p:spPr bwMode="auto">
            <a:xfrm>
              <a:off x="2496" y="2640"/>
              <a:ext cx="288"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81" name="Rectangle 19"/>
            <p:cNvSpPr>
              <a:spLocks noChangeArrowheads="1"/>
            </p:cNvSpPr>
            <p:nvPr/>
          </p:nvSpPr>
          <p:spPr bwMode="auto">
            <a:xfrm>
              <a:off x="2510" y="2838"/>
              <a:ext cx="259"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82" name="AutoShape 20"/>
            <p:cNvSpPr>
              <a:spLocks noChangeArrowheads="1"/>
            </p:cNvSpPr>
            <p:nvPr/>
          </p:nvSpPr>
          <p:spPr bwMode="auto">
            <a:xfrm>
              <a:off x="2562" y="2758"/>
              <a:ext cx="144"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29" name="Group 21"/>
          <p:cNvGrpSpPr>
            <a:grpSpLocks/>
          </p:cNvGrpSpPr>
          <p:nvPr/>
        </p:nvGrpSpPr>
        <p:grpSpPr bwMode="auto">
          <a:xfrm>
            <a:off x="7391401" y="2514600"/>
            <a:ext cx="504825" cy="533400"/>
            <a:chOff x="3456" y="2544"/>
            <a:chExt cx="318" cy="336"/>
          </a:xfrm>
        </p:grpSpPr>
        <p:sp>
          <p:nvSpPr>
            <p:cNvPr id="30771" name="Oval 22"/>
            <p:cNvSpPr>
              <a:spLocks noChangeArrowheads="1"/>
            </p:cNvSpPr>
            <p:nvPr/>
          </p:nvSpPr>
          <p:spPr bwMode="auto">
            <a:xfrm>
              <a:off x="3648" y="2640"/>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72" name="Rectangle 23"/>
            <p:cNvSpPr>
              <a:spLocks noChangeArrowheads="1"/>
            </p:cNvSpPr>
            <p:nvPr/>
          </p:nvSpPr>
          <p:spPr bwMode="auto">
            <a:xfrm>
              <a:off x="3456" y="2592"/>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73" name="Oval 24"/>
            <p:cNvSpPr>
              <a:spLocks noChangeArrowheads="1"/>
            </p:cNvSpPr>
            <p:nvPr/>
          </p:nvSpPr>
          <p:spPr bwMode="auto">
            <a:xfrm>
              <a:off x="3456" y="2784"/>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74" name="Oval 25"/>
            <p:cNvSpPr>
              <a:spLocks noChangeArrowheads="1"/>
            </p:cNvSpPr>
            <p:nvPr/>
          </p:nvSpPr>
          <p:spPr bwMode="auto">
            <a:xfrm>
              <a:off x="3456" y="2544"/>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75" name="Rectangle 26"/>
            <p:cNvSpPr>
              <a:spLocks noChangeArrowheads="1"/>
            </p:cNvSpPr>
            <p:nvPr/>
          </p:nvSpPr>
          <p:spPr bwMode="auto">
            <a:xfrm>
              <a:off x="3468" y="2742"/>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6" name="AutoShape 27"/>
            <p:cNvSpPr>
              <a:spLocks noChangeArrowheads="1"/>
            </p:cNvSpPr>
            <p:nvPr/>
          </p:nvSpPr>
          <p:spPr bwMode="auto">
            <a:xfrm>
              <a:off x="3474" y="2640"/>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30" name="Group 28"/>
          <p:cNvGrpSpPr>
            <a:grpSpLocks/>
          </p:cNvGrpSpPr>
          <p:nvPr/>
        </p:nvGrpSpPr>
        <p:grpSpPr bwMode="auto">
          <a:xfrm>
            <a:off x="4419601" y="2438400"/>
            <a:ext cx="504825" cy="533400"/>
            <a:chOff x="1584" y="2496"/>
            <a:chExt cx="318" cy="336"/>
          </a:xfrm>
        </p:grpSpPr>
        <p:sp>
          <p:nvSpPr>
            <p:cNvPr id="30765" name="Oval 29"/>
            <p:cNvSpPr>
              <a:spLocks noChangeArrowheads="1"/>
            </p:cNvSpPr>
            <p:nvPr/>
          </p:nvSpPr>
          <p:spPr bwMode="auto">
            <a:xfrm>
              <a:off x="1776" y="2544"/>
              <a:ext cx="126" cy="192"/>
            </a:xfrm>
            <a:prstGeom prst="ellipse">
              <a:avLst/>
            </a:prstGeom>
            <a:noFill/>
            <a:ln w="38100" cmpd="dbl">
              <a:solidFill>
                <a:schemeClr val="tx1"/>
              </a:solidFill>
              <a:round/>
              <a:headEnd type="none" w="sm" len="sm"/>
              <a:tailEnd type="none" w="sm" len="sm"/>
            </a:ln>
          </p:spPr>
          <p:txBody>
            <a:bodyPr wrap="none" anchor="ctr"/>
            <a:lstStyle/>
            <a:p>
              <a:endParaRPr lang="en-US"/>
            </a:p>
          </p:txBody>
        </p:sp>
        <p:sp>
          <p:nvSpPr>
            <p:cNvPr id="30766" name="Rectangle 30"/>
            <p:cNvSpPr>
              <a:spLocks noChangeArrowheads="1"/>
            </p:cNvSpPr>
            <p:nvPr/>
          </p:nvSpPr>
          <p:spPr bwMode="auto">
            <a:xfrm>
              <a:off x="1584" y="2544"/>
              <a:ext cx="252" cy="24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30767" name="Oval 31"/>
            <p:cNvSpPr>
              <a:spLocks noChangeArrowheads="1"/>
            </p:cNvSpPr>
            <p:nvPr/>
          </p:nvSpPr>
          <p:spPr bwMode="auto">
            <a:xfrm>
              <a:off x="1584" y="2736"/>
              <a:ext cx="252" cy="96"/>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p>
          </p:txBody>
        </p:sp>
        <p:sp>
          <p:nvSpPr>
            <p:cNvPr id="30768" name="Oval 32"/>
            <p:cNvSpPr>
              <a:spLocks noChangeArrowheads="1"/>
            </p:cNvSpPr>
            <p:nvPr/>
          </p:nvSpPr>
          <p:spPr bwMode="auto">
            <a:xfrm>
              <a:off x="1584" y="2496"/>
              <a:ext cx="252" cy="96"/>
            </a:xfrm>
            <a:prstGeom prst="ellipse">
              <a:avLst/>
            </a:prstGeom>
            <a:solidFill>
              <a:srgbClr val="800000"/>
            </a:solidFill>
            <a:ln w="12700">
              <a:solidFill>
                <a:schemeClr val="tx1"/>
              </a:solidFill>
              <a:round/>
              <a:headEnd type="none" w="sm" len="sm"/>
              <a:tailEnd type="none" w="sm" len="sm"/>
            </a:ln>
          </p:spPr>
          <p:txBody>
            <a:bodyPr wrap="none" anchor="ctr"/>
            <a:lstStyle/>
            <a:p>
              <a:endParaRPr lang="en-US"/>
            </a:p>
          </p:txBody>
        </p:sp>
        <p:sp>
          <p:nvSpPr>
            <p:cNvPr id="30769" name="Rectangle 33"/>
            <p:cNvSpPr>
              <a:spLocks noChangeArrowheads="1"/>
            </p:cNvSpPr>
            <p:nvPr/>
          </p:nvSpPr>
          <p:spPr bwMode="auto">
            <a:xfrm>
              <a:off x="1596" y="2694"/>
              <a:ext cx="227" cy="96"/>
            </a:xfrm>
            <a:prstGeom prst="rect">
              <a:avLst/>
            </a:prstGeom>
            <a:solidFill>
              <a:schemeClr val="accent1"/>
            </a:solidFill>
            <a:ln w="12700">
              <a:noFill/>
              <a:miter lim="800000"/>
              <a:headEnd type="none" w="sm" len="sm"/>
              <a:tailEnd type="none" w="sm" len="sm"/>
            </a:ln>
          </p:spPr>
          <p:txBody>
            <a:bodyPr wrap="none" anchor="ctr"/>
            <a:lstStyle/>
            <a:p>
              <a:endParaRPr lang="en-US"/>
            </a:p>
          </p:txBody>
        </p:sp>
        <p:sp>
          <p:nvSpPr>
            <p:cNvPr id="30770" name="AutoShape 34"/>
            <p:cNvSpPr>
              <a:spLocks noChangeArrowheads="1"/>
            </p:cNvSpPr>
            <p:nvPr/>
          </p:nvSpPr>
          <p:spPr bwMode="auto">
            <a:xfrm>
              <a:off x="1680" y="2614"/>
              <a:ext cx="126" cy="192"/>
            </a:xfrm>
            <a:prstGeom prst="diamond">
              <a:avLst/>
            </a:prstGeom>
            <a:solidFill>
              <a:srgbClr val="993366"/>
            </a:solidFill>
            <a:ln w="12700">
              <a:solidFill>
                <a:schemeClr val="tx1"/>
              </a:solidFill>
              <a:miter lim="800000"/>
              <a:headEnd type="none" w="sm" len="sm"/>
              <a:tailEnd type="none" w="sm" len="sm"/>
            </a:ln>
          </p:spPr>
          <p:txBody>
            <a:bodyPr wrap="none" anchor="ctr"/>
            <a:lstStyle/>
            <a:p>
              <a:endParaRPr lang="en-US"/>
            </a:p>
          </p:txBody>
        </p:sp>
      </p:grpSp>
      <p:grpSp>
        <p:nvGrpSpPr>
          <p:cNvPr id="30731" name="Group 35"/>
          <p:cNvGrpSpPr>
            <a:grpSpLocks/>
          </p:cNvGrpSpPr>
          <p:nvPr/>
        </p:nvGrpSpPr>
        <p:grpSpPr bwMode="auto">
          <a:xfrm>
            <a:off x="5715000" y="1600200"/>
            <a:ext cx="838200" cy="2971800"/>
            <a:chOff x="2400" y="1968"/>
            <a:chExt cx="528" cy="1872"/>
          </a:xfrm>
        </p:grpSpPr>
        <p:sp>
          <p:nvSpPr>
            <p:cNvPr id="30761" name="Line 36"/>
            <p:cNvSpPr>
              <a:spLocks noChangeShapeType="1"/>
            </p:cNvSpPr>
            <p:nvPr/>
          </p:nvSpPr>
          <p:spPr bwMode="auto">
            <a:xfrm>
              <a:off x="2400" y="1968"/>
              <a:ext cx="192" cy="1872"/>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2" name="Line 37"/>
            <p:cNvSpPr>
              <a:spLocks noChangeShapeType="1"/>
            </p:cNvSpPr>
            <p:nvPr/>
          </p:nvSpPr>
          <p:spPr bwMode="auto">
            <a:xfrm flipH="1">
              <a:off x="2592" y="1968"/>
              <a:ext cx="336" cy="1872"/>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3" name="Line 38"/>
            <p:cNvSpPr>
              <a:spLocks noChangeShapeType="1"/>
            </p:cNvSpPr>
            <p:nvPr/>
          </p:nvSpPr>
          <p:spPr bwMode="auto">
            <a:xfrm>
              <a:off x="2400" y="2496"/>
              <a:ext cx="192" cy="1344"/>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4" name="Line 39"/>
            <p:cNvSpPr>
              <a:spLocks noChangeShapeType="1"/>
            </p:cNvSpPr>
            <p:nvPr/>
          </p:nvSpPr>
          <p:spPr bwMode="auto">
            <a:xfrm flipH="1">
              <a:off x="2592" y="2496"/>
              <a:ext cx="336" cy="1344"/>
            </a:xfrm>
            <a:prstGeom prst="line">
              <a:avLst/>
            </a:prstGeom>
            <a:noFill/>
            <a:ln w="9525">
              <a:solidFill>
                <a:schemeClr val="tx1"/>
              </a:solidFill>
              <a:round/>
              <a:headEnd type="none" w="sm" len="sm"/>
              <a:tailEnd type="none" w="sm" len="sm"/>
            </a:ln>
          </p:spPr>
          <p:txBody>
            <a:bodyPr wrap="none" anchor="ctr"/>
            <a:lstStyle/>
            <a:p>
              <a:endParaRPr lang="en-US"/>
            </a:p>
          </p:txBody>
        </p:sp>
      </p:grpSp>
      <p:grpSp>
        <p:nvGrpSpPr>
          <p:cNvPr id="30732" name="Group 40"/>
          <p:cNvGrpSpPr>
            <a:grpSpLocks/>
          </p:cNvGrpSpPr>
          <p:nvPr/>
        </p:nvGrpSpPr>
        <p:grpSpPr bwMode="auto">
          <a:xfrm>
            <a:off x="5715000" y="1600200"/>
            <a:ext cx="3733800" cy="2057400"/>
            <a:chOff x="2400" y="1968"/>
            <a:chExt cx="2352" cy="1296"/>
          </a:xfrm>
        </p:grpSpPr>
        <p:sp>
          <p:nvSpPr>
            <p:cNvPr id="30757" name="Line 41"/>
            <p:cNvSpPr>
              <a:spLocks noChangeShapeType="1"/>
            </p:cNvSpPr>
            <p:nvPr/>
          </p:nvSpPr>
          <p:spPr bwMode="auto">
            <a:xfrm>
              <a:off x="2400" y="1968"/>
              <a:ext cx="2352" cy="1296"/>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8" name="Line 42"/>
            <p:cNvSpPr>
              <a:spLocks noChangeShapeType="1"/>
            </p:cNvSpPr>
            <p:nvPr/>
          </p:nvSpPr>
          <p:spPr bwMode="auto">
            <a:xfrm>
              <a:off x="2928" y="1968"/>
              <a:ext cx="1824" cy="1296"/>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9" name="Line 43"/>
            <p:cNvSpPr>
              <a:spLocks noChangeShapeType="1"/>
            </p:cNvSpPr>
            <p:nvPr/>
          </p:nvSpPr>
          <p:spPr bwMode="auto">
            <a:xfrm>
              <a:off x="2400" y="2496"/>
              <a:ext cx="2352" cy="768"/>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60" name="Line 44"/>
            <p:cNvSpPr>
              <a:spLocks noChangeShapeType="1"/>
            </p:cNvSpPr>
            <p:nvPr/>
          </p:nvSpPr>
          <p:spPr bwMode="auto">
            <a:xfrm>
              <a:off x="2928" y="2496"/>
              <a:ext cx="1824" cy="768"/>
            </a:xfrm>
            <a:prstGeom prst="line">
              <a:avLst/>
            </a:prstGeom>
            <a:noFill/>
            <a:ln w="9525">
              <a:solidFill>
                <a:schemeClr val="tx1"/>
              </a:solidFill>
              <a:round/>
              <a:headEnd type="none" w="sm" len="sm"/>
              <a:tailEnd type="none" w="sm" len="sm"/>
            </a:ln>
          </p:spPr>
          <p:txBody>
            <a:bodyPr wrap="none" anchor="ctr"/>
            <a:lstStyle/>
            <a:p>
              <a:endParaRPr lang="en-US"/>
            </a:p>
          </p:txBody>
        </p:sp>
      </p:grpSp>
      <p:grpSp>
        <p:nvGrpSpPr>
          <p:cNvPr id="30733" name="Group 45"/>
          <p:cNvGrpSpPr>
            <a:grpSpLocks/>
          </p:cNvGrpSpPr>
          <p:nvPr/>
        </p:nvGrpSpPr>
        <p:grpSpPr bwMode="auto">
          <a:xfrm>
            <a:off x="2590800" y="1600200"/>
            <a:ext cx="3962400" cy="1905000"/>
            <a:chOff x="432" y="1968"/>
            <a:chExt cx="2496" cy="1200"/>
          </a:xfrm>
        </p:grpSpPr>
        <p:sp>
          <p:nvSpPr>
            <p:cNvPr id="30753" name="Line 46"/>
            <p:cNvSpPr>
              <a:spLocks noChangeShapeType="1"/>
            </p:cNvSpPr>
            <p:nvPr/>
          </p:nvSpPr>
          <p:spPr bwMode="auto">
            <a:xfrm flipH="1">
              <a:off x="432" y="1968"/>
              <a:ext cx="1968" cy="12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4" name="Line 47"/>
            <p:cNvSpPr>
              <a:spLocks noChangeShapeType="1"/>
            </p:cNvSpPr>
            <p:nvPr/>
          </p:nvSpPr>
          <p:spPr bwMode="auto">
            <a:xfrm flipH="1">
              <a:off x="432" y="1968"/>
              <a:ext cx="2496" cy="1200"/>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5" name="Line 48"/>
            <p:cNvSpPr>
              <a:spLocks noChangeShapeType="1"/>
            </p:cNvSpPr>
            <p:nvPr/>
          </p:nvSpPr>
          <p:spPr bwMode="auto">
            <a:xfrm flipH="1">
              <a:off x="432" y="2496"/>
              <a:ext cx="2496" cy="672"/>
            </a:xfrm>
            <a:prstGeom prst="line">
              <a:avLst/>
            </a:prstGeom>
            <a:noFill/>
            <a:ln w="9525">
              <a:solidFill>
                <a:schemeClr val="tx1"/>
              </a:solidFill>
              <a:round/>
              <a:headEnd type="none" w="sm" len="sm"/>
              <a:tailEnd type="none" w="sm" len="sm"/>
            </a:ln>
          </p:spPr>
          <p:txBody>
            <a:bodyPr wrap="none" anchor="ctr"/>
            <a:lstStyle/>
            <a:p>
              <a:endParaRPr lang="en-US"/>
            </a:p>
          </p:txBody>
        </p:sp>
        <p:sp>
          <p:nvSpPr>
            <p:cNvPr id="30756" name="Line 49"/>
            <p:cNvSpPr>
              <a:spLocks noChangeShapeType="1"/>
            </p:cNvSpPr>
            <p:nvPr/>
          </p:nvSpPr>
          <p:spPr bwMode="auto">
            <a:xfrm flipH="1">
              <a:off x="432" y="2496"/>
              <a:ext cx="1968" cy="672"/>
            </a:xfrm>
            <a:prstGeom prst="line">
              <a:avLst/>
            </a:prstGeom>
            <a:noFill/>
            <a:ln w="9525">
              <a:solidFill>
                <a:schemeClr val="tx1"/>
              </a:solidFill>
              <a:round/>
              <a:headEnd type="none" w="sm" len="sm"/>
              <a:tailEnd type="none" w="sm" len="sm"/>
            </a:ln>
          </p:spPr>
          <p:txBody>
            <a:bodyPr wrap="none" anchor="ctr"/>
            <a:lstStyle/>
            <a:p>
              <a:endParaRPr lang="en-US"/>
            </a:p>
          </p:txBody>
        </p:sp>
      </p:grpSp>
      <p:sp>
        <p:nvSpPr>
          <p:cNvPr id="30737" name="Text Box 54"/>
          <p:cNvSpPr txBox="1">
            <a:spLocks noChangeArrowheads="1"/>
          </p:cNvSpPr>
          <p:nvPr/>
        </p:nvSpPr>
        <p:spPr bwMode="auto">
          <a:xfrm>
            <a:off x="2895600" y="22098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30750" name="Rectangle 57"/>
          <p:cNvSpPr>
            <a:spLocks noChangeArrowheads="1"/>
          </p:cNvSpPr>
          <p:nvPr/>
        </p:nvSpPr>
        <p:spPr bwMode="auto">
          <a:xfrm>
            <a:off x="5638800" y="1295400"/>
            <a:ext cx="990600" cy="914400"/>
          </a:xfrm>
          <a:prstGeom prst="rect">
            <a:avLst/>
          </a:prstGeom>
          <a:solidFill>
            <a:srgbClr val="FF9900">
              <a:alpha val="50195"/>
            </a:srgbClr>
          </a:solidFill>
          <a:ln w="12700">
            <a:solidFill>
              <a:schemeClr val="tx1"/>
            </a:solidFill>
            <a:miter lim="800000"/>
            <a:headEnd type="none" w="sm" len="sm"/>
            <a:tailEnd type="none" w="sm" len="sm"/>
          </a:ln>
        </p:spPr>
        <p:txBody>
          <a:bodyPr wrap="none" anchor="ctr"/>
          <a:lstStyle/>
          <a:p>
            <a:endParaRPr lang="en-US"/>
          </a:p>
        </p:txBody>
      </p:sp>
      <p:sp>
        <p:nvSpPr>
          <p:cNvPr id="30747" name="Rectangle 61"/>
          <p:cNvSpPr>
            <a:spLocks noChangeArrowheads="1"/>
          </p:cNvSpPr>
          <p:nvPr/>
        </p:nvSpPr>
        <p:spPr bwMode="auto">
          <a:xfrm>
            <a:off x="5715000" y="1600200"/>
            <a:ext cx="838200" cy="838200"/>
          </a:xfrm>
          <a:prstGeom prst="rect">
            <a:avLst/>
          </a:prstGeom>
          <a:solidFill>
            <a:srgbClr val="FDE3BA">
              <a:alpha val="50195"/>
            </a:srgbClr>
          </a:solidFill>
          <a:ln w="12700">
            <a:solidFill>
              <a:schemeClr val="tx1"/>
            </a:solidFill>
            <a:miter lim="800000"/>
            <a:headEnd type="none" w="sm" len="sm"/>
            <a:tailEnd type="none" w="sm" len="sm"/>
          </a:ln>
        </p:spPr>
        <p:txBody>
          <a:bodyPr wrap="none" anchor="ctr"/>
          <a:lstStyle/>
          <a:p>
            <a:endParaRPr lang="en-US"/>
          </a:p>
        </p:txBody>
      </p:sp>
      <p:sp>
        <p:nvSpPr>
          <p:cNvPr id="30744" name="Rectangle 65"/>
          <p:cNvSpPr>
            <a:spLocks noChangeArrowheads="1"/>
          </p:cNvSpPr>
          <p:nvPr/>
        </p:nvSpPr>
        <p:spPr bwMode="auto">
          <a:xfrm>
            <a:off x="5670551" y="1447800"/>
            <a:ext cx="914400" cy="914400"/>
          </a:xfrm>
          <a:prstGeom prst="rect">
            <a:avLst/>
          </a:prstGeom>
          <a:solidFill>
            <a:srgbClr val="FFCC00">
              <a:alpha val="50195"/>
            </a:srgbClr>
          </a:solidFill>
          <a:ln w="12700">
            <a:solidFill>
              <a:schemeClr val="tx1"/>
            </a:solidFill>
            <a:miter lim="800000"/>
            <a:headEnd type="none" w="sm" len="sm"/>
            <a:tailEnd type="none" w="sm" len="sm"/>
          </a:ln>
        </p:spPr>
        <p:txBody>
          <a:bodyPr wrap="none" anchor="ctr"/>
          <a:lstStyle/>
          <a:p>
            <a:endParaRPr lang="en-US"/>
          </a:p>
        </p:txBody>
      </p:sp>
      <p:sp>
        <p:nvSpPr>
          <p:cNvPr id="30742" name="Rectangle 69"/>
          <p:cNvSpPr>
            <a:spLocks noChangeArrowheads="1"/>
          </p:cNvSpPr>
          <p:nvPr/>
        </p:nvSpPr>
        <p:spPr bwMode="auto">
          <a:xfrm>
            <a:off x="1828800" y="6415088"/>
            <a:ext cx="8610600" cy="366712"/>
          </a:xfrm>
          <a:prstGeom prst="rect">
            <a:avLst/>
          </a:prstGeom>
          <a:noFill/>
          <a:ln w="9525">
            <a:noFill/>
            <a:miter lim="800000"/>
            <a:headEnd/>
            <a:tailEnd/>
          </a:ln>
        </p:spPr>
        <p:txBody>
          <a:bodyPr anchor="ctr">
            <a:spAutoFit/>
          </a:bodyPr>
          <a:lstStyle/>
          <a:p>
            <a:pPr algn="ctr"/>
            <a:r>
              <a:rPr lang="en-US" sz="1800" dirty="0"/>
              <a:t>R. Collins, </a:t>
            </a:r>
            <a:r>
              <a:rPr lang="en-US" sz="1800" dirty="0">
                <a:hlinkClick r:id="rId3"/>
              </a:rPr>
              <a:t>A space-sweep approach to true multi-image matching</a:t>
            </a:r>
            <a:r>
              <a:rPr lang="en-US" sz="1800" dirty="0"/>
              <a:t>, CVPR  1996 </a:t>
            </a:r>
          </a:p>
        </p:txBody>
      </p:sp>
      <p:sp>
        <p:nvSpPr>
          <p:cNvPr id="30743" name="Text Box 70"/>
          <p:cNvSpPr txBox="1">
            <a:spLocks noChangeArrowheads="1"/>
          </p:cNvSpPr>
          <p:nvPr/>
        </p:nvSpPr>
        <p:spPr bwMode="auto">
          <a:xfrm>
            <a:off x="8077200" y="2286001"/>
            <a:ext cx="1524000" cy="366713"/>
          </a:xfrm>
          <a:prstGeom prst="rect">
            <a:avLst/>
          </a:prstGeom>
          <a:noFill/>
          <a:ln w="12700">
            <a:noFill/>
            <a:miter lim="800000"/>
            <a:headEnd type="none" w="sm" len="sm"/>
            <a:tailEnd type="none" w="sm" len="sm"/>
          </a:ln>
        </p:spPr>
        <p:txBody>
          <a:bodyPr>
            <a:spAutoFit/>
          </a:bodyPr>
          <a:lstStyle/>
          <a:p>
            <a:pPr eaLnBrk="1" hangingPunct="1">
              <a:spcBef>
                <a:spcPct val="50000"/>
              </a:spcBef>
            </a:pPr>
            <a:r>
              <a:rPr lang="en-US" sz="1800">
                <a:latin typeface="Times New Roman" pitchFamily="18" charset="0"/>
              </a:rPr>
              <a:t>input image</a:t>
            </a:r>
          </a:p>
        </p:txBody>
      </p:sp>
      <p:sp>
        <p:nvSpPr>
          <p:cNvPr id="67" name="Text Box 52"/>
          <p:cNvSpPr txBox="1">
            <a:spLocks noChangeArrowheads="1"/>
          </p:cNvSpPr>
          <p:nvPr/>
        </p:nvSpPr>
        <p:spPr bwMode="auto">
          <a:xfrm>
            <a:off x="6324600" y="3352800"/>
            <a:ext cx="1752600" cy="369332"/>
          </a:xfrm>
          <a:prstGeom prst="rect">
            <a:avLst/>
          </a:prstGeom>
          <a:noFill/>
          <a:ln w="12700">
            <a:noFill/>
            <a:miter lim="800000"/>
            <a:headEnd type="none" w="sm" len="sm"/>
            <a:tailEnd type="none" w="sm" len="sm"/>
          </a:ln>
        </p:spPr>
        <p:txBody>
          <a:bodyPr wrap="square">
            <a:spAutoFit/>
          </a:bodyPr>
          <a:lstStyle/>
          <a:p>
            <a:pPr eaLnBrk="1" hangingPunct="1">
              <a:spcBef>
                <a:spcPct val="50000"/>
              </a:spcBef>
            </a:pPr>
            <a:r>
              <a:rPr lang="en-US" sz="1800" dirty="0">
                <a:latin typeface="Times New Roman" pitchFamily="18" charset="0"/>
              </a:rPr>
              <a:t>reference camera</a:t>
            </a:r>
          </a:p>
        </p:txBody>
      </p:sp>
    </p:spTree>
    <p:extLst>
      <p:ext uri="{BB962C8B-B14F-4D97-AF65-F5344CB8AC3E}">
        <p14:creationId xmlns:p14="http://schemas.microsoft.com/office/powerpoint/2010/main" val="142871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395337" y="6012391"/>
            <a:ext cx="1296749" cy="461665"/>
          </a:xfrm>
          <a:prstGeom prst="rect">
            <a:avLst/>
          </a:prstGeom>
          <a:noFill/>
        </p:spPr>
        <p:txBody>
          <a:bodyPr wrap="none" rtlCol="0">
            <a:spAutoFit/>
          </a:bodyPr>
          <a:lstStyle/>
          <a:p>
            <a:r>
              <a:rPr lang="en-US" dirty="0"/>
              <a:t>Image 2</a:t>
            </a:r>
          </a:p>
        </p:txBody>
      </p:sp>
      <p:sp>
        <p:nvSpPr>
          <p:cNvPr id="52" name="TextBox 51"/>
          <p:cNvSpPr txBox="1"/>
          <p:nvPr/>
        </p:nvSpPr>
        <p:spPr>
          <a:xfrm>
            <a:off x="8763000" y="2397376"/>
            <a:ext cx="1600200" cy="830997"/>
          </a:xfrm>
          <a:prstGeom prst="rect">
            <a:avLst/>
          </a:prstGeom>
          <a:noFill/>
        </p:spPr>
        <p:txBody>
          <a:bodyPr wrap="square" rtlCol="0">
            <a:spAutoFit/>
          </a:bodyPr>
          <a:lstStyle/>
          <a:p>
            <a:r>
              <a:rPr lang="en-US" dirty="0"/>
              <a:t>Sweeping plane</a:t>
            </a:r>
          </a:p>
        </p:txBody>
      </p:sp>
      <p:sp>
        <p:nvSpPr>
          <p:cNvPr id="53" name="TextBox 52"/>
          <p:cNvSpPr txBox="1"/>
          <p:nvPr/>
        </p:nvSpPr>
        <p:spPr>
          <a:xfrm>
            <a:off x="7369082" y="1111863"/>
            <a:ext cx="2171700" cy="461665"/>
          </a:xfrm>
          <a:prstGeom prst="rect">
            <a:avLst/>
          </a:prstGeom>
          <a:noFill/>
        </p:spPr>
        <p:txBody>
          <a:bodyPr wrap="square" rtlCol="0">
            <a:spAutoFit/>
          </a:bodyPr>
          <a:lstStyle/>
          <a:p>
            <a:r>
              <a:rPr lang="en-US" dirty="0"/>
              <a:t>Scene surface</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105400" y="914400"/>
            <a:ext cx="609600" cy="57957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9">
            <a:extLst>
              <a:ext uri="{FF2B5EF4-FFF2-40B4-BE49-F238E27FC236}">
                <a16:creationId xmlns:a16="http://schemas.microsoft.com/office/drawing/2014/main" id="{A494726B-9EE2-3C41-B1F6-2CE945239F31}"/>
              </a:ext>
            </a:extLst>
          </p:cNvPr>
          <p:cNvCxnSpPr>
            <a:cxnSpLocks/>
          </p:cNvCxnSpPr>
          <p:nvPr/>
        </p:nvCxnSpPr>
        <p:spPr bwMode="auto">
          <a:xfrm flipV="1">
            <a:off x="3619498" y="3281558"/>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8" name="Straight Connector 9">
            <a:extLst>
              <a:ext uri="{FF2B5EF4-FFF2-40B4-BE49-F238E27FC236}">
                <a16:creationId xmlns:a16="http://schemas.microsoft.com/office/drawing/2014/main" id="{FE66C13F-B4AF-9E4E-AEAD-41C180FF1A2B}"/>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9">
            <a:extLst>
              <a:ext uri="{FF2B5EF4-FFF2-40B4-BE49-F238E27FC236}">
                <a16:creationId xmlns:a16="http://schemas.microsoft.com/office/drawing/2014/main" id="{A23B3A63-58E1-F84D-A970-346E2C1CEC38}"/>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60" name="Straight Connector 9">
            <a:extLst>
              <a:ext uri="{FF2B5EF4-FFF2-40B4-BE49-F238E27FC236}">
                <a16:creationId xmlns:a16="http://schemas.microsoft.com/office/drawing/2014/main" id="{16D3D87D-2FA9-204E-8345-68C0C4179B50}"/>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3" name="Oval 32"/>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5334000" y="36575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3" name="Oval 82">
            <a:extLst>
              <a:ext uri="{FF2B5EF4-FFF2-40B4-BE49-F238E27FC236}">
                <a16:creationId xmlns:a16="http://schemas.microsoft.com/office/drawing/2014/main" id="{A75BF19C-7970-8648-A601-BCA587A7B512}"/>
              </a:ext>
            </a:extLst>
          </p:cNvPr>
          <p:cNvSpPr/>
          <p:nvPr/>
        </p:nvSpPr>
        <p:spPr bwMode="auto">
          <a:xfrm>
            <a:off x="5296442" y="321840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4" name="Oval 83">
            <a:extLst>
              <a:ext uri="{FF2B5EF4-FFF2-40B4-BE49-F238E27FC236}">
                <a16:creationId xmlns:a16="http://schemas.microsoft.com/office/drawing/2014/main" id="{912FC04E-EEA4-7045-8B2C-C7051247217D}"/>
              </a:ext>
            </a:extLst>
          </p:cNvPr>
          <p:cNvSpPr/>
          <p:nvPr/>
        </p:nvSpPr>
        <p:spPr bwMode="auto">
          <a:xfrm>
            <a:off x="5235482" y="2743200"/>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5" name="Oval 84">
            <a:extLst>
              <a:ext uri="{FF2B5EF4-FFF2-40B4-BE49-F238E27FC236}">
                <a16:creationId xmlns:a16="http://schemas.microsoft.com/office/drawing/2014/main" id="{FE532CB1-5BEE-F949-A119-B94BA4841117}"/>
              </a:ext>
            </a:extLst>
          </p:cNvPr>
          <p:cNvSpPr/>
          <p:nvPr/>
        </p:nvSpPr>
        <p:spPr bwMode="auto">
          <a:xfrm>
            <a:off x="5181600" y="226089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6" name="Oval 85">
            <a:extLst>
              <a:ext uri="{FF2B5EF4-FFF2-40B4-BE49-F238E27FC236}">
                <a16:creationId xmlns:a16="http://schemas.microsoft.com/office/drawing/2014/main" id="{F588D1FF-68F4-3E44-8831-707FA08F1715}"/>
              </a:ext>
            </a:extLst>
          </p:cNvPr>
          <p:cNvSpPr/>
          <p:nvPr/>
        </p:nvSpPr>
        <p:spPr bwMode="auto">
          <a:xfrm>
            <a:off x="5121182" y="17953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7" name="TextBox 86">
            <a:extLst>
              <a:ext uri="{FF2B5EF4-FFF2-40B4-BE49-F238E27FC236}">
                <a16:creationId xmlns:a16="http://schemas.microsoft.com/office/drawing/2014/main" id="{0CC13CDC-2B69-A448-AE50-0B4876FA464D}"/>
              </a:ext>
            </a:extLst>
          </p:cNvPr>
          <p:cNvSpPr txBox="1"/>
          <p:nvPr/>
        </p:nvSpPr>
        <p:spPr>
          <a:xfrm>
            <a:off x="5904152" y="6398567"/>
            <a:ext cx="2531462" cy="461665"/>
          </a:xfrm>
          <a:prstGeom prst="rect">
            <a:avLst/>
          </a:prstGeom>
          <a:noFill/>
        </p:spPr>
        <p:txBody>
          <a:bodyPr wrap="none" rtlCol="0">
            <a:spAutoFit/>
          </a:bodyPr>
          <a:lstStyle/>
          <a:p>
            <a:r>
              <a:rPr lang="en-US" dirty="0"/>
              <a:t>Reference image</a:t>
            </a:r>
          </a:p>
        </p:txBody>
      </p:sp>
      <p:sp>
        <p:nvSpPr>
          <p:cNvPr id="3" name="Down Arrow 2">
            <a:extLst>
              <a:ext uri="{FF2B5EF4-FFF2-40B4-BE49-F238E27FC236}">
                <a16:creationId xmlns:a16="http://schemas.microsoft.com/office/drawing/2014/main" id="{32B509F4-11FD-AE40-8D01-EFC5CB121EC8}"/>
              </a:ext>
            </a:extLst>
          </p:cNvPr>
          <p:cNvSpPr/>
          <p:nvPr/>
        </p:nvSpPr>
        <p:spPr bwMode="auto">
          <a:xfrm flipV="1">
            <a:off x="8219914" y="2223286"/>
            <a:ext cx="381000" cy="112460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4569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3379235"/>
            <a:ext cx="3232492" cy="273329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stCxn id="41" idx="1"/>
            <a:endCxn id="55" idx="5"/>
          </p:cNvCxnSpPr>
          <p:nvPr/>
        </p:nvCxnSpPr>
        <p:spPr bwMode="auto">
          <a:xfrm>
            <a:off x="3641817" y="2571654"/>
            <a:ext cx="5643404" cy="3670954"/>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a:endCxn id="31" idx="0"/>
          </p:cNvCxnSpPr>
          <p:nvPr/>
        </p:nvCxnSpPr>
        <p:spPr bwMode="auto">
          <a:xfrm flipH="1" flipV="1">
            <a:off x="5334000" y="3181942"/>
            <a:ext cx="381000" cy="352825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0" name="Oval 29">
            <a:extLst>
              <a:ext uri="{FF2B5EF4-FFF2-40B4-BE49-F238E27FC236}">
                <a16:creationId xmlns:a16="http://schemas.microsoft.com/office/drawing/2014/main" id="{F1D6B4C7-170B-244D-82CF-203BA9F7A35A}"/>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Oval 30">
            <a:extLst>
              <a:ext uri="{FF2B5EF4-FFF2-40B4-BE49-F238E27FC236}">
                <a16:creationId xmlns:a16="http://schemas.microsoft.com/office/drawing/2014/main" id="{9B2A00D3-897D-874E-8167-F1012DF4AAA4}"/>
              </a:ext>
            </a:extLst>
          </p:cNvPr>
          <p:cNvSpPr/>
          <p:nvPr/>
        </p:nvSpPr>
        <p:spPr bwMode="auto">
          <a:xfrm>
            <a:off x="5257800" y="3181942"/>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 name="Oval 34">
            <a:extLst>
              <a:ext uri="{FF2B5EF4-FFF2-40B4-BE49-F238E27FC236}">
                <a16:creationId xmlns:a16="http://schemas.microsoft.com/office/drawing/2014/main" id="{17559C91-18DC-E543-80AA-57219EDFBAEF}"/>
              </a:ext>
            </a:extLst>
          </p:cNvPr>
          <p:cNvSpPr/>
          <p:nvPr/>
        </p:nvSpPr>
        <p:spPr bwMode="auto">
          <a:xfrm>
            <a:off x="5690097" y="3307629"/>
            <a:ext cx="152400" cy="1524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6989350C-A250-144A-8B44-5A1A33022430}"/>
              </a:ext>
            </a:extLst>
          </p:cNvPr>
          <p:cNvSpPr/>
          <p:nvPr/>
        </p:nvSpPr>
        <p:spPr bwMode="auto">
          <a:xfrm>
            <a:off x="3269559" y="5347335"/>
            <a:ext cx="152400" cy="1524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62827E0D-3C30-C143-B148-49D2B0B6C5A5}"/>
              </a:ext>
            </a:extLst>
          </p:cNvPr>
          <p:cNvSpPr/>
          <p:nvPr/>
        </p:nvSpPr>
        <p:spPr bwMode="auto">
          <a:xfrm>
            <a:off x="3619499" y="254933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78B551E8-A46E-3444-B408-629E922535C4}"/>
              </a:ext>
            </a:extLst>
          </p:cNvPr>
          <p:cNvSpPr/>
          <p:nvPr/>
        </p:nvSpPr>
        <p:spPr bwMode="auto">
          <a:xfrm>
            <a:off x="8001000" y="5421205"/>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044283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3281558"/>
            <a:ext cx="2775292" cy="283096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334000" y="3281558"/>
            <a:ext cx="3951221" cy="296105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a:endCxn id="35" idx="0"/>
          </p:cNvCxnSpPr>
          <p:nvPr/>
        </p:nvCxnSpPr>
        <p:spPr bwMode="auto">
          <a:xfrm flipH="1" flipV="1">
            <a:off x="5334000" y="3181942"/>
            <a:ext cx="381000" cy="352825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9">
            <a:extLst>
              <a:ext uri="{FF2B5EF4-FFF2-40B4-BE49-F238E27FC236}">
                <a16:creationId xmlns:a16="http://schemas.microsoft.com/office/drawing/2014/main" id="{A494726B-9EE2-3C41-B1F6-2CE945239F31}"/>
              </a:ext>
            </a:extLst>
          </p:cNvPr>
          <p:cNvCxnSpPr>
            <a:cxnSpLocks/>
          </p:cNvCxnSpPr>
          <p:nvPr/>
        </p:nvCxnSpPr>
        <p:spPr bwMode="auto">
          <a:xfrm flipV="1">
            <a:off x="3619498" y="3281558"/>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CEF93EE8-3A3B-594B-8652-B0612667BF01}"/>
              </a:ext>
            </a:extLst>
          </p:cNvPr>
          <p:cNvSpPr/>
          <p:nvPr/>
        </p:nvSpPr>
        <p:spPr bwMode="auto">
          <a:xfrm>
            <a:off x="5257800" y="3181942"/>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F9C45862-0AC6-F845-815D-A81A97BAE1DE}"/>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F66B362D-8DE1-7242-8DAA-244553708622}"/>
              </a:ext>
            </a:extLst>
          </p:cNvPr>
          <p:cNvSpPr/>
          <p:nvPr/>
        </p:nvSpPr>
        <p:spPr bwMode="auto">
          <a:xfrm>
            <a:off x="3200400" y="5289734"/>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E8198FCF-23EE-0E4E-86C5-59B5F6C6AAAE}"/>
              </a:ext>
            </a:extLst>
          </p:cNvPr>
          <p:cNvSpPr/>
          <p:nvPr/>
        </p:nvSpPr>
        <p:spPr bwMode="auto">
          <a:xfrm>
            <a:off x="8100686" y="5347335"/>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66665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2812875"/>
            <a:ext cx="2775292" cy="329965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334000" y="2812875"/>
            <a:ext cx="3951221" cy="3429733"/>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334000" y="2812875"/>
            <a:ext cx="381000" cy="389731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8" name="Straight Connector 9">
            <a:extLst>
              <a:ext uri="{FF2B5EF4-FFF2-40B4-BE49-F238E27FC236}">
                <a16:creationId xmlns:a16="http://schemas.microsoft.com/office/drawing/2014/main" id="{FE66C13F-B4AF-9E4E-AEAD-41C180FF1A2B}"/>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17C4BBFD-70D4-F94F-9060-67D283999637}"/>
              </a:ext>
            </a:extLst>
          </p:cNvPr>
          <p:cNvSpPr/>
          <p:nvPr/>
        </p:nvSpPr>
        <p:spPr bwMode="auto">
          <a:xfrm>
            <a:off x="5295900" y="3235490"/>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7507B16F-4791-AA45-9F01-3B39EC55CB20}"/>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5BE52825-A6E9-E646-A65A-17C0BF88E1FF}"/>
              </a:ext>
            </a:extLst>
          </p:cNvPr>
          <p:cNvSpPr/>
          <p:nvPr/>
        </p:nvSpPr>
        <p:spPr bwMode="auto">
          <a:xfrm>
            <a:off x="3140434" y="5256686"/>
            <a:ext cx="152400" cy="152400"/>
          </a:xfrm>
          <a:prstGeom prst="ellipse">
            <a:avLst/>
          </a:prstGeom>
          <a:solidFill>
            <a:srgbClr val="FF9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E8BDBF73-14B8-1447-B23C-374010551D05}"/>
              </a:ext>
            </a:extLst>
          </p:cNvPr>
          <p:cNvSpPr/>
          <p:nvPr/>
        </p:nvSpPr>
        <p:spPr bwMode="auto">
          <a:xfrm>
            <a:off x="8173841" y="5271135"/>
            <a:ext cx="152400" cy="152400"/>
          </a:xfrm>
          <a:prstGeom prst="ellipse">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F4380DDB-1DA6-9C46-BB9F-EC8A1EF2A073}"/>
              </a:ext>
            </a:extLst>
          </p:cNvPr>
          <p:cNvSpPr/>
          <p:nvPr/>
        </p:nvSpPr>
        <p:spPr bwMode="auto">
          <a:xfrm>
            <a:off x="4984639" y="3083090"/>
            <a:ext cx="152400" cy="152400"/>
          </a:xfrm>
          <a:prstGeom prst="ellipse">
            <a:avLst/>
          </a:prstGeom>
          <a:solidFill>
            <a:srgbClr val="FF9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3C9FCBEE-7BA0-134A-9F3F-20182D4681D1}"/>
              </a:ext>
            </a:extLst>
          </p:cNvPr>
          <p:cNvSpPr/>
          <p:nvPr/>
        </p:nvSpPr>
        <p:spPr bwMode="auto">
          <a:xfrm>
            <a:off x="5943600" y="3331485"/>
            <a:ext cx="152400" cy="152400"/>
          </a:xfrm>
          <a:prstGeom prst="ellipse">
            <a:avLst/>
          </a:pr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990432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2344193"/>
            <a:ext cx="2699092" cy="376833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257800" y="2344193"/>
            <a:ext cx="4027421" cy="3898415"/>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257800" y="2344193"/>
            <a:ext cx="457200" cy="4366001"/>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9">
            <a:extLst>
              <a:ext uri="{FF2B5EF4-FFF2-40B4-BE49-F238E27FC236}">
                <a16:creationId xmlns:a16="http://schemas.microsoft.com/office/drawing/2014/main" id="{A23B3A63-58E1-F84D-A970-346E2C1CEC38}"/>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292835DD-6601-D24A-BBEF-2BB2D0246012}"/>
              </a:ext>
            </a:extLst>
          </p:cNvPr>
          <p:cNvSpPr/>
          <p:nvPr/>
        </p:nvSpPr>
        <p:spPr bwMode="auto">
          <a:xfrm>
            <a:off x="5295900" y="3235490"/>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2A0D3853-3E14-094E-97A5-EBECCEE5AE96}"/>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94DB69DC-1DEC-BB48-B03D-AAD25FF8B2DB}"/>
              </a:ext>
            </a:extLst>
          </p:cNvPr>
          <p:cNvSpPr/>
          <p:nvPr/>
        </p:nvSpPr>
        <p:spPr bwMode="auto">
          <a:xfrm>
            <a:off x="3111776" y="5213534"/>
            <a:ext cx="152400" cy="152400"/>
          </a:xfrm>
          <a:prstGeom prst="ellipse">
            <a:avLst/>
          </a:prstGeom>
          <a:solidFill>
            <a:srgbClr val="FF6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E7E94030-9557-0142-9AEF-914910A66DEF}"/>
              </a:ext>
            </a:extLst>
          </p:cNvPr>
          <p:cNvSpPr/>
          <p:nvPr/>
        </p:nvSpPr>
        <p:spPr bwMode="auto">
          <a:xfrm>
            <a:off x="8250041" y="5212338"/>
            <a:ext cx="152400" cy="152400"/>
          </a:xfrm>
          <a:prstGeom prst="ellipse">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F7029C23-C5F1-2042-A2EB-0BFA59668A62}"/>
              </a:ext>
            </a:extLst>
          </p:cNvPr>
          <p:cNvSpPr/>
          <p:nvPr/>
        </p:nvSpPr>
        <p:spPr bwMode="auto">
          <a:xfrm>
            <a:off x="4743448" y="2828358"/>
            <a:ext cx="152400" cy="152400"/>
          </a:xfrm>
          <a:prstGeom prst="ellipse">
            <a:avLst/>
          </a:prstGeom>
          <a:solidFill>
            <a:srgbClr val="FF6D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8613FB92-C31E-624E-BA59-B059EE6746BA}"/>
              </a:ext>
            </a:extLst>
          </p:cNvPr>
          <p:cNvSpPr/>
          <p:nvPr/>
        </p:nvSpPr>
        <p:spPr bwMode="auto">
          <a:xfrm>
            <a:off x="6324600" y="3331485"/>
            <a:ext cx="152400" cy="152400"/>
          </a:xfrm>
          <a:prstGeom prst="ellipse">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308401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58000" y="3810001"/>
            <a:ext cx="3581400" cy="1988871"/>
          </a:xfrm>
          <a:prstGeom prst="rect">
            <a:avLst/>
          </a:prstGeom>
        </p:spPr>
      </p:pic>
      <p:sp>
        <p:nvSpPr>
          <p:cNvPr id="25602" name="Rectangle 2"/>
          <p:cNvSpPr>
            <a:spLocks noGrp="1" noChangeArrowheads="1"/>
          </p:cNvSpPr>
          <p:nvPr>
            <p:ph type="title"/>
          </p:nvPr>
        </p:nvSpPr>
        <p:spPr/>
        <p:txBody>
          <a:bodyPr/>
          <a:lstStyle/>
          <a:p>
            <a:r>
              <a:rPr lang="en-US" dirty="0"/>
              <a:t>Multi-view stereo</a:t>
            </a:r>
          </a:p>
        </p:txBody>
      </p:sp>
      <p:sp>
        <p:nvSpPr>
          <p:cNvPr id="714755" name="Rectangle 3"/>
          <p:cNvSpPr>
            <a:spLocks noGrp="1" noChangeArrowheads="1"/>
          </p:cNvSpPr>
          <p:nvPr>
            <p:ph idx="1"/>
          </p:nvPr>
        </p:nvSpPr>
        <p:spPr/>
        <p:txBody>
          <a:bodyPr/>
          <a:lstStyle/>
          <a:p>
            <a:pPr>
              <a:buFontTx/>
              <a:buChar char="•"/>
            </a:pPr>
            <a:r>
              <a:rPr lang="en-US" sz="2800" dirty="0"/>
              <a:t>Goal: given several images of the same object or scene, compute a representation of its 3D shape</a:t>
            </a:r>
          </a:p>
          <a:p>
            <a:pPr>
              <a:buFontTx/>
              <a:buChar char="•"/>
            </a:pPr>
            <a:r>
              <a:rPr lang="en-US" sz="2800" dirty="0"/>
              <a:t>“Images of the same object or scene”</a:t>
            </a:r>
          </a:p>
          <a:p>
            <a:pPr lvl="1"/>
            <a:r>
              <a:rPr lang="en-US" sz="2400" dirty="0"/>
              <a:t>Arbitrary number of images (from two to thousands)</a:t>
            </a:r>
          </a:p>
          <a:p>
            <a:pPr lvl="1"/>
            <a:r>
              <a:rPr lang="en-US" sz="2400" dirty="0"/>
              <a:t>Arbitrary camera positions (special rig, camera network or video)</a:t>
            </a:r>
          </a:p>
          <a:p>
            <a:pPr lvl="1"/>
            <a:r>
              <a:rPr lang="en-US" sz="2400" dirty="0"/>
              <a:t>Calibration may be known or unknown</a:t>
            </a:r>
          </a:p>
          <a:p>
            <a:pPr>
              <a:buFontTx/>
              <a:buChar char="•"/>
            </a:pPr>
            <a:endParaRPr lang="en-US" dirty="0"/>
          </a:p>
        </p:txBody>
      </p:sp>
      <p:pic>
        <p:nvPicPr>
          <p:cNvPr id="2" name="Picture 1" descr="Screen Shot 2016-03-28 at 1.38.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148" y="4419600"/>
            <a:ext cx="3338452" cy="1295400"/>
          </a:xfrm>
          <a:prstGeom prst="rect">
            <a:avLst/>
          </a:prstGeom>
        </p:spPr>
      </p:pic>
      <p:pic>
        <p:nvPicPr>
          <p:cNvPr id="3" name="Picture 2" descr="Screen Shot 2016-03-28 at 1.38.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304" y="4724400"/>
            <a:ext cx="1830897" cy="18351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47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sweep stereo: Key idea</a:t>
            </a:r>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3" name="Straight Connector 22"/>
          <p:cNvCxnSpPr>
            <a:cxnSpLocks/>
          </p:cNvCxnSpPr>
          <p:nvPr/>
        </p:nvCxnSpPr>
        <p:spPr bwMode="auto">
          <a:xfrm flipV="1">
            <a:off x="2558708" y="1881242"/>
            <a:ext cx="2622892" cy="423128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p:cNvCxnSpPr>
            <a:cxnSpLocks/>
            <a:endCxn id="55" idx="5"/>
          </p:cNvCxnSpPr>
          <p:nvPr/>
        </p:nvCxnSpPr>
        <p:spPr bwMode="auto">
          <a:xfrm>
            <a:off x="5181600" y="1881242"/>
            <a:ext cx="4103621" cy="436136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775877" y="5865167"/>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181600" y="1881242"/>
            <a:ext cx="533400" cy="482895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0" name="Straight Connector 9">
            <a:extLst>
              <a:ext uri="{FF2B5EF4-FFF2-40B4-BE49-F238E27FC236}">
                <a16:creationId xmlns:a16="http://schemas.microsoft.com/office/drawing/2014/main" id="{16D3D87D-2FA9-204E-8345-68C0C4179B50}"/>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8F533216-48A5-374E-9E10-4B27D5E021CF}"/>
              </a:ext>
            </a:extLst>
          </p:cNvPr>
          <p:cNvSpPr/>
          <p:nvPr/>
        </p:nvSpPr>
        <p:spPr bwMode="auto">
          <a:xfrm>
            <a:off x="5257800" y="3208994"/>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Oval 35">
            <a:extLst>
              <a:ext uri="{FF2B5EF4-FFF2-40B4-BE49-F238E27FC236}">
                <a16:creationId xmlns:a16="http://schemas.microsoft.com/office/drawing/2014/main" id="{DC5FC054-19AD-8F4C-8309-22489FB8ACBF}"/>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a:extLst>
              <a:ext uri="{FF2B5EF4-FFF2-40B4-BE49-F238E27FC236}">
                <a16:creationId xmlns:a16="http://schemas.microsoft.com/office/drawing/2014/main" id="{E056348F-201F-3048-B0F4-79594EC02653}"/>
              </a:ext>
            </a:extLst>
          </p:cNvPr>
          <p:cNvSpPr/>
          <p:nvPr/>
        </p:nvSpPr>
        <p:spPr bwMode="auto">
          <a:xfrm>
            <a:off x="3048000" y="5138255"/>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a:extLst>
              <a:ext uri="{FF2B5EF4-FFF2-40B4-BE49-F238E27FC236}">
                <a16:creationId xmlns:a16="http://schemas.microsoft.com/office/drawing/2014/main" id="{5605A95A-4879-7447-8542-09F1FC94D570}"/>
              </a:ext>
            </a:extLst>
          </p:cNvPr>
          <p:cNvSpPr/>
          <p:nvPr/>
        </p:nvSpPr>
        <p:spPr bwMode="auto">
          <a:xfrm>
            <a:off x="8250041" y="5138255"/>
            <a:ext cx="152400" cy="152400"/>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2AB4D4F9-3104-874C-9819-A25025D28403}"/>
              </a:ext>
            </a:extLst>
          </p:cNvPr>
          <p:cNvSpPr/>
          <p:nvPr/>
        </p:nvSpPr>
        <p:spPr bwMode="auto">
          <a:xfrm>
            <a:off x="4590507" y="2674210"/>
            <a:ext cx="152400" cy="1524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a:extLst>
              <a:ext uri="{FF2B5EF4-FFF2-40B4-BE49-F238E27FC236}">
                <a16:creationId xmlns:a16="http://schemas.microsoft.com/office/drawing/2014/main" id="{5603212D-A846-9E45-9484-7DA46DD56628}"/>
              </a:ext>
            </a:extLst>
          </p:cNvPr>
          <p:cNvSpPr/>
          <p:nvPr/>
        </p:nvSpPr>
        <p:spPr bwMode="auto">
          <a:xfrm>
            <a:off x="6477000" y="3282098"/>
            <a:ext cx="152400" cy="152400"/>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483167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729ADF2-1FDB-CE43-BB93-068171823C52}"/>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Plane </a:t>
            </a:r>
            <a:r>
              <a:rPr lang="en-US"/>
              <a:t>sweep stereo: Key idea</a:t>
            </a:r>
            <a:endParaRPr lang="en-US" dirty="0"/>
          </a:p>
        </p:txBody>
      </p:sp>
      <p:cxnSp>
        <p:nvCxnSpPr>
          <p:cNvPr id="5" name="Straight Connector 4"/>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 name="Straight Connector 9"/>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50" name="TextBox 49"/>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51" name="TextBox 50"/>
          <p:cNvSpPr txBox="1"/>
          <p:nvPr/>
        </p:nvSpPr>
        <p:spPr>
          <a:xfrm>
            <a:off x="9395337" y="6012391"/>
            <a:ext cx="1296749" cy="461665"/>
          </a:xfrm>
          <a:prstGeom prst="rect">
            <a:avLst/>
          </a:prstGeom>
          <a:noFill/>
        </p:spPr>
        <p:txBody>
          <a:bodyPr wrap="none" rtlCol="0">
            <a:spAutoFit/>
          </a:bodyPr>
          <a:lstStyle/>
          <a:p>
            <a:r>
              <a:rPr lang="en-US" dirty="0"/>
              <a:t>Image 2</a:t>
            </a:r>
          </a:p>
        </p:txBody>
      </p:sp>
      <p:sp>
        <p:nvSpPr>
          <p:cNvPr id="54" name="Oval 53"/>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2" name="Straight Connector 9">
            <a:extLst>
              <a:ext uri="{FF2B5EF4-FFF2-40B4-BE49-F238E27FC236}">
                <a16:creationId xmlns:a16="http://schemas.microsoft.com/office/drawing/2014/main" id="{8983BC26-2AEF-D94B-A350-7E0B5FB5C3D7}"/>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62C90F63-435E-E946-A23C-9ACBA10E2BBE}"/>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48" name="Straight Connector 47">
            <a:extLst>
              <a:ext uri="{FF2B5EF4-FFF2-40B4-BE49-F238E27FC236}">
                <a16:creationId xmlns:a16="http://schemas.microsoft.com/office/drawing/2014/main" id="{9ADD3634-1F46-D04D-8F69-9D5084E468CC}"/>
              </a:ext>
            </a:extLst>
          </p:cNvPr>
          <p:cNvCxnSpPr>
            <a:cxnSpLocks/>
          </p:cNvCxnSpPr>
          <p:nvPr/>
        </p:nvCxnSpPr>
        <p:spPr bwMode="auto">
          <a:xfrm flipH="1" flipV="1">
            <a:off x="5105400" y="914400"/>
            <a:ext cx="609600" cy="5795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9">
            <a:extLst>
              <a:ext uri="{FF2B5EF4-FFF2-40B4-BE49-F238E27FC236}">
                <a16:creationId xmlns:a16="http://schemas.microsoft.com/office/drawing/2014/main" id="{A494726B-9EE2-3C41-B1F6-2CE945239F31}"/>
              </a:ext>
            </a:extLst>
          </p:cNvPr>
          <p:cNvCxnSpPr>
            <a:cxnSpLocks/>
          </p:cNvCxnSpPr>
          <p:nvPr/>
        </p:nvCxnSpPr>
        <p:spPr bwMode="auto">
          <a:xfrm flipV="1">
            <a:off x="3619498" y="3281558"/>
            <a:ext cx="4191001" cy="1"/>
          </a:xfrm>
          <a:prstGeom prst="straightConnector1">
            <a:avLst/>
          </a:prstGeom>
          <a:solidFill>
            <a:schemeClr val="accent1"/>
          </a:solidFill>
          <a:ln w="63500" cap="flat" cmpd="sng" algn="ctr">
            <a:solidFill>
              <a:schemeClr val="tx1"/>
            </a:solidFill>
            <a:prstDash val="solid"/>
            <a:round/>
            <a:headEnd type="none" w="med" len="med"/>
            <a:tailEnd type="none" w="med" len="med"/>
          </a:ln>
          <a:effectLst/>
        </p:spPr>
      </p:cxnSp>
      <p:cxnSp>
        <p:nvCxnSpPr>
          <p:cNvPr id="58" name="Straight Connector 9">
            <a:extLst>
              <a:ext uri="{FF2B5EF4-FFF2-40B4-BE49-F238E27FC236}">
                <a16:creationId xmlns:a16="http://schemas.microsoft.com/office/drawing/2014/main" id="{FE66C13F-B4AF-9E4E-AEAD-41C180FF1A2B}"/>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59" name="Straight Connector 9">
            <a:extLst>
              <a:ext uri="{FF2B5EF4-FFF2-40B4-BE49-F238E27FC236}">
                <a16:creationId xmlns:a16="http://schemas.microsoft.com/office/drawing/2014/main" id="{A23B3A63-58E1-F84D-A970-346E2C1CEC38}"/>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60" name="Straight Connector 9">
            <a:extLst>
              <a:ext uri="{FF2B5EF4-FFF2-40B4-BE49-F238E27FC236}">
                <a16:creationId xmlns:a16="http://schemas.microsoft.com/office/drawing/2014/main" id="{16D3D87D-2FA9-204E-8345-68C0C4179B50}"/>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33" name="Oval 32"/>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Oval 39"/>
          <p:cNvSpPr/>
          <p:nvPr/>
        </p:nvSpPr>
        <p:spPr bwMode="auto">
          <a:xfrm>
            <a:off x="5334000" y="36575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3" name="Oval 82">
            <a:extLst>
              <a:ext uri="{FF2B5EF4-FFF2-40B4-BE49-F238E27FC236}">
                <a16:creationId xmlns:a16="http://schemas.microsoft.com/office/drawing/2014/main" id="{A75BF19C-7970-8648-A601-BCA587A7B512}"/>
              </a:ext>
            </a:extLst>
          </p:cNvPr>
          <p:cNvSpPr/>
          <p:nvPr/>
        </p:nvSpPr>
        <p:spPr bwMode="auto">
          <a:xfrm>
            <a:off x="5296442" y="321840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4" name="Oval 83">
            <a:extLst>
              <a:ext uri="{FF2B5EF4-FFF2-40B4-BE49-F238E27FC236}">
                <a16:creationId xmlns:a16="http://schemas.microsoft.com/office/drawing/2014/main" id="{912FC04E-EEA4-7045-8B2C-C7051247217D}"/>
              </a:ext>
            </a:extLst>
          </p:cNvPr>
          <p:cNvSpPr/>
          <p:nvPr/>
        </p:nvSpPr>
        <p:spPr bwMode="auto">
          <a:xfrm>
            <a:off x="5235482" y="2743200"/>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5" name="Oval 84">
            <a:extLst>
              <a:ext uri="{FF2B5EF4-FFF2-40B4-BE49-F238E27FC236}">
                <a16:creationId xmlns:a16="http://schemas.microsoft.com/office/drawing/2014/main" id="{FE532CB1-5BEE-F949-A119-B94BA4841117}"/>
              </a:ext>
            </a:extLst>
          </p:cNvPr>
          <p:cNvSpPr/>
          <p:nvPr/>
        </p:nvSpPr>
        <p:spPr bwMode="auto">
          <a:xfrm>
            <a:off x="5181600" y="226089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7" name="TextBox 86">
            <a:extLst>
              <a:ext uri="{FF2B5EF4-FFF2-40B4-BE49-F238E27FC236}">
                <a16:creationId xmlns:a16="http://schemas.microsoft.com/office/drawing/2014/main" id="{0CC13CDC-2B69-A448-AE50-0B4876FA464D}"/>
              </a:ext>
            </a:extLst>
          </p:cNvPr>
          <p:cNvSpPr txBox="1"/>
          <p:nvPr/>
        </p:nvSpPr>
        <p:spPr>
          <a:xfrm>
            <a:off x="5904152" y="6398567"/>
            <a:ext cx="2531462" cy="461665"/>
          </a:xfrm>
          <a:prstGeom prst="rect">
            <a:avLst/>
          </a:prstGeom>
          <a:noFill/>
        </p:spPr>
        <p:txBody>
          <a:bodyPr wrap="none" rtlCol="0">
            <a:spAutoFit/>
          </a:bodyPr>
          <a:lstStyle/>
          <a:p>
            <a:r>
              <a:rPr lang="en-US" dirty="0"/>
              <a:t>Reference image</a:t>
            </a:r>
          </a:p>
        </p:txBody>
      </p:sp>
      <p:cxnSp>
        <p:nvCxnSpPr>
          <p:cNvPr id="30" name="Straight Connector 29">
            <a:extLst>
              <a:ext uri="{FF2B5EF4-FFF2-40B4-BE49-F238E27FC236}">
                <a16:creationId xmlns:a16="http://schemas.microsoft.com/office/drawing/2014/main" id="{B6BB4480-7484-4541-8D9E-768338F54CB2}"/>
              </a:ext>
            </a:extLst>
          </p:cNvPr>
          <p:cNvCxnSpPr>
            <a:cxnSpLocks/>
          </p:cNvCxnSpPr>
          <p:nvPr/>
        </p:nvCxnSpPr>
        <p:spPr bwMode="auto">
          <a:xfrm flipV="1">
            <a:off x="2558708" y="1881242"/>
            <a:ext cx="2622892" cy="423128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0DD02DE3-4DEA-F746-A76A-E3C6D71A1A7D}"/>
              </a:ext>
            </a:extLst>
          </p:cNvPr>
          <p:cNvCxnSpPr>
            <a:cxnSpLocks/>
          </p:cNvCxnSpPr>
          <p:nvPr/>
        </p:nvCxnSpPr>
        <p:spPr bwMode="auto">
          <a:xfrm>
            <a:off x="5181600" y="1881242"/>
            <a:ext cx="4103621" cy="436136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6" name="Oval 85">
            <a:extLst>
              <a:ext uri="{FF2B5EF4-FFF2-40B4-BE49-F238E27FC236}">
                <a16:creationId xmlns:a16="http://schemas.microsoft.com/office/drawing/2014/main" id="{F588D1FF-68F4-3E44-8831-707FA08F1715}"/>
              </a:ext>
            </a:extLst>
          </p:cNvPr>
          <p:cNvSpPr/>
          <p:nvPr/>
        </p:nvSpPr>
        <p:spPr bwMode="auto">
          <a:xfrm>
            <a:off x="5121182" y="17953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32" name="Straight Connector 31">
            <a:extLst>
              <a:ext uri="{FF2B5EF4-FFF2-40B4-BE49-F238E27FC236}">
                <a16:creationId xmlns:a16="http://schemas.microsoft.com/office/drawing/2014/main" id="{53B58F46-D4EB-DA41-BC0F-71AD38ECC75D}"/>
              </a:ext>
            </a:extLst>
          </p:cNvPr>
          <p:cNvCxnSpPr>
            <a:cxnSpLocks/>
            <a:stCxn id="54" idx="4"/>
            <a:endCxn id="85" idx="3"/>
          </p:cNvCxnSpPr>
          <p:nvPr/>
        </p:nvCxnSpPr>
        <p:spPr bwMode="auto">
          <a:xfrm flipV="1">
            <a:off x="2552700" y="2390980"/>
            <a:ext cx="2651218" cy="380417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2D3DAF3B-4826-B248-9B1D-61F682256148}"/>
              </a:ext>
            </a:extLst>
          </p:cNvPr>
          <p:cNvCxnSpPr>
            <a:cxnSpLocks/>
            <a:stCxn id="55" idx="5"/>
            <a:endCxn id="85" idx="5"/>
          </p:cNvCxnSpPr>
          <p:nvPr/>
        </p:nvCxnSpPr>
        <p:spPr bwMode="auto">
          <a:xfrm flipH="1" flipV="1">
            <a:off x="5311682" y="2390980"/>
            <a:ext cx="3973539" cy="385162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4" name="Straight Connector 43">
            <a:extLst>
              <a:ext uri="{FF2B5EF4-FFF2-40B4-BE49-F238E27FC236}">
                <a16:creationId xmlns:a16="http://schemas.microsoft.com/office/drawing/2014/main" id="{95ABBEAA-147F-5442-A682-86463D7C27C9}"/>
              </a:ext>
            </a:extLst>
          </p:cNvPr>
          <p:cNvCxnSpPr>
            <a:cxnSpLocks/>
            <a:stCxn id="54" idx="5"/>
            <a:endCxn id="84" idx="4"/>
          </p:cNvCxnSpPr>
          <p:nvPr/>
        </p:nvCxnSpPr>
        <p:spPr bwMode="auto">
          <a:xfrm flipV="1">
            <a:off x="2606582" y="2895600"/>
            <a:ext cx="2705100" cy="327723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6" name="Straight Connector 45">
            <a:extLst>
              <a:ext uri="{FF2B5EF4-FFF2-40B4-BE49-F238E27FC236}">
                <a16:creationId xmlns:a16="http://schemas.microsoft.com/office/drawing/2014/main" id="{EDB6F35D-C7B6-BB4F-944C-EE67FF02A1A2}"/>
              </a:ext>
            </a:extLst>
          </p:cNvPr>
          <p:cNvCxnSpPr>
            <a:cxnSpLocks/>
            <a:stCxn id="55" idx="5"/>
            <a:endCxn id="84" idx="4"/>
          </p:cNvCxnSpPr>
          <p:nvPr/>
        </p:nvCxnSpPr>
        <p:spPr bwMode="auto">
          <a:xfrm flipH="1" flipV="1">
            <a:off x="5311682" y="2895600"/>
            <a:ext cx="3973539" cy="334700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8C01BA0F-25A5-7D42-9879-3EBD13790EA6}"/>
              </a:ext>
            </a:extLst>
          </p:cNvPr>
          <p:cNvCxnSpPr>
            <a:cxnSpLocks/>
            <a:stCxn id="55" idx="5"/>
            <a:endCxn id="83" idx="5"/>
          </p:cNvCxnSpPr>
          <p:nvPr/>
        </p:nvCxnSpPr>
        <p:spPr bwMode="auto">
          <a:xfrm flipH="1" flipV="1">
            <a:off x="5426524" y="3348488"/>
            <a:ext cx="3858697" cy="289412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1" name="Straight Connector 60">
            <a:extLst>
              <a:ext uri="{FF2B5EF4-FFF2-40B4-BE49-F238E27FC236}">
                <a16:creationId xmlns:a16="http://schemas.microsoft.com/office/drawing/2014/main" id="{235153C0-625E-314A-9FD9-260BDD0A161E}"/>
              </a:ext>
            </a:extLst>
          </p:cNvPr>
          <p:cNvCxnSpPr>
            <a:cxnSpLocks/>
            <a:stCxn id="54" idx="5"/>
            <a:endCxn id="83" idx="3"/>
          </p:cNvCxnSpPr>
          <p:nvPr/>
        </p:nvCxnSpPr>
        <p:spPr bwMode="auto">
          <a:xfrm flipV="1">
            <a:off x="2606582" y="3348488"/>
            <a:ext cx="2712178" cy="282434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2" name="Straight Connector 61">
            <a:extLst>
              <a:ext uri="{FF2B5EF4-FFF2-40B4-BE49-F238E27FC236}">
                <a16:creationId xmlns:a16="http://schemas.microsoft.com/office/drawing/2014/main" id="{DB5B89B4-E8B4-574F-A719-3300C10152C4}"/>
              </a:ext>
            </a:extLst>
          </p:cNvPr>
          <p:cNvCxnSpPr>
            <a:cxnSpLocks/>
            <a:stCxn id="54" idx="5"/>
            <a:endCxn id="40" idx="3"/>
          </p:cNvCxnSpPr>
          <p:nvPr/>
        </p:nvCxnSpPr>
        <p:spPr bwMode="auto">
          <a:xfrm flipV="1">
            <a:off x="2606582" y="3787681"/>
            <a:ext cx="2749736" cy="238515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3" name="Straight Connector 62">
            <a:extLst>
              <a:ext uri="{FF2B5EF4-FFF2-40B4-BE49-F238E27FC236}">
                <a16:creationId xmlns:a16="http://schemas.microsoft.com/office/drawing/2014/main" id="{569EA889-BB50-5F47-98B5-BE237A2CE05A}"/>
              </a:ext>
            </a:extLst>
          </p:cNvPr>
          <p:cNvCxnSpPr>
            <a:cxnSpLocks/>
            <a:stCxn id="55" idx="1"/>
            <a:endCxn id="40" idx="5"/>
          </p:cNvCxnSpPr>
          <p:nvPr/>
        </p:nvCxnSpPr>
        <p:spPr bwMode="auto">
          <a:xfrm flipH="1" flipV="1">
            <a:off x="5464082" y="3787681"/>
            <a:ext cx="3713375" cy="2347163"/>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8" name="TextBox 37">
            <a:extLst>
              <a:ext uri="{FF2B5EF4-FFF2-40B4-BE49-F238E27FC236}">
                <a16:creationId xmlns:a16="http://schemas.microsoft.com/office/drawing/2014/main" id="{DA1E9187-0198-5446-855E-AFF582E3D932}"/>
              </a:ext>
            </a:extLst>
          </p:cNvPr>
          <p:cNvSpPr txBox="1"/>
          <p:nvPr/>
        </p:nvSpPr>
        <p:spPr>
          <a:xfrm>
            <a:off x="8001000" y="3043535"/>
            <a:ext cx="415498" cy="461665"/>
          </a:xfrm>
          <a:prstGeom prst="rect">
            <a:avLst/>
          </a:prstGeom>
          <a:noFill/>
        </p:spPr>
        <p:txBody>
          <a:bodyPr wrap="none" rtlCol="0">
            <a:spAutoFit/>
          </a:bodyPr>
          <a:lstStyle/>
          <a:p>
            <a:r>
              <a:rPr lang="en-US" b="1" dirty="0"/>
              <a:t>✓</a:t>
            </a:r>
          </a:p>
        </p:txBody>
      </p:sp>
    </p:spTree>
    <p:extLst>
      <p:ext uri="{BB962C8B-B14F-4D97-AF65-F5344CB8AC3E}">
        <p14:creationId xmlns:p14="http://schemas.microsoft.com/office/powerpoint/2010/main" val="179524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45A5-D8F2-F3C5-9472-33BC6530396B}"/>
              </a:ext>
            </a:extLst>
          </p:cNvPr>
          <p:cNvSpPr>
            <a:spLocks noGrp="1"/>
          </p:cNvSpPr>
          <p:nvPr>
            <p:ph type="title"/>
          </p:nvPr>
        </p:nvSpPr>
        <p:spPr/>
        <p:txBody>
          <a:bodyPr/>
          <a:lstStyle/>
          <a:p>
            <a:r>
              <a:rPr lang="en-US" dirty="0"/>
              <a:t>Does this always work?</a:t>
            </a:r>
          </a:p>
        </p:txBody>
      </p:sp>
      <p:sp>
        <p:nvSpPr>
          <p:cNvPr id="3" name="Content Placeholder 2">
            <a:extLst>
              <a:ext uri="{FF2B5EF4-FFF2-40B4-BE49-F238E27FC236}">
                <a16:creationId xmlns:a16="http://schemas.microsoft.com/office/drawing/2014/main" id="{B3808BDB-9C1F-4654-3099-88D3344D8E46}"/>
              </a:ext>
            </a:extLst>
          </p:cNvPr>
          <p:cNvSpPr>
            <a:spLocks noGrp="1"/>
          </p:cNvSpPr>
          <p:nvPr>
            <p:ph idx="1"/>
          </p:nvPr>
        </p:nvSpPr>
        <p:spPr/>
        <p:txBody>
          <a:bodyPr/>
          <a:lstStyle/>
          <a:p>
            <a:endParaRPr lang="en-US"/>
          </a:p>
        </p:txBody>
      </p:sp>
      <p:sp>
        <p:nvSpPr>
          <p:cNvPr id="4" name="Oval 3">
            <a:extLst>
              <a:ext uri="{FF2B5EF4-FFF2-40B4-BE49-F238E27FC236}">
                <a16:creationId xmlns:a16="http://schemas.microsoft.com/office/drawing/2014/main" id="{A7266C3A-26D5-CC8C-7BBA-3ABB75F9F930}"/>
              </a:ext>
            </a:extLst>
          </p:cNvPr>
          <p:cNvSpPr/>
          <p:nvPr/>
        </p:nvSpPr>
        <p:spPr bwMode="auto">
          <a:xfrm>
            <a:off x="4495800" y="1012075"/>
            <a:ext cx="3200400" cy="2422423"/>
          </a:xfrm>
          <a:prstGeom prst="ellipse">
            <a:avLst/>
          </a:prstGeom>
          <a:gradFill>
            <a:gsLst>
              <a:gs pos="0">
                <a:srgbClr val="FF0000"/>
              </a:gs>
              <a:gs pos="17000">
                <a:srgbClr val="FF9900"/>
              </a:gs>
              <a:gs pos="34000">
                <a:srgbClr val="FFFF00"/>
              </a:gs>
              <a:gs pos="49000">
                <a:srgbClr val="009900"/>
              </a:gs>
              <a:gs pos="83000">
                <a:schemeClr val="accent2"/>
              </a:gs>
              <a:gs pos="68000">
                <a:srgbClr val="0070C0"/>
              </a:gs>
              <a:gs pos="100000">
                <a:srgbClr val="FF40FF"/>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5" name="Straight Connector 4">
            <a:extLst>
              <a:ext uri="{FF2B5EF4-FFF2-40B4-BE49-F238E27FC236}">
                <a16:creationId xmlns:a16="http://schemas.microsoft.com/office/drawing/2014/main" id="{E60361AA-2733-5C89-2E6B-B39762637718}"/>
              </a:ext>
            </a:extLst>
          </p:cNvPr>
          <p:cNvCxnSpPr>
            <a:cxnSpLocks/>
          </p:cNvCxnSpPr>
          <p:nvPr/>
        </p:nvCxnSpPr>
        <p:spPr bwMode="auto">
          <a:xfrm>
            <a:off x="2700902" y="4876800"/>
            <a:ext cx="1208784" cy="109347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5F89C1C0-5DD4-6472-8592-C9A6441A0009}"/>
              </a:ext>
            </a:extLst>
          </p:cNvPr>
          <p:cNvCxnSpPr>
            <a:cxnSpLocks/>
          </p:cNvCxnSpPr>
          <p:nvPr/>
        </p:nvCxnSpPr>
        <p:spPr bwMode="auto">
          <a:xfrm flipV="1">
            <a:off x="7756166" y="4714302"/>
            <a:ext cx="1083035" cy="1150865"/>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7" name="Straight Connector 9">
            <a:extLst>
              <a:ext uri="{FF2B5EF4-FFF2-40B4-BE49-F238E27FC236}">
                <a16:creationId xmlns:a16="http://schemas.microsoft.com/office/drawing/2014/main" id="{39D2B8DB-8919-8AD9-CD73-FE70F474F9E3}"/>
              </a:ext>
            </a:extLst>
          </p:cNvPr>
          <p:cNvCxnSpPr>
            <a:cxnSpLocks/>
          </p:cNvCxnSpPr>
          <p:nvPr/>
        </p:nvCxnSpPr>
        <p:spPr bwMode="auto">
          <a:xfrm flipV="1">
            <a:off x="3619499" y="3733799"/>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9FC4AC27-7C85-FDCE-5622-19E8614B7DC4}"/>
              </a:ext>
            </a:extLst>
          </p:cNvPr>
          <p:cNvSpPr txBox="1"/>
          <p:nvPr/>
        </p:nvSpPr>
        <p:spPr>
          <a:xfrm>
            <a:off x="1197410" y="6018201"/>
            <a:ext cx="1296749" cy="461665"/>
          </a:xfrm>
          <a:prstGeom prst="rect">
            <a:avLst/>
          </a:prstGeom>
          <a:noFill/>
        </p:spPr>
        <p:txBody>
          <a:bodyPr wrap="none" rtlCol="0">
            <a:spAutoFit/>
          </a:bodyPr>
          <a:lstStyle/>
          <a:p>
            <a:r>
              <a:rPr lang="en-US" dirty="0"/>
              <a:t>Image 1</a:t>
            </a:r>
          </a:p>
        </p:txBody>
      </p:sp>
      <p:sp>
        <p:nvSpPr>
          <p:cNvPr id="9" name="TextBox 8">
            <a:extLst>
              <a:ext uri="{FF2B5EF4-FFF2-40B4-BE49-F238E27FC236}">
                <a16:creationId xmlns:a16="http://schemas.microsoft.com/office/drawing/2014/main" id="{5AC92BE9-4D6F-AEFE-6799-C0270B5238EE}"/>
              </a:ext>
            </a:extLst>
          </p:cNvPr>
          <p:cNvSpPr txBox="1"/>
          <p:nvPr/>
        </p:nvSpPr>
        <p:spPr>
          <a:xfrm>
            <a:off x="9395337" y="6012391"/>
            <a:ext cx="1296749" cy="461665"/>
          </a:xfrm>
          <a:prstGeom prst="rect">
            <a:avLst/>
          </a:prstGeom>
          <a:noFill/>
        </p:spPr>
        <p:txBody>
          <a:bodyPr wrap="none" rtlCol="0">
            <a:spAutoFit/>
          </a:bodyPr>
          <a:lstStyle/>
          <a:p>
            <a:r>
              <a:rPr lang="en-US" dirty="0"/>
              <a:t>Image 2</a:t>
            </a:r>
          </a:p>
        </p:txBody>
      </p:sp>
      <p:sp>
        <p:nvSpPr>
          <p:cNvPr id="10" name="Oval 9">
            <a:extLst>
              <a:ext uri="{FF2B5EF4-FFF2-40B4-BE49-F238E27FC236}">
                <a16:creationId xmlns:a16="http://schemas.microsoft.com/office/drawing/2014/main" id="{7F0CDE3D-4C41-20DA-16D5-8183641BFEFC}"/>
              </a:ext>
            </a:extLst>
          </p:cNvPr>
          <p:cNvSpPr/>
          <p:nvPr/>
        </p:nvSpPr>
        <p:spPr bwMode="auto">
          <a:xfrm>
            <a:off x="2476500" y="6042752"/>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2EE011-8A01-77F2-04BD-E97CD2D0433D}"/>
              </a:ext>
            </a:extLst>
          </p:cNvPr>
          <p:cNvSpPr/>
          <p:nvPr/>
        </p:nvSpPr>
        <p:spPr bwMode="auto">
          <a:xfrm>
            <a:off x="9155139" y="6112526"/>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12" name="Straight Connector 9">
            <a:extLst>
              <a:ext uri="{FF2B5EF4-FFF2-40B4-BE49-F238E27FC236}">
                <a16:creationId xmlns:a16="http://schemas.microsoft.com/office/drawing/2014/main" id="{253C117A-BE3F-ACF3-19A9-32C70B3B107C}"/>
              </a:ext>
            </a:extLst>
          </p:cNvPr>
          <p:cNvCxnSpPr>
            <a:cxnSpLocks/>
          </p:cNvCxnSpPr>
          <p:nvPr/>
        </p:nvCxnSpPr>
        <p:spPr bwMode="auto">
          <a:xfrm>
            <a:off x="4681660" y="5991433"/>
            <a:ext cx="1981192"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13" name="Oval 12">
            <a:extLst>
              <a:ext uri="{FF2B5EF4-FFF2-40B4-BE49-F238E27FC236}">
                <a16:creationId xmlns:a16="http://schemas.microsoft.com/office/drawing/2014/main" id="{5640078E-B032-2A71-B4D3-10A599BC3749}"/>
              </a:ext>
            </a:extLst>
          </p:cNvPr>
          <p:cNvSpPr/>
          <p:nvPr/>
        </p:nvSpPr>
        <p:spPr bwMode="auto">
          <a:xfrm>
            <a:off x="5638800" y="66294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14" name="Straight Connector 13">
            <a:extLst>
              <a:ext uri="{FF2B5EF4-FFF2-40B4-BE49-F238E27FC236}">
                <a16:creationId xmlns:a16="http://schemas.microsoft.com/office/drawing/2014/main" id="{7A6377F0-3A02-80EF-DA6A-D9FEEC8AC65F}"/>
              </a:ext>
            </a:extLst>
          </p:cNvPr>
          <p:cNvCxnSpPr>
            <a:cxnSpLocks/>
          </p:cNvCxnSpPr>
          <p:nvPr/>
        </p:nvCxnSpPr>
        <p:spPr bwMode="auto">
          <a:xfrm flipH="1" flipV="1">
            <a:off x="5105400" y="914400"/>
            <a:ext cx="609600" cy="579579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5" name="Straight Connector 9">
            <a:extLst>
              <a:ext uri="{FF2B5EF4-FFF2-40B4-BE49-F238E27FC236}">
                <a16:creationId xmlns:a16="http://schemas.microsoft.com/office/drawing/2014/main" id="{D369140E-0D1B-9913-9756-B9FCE0C0036D}"/>
              </a:ext>
            </a:extLst>
          </p:cNvPr>
          <p:cNvCxnSpPr>
            <a:cxnSpLocks/>
          </p:cNvCxnSpPr>
          <p:nvPr/>
        </p:nvCxnSpPr>
        <p:spPr bwMode="auto">
          <a:xfrm flipV="1">
            <a:off x="3619498" y="3281558"/>
            <a:ext cx="4191001" cy="1"/>
          </a:xfrm>
          <a:prstGeom prst="straightConnector1">
            <a:avLst/>
          </a:prstGeom>
          <a:solidFill>
            <a:schemeClr val="accent1"/>
          </a:solidFill>
          <a:ln w="63500" cap="flat" cmpd="sng" algn="ctr">
            <a:solidFill>
              <a:schemeClr val="tx1"/>
            </a:solidFill>
            <a:prstDash val="solid"/>
            <a:round/>
            <a:headEnd type="none" w="med" len="med"/>
            <a:tailEnd type="none" w="med" len="med"/>
          </a:ln>
          <a:effectLst/>
        </p:spPr>
      </p:cxnSp>
      <p:cxnSp>
        <p:nvCxnSpPr>
          <p:cNvPr id="16" name="Straight Connector 9">
            <a:extLst>
              <a:ext uri="{FF2B5EF4-FFF2-40B4-BE49-F238E27FC236}">
                <a16:creationId xmlns:a16="http://schemas.microsoft.com/office/drawing/2014/main" id="{23AB37F3-F49A-CBB6-0312-FD920209442A}"/>
              </a:ext>
            </a:extLst>
          </p:cNvPr>
          <p:cNvCxnSpPr>
            <a:cxnSpLocks/>
          </p:cNvCxnSpPr>
          <p:nvPr/>
        </p:nvCxnSpPr>
        <p:spPr bwMode="auto">
          <a:xfrm flipV="1">
            <a:off x="3619496" y="2812875"/>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9">
            <a:extLst>
              <a:ext uri="{FF2B5EF4-FFF2-40B4-BE49-F238E27FC236}">
                <a16:creationId xmlns:a16="http://schemas.microsoft.com/office/drawing/2014/main" id="{1F2E3544-C44F-5A26-BCB7-D8C60CD1742D}"/>
              </a:ext>
            </a:extLst>
          </p:cNvPr>
          <p:cNvCxnSpPr>
            <a:cxnSpLocks/>
          </p:cNvCxnSpPr>
          <p:nvPr/>
        </p:nvCxnSpPr>
        <p:spPr bwMode="auto">
          <a:xfrm flipV="1">
            <a:off x="3619496" y="2344193"/>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cxnSp>
        <p:nvCxnSpPr>
          <p:cNvPr id="18" name="Straight Connector 9">
            <a:extLst>
              <a:ext uri="{FF2B5EF4-FFF2-40B4-BE49-F238E27FC236}">
                <a16:creationId xmlns:a16="http://schemas.microsoft.com/office/drawing/2014/main" id="{F7DC62A9-9D70-1C82-1611-F19E7A2929CD}"/>
              </a:ext>
            </a:extLst>
          </p:cNvPr>
          <p:cNvCxnSpPr>
            <a:cxnSpLocks/>
          </p:cNvCxnSpPr>
          <p:nvPr/>
        </p:nvCxnSpPr>
        <p:spPr bwMode="auto">
          <a:xfrm flipV="1">
            <a:off x="3618413" y="1881242"/>
            <a:ext cx="4191001" cy="1"/>
          </a:xfrm>
          <a:prstGeom prst="straightConnector1">
            <a:avLst/>
          </a:prstGeom>
          <a:solidFill>
            <a:schemeClr val="accent1"/>
          </a:solidFill>
          <a:ln w="25400" cap="flat" cmpd="sng" algn="ctr">
            <a:solidFill>
              <a:schemeClr val="tx1"/>
            </a:solidFill>
            <a:prstDash val="solid"/>
            <a:round/>
            <a:headEnd type="none" w="med" len="med"/>
            <a:tailEnd type="none" w="med" len="med"/>
          </a:ln>
          <a:effectLst/>
        </p:spPr>
      </p:cxnSp>
      <p:sp>
        <p:nvSpPr>
          <p:cNvPr id="19" name="Oval 18">
            <a:extLst>
              <a:ext uri="{FF2B5EF4-FFF2-40B4-BE49-F238E27FC236}">
                <a16:creationId xmlns:a16="http://schemas.microsoft.com/office/drawing/2014/main" id="{95E3E293-838E-2DD3-2F02-6584A1D9431D}"/>
              </a:ext>
            </a:extLst>
          </p:cNvPr>
          <p:cNvSpPr/>
          <p:nvPr/>
        </p:nvSpPr>
        <p:spPr bwMode="auto">
          <a:xfrm>
            <a:off x="5562600" y="5894071"/>
            <a:ext cx="152400" cy="1524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a:extLst>
              <a:ext uri="{FF2B5EF4-FFF2-40B4-BE49-F238E27FC236}">
                <a16:creationId xmlns:a16="http://schemas.microsoft.com/office/drawing/2014/main" id="{375240AB-01E1-8459-B4CD-E8DA89FE0581}"/>
              </a:ext>
            </a:extLst>
          </p:cNvPr>
          <p:cNvSpPr/>
          <p:nvPr/>
        </p:nvSpPr>
        <p:spPr bwMode="auto">
          <a:xfrm>
            <a:off x="5334000" y="36575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Oval 20">
            <a:extLst>
              <a:ext uri="{FF2B5EF4-FFF2-40B4-BE49-F238E27FC236}">
                <a16:creationId xmlns:a16="http://schemas.microsoft.com/office/drawing/2014/main" id="{90ED2089-C443-8EE0-F253-9DF77934951E}"/>
              </a:ext>
            </a:extLst>
          </p:cNvPr>
          <p:cNvSpPr/>
          <p:nvPr/>
        </p:nvSpPr>
        <p:spPr bwMode="auto">
          <a:xfrm>
            <a:off x="5296442" y="3218406"/>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B6C50504-C8B8-9344-4356-299672FF916D}"/>
              </a:ext>
            </a:extLst>
          </p:cNvPr>
          <p:cNvSpPr/>
          <p:nvPr/>
        </p:nvSpPr>
        <p:spPr bwMode="auto">
          <a:xfrm>
            <a:off x="5235482" y="2743200"/>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Oval 22">
            <a:extLst>
              <a:ext uri="{FF2B5EF4-FFF2-40B4-BE49-F238E27FC236}">
                <a16:creationId xmlns:a16="http://schemas.microsoft.com/office/drawing/2014/main" id="{015A8AC5-E15D-CECA-CDDF-90346E24EFB9}"/>
              </a:ext>
            </a:extLst>
          </p:cNvPr>
          <p:cNvSpPr/>
          <p:nvPr/>
        </p:nvSpPr>
        <p:spPr bwMode="auto">
          <a:xfrm>
            <a:off x="5181600" y="2260898"/>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TextBox 23">
            <a:extLst>
              <a:ext uri="{FF2B5EF4-FFF2-40B4-BE49-F238E27FC236}">
                <a16:creationId xmlns:a16="http://schemas.microsoft.com/office/drawing/2014/main" id="{85CFF35D-895A-D277-5873-B3F7E1069921}"/>
              </a:ext>
            </a:extLst>
          </p:cNvPr>
          <p:cNvSpPr txBox="1"/>
          <p:nvPr/>
        </p:nvSpPr>
        <p:spPr>
          <a:xfrm>
            <a:off x="5904152" y="6398567"/>
            <a:ext cx="2531462" cy="461665"/>
          </a:xfrm>
          <a:prstGeom prst="rect">
            <a:avLst/>
          </a:prstGeom>
          <a:noFill/>
        </p:spPr>
        <p:txBody>
          <a:bodyPr wrap="none" rtlCol="0">
            <a:spAutoFit/>
          </a:bodyPr>
          <a:lstStyle/>
          <a:p>
            <a:r>
              <a:rPr lang="en-US" dirty="0"/>
              <a:t>Reference image</a:t>
            </a:r>
          </a:p>
        </p:txBody>
      </p:sp>
      <p:cxnSp>
        <p:nvCxnSpPr>
          <p:cNvPr id="25" name="Straight Connector 24">
            <a:extLst>
              <a:ext uri="{FF2B5EF4-FFF2-40B4-BE49-F238E27FC236}">
                <a16:creationId xmlns:a16="http://schemas.microsoft.com/office/drawing/2014/main" id="{CD2E28C4-16FE-7B1F-9CB7-80188E7A8F11}"/>
              </a:ext>
            </a:extLst>
          </p:cNvPr>
          <p:cNvCxnSpPr>
            <a:cxnSpLocks/>
          </p:cNvCxnSpPr>
          <p:nvPr/>
        </p:nvCxnSpPr>
        <p:spPr bwMode="auto">
          <a:xfrm flipV="1">
            <a:off x="2558708" y="1881242"/>
            <a:ext cx="2622892" cy="423128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6" name="Straight Connector 25">
            <a:extLst>
              <a:ext uri="{FF2B5EF4-FFF2-40B4-BE49-F238E27FC236}">
                <a16:creationId xmlns:a16="http://schemas.microsoft.com/office/drawing/2014/main" id="{3369C6CE-6137-3E16-7876-B33CED9EBB09}"/>
              </a:ext>
            </a:extLst>
          </p:cNvPr>
          <p:cNvCxnSpPr>
            <a:cxnSpLocks/>
          </p:cNvCxnSpPr>
          <p:nvPr/>
        </p:nvCxnSpPr>
        <p:spPr bwMode="auto">
          <a:xfrm>
            <a:off x="5181600" y="1881242"/>
            <a:ext cx="4103621" cy="436136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7" name="Oval 26">
            <a:extLst>
              <a:ext uri="{FF2B5EF4-FFF2-40B4-BE49-F238E27FC236}">
                <a16:creationId xmlns:a16="http://schemas.microsoft.com/office/drawing/2014/main" id="{D809C8F4-A041-8284-341B-9E137BABC92E}"/>
              </a:ext>
            </a:extLst>
          </p:cNvPr>
          <p:cNvSpPr/>
          <p:nvPr/>
        </p:nvSpPr>
        <p:spPr bwMode="auto">
          <a:xfrm>
            <a:off x="5121182" y="1795399"/>
            <a:ext cx="152400" cy="1524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E78A4FFC-0EF2-824B-E5C4-3F911D8F9C72}"/>
              </a:ext>
            </a:extLst>
          </p:cNvPr>
          <p:cNvCxnSpPr>
            <a:cxnSpLocks/>
            <a:stCxn id="10" idx="4"/>
            <a:endCxn id="23" idx="3"/>
          </p:cNvCxnSpPr>
          <p:nvPr/>
        </p:nvCxnSpPr>
        <p:spPr bwMode="auto">
          <a:xfrm flipV="1">
            <a:off x="2552700" y="2390980"/>
            <a:ext cx="2651218" cy="3804172"/>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9" name="Straight Connector 28">
            <a:extLst>
              <a:ext uri="{FF2B5EF4-FFF2-40B4-BE49-F238E27FC236}">
                <a16:creationId xmlns:a16="http://schemas.microsoft.com/office/drawing/2014/main" id="{A5E59144-2DC3-5B01-A6E8-A89D549ABA2B}"/>
              </a:ext>
            </a:extLst>
          </p:cNvPr>
          <p:cNvCxnSpPr>
            <a:cxnSpLocks/>
            <a:stCxn id="11" idx="5"/>
            <a:endCxn id="23" idx="5"/>
          </p:cNvCxnSpPr>
          <p:nvPr/>
        </p:nvCxnSpPr>
        <p:spPr bwMode="auto">
          <a:xfrm flipH="1" flipV="1">
            <a:off x="5311682" y="2390980"/>
            <a:ext cx="3973539" cy="385162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id="{757D7ADD-D4ED-AFFC-474E-A91DBB9A67B7}"/>
              </a:ext>
            </a:extLst>
          </p:cNvPr>
          <p:cNvCxnSpPr>
            <a:cxnSpLocks/>
            <a:stCxn id="10" idx="5"/>
            <a:endCxn id="22" idx="4"/>
          </p:cNvCxnSpPr>
          <p:nvPr/>
        </p:nvCxnSpPr>
        <p:spPr bwMode="auto">
          <a:xfrm flipV="1">
            <a:off x="2606582" y="2895600"/>
            <a:ext cx="2705100" cy="327723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04BD58C8-8D4E-E802-2C8B-8A2CC3AE2CEC}"/>
              </a:ext>
            </a:extLst>
          </p:cNvPr>
          <p:cNvCxnSpPr>
            <a:cxnSpLocks/>
            <a:stCxn id="11" idx="5"/>
            <a:endCxn id="22" idx="4"/>
          </p:cNvCxnSpPr>
          <p:nvPr/>
        </p:nvCxnSpPr>
        <p:spPr bwMode="auto">
          <a:xfrm flipH="1" flipV="1">
            <a:off x="5311682" y="2895600"/>
            <a:ext cx="3973539" cy="334700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2" name="Straight Connector 31">
            <a:extLst>
              <a:ext uri="{FF2B5EF4-FFF2-40B4-BE49-F238E27FC236}">
                <a16:creationId xmlns:a16="http://schemas.microsoft.com/office/drawing/2014/main" id="{93ABEBF1-0F6A-9CCE-00A7-29DFF26828F5}"/>
              </a:ext>
            </a:extLst>
          </p:cNvPr>
          <p:cNvCxnSpPr>
            <a:cxnSpLocks/>
            <a:stCxn id="11" idx="5"/>
            <a:endCxn id="21" idx="5"/>
          </p:cNvCxnSpPr>
          <p:nvPr/>
        </p:nvCxnSpPr>
        <p:spPr bwMode="auto">
          <a:xfrm flipH="1" flipV="1">
            <a:off x="5426524" y="3348488"/>
            <a:ext cx="3858697" cy="289412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3" name="Straight Connector 32">
            <a:extLst>
              <a:ext uri="{FF2B5EF4-FFF2-40B4-BE49-F238E27FC236}">
                <a16:creationId xmlns:a16="http://schemas.microsoft.com/office/drawing/2014/main" id="{3D0364AA-8380-0BB9-9284-7282F1C8D879}"/>
              </a:ext>
            </a:extLst>
          </p:cNvPr>
          <p:cNvCxnSpPr>
            <a:cxnSpLocks/>
            <a:stCxn id="10" idx="5"/>
            <a:endCxn id="21" idx="3"/>
          </p:cNvCxnSpPr>
          <p:nvPr/>
        </p:nvCxnSpPr>
        <p:spPr bwMode="auto">
          <a:xfrm flipV="1">
            <a:off x="2606582" y="3348488"/>
            <a:ext cx="2712178" cy="282434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4" name="Straight Connector 33">
            <a:extLst>
              <a:ext uri="{FF2B5EF4-FFF2-40B4-BE49-F238E27FC236}">
                <a16:creationId xmlns:a16="http://schemas.microsoft.com/office/drawing/2014/main" id="{85AEAA76-AECF-BCA1-4D9C-215895D78EB6}"/>
              </a:ext>
            </a:extLst>
          </p:cNvPr>
          <p:cNvCxnSpPr>
            <a:cxnSpLocks/>
            <a:stCxn id="10" idx="5"/>
            <a:endCxn id="20" idx="3"/>
          </p:cNvCxnSpPr>
          <p:nvPr/>
        </p:nvCxnSpPr>
        <p:spPr bwMode="auto">
          <a:xfrm flipV="1">
            <a:off x="2606582" y="3787681"/>
            <a:ext cx="2749736" cy="2385153"/>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5" name="Straight Connector 34">
            <a:extLst>
              <a:ext uri="{FF2B5EF4-FFF2-40B4-BE49-F238E27FC236}">
                <a16:creationId xmlns:a16="http://schemas.microsoft.com/office/drawing/2014/main" id="{02F51FE4-F3A2-4138-7819-F88A66F5888D}"/>
              </a:ext>
            </a:extLst>
          </p:cNvPr>
          <p:cNvCxnSpPr>
            <a:cxnSpLocks/>
            <a:stCxn id="11" idx="1"/>
            <a:endCxn id="20" idx="5"/>
          </p:cNvCxnSpPr>
          <p:nvPr/>
        </p:nvCxnSpPr>
        <p:spPr bwMode="auto">
          <a:xfrm flipH="1" flipV="1">
            <a:off x="5464082" y="3787681"/>
            <a:ext cx="3713375" cy="2347163"/>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36" name="TextBox 35">
            <a:extLst>
              <a:ext uri="{FF2B5EF4-FFF2-40B4-BE49-F238E27FC236}">
                <a16:creationId xmlns:a16="http://schemas.microsoft.com/office/drawing/2014/main" id="{0F744DDC-F4F8-FEEC-9FD4-1719F4D883E9}"/>
              </a:ext>
            </a:extLst>
          </p:cNvPr>
          <p:cNvSpPr txBox="1"/>
          <p:nvPr/>
        </p:nvSpPr>
        <p:spPr>
          <a:xfrm>
            <a:off x="8001000" y="3043535"/>
            <a:ext cx="415498" cy="461665"/>
          </a:xfrm>
          <a:prstGeom prst="rect">
            <a:avLst/>
          </a:prstGeom>
          <a:noFill/>
        </p:spPr>
        <p:txBody>
          <a:bodyPr wrap="none" rtlCol="0">
            <a:spAutoFit/>
          </a:bodyPr>
          <a:lstStyle/>
          <a:p>
            <a:r>
              <a:rPr lang="en-US" b="1" dirty="0"/>
              <a:t>✓</a:t>
            </a:r>
          </a:p>
        </p:txBody>
      </p:sp>
    </p:spTree>
    <p:extLst>
      <p:ext uri="{BB962C8B-B14F-4D97-AF65-F5344CB8AC3E}">
        <p14:creationId xmlns:p14="http://schemas.microsoft.com/office/powerpoint/2010/main" val="2191679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2"/>
          <p:cNvSpPr>
            <a:spLocks noGrp="1" noChangeArrowheads="1"/>
          </p:cNvSpPr>
          <p:nvPr>
            <p:ph type="title"/>
          </p:nvPr>
        </p:nvSpPr>
        <p:spPr/>
        <p:txBody>
          <a:bodyPr/>
          <a:lstStyle/>
          <a:p>
            <a:r>
              <a:rPr lang="en-US" dirty="0"/>
              <a:t>Plane sweep stereo: Fast implementation</a:t>
            </a:r>
          </a:p>
        </p:txBody>
      </p:sp>
      <p:sp>
        <p:nvSpPr>
          <p:cNvPr id="4105" name="Rectangle 3"/>
          <p:cNvSpPr>
            <a:spLocks noGrp="1" noChangeArrowheads="1"/>
          </p:cNvSpPr>
          <p:nvPr>
            <p:ph type="body" idx="1"/>
          </p:nvPr>
        </p:nvSpPr>
        <p:spPr>
          <a:xfrm>
            <a:off x="914400" y="4191000"/>
            <a:ext cx="10363200" cy="1981200"/>
          </a:xfrm>
        </p:spPr>
        <p:txBody>
          <a:bodyPr/>
          <a:lstStyle/>
          <a:p>
            <a:pPr>
              <a:buFontTx/>
              <a:buChar char="•"/>
            </a:pPr>
            <a:r>
              <a:rPr lang="en-US" sz="2800" dirty="0"/>
              <a:t>For each depth plane</a:t>
            </a:r>
          </a:p>
          <a:p>
            <a:pPr lvl="1"/>
            <a:r>
              <a:rPr lang="en-US" sz="2400" dirty="0"/>
              <a:t>Compute </a:t>
            </a:r>
            <a:r>
              <a:rPr lang="en-US" sz="2400" dirty="0" err="1"/>
              <a:t>homographies</a:t>
            </a:r>
            <a:r>
              <a:rPr lang="en-US" sz="2400" dirty="0"/>
              <a:t> projecting each image onto that depth plane</a:t>
            </a:r>
          </a:p>
          <a:p>
            <a:pPr lvl="1"/>
            <a:r>
              <a:rPr lang="en-US" sz="2400" dirty="0"/>
              <a:t>For each pixel in the composite image stack, compute the variance</a:t>
            </a:r>
          </a:p>
          <a:p>
            <a:pPr>
              <a:buFontTx/>
              <a:buChar char="•"/>
            </a:pPr>
            <a:r>
              <a:rPr lang="en-US" sz="2800" dirty="0"/>
              <a:t>For each pixel, select the depth that gives the lowest variance</a:t>
            </a:r>
            <a:br>
              <a:rPr lang="en-US" sz="2800" dirty="0"/>
            </a:br>
            <a:endParaRPr lang="en-US" sz="2800" dirty="0"/>
          </a:p>
        </p:txBody>
      </p:sp>
      <p:sp>
        <p:nvSpPr>
          <p:cNvPr id="4106" name="Rectangle 10"/>
          <p:cNvSpPr>
            <a:spLocks noChangeArrowheads="1"/>
          </p:cNvSpPr>
          <p:nvPr/>
        </p:nvSpPr>
        <p:spPr bwMode="auto">
          <a:xfrm>
            <a:off x="457200" y="6308209"/>
            <a:ext cx="11430000" cy="369332"/>
          </a:xfrm>
          <a:prstGeom prst="rect">
            <a:avLst/>
          </a:prstGeom>
          <a:noFill/>
          <a:ln w="9525">
            <a:noFill/>
            <a:miter lim="800000"/>
            <a:headEnd/>
            <a:tailEnd/>
          </a:ln>
        </p:spPr>
        <p:txBody>
          <a:bodyPr wrap="square" anchor="ctr">
            <a:spAutoFit/>
          </a:bodyPr>
          <a:lstStyle/>
          <a:p>
            <a:pPr algn="ctr"/>
            <a:r>
              <a:rPr lang="en-US" sz="1800" dirty="0"/>
              <a:t>R. Yang and M. </a:t>
            </a:r>
            <a:r>
              <a:rPr lang="en-US" sz="1800" dirty="0" err="1"/>
              <a:t>Pollefeys</a:t>
            </a:r>
            <a:r>
              <a:rPr lang="en-US" sz="1800" dirty="0"/>
              <a:t>, </a:t>
            </a:r>
            <a:r>
              <a:rPr lang="en-US" sz="1800" dirty="0">
                <a:hlinkClick r:id="rId3"/>
              </a:rPr>
              <a:t>Multi-Resolution Real-Time Stereo on Commodity Graphics Hardware</a:t>
            </a:r>
            <a:r>
              <a:rPr lang="en-US" sz="1800" dirty="0"/>
              <a:t>, CVPR 2003</a:t>
            </a:r>
          </a:p>
        </p:txBody>
      </p:sp>
      <p:graphicFrame>
        <p:nvGraphicFramePr>
          <p:cNvPr id="11" name="Object 4"/>
          <p:cNvGraphicFramePr>
            <a:graphicFrameLocks noChangeAspect="1"/>
          </p:cNvGraphicFramePr>
          <p:nvPr>
            <p:extLst>
              <p:ext uri="{D42A27DB-BD31-4B8C-83A1-F6EECF244321}">
                <p14:modId xmlns:p14="http://schemas.microsoft.com/office/powerpoint/2010/main" val="796605497"/>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4" imgW="3495238" imgH="1714739" progId="">
                  <p:embed/>
                </p:oleObj>
              </mc:Choice>
              <mc:Fallback>
                <p:oleObj name="Photo Editor Photo" r:id="rId4" imgW="3495238" imgH="171473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2339062003"/>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6" imgW="3495238" imgH="1714739" progId="">
                  <p:embed/>
                </p:oleObj>
              </mc:Choice>
              <mc:Fallback>
                <p:oleObj name="Photo Editor Photo" r:id="rId6" imgW="3495238" imgH="171473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3" name="Object 6"/>
          <p:cNvGraphicFramePr>
            <a:graphicFrameLocks noChangeAspect="1"/>
          </p:cNvGraphicFramePr>
          <p:nvPr>
            <p:extLst>
              <p:ext uri="{D42A27DB-BD31-4B8C-83A1-F6EECF244321}">
                <p14:modId xmlns:p14="http://schemas.microsoft.com/office/powerpoint/2010/main" val="3759526814"/>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8" imgW="3495238" imgH="1714739" progId="">
                  <p:embed/>
                </p:oleObj>
              </mc:Choice>
              <mc:Fallback>
                <p:oleObj name="Photo Editor Photo" r:id="rId8" imgW="3495238" imgH="171473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4" name="Object 7"/>
          <p:cNvGraphicFramePr>
            <a:graphicFrameLocks noChangeAspect="1"/>
          </p:cNvGraphicFramePr>
          <p:nvPr>
            <p:extLst>
              <p:ext uri="{D42A27DB-BD31-4B8C-83A1-F6EECF244321}">
                <p14:modId xmlns:p14="http://schemas.microsoft.com/office/powerpoint/2010/main" val="482509016"/>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10" imgW="3495238" imgH="1714739" progId="">
                  <p:embed/>
                </p:oleObj>
              </mc:Choice>
              <mc:Fallback>
                <p:oleObj name="Photo Editor Photo" r:id="rId10" imgW="3495238" imgH="1714739"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5" name="Object 8"/>
          <p:cNvGraphicFramePr>
            <a:graphicFrameLocks noChangeAspect="1"/>
          </p:cNvGraphicFramePr>
          <p:nvPr>
            <p:extLst>
              <p:ext uri="{D42A27DB-BD31-4B8C-83A1-F6EECF244321}">
                <p14:modId xmlns:p14="http://schemas.microsoft.com/office/powerpoint/2010/main" val="2081399570"/>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12" imgW="3495238" imgH="1714739" progId="">
                  <p:embed/>
                </p:oleObj>
              </mc:Choice>
              <mc:Fallback>
                <p:oleObj name="Photo Editor Photo" r:id="rId12" imgW="3495238" imgH="1714739"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6" name="Object 9"/>
          <p:cNvGraphicFramePr>
            <a:graphicFrameLocks noChangeAspect="1"/>
          </p:cNvGraphicFramePr>
          <p:nvPr>
            <p:extLst>
              <p:ext uri="{D42A27DB-BD31-4B8C-83A1-F6EECF244321}">
                <p14:modId xmlns:p14="http://schemas.microsoft.com/office/powerpoint/2010/main" val="789597324"/>
              </p:ext>
            </p:extLst>
          </p:nvPr>
        </p:nvGraphicFramePr>
        <p:xfrm>
          <a:off x="3200400" y="1122362"/>
          <a:ext cx="5943600" cy="2916238"/>
        </p:xfrm>
        <a:graphic>
          <a:graphicData uri="http://schemas.openxmlformats.org/presentationml/2006/ole">
            <mc:AlternateContent xmlns:mc="http://schemas.openxmlformats.org/markup-compatibility/2006">
              <mc:Choice xmlns:v="urn:schemas-microsoft-com:vml" Requires="v">
                <p:oleObj name="Photo Editor Photo" r:id="rId14" imgW="3495238" imgH="1714739" progId="">
                  <p:embed/>
                </p:oleObj>
              </mc:Choice>
              <mc:Fallback>
                <p:oleObj name="Photo Editor Photo" r:id="rId14" imgW="3495238" imgH="1714739"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1122362"/>
                        <a:ext cx="5943600" cy="291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81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0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Merging depth maps</a:t>
            </a:r>
          </a:p>
        </p:txBody>
      </p:sp>
      <p:sp>
        <p:nvSpPr>
          <p:cNvPr id="3" name="Content Placeholder 2"/>
          <p:cNvSpPr>
            <a:spLocks noGrp="1"/>
          </p:cNvSpPr>
          <p:nvPr>
            <p:ph idx="1"/>
          </p:nvPr>
        </p:nvSpPr>
        <p:spPr>
          <a:xfrm>
            <a:off x="4495800" y="914400"/>
            <a:ext cx="5486400" cy="5257800"/>
          </a:xfrm>
        </p:spPr>
        <p:txBody>
          <a:bodyPr/>
          <a:lstStyle/>
          <a:p>
            <a:pPr>
              <a:buFont typeface="Arial" panose="020B0604020202020204" pitchFamily="34" charset="0"/>
              <a:buChar char="•"/>
            </a:pPr>
            <a:r>
              <a:rPr lang="en-US" dirty="0"/>
              <a:t>Given a group of images, compute a depth map using each view as a reference</a:t>
            </a:r>
          </a:p>
          <a:p>
            <a:pPr>
              <a:buFont typeface="Arial" panose="020B0604020202020204" pitchFamily="34" charset="0"/>
              <a:buChar char="•"/>
            </a:pPr>
            <a:r>
              <a:rPr lang="en-US" dirty="0"/>
              <a:t>Merge multiple depth maps into a volume or a mesh (see, e.g., </a:t>
            </a:r>
            <a:r>
              <a:rPr lang="en-US" dirty="0">
                <a:hlinkClick r:id="rId2"/>
              </a:rPr>
              <a:t>Curless and Levoy, 1996</a:t>
            </a:r>
            <a:r>
              <a:rPr lang="en-US" dirty="0"/>
              <a: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938" y="990601"/>
            <a:ext cx="2493263" cy="2710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003897"/>
            <a:ext cx="6591300" cy="27248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369531" y="3669268"/>
            <a:ext cx="825867" cy="369332"/>
          </a:xfrm>
          <a:prstGeom prst="rect">
            <a:avLst/>
          </a:prstGeom>
          <a:noFill/>
        </p:spPr>
        <p:txBody>
          <a:bodyPr wrap="none" rtlCol="0">
            <a:spAutoFit/>
          </a:bodyPr>
          <a:lstStyle/>
          <a:p>
            <a:r>
              <a:rPr lang="en-US" sz="1800" dirty="0"/>
              <a:t>Map 1</a:t>
            </a:r>
          </a:p>
        </p:txBody>
      </p:sp>
      <p:sp>
        <p:nvSpPr>
          <p:cNvPr id="7" name="TextBox 6"/>
          <p:cNvSpPr txBox="1"/>
          <p:nvPr/>
        </p:nvSpPr>
        <p:spPr>
          <a:xfrm>
            <a:off x="6629401" y="3669268"/>
            <a:ext cx="825867" cy="369332"/>
          </a:xfrm>
          <a:prstGeom prst="rect">
            <a:avLst/>
          </a:prstGeom>
          <a:noFill/>
        </p:spPr>
        <p:txBody>
          <a:bodyPr wrap="none" rtlCol="0">
            <a:spAutoFit/>
          </a:bodyPr>
          <a:lstStyle/>
          <a:p>
            <a:r>
              <a:rPr lang="en-US" sz="1800" dirty="0"/>
              <a:t>Map 2</a:t>
            </a:r>
          </a:p>
        </p:txBody>
      </p:sp>
      <p:sp>
        <p:nvSpPr>
          <p:cNvPr id="8" name="TextBox 7"/>
          <p:cNvSpPr txBox="1"/>
          <p:nvPr/>
        </p:nvSpPr>
        <p:spPr>
          <a:xfrm>
            <a:off x="8789131" y="3669268"/>
            <a:ext cx="966931" cy="369332"/>
          </a:xfrm>
          <a:prstGeom prst="rect">
            <a:avLst/>
          </a:prstGeom>
          <a:noFill/>
        </p:spPr>
        <p:txBody>
          <a:bodyPr wrap="none" rtlCol="0">
            <a:spAutoFit/>
          </a:bodyPr>
          <a:lstStyle/>
          <a:p>
            <a:r>
              <a:rPr lang="en-US" sz="1800" dirty="0"/>
              <a:t>Merged</a:t>
            </a:r>
          </a:p>
        </p:txBody>
      </p:sp>
    </p:spTree>
    <p:extLst>
      <p:ext uri="{BB962C8B-B14F-4D97-AF65-F5344CB8AC3E}">
        <p14:creationId xmlns:p14="http://schemas.microsoft.com/office/powerpoint/2010/main" val="4214241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41C0-B219-9F8C-F461-459135DCE97F}"/>
              </a:ext>
            </a:extLst>
          </p:cNvPr>
          <p:cNvSpPr>
            <a:spLocks noGrp="1"/>
          </p:cNvSpPr>
          <p:nvPr>
            <p:ph type="title"/>
          </p:nvPr>
        </p:nvSpPr>
        <p:spPr/>
        <p:txBody>
          <a:bodyPr/>
          <a:lstStyle/>
          <a:p>
            <a:r>
              <a:rPr lang="en-US" dirty="0"/>
              <a:t>Volumetric fusion, I</a:t>
            </a:r>
          </a:p>
        </p:txBody>
      </p:sp>
      <p:sp>
        <p:nvSpPr>
          <p:cNvPr id="3" name="Content Placeholder 2">
            <a:extLst>
              <a:ext uri="{FF2B5EF4-FFF2-40B4-BE49-F238E27FC236}">
                <a16:creationId xmlns:a16="http://schemas.microsoft.com/office/drawing/2014/main" id="{FB3CC7AD-BF98-A8F6-262D-A15D473503B7}"/>
              </a:ext>
            </a:extLst>
          </p:cNvPr>
          <p:cNvSpPr>
            <a:spLocks noGrp="1"/>
          </p:cNvSpPr>
          <p:nvPr>
            <p:ph idx="1"/>
          </p:nvPr>
        </p:nvSpPr>
        <p:spPr/>
        <p:txBody>
          <a:bodyPr/>
          <a:lstStyle/>
          <a:p>
            <a:r>
              <a:rPr lang="en-US" dirty="0"/>
              <a:t>Depths from cameras read into a voxel space yield likely labels for SOME voxels  (blue – empty; pink – occupied)</a:t>
            </a:r>
          </a:p>
          <a:p>
            <a:r>
              <a:rPr lang="en-US" dirty="0"/>
              <a:t>Q:  what about other voxels?</a:t>
            </a:r>
          </a:p>
        </p:txBody>
      </p:sp>
      <p:pic>
        <p:nvPicPr>
          <p:cNvPr id="4" name="Picture 3">
            <a:extLst>
              <a:ext uri="{FF2B5EF4-FFF2-40B4-BE49-F238E27FC236}">
                <a16:creationId xmlns:a16="http://schemas.microsoft.com/office/drawing/2014/main" id="{0511EEDC-BC77-14A0-8208-1049F6E7A586}"/>
              </a:ext>
            </a:extLst>
          </p:cNvPr>
          <p:cNvPicPr>
            <a:picLocks noChangeAspect="1"/>
          </p:cNvPicPr>
          <p:nvPr/>
        </p:nvPicPr>
        <p:blipFill>
          <a:blip r:embed="rId2"/>
          <a:stretch>
            <a:fillRect/>
          </a:stretch>
        </p:blipFill>
        <p:spPr>
          <a:xfrm>
            <a:off x="228600" y="2235804"/>
            <a:ext cx="8083550" cy="4545996"/>
          </a:xfrm>
          <a:prstGeom prst="rect">
            <a:avLst/>
          </a:prstGeom>
        </p:spPr>
      </p:pic>
      <p:pic>
        <p:nvPicPr>
          <p:cNvPr id="5" name="Picture 4">
            <a:extLst>
              <a:ext uri="{FF2B5EF4-FFF2-40B4-BE49-F238E27FC236}">
                <a16:creationId xmlns:a16="http://schemas.microsoft.com/office/drawing/2014/main" id="{39FC3A28-29C6-AC5D-C14A-67C4BC82924E}"/>
              </a:ext>
            </a:extLst>
          </p:cNvPr>
          <p:cNvPicPr>
            <a:picLocks noChangeAspect="1"/>
          </p:cNvPicPr>
          <p:nvPr/>
        </p:nvPicPr>
        <p:blipFill>
          <a:blip r:embed="rId3"/>
          <a:stretch>
            <a:fillRect/>
          </a:stretch>
        </p:blipFill>
        <p:spPr>
          <a:xfrm>
            <a:off x="4800600" y="2035299"/>
            <a:ext cx="5069457" cy="4165600"/>
          </a:xfrm>
          <a:prstGeom prst="rect">
            <a:avLst/>
          </a:prstGeom>
        </p:spPr>
      </p:pic>
      <p:sp>
        <p:nvSpPr>
          <p:cNvPr id="6" name="TextBox 5">
            <a:extLst>
              <a:ext uri="{FF2B5EF4-FFF2-40B4-BE49-F238E27FC236}">
                <a16:creationId xmlns:a16="http://schemas.microsoft.com/office/drawing/2014/main" id="{C52C0825-49A6-A87C-74AA-B30240A38DA9}"/>
              </a:ext>
            </a:extLst>
          </p:cNvPr>
          <p:cNvSpPr txBox="1"/>
          <p:nvPr/>
        </p:nvSpPr>
        <p:spPr>
          <a:xfrm>
            <a:off x="4270375" y="6372705"/>
            <a:ext cx="7768986" cy="461665"/>
          </a:xfrm>
          <a:prstGeom prst="rect">
            <a:avLst/>
          </a:prstGeom>
          <a:noFill/>
        </p:spPr>
        <p:txBody>
          <a:bodyPr wrap="none" rtlCol="0">
            <a:spAutoFit/>
          </a:bodyPr>
          <a:lstStyle/>
          <a:p>
            <a:r>
              <a:rPr lang="en-US" dirty="0"/>
              <a:t>Furukawa + Hernandez, 15, Multi-View Stereo: A tutorial</a:t>
            </a:r>
          </a:p>
        </p:txBody>
      </p:sp>
    </p:spTree>
    <p:extLst>
      <p:ext uri="{BB962C8B-B14F-4D97-AF65-F5344CB8AC3E}">
        <p14:creationId xmlns:p14="http://schemas.microsoft.com/office/powerpoint/2010/main" val="1036297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41C0-B219-9F8C-F461-459135DCE97F}"/>
              </a:ext>
            </a:extLst>
          </p:cNvPr>
          <p:cNvSpPr>
            <a:spLocks noGrp="1"/>
          </p:cNvSpPr>
          <p:nvPr>
            <p:ph type="title"/>
          </p:nvPr>
        </p:nvSpPr>
        <p:spPr/>
        <p:txBody>
          <a:bodyPr/>
          <a:lstStyle/>
          <a:p>
            <a:r>
              <a:rPr lang="en-US" dirty="0"/>
              <a:t>Volumetric fusion, II</a:t>
            </a:r>
          </a:p>
        </p:txBody>
      </p:sp>
      <p:sp>
        <p:nvSpPr>
          <p:cNvPr id="3" name="Content Placeholder 2">
            <a:extLst>
              <a:ext uri="{FF2B5EF4-FFF2-40B4-BE49-F238E27FC236}">
                <a16:creationId xmlns:a16="http://schemas.microsoft.com/office/drawing/2014/main" id="{FB3CC7AD-BF98-A8F6-262D-A15D473503B7}"/>
              </a:ext>
            </a:extLst>
          </p:cNvPr>
          <p:cNvSpPr>
            <a:spLocks noGrp="1"/>
          </p:cNvSpPr>
          <p:nvPr>
            <p:ph idx="1"/>
          </p:nvPr>
        </p:nvSpPr>
        <p:spPr/>
        <p:txBody>
          <a:bodyPr/>
          <a:lstStyle/>
          <a:p>
            <a:r>
              <a:rPr lang="en-US" dirty="0"/>
              <a:t>Other voxels:</a:t>
            </a:r>
          </a:p>
          <a:p>
            <a:r>
              <a:rPr lang="en-US" dirty="0"/>
              <a:t>    ideally, agree with original estimates</a:t>
            </a:r>
          </a:p>
          <a:p>
            <a:r>
              <a:rPr lang="en-US" dirty="0"/>
              <a:t>        agree with neighbors</a:t>
            </a:r>
          </a:p>
          <a:p>
            <a:r>
              <a:rPr lang="en-US" dirty="0"/>
              <a:t>    This yields a cost function that can be minimized (rather like in stereo above)</a:t>
            </a:r>
          </a:p>
          <a:p>
            <a:endParaRPr lang="en-US" dirty="0"/>
          </a:p>
        </p:txBody>
      </p:sp>
      <p:pic>
        <p:nvPicPr>
          <p:cNvPr id="6" name="Picture 5">
            <a:extLst>
              <a:ext uri="{FF2B5EF4-FFF2-40B4-BE49-F238E27FC236}">
                <a16:creationId xmlns:a16="http://schemas.microsoft.com/office/drawing/2014/main" id="{986CBDC5-406F-E17C-080D-235C68B717AE}"/>
              </a:ext>
            </a:extLst>
          </p:cNvPr>
          <p:cNvPicPr>
            <a:picLocks noChangeAspect="1"/>
          </p:cNvPicPr>
          <p:nvPr/>
        </p:nvPicPr>
        <p:blipFill>
          <a:blip r:embed="rId2"/>
          <a:stretch>
            <a:fillRect/>
          </a:stretch>
        </p:blipFill>
        <p:spPr>
          <a:xfrm>
            <a:off x="3048000" y="2707578"/>
            <a:ext cx="7397750" cy="4160318"/>
          </a:xfrm>
          <a:prstGeom prst="rect">
            <a:avLst/>
          </a:prstGeom>
        </p:spPr>
      </p:pic>
      <p:sp>
        <p:nvSpPr>
          <p:cNvPr id="7" name="TextBox 6">
            <a:extLst>
              <a:ext uri="{FF2B5EF4-FFF2-40B4-BE49-F238E27FC236}">
                <a16:creationId xmlns:a16="http://schemas.microsoft.com/office/drawing/2014/main" id="{63CC8F33-E223-4890-AA75-8737531B8768}"/>
              </a:ext>
            </a:extLst>
          </p:cNvPr>
          <p:cNvSpPr txBox="1"/>
          <p:nvPr/>
        </p:nvSpPr>
        <p:spPr>
          <a:xfrm>
            <a:off x="4270375" y="6372705"/>
            <a:ext cx="7768986" cy="461665"/>
          </a:xfrm>
          <a:prstGeom prst="rect">
            <a:avLst/>
          </a:prstGeom>
          <a:noFill/>
        </p:spPr>
        <p:txBody>
          <a:bodyPr wrap="none" rtlCol="0">
            <a:spAutoFit/>
          </a:bodyPr>
          <a:lstStyle/>
          <a:p>
            <a:r>
              <a:rPr lang="en-US" dirty="0"/>
              <a:t>Furukawa + Hernandez, 15, Multi-View Stereo: A tutorial</a:t>
            </a:r>
          </a:p>
        </p:txBody>
      </p:sp>
    </p:spTree>
    <p:extLst>
      <p:ext uri="{BB962C8B-B14F-4D97-AF65-F5344CB8AC3E}">
        <p14:creationId xmlns:p14="http://schemas.microsoft.com/office/powerpoint/2010/main" val="4035722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3026-1F5F-7DFE-57B8-65ED6CF60CF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895D9E-4D5B-655B-998B-3CD79E1F322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68C8DD1-FA5E-AAC0-51AD-D83F8E3241AC}"/>
              </a:ext>
            </a:extLst>
          </p:cNvPr>
          <p:cNvPicPr>
            <a:picLocks noChangeAspect="1"/>
          </p:cNvPicPr>
          <p:nvPr/>
        </p:nvPicPr>
        <p:blipFill>
          <a:blip r:embed="rId2"/>
          <a:stretch>
            <a:fillRect/>
          </a:stretch>
        </p:blipFill>
        <p:spPr>
          <a:xfrm>
            <a:off x="2863850" y="355600"/>
            <a:ext cx="6464300" cy="6146800"/>
          </a:xfrm>
          <a:prstGeom prst="rect">
            <a:avLst/>
          </a:prstGeom>
        </p:spPr>
      </p:pic>
      <p:sp>
        <p:nvSpPr>
          <p:cNvPr id="5" name="TextBox 4">
            <a:extLst>
              <a:ext uri="{FF2B5EF4-FFF2-40B4-BE49-F238E27FC236}">
                <a16:creationId xmlns:a16="http://schemas.microsoft.com/office/drawing/2014/main" id="{A431ED9D-4A2A-7C37-D65F-0BEE09F79D54}"/>
              </a:ext>
            </a:extLst>
          </p:cNvPr>
          <p:cNvSpPr txBox="1"/>
          <p:nvPr/>
        </p:nvSpPr>
        <p:spPr>
          <a:xfrm>
            <a:off x="4270375" y="6372705"/>
            <a:ext cx="7768986" cy="461665"/>
          </a:xfrm>
          <a:prstGeom prst="rect">
            <a:avLst/>
          </a:prstGeom>
          <a:noFill/>
        </p:spPr>
        <p:txBody>
          <a:bodyPr wrap="none" rtlCol="0">
            <a:spAutoFit/>
          </a:bodyPr>
          <a:lstStyle/>
          <a:p>
            <a:r>
              <a:rPr lang="en-US" dirty="0"/>
              <a:t>Furukawa + Hernandez, 15, Multi-View Stereo: A tutorial</a:t>
            </a:r>
          </a:p>
        </p:txBody>
      </p:sp>
    </p:spTree>
    <p:extLst>
      <p:ext uri="{BB962C8B-B14F-4D97-AF65-F5344CB8AC3E}">
        <p14:creationId xmlns:p14="http://schemas.microsoft.com/office/powerpoint/2010/main" val="394409221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41" name="Picture 940"/>
          <p:cNvPicPr>
            <a:picLocks/>
          </p:cNvPicPr>
          <p:nvPr/>
        </p:nvPicPr>
        <p:blipFill>
          <a:blip r:embed="rId2">
            <a:alphaModFix amt="71000"/>
          </a:blip>
          <a:stretch>
            <a:fillRect/>
          </a:stretch>
        </p:blipFill>
        <p:spPr>
          <a:xfrm rot="12564142">
            <a:off x="2730074" y="5147262"/>
            <a:ext cx="1042723" cy="643951"/>
          </a:xfrm>
          <a:prstGeom prst="rect">
            <a:avLst/>
          </a:prstGeom>
        </p:spPr>
      </p:pic>
      <p:pic>
        <p:nvPicPr>
          <p:cNvPr id="943" name="Picture 942"/>
          <p:cNvPicPr>
            <a:picLocks/>
          </p:cNvPicPr>
          <p:nvPr/>
        </p:nvPicPr>
        <p:blipFill>
          <a:blip r:embed="rId2">
            <a:alphaModFix amt="71000"/>
          </a:blip>
          <a:stretch>
            <a:fillRect/>
          </a:stretch>
        </p:blipFill>
        <p:spPr>
          <a:xfrm rot="11565282">
            <a:off x="4144765" y="5596217"/>
            <a:ext cx="1042723" cy="643950"/>
          </a:xfrm>
          <a:prstGeom prst="rect">
            <a:avLst/>
          </a:prstGeom>
        </p:spPr>
      </p:pic>
      <p:pic>
        <p:nvPicPr>
          <p:cNvPr id="945" name="Picture 944"/>
          <p:cNvPicPr>
            <a:picLocks/>
          </p:cNvPicPr>
          <p:nvPr/>
        </p:nvPicPr>
        <p:blipFill>
          <a:blip r:embed="rId2">
            <a:alphaModFix amt="71000"/>
          </a:blip>
          <a:stretch>
            <a:fillRect/>
          </a:stretch>
        </p:blipFill>
        <p:spPr>
          <a:xfrm rot="9808505">
            <a:off x="7097114" y="5612811"/>
            <a:ext cx="1042723" cy="643950"/>
          </a:xfrm>
          <a:prstGeom prst="rect">
            <a:avLst/>
          </a:prstGeom>
        </p:spPr>
      </p:pic>
      <p:pic>
        <p:nvPicPr>
          <p:cNvPr id="947" name="Picture 946"/>
          <p:cNvPicPr>
            <a:picLocks/>
          </p:cNvPicPr>
          <p:nvPr/>
        </p:nvPicPr>
        <p:blipFill>
          <a:blip r:embed="rId2">
            <a:alphaModFix amt="71000"/>
          </a:blip>
          <a:stretch>
            <a:fillRect/>
          </a:stretch>
        </p:blipFill>
        <p:spPr>
          <a:xfrm rot="8599539">
            <a:off x="8489491" y="4980305"/>
            <a:ext cx="1042724" cy="643951"/>
          </a:xfrm>
          <a:prstGeom prst="rect">
            <a:avLst/>
          </a:prstGeom>
        </p:spPr>
      </p:pic>
      <p:pic>
        <p:nvPicPr>
          <p:cNvPr id="949" name="Picture 948"/>
          <p:cNvPicPr>
            <a:picLocks/>
          </p:cNvPicPr>
          <p:nvPr/>
        </p:nvPicPr>
        <p:blipFill>
          <a:blip r:embed="rId3">
            <a:alphaModFix amt="71000"/>
          </a:blip>
          <a:stretch>
            <a:fillRect/>
          </a:stretch>
        </p:blipFill>
        <p:spPr>
          <a:xfrm rot="10800000">
            <a:off x="5615026" y="5709987"/>
            <a:ext cx="1042723" cy="643950"/>
          </a:xfrm>
          <a:prstGeom prst="rect">
            <a:avLst/>
          </a:prstGeom>
        </p:spPr>
      </p:pic>
      <p:pic>
        <p:nvPicPr>
          <p:cNvPr id="951" name="Picture 950"/>
          <p:cNvPicPr>
            <a:picLocks/>
          </p:cNvPicPr>
          <p:nvPr/>
        </p:nvPicPr>
        <p:blipFill>
          <a:blip r:embed="rId4">
            <a:alphaModFix amt="71000"/>
          </a:blip>
          <a:stretch>
            <a:fillRect/>
          </a:stretch>
        </p:blipFill>
        <p:spPr>
          <a:xfrm rot="5288350">
            <a:off x="9055660" y="3481423"/>
            <a:ext cx="1042724" cy="643951"/>
          </a:xfrm>
          <a:prstGeom prst="rect">
            <a:avLst/>
          </a:prstGeom>
        </p:spPr>
      </p:pic>
      <p:pic>
        <p:nvPicPr>
          <p:cNvPr id="953" name="Picture 952"/>
          <p:cNvPicPr>
            <a:picLocks/>
          </p:cNvPicPr>
          <p:nvPr/>
        </p:nvPicPr>
        <p:blipFill>
          <a:blip r:embed="rId5">
            <a:alphaModFix amt="71000"/>
          </a:blip>
          <a:stretch>
            <a:fillRect/>
          </a:stretch>
        </p:blipFill>
        <p:spPr>
          <a:xfrm rot="16353514">
            <a:off x="2087424" y="3638239"/>
            <a:ext cx="1042723" cy="643951"/>
          </a:xfrm>
          <a:prstGeom prst="rect">
            <a:avLst/>
          </a:prstGeom>
        </p:spPr>
      </p:pic>
      <p:pic>
        <p:nvPicPr>
          <p:cNvPr id="955" name="Picture 954"/>
          <p:cNvPicPr>
            <a:picLocks/>
          </p:cNvPicPr>
          <p:nvPr/>
        </p:nvPicPr>
        <p:blipFill>
          <a:blip r:embed="rId2">
            <a:alphaModFix amt="71000"/>
          </a:blip>
          <a:stretch>
            <a:fillRect/>
          </a:stretch>
        </p:blipFill>
        <p:spPr>
          <a:xfrm rot="1729391">
            <a:off x="8465476" y="2128271"/>
            <a:ext cx="1042723" cy="643951"/>
          </a:xfrm>
          <a:prstGeom prst="rect">
            <a:avLst/>
          </a:prstGeom>
        </p:spPr>
      </p:pic>
      <p:pic>
        <p:nvPicPr>
          <p:cNvPr id="957" name="Picture 956"/>
          <p:cNvPicPr>
            <a:picLocks/>
          </p:cNvPicPr>
          <p:nvPr/>
        </p:nvPicPr>
        <p:blipFill>
          <a:blip r:embed="rId2">
            <a:alphaModFix amt="71000"/>
          </a:blip>
          <a:stretch>
            <a:fillRect/>
          </a:stretch>
        </p:blipFill>
        <p:spPr>
          <a:xfrm rot="730530">
            <a:off x="7046317" y="1693638"/>
            <a:ext cx="1042724" cy="643950"/>
          </a:xfrm>
          <a:prstGeom prst="rect">
            <a:avLst/>
          </a:prstGeom>
        </p:spPr>
      </p:pic>
      <p:pic>
        <p:nvPicPr>
          <p:cNvPr id="959" name="Picture 958"/>
          <p:cNvPicPr>
            <a:picLocks/>
          </p:cNvPicPr>
          <p:nvPr/>
        </p:nvPicPr>
        <p:blipFill>
          <a:blip r:embed="rId2">
            <a:alphaModFix amt="71000"/>
          </a:blip>
          <a:stretch>
            <a:fillRect/>
          </a:stretch>
        </p:blipFill>
        <p:spPr>
          <a:xfrm rot="20573752">
            <a:off x="4093952" y="1706890"/>
            <a:ext cx="1042724" cy="643951"/>
          </a:xfrm>
          <a:prstGeom prst="rect">
            <a:avLst/>
          </a:prstGeom>
        </p:spPr>
      </p:pic>
      <p:pic>
        <p:nvPicPr>
          <p:cNvPr id="961" name="Picture 960"/>
          <p:cNvPicPr>
            <a:picLocks/>
          </p:cNvPicPr>
          <p:nvPr/>
        </p:nvPicPr>
        <p:blipFill>
          <a:blip r:embed="rId2">
            <a:alphaModFix amt="71000"/>
          </a:blip>
          <a:stretch>
            <a:fillRect/>
          </a:stretch>
        </p:blipFill>
        <p:spPr>
          <a:xfrm rot="19364788">
            <a:off x="2708040" y="2353438"/>
            <a:ext cx="1042723" cy="643950"/>
          </a:xfrm>
          <a:prstGeom prst="rect">
            <a:avLst/>
          </a:prstGeom>
        </p:spPr>
      </p:pic>
      <p:pic>
        <p:nvPicPr>
          <p:cNvPr id="963" name="Picture 962"/>
          <p:cNvPicPr>
            <a:picLocks/>
          </p:cNvPicPr>
          <p:nvPr/>
        </p:nvPicPr>
        <p:blipFill>
          <a:blip r:embed="rId6">
            <a:alphaModFix amt="71000"/>
          </a:blip>
          <a:stretch>
            <a:fillRect/>
          </a:stretch>
        </p:blipFill>
        <p:spPr>
          <a:xfrm rot="21565248">
            <a:off x="5574983" y="1594735"/>
            <a:ext cx="1042723" cy="643950"/>
          </a:xfrm>
          <a:prstGeom prst="rect">
            <a:avLst/>
          </a:prstGeom>
        </p:spPr>
      </p:pic>
      <p:pic>
        <p:nvPicPr>
          <p:cNvPr id="965" name="pasted-image.tiff"/>
          <p:cNvPicPr>
            <a:picLocks noChangeAspect="1"/>
          </p:cNvPicPr>
          <p:nvPr/>
        </p:nvPicPr>
        <p:blipFill>
          <a:blip r:embed="rId7"/>
          <a:stretch>
            <a:fillRect/>
          </a:stretch>
        </p:blipFill>
        <p:spPr>
          <a:xfrm>
            <a:off x="4146130" y="4061713"/>
            <a:ext cx="3750469" cy="884040"/>
          </a:xfrm>
          <a:prstGeom prst="rect">
            <a:avLst/>
          </a:prstGeom>
          <a:ln w="12700">
            <a:miter lim="400000"/>
          </a:ln>
        </p:spPr>
      </p:pic>
      <p:pic>
        <p:nvPicPr>
          <p:cNvPr id="966" name="pasted-image.tiff"/>
          <p:cNvPicPr>
            <a:picLocks noChangeAspect="1"/>
          </p:cNvPicPr>
          <p:nvPr/>
        </p:nvPicPr>
        <p:blipFill>
          <a:blip r:embed="rId8"/>
          <a:stretch>
            <a:fillRect/>
          </a:stretch>
        </p:blipFill>
        <p:spPr>
          <a:xfrm>
            <a:off x="4146129" y="2974462"/>
            <a:ext cx="1678782" cy="1893094"/>
          </a:xfrm>
          <a:prstGeom prst="rect">
            <a:avLst/>
          </a:prstGeom>
          <a:ln w="12700">
            <a:miter lim="400000"/>
          </a:ln>
        </p:spPr>
      </p:pic>
      <p:pic>
        <p:nvPicPr>
          <p:cNvPr id="967" name="pasted-image.tiff"/>
          <p:cNvPicPr>
            <a:picLocks noChangeAspect="1"/>
          </p:cNvPicPr>
          <p:nvPr/>
        </p:nvPicPr>
        <p:blipFill>
          <a:blip r:embed="rId9"/>
          <a:stretch>
            <a:fillRect/>
          </a:stretch>
        </p:blipFill>
        <p:spPr>
          <a:xfrm>
            <a:off x="4237692" y="2888755"/>
            <a:ext cx="3848696" cy="937617"/>
          </a:xfrm>
          <a:prstGeom prst="rect">
            <a:avLst/>
          </a:prstGeom>
          <a:ln w="12700">
            <a:miter lim="400000"/>
          </a:ln>
        </p:spPr>
      </p:pic>
      <p:pic>
        <p:nvPicPr>
          <p:cNvPr id="968" name="pasted-image.tiff"/>
          <p:cNvPicPr>
            <a:picLocks noChangeAspect="1"/>
          </p:cNvPicPr>
          <p:nvPr/>
        </p:nvPicPr>
        <p:blipFill>
          <a:blip r:embed="rId10"/>
          <a:stretch>
            <a:fillRect/>
          </a:stretch>
        </p:blipFill>
        <p:spPr>
          <a:xfrm>
            <a:off x="6246871" y="2934279"/>
            <a:ext cx="1839516" cy="1937743"/>
          </a:xfrm>
          <a:prstGeom prst="rect">
            <a:avLst/>
          </a:prstGeom>
          <a:ln w="12700">
            <a:miter lim="400000"/>
          </a:ln>
        </p:spPr>
      </p:pic>
      <p:pic>
        <p:nvPicPr>
          <p:cNvPr id="969" name="pasted-image.png"/>
          <p:cNvPicPr>
            <a:picLocks noChangeAspect="1"/>
          </p:cNvPicPr>
          <p:nvPr/>
        </p:nvPicPr>
        <p:blipFill>
          <a:blip r:embed="rId11"/>
          <a:stretch>
            <a:fillRect/>
          </a:stretch>
        </p:blipFill>
        <p:spPr>
          <a:xfrm>
            <a:off x="4146130" y="2941300"/>
            <a:ext cx="3899743" cy="1944727"/>
          </a:xfrm>
          <a:prstGeom prst="rect">
            <a:avLst/>
          </a:prstGeom>
          <a:ln w="12700">
            <a:miter lim="400000"/>
          </a:ln>
        </p:spPr>
      </p:pic>
      <p:sp>
        <p:nvSpPr>
          <p:cNvPr id="21" name="TextBox 20">
            <a:extLst>
              <a:ext uri="{FF2B5EF4-FFF2-40B4-BE49-F238E27FC236}">
                <a16:creationId xmlns:a16="http://schemas.microsoft.com/office/drawing/2014/main" id="{8DA319AE-6156-D34C-B597-8E7A132FFE63}"/>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
        <p:nvSpPr>
          <p:cNvPr id="23" name="Shape 997">
            <a:extLst>
              <a:ext uri="{FF2B5EF4-FFF2-40B4-BE49-F238E27FC236}">
                <a16:creationId xmlns:a16="http://schemas.microsoft.com/office/drawing/2014/main" id="{ED4A7335-83C7-594C-B0F0-788455DCFB91}"/>
              </a:ext>
            </a:extLst>
          </p:cNvPr>
          <p:cNvSpPr>
            <a:spLocks noGrp="1"/>
          </p:cNvSpPr>
          <p:nvPr>
            <p:ph type="title"/>
          </p:nvPr>
        </p:nvSpPr>
        <p:spPr>
          <a:xfrm>
            <a:off x="914400" y="76200"/>
            <a:ext cx="10363200" cy="838200"/>
          </a:xfrm>
          <a:prstGeom prst="rect">
            <a:avLst/>
          </a:prstGeom>
        </p:spPr>
        <p:txBody>
          <a:bodyPr/>
          <a:lstStyle/>
          <a:p>
            <a:pPr algn="ctr"/>
            <a:r>
              <a:rPr sz="4800" dirty="0">
                <a:solidFill>
                  <a:schemeClr val="bg1"/>
                </a:solidFill>
              </a:rPr>
              <a:t>Volumetric fusion</a:t>
            </a:r>
          </a:p>
        </p:txBody>
      </p:sp>
    </p:spTree>
    <p:extLst>
      <p:ext uri="{BB962C8B-B14F-4D97-AF65-F5344CB8AC3E}">
        <p14:creationId xmlns:p14="http://schemas.microsoft.com/office/powerpoint/2010/main" val="497121490"/>
      </p:ext>
    </p:extLst>
  </p:cSld>
  <p:clrMapOvr>
    <a:masterClrMapping/>
  </p:clrMapOvr>
  <mc:AlternateContent xmlns:mc="http://schemas.openxmlformats.org/markup-compatibility/2006">
    <mc:Choice xmlns:p14="http://schemas.microsoft.com/office/powerpoint/2010/main" Requires="p14">
      <p:transition p14:dur="0" advTm="101360"/>
    </mc:Choice>
    <mc:Fallback>
      <p:transition advTm="10136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972" name="Shape 972"/>
          <p:cNvSpPr/>
          <p:nvPr/>
        </p:nvSpPr>
        <p:spPr>
          <a:xfrm flipV="1">
            <a:off x="4334897"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3" name="Shape 973"/>
          <p:cNvSpPr/>
          <p:nvPr/>
        </p:nvSpPr>
        <p:spPr>
          <a:xfrm flipV="1">
            <a:off x="4600293"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4" name="Shape 974"/>
          <p:cNvSpPr/>
          <p:nvPr/>
        </p:nvSpPr>
        <p:spPr>
          <a:xfrm flipV="1">
            <a:off x="4865689"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5" name="Shape 975"/>
          <p:cNvSpPr/>
          <p:nvPr/>
        </p:nvSpPr>
        <p:spPr>
          <a:xfrm flipV="1">
            <a:off x="5131084"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6" name="Shape 976"/>
          <p:cNvSpPr/>
          <p:nvPr/>
        </p:nvSpPr>
        <p:spPr>
          <a:xfrm flipV="1">
            <a:off x="5396480"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7" name="Shape 977"/>
          <p:cNvSpPr/>
          <p:nvPr/>
        </p:nvSpPr>
        <p:spPr>
          <a:xfrm flipV="1">
            <a:off x="5661876"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8" name="Shape 978"/>
          <p:cNvSpPr/>
          <p:nvPr/>
        </p:nvSpPr>
        <p:spPr>
          <a:xfrm flipV="1">
            <a:off x="5927272"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79" name="Shape 979"/>
          <p:cNvSpPr/>
          <p:nvPr/>
        </p:nvSpPr>
        <p:spPr>
          <a:xfrm flipV="1">
            <a:off x="6192667"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0" name="Shape 980"/>
          <p:cNvSpPr/>
          <p:nvPr/>
        </p:nvSpPr>
        <p:spPr>
          <a:xfrm flipV="1">
            <a:off x="6458063"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1" name="Shape 981"/>
          <p:cNvSpPr/>
          <p:nvPr/>
        </p:nvSpPr>
        <p:spPr>
          <a:xfrm flipV="1">
            <a:off x="6723459"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2" name="Shape 982"/>
          <p:cNvSpPr/>
          <p:nvPr/>
        </p:nvSpPr>
        <p:spPr>
          <a:xfrm flipV="1">
            <a:off x="6988854"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3" name="Shape 983"/>
          <p:cNvSpPr/>
          <p:nvPr/>
        </p:nvSpPr>
        <p:spPr>
          <a:xfrm flipV="1">
            <a:off x="7254250"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4" name="Shape 984"/>
          <p:cNvSpPr/>
          <p:nvPr/>
        </p:nvSpPr>
        <p:spPr>
          <a:xfrm flipV="1">
            <a:off x="7519646"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5" name="Shape 985"/>
          <p:cNvSpPr/>
          <p:nvPr/>
        </p:nvSpPr>
        <p:spPr>
          <a:xfrm flipV="1">
            <a:off x="7785041"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6" name="Shape 986"/>
          <p:cNvSpPr/>
          <p:nvPr/>
        </p:nvSpPr>
        <p:spPr>
          <a:xfrm flipV="1">
            <a:off x="8050436" y="2664091"/>
            <a:ext cx="1" cy="2513837"/>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7" name="Shape 987"/>
          <p:cNvSpPr/>
          <p:nvPr/>
        </p:nvSpPr>
        <p:spPr>
          <a:xfrm flipH="1" flipV="1">
            <a:off x="4210670" y="2753388"/>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8" name="Shape 988"/>
          <p:cNvSpPr/>
          <p:nvPr/>
        </p:nvSpPr>
        <p:spPr>
          <a:xfrm flipH="1" flipV="1">
            <a:off x="4210670" y="3013008"/>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89" name="Shape 989"/>
          <p:cNvSpPr/>
          <p:nvPr/>
        </p:nvSpPr>
        <p:spPr>
          <a:xfrm flipH="1" flipV="1">
            <a:off x="4210670" y="3272628"/>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0" name="Shape 990"/>
          <p:cNvSpPr/>
          <p:nvPr/>
        </p:nvSpPr>
        <p:spPr>
          <a:xfrm flipH="1" flipV="1">
            <a:off x="4210670" y="3532249"/>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1" name="Shape 991"/>
          <p:cNvSpPr/>
          <p:nvPr/>
        </p:nvSpPr>
        <p:spPr>
          <a:xfrm flipH="1" flipV="1">
            <a:off x="4210670" y="3791869"/>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2" name="Shape 992"/>
          <p:cNvSpPr/>
          <p:nvPr/>
        </p:nvSpPr>
        <p:spPr>
          <a:xfrm flipH="1" flipV="1">
            <a:off x="4210670" y="4051490"/>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3" name="Shape 993"/>
          <p:cNvSpPr/>
          <p:nvPr/>
        </p:nvSpPr>
        <p:spPr>
          <a:xfrm flipH="1" flipV="1">
            <a:off x="4210670" y="4311109"/>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4" name="Shape 994"/>
          <p:cNvSpPr/>
          <p:nvPr/>
        </p:nvSpPr>
        <p:spPr>
          <a:xfrm flipH="1" flipV="1">
            <a:off x="4210670" y="4570730"/>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5" name="Shape 995"/>
          <p:cNvSpPr/>
          <p:nvPr/>
        </p:nvSpPr>
        <p:spPr>
          <a:xfrm flipH="1">
            <a:off x="4210670" y="4830350"/>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6" name="Shape 996"/>
          <p:cNvSpPr/>
          <p:nvPr/>
        </p:nvSpPr>
        <p:spPr>
          <a:xfrm flipH="1">
            <a:off x="4210670" y="5089971"/>
            <a:ext cx="3963992" cy="1"/>
          </a:xfrm>
          <a:prstGeom prst="line">
            <a:avLst/>
          </a:prstGeom>
          <a:ln w="25400">
            <a:solidFill>
              <a:srgbClr val="FFFFFF"/>
            </a:solidFill>
            <a:miter lim="400000"/>
          </a:ln>
        </p:spPr>
        <p:txBody>
          <a:bodyPr lIns="35719" tIns="35719" rIns="35719" bIns="35719" anchor="ctr"/>
          <a:lstStyle/>
          <a:p>
            <a:pPr algn="ctr" defTabSz="410751">
              <a:defRPr sz="2600"/>
            </a:pPr>
            <a:endParaRPr sz="1828" kern="0">
              <a:solidFill>
                <a:srgbClr val="FFFFFF"/>
              </a:solidFill>
              <a:latin typeface="Helvetica Light"/>
              <a:sym typeface="Helvetica Light"/>
            </a:endParaRPr>
          </a:p>
        </p:txBody>
      </p:sp>
      <p:sp>
        <p:nvSpPr>
          <p:cNvPr id="997" name="Shape 997"/>
          <p:cNvSpPr>
            <a:spLocks noGrp="1"/>
          </p:cNvSpPr>
          <p:nvPr>
            <p:ph type="title"/>
          </p:nvPr>
        </p:nvSpPr>
        <p:spPr>
          <a:prstGeom prst="rect">
            <a:avLst/>
          </a:prstGeom>
        </p:spPr>
        <p:txBody>
          <a:bodyPr/>
          <a:lstStyle/>
          <a:p>
            <a:pPr algn="ctr"/>
            <a:r>
              <a:rPr sz="4800" dirty="0">
                <a:solidFill>
                  <a:schemeClr val="bg1"/>
                </a:solidFill>
              </a:rPr>
              <a:t>Volumetric fusion</a:t>
            </a:r>
          </a:p>
        </p:txBody>
      </p:sp>
      <p:pic>
        <p:nvPicPr>
          <p:cNvPr id="1002" name="pasted-image.tiff"/>
          <p:cNvPicPr>
            <a:picLocks noChangeAspect="1"/>
          </p:cNvPicPr>
          <p:nvPr/>
        </p:nvPicPr>
        <p:blipFill>
          <a:blip r:embed="rId2"/>
          <a:stretch>
            <a:fillRect/>
          </a:stretch>
        </p:blipFill>
        <p:spPr>
          <a:xfrm>
            <a:off x="4146130" y="4061713"/>
            <a:ext cx="3750469" cy="884040"/>
          </a:xfrm>
          <a:prstGeom prst="rect">
            <a:avLst/>
          </a:prstGeom>
          <a:ln w="12700">
            <a:miter lim="400000"/>
          </a:ln>
        </p:spPr>
      </p:pic>
      <p:pic>
        <p:nvPicPr>
          <p:cNvPr id="1003" name="pasted-image.tiff"/>
          <p:cNvPicPr>
            <a:picLocks noChangeAspect="1"/>
          </p:cNvPicPr>
          <p:nvPr/>
        </p:nvPicPr>
        <p:blipFill>
          <a:blip r:embed="rId3"/>
          <a:stretch>
            <a:fillRect/>
          </a:stretch>
        </p:blipFill>
        <p:spPr>
          <a:xfrm>
            <a:off x="4146129" y="2974462"/>
            <a:ext cx="1678782" cy="1893094"/>
          </a:xfrm>
          <a:prstGeom prst="rect">
            <a:avLst/>
          </a:prstGeom>
          <a:ln w="12700">
            <a:miter lim="400000"/>
          </a:ln>
        </p:spPr>
      </p:pic>
      <p:pic>
        <p:nvPicPr>
          <p:cNvPr id="1004" name="pasted-image.tiff"/>
          <p:cNvPicPr>
            <a:picLocks noChangeAspect="1"/>
          </p:cNvPicPr>
          <p:nvPr/>
        </p:nvPicPr>
        <p:blipFill>
          <a:blip r:embed="rId4"/>
          <a:stretch>
            <a:fillRect/>
          </a:stretch>
        </p:blipFill>
        <p:spPr>
          <a:xfrm>
            <a:off x="4237692" y="2888755"/>
            <a:ext cx="3848696" cy="937617"/>
          </a:xfrm>
          <a:prstGeom prst="rect">
            <a:avLst/>
          </a:prstGeom>
          <a:ln w="12700">
            <a:miter lim="400000"/>
          </a:ln>
        </p:spPr>
      </p:pic>
      <p:pic>
        <p:nvPicPr>
          <p:cNvPr id="1005" name="pasted-image.tiff"/>
          <p:cNvPicPr>
            <a:picLocks noChangeAspect="1"/>
          </p:cNvPicPr>
          <p:nvPr/>
        </p:nvPicPr>
        <p:blipFill>
          <a:blip r:embed="rId5"/>
          <a:stretch>
            <a:fillRect/>
          </a:stretch>
        </p:blipFill>
        <p:spPr>
          <a:xfrm>
            <a:off x="6246871" y="2934279"/>
            <a:ext cx="1839516" cy="1937743"/>
          </a:xfrm>
          <a:prstGeom prst="rect">
            <a:avLst/>
          </a:prstGeom>
          <a:ln w="12700">
            <a:miter lim="400000"/>
          </a:ln>
        </p:spPr>
      </p:pic>
      <p:sp>
        <p:nvSpPr>
          <p:cNvPr id="37" name="TextBox 36">
            <a:extLst>
              <a:ext uri="{FF2B5EF4-FFF2-40B4-BE49-F238E27FC236}">
                <a16:creationId xmlns:a16="http://schemas.microsoft.com/office/drawing/2014/main" id="{98A5F932-3AF5-5F4C-99E4-F61F3DAFC902}"/>
              </a:ext>
            </a:extLst>
          </p:cNvPr>
          <p:cNvSpPr txBox="1"/>
          <p:nvPr/>
        </p:nvSpPr>
        <p:spPr>
          <a:xfrm>
            <a:off x="8837819" y="6550224"/>
            <a:ext cx="1718740" cy="307777"/>
          </a:xfrm>
          <a:prstGeom prst="rect">
            <a:avLst/>
          </a:prstGeom>
          <a:noFill/>
        </p:spPr>
        <p:txBody>
          <a:bodyPr wrap="none" rtlCol="0">
            <a:spAutoFit/>
          </a:bodyPr>
          <a:lstStyle/>
          <a:p>
            <a:r>
              <a:rPr lang="en-US" sz="1400" dirty="0">
                <a:solidFill>
                  <a:schemeClr val="bg1"/>
                </a:solidFill>
              </a:rPr>
              <a:t>Source: N. Snavely</a:t>
            </a:r>
          </a:p>
        </p:txBody>
      </p:sp>
    </p:spTree>
    <p:extLst>
      <p:ext uri="{BB962C8B-B14F-4D97-AF65-F5344CB8AC3E}">
        <p14:creationId xmlns:p14="http://schemas.microsoft.com/office/powerpoint/2010/main" val="3132668973"/>
      </p:ext>
    </p:extLst>
  </p:cSld>
  <p:clrMapOvr>
    <a:masterClrMapping/>
  </p:clrMapOvr>
  <mc:AlternateContent xmlns:mc="http://schemas.openxmlformats.org/markup-compatibility/2006">
    <mc:Choice xmlns:p14="http://schemas.microsoft.com/office/powerpoint/2010/main" Requires="p14">
      <p:transition p14:dur="0" advTm="101360"/>
    </mc:Choice>
    <mc:Fallback>
      <p:transition advTm="1013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Multi-view stereo</a:t>
            </a:r>
          </a:p>
        </p:txBody>
      </p:sp>
      <p:sp>
        <p:nvSpPr>
          <p:cNvPr id="714755" name="Rectangle 3"/>
          <p:cNvSpPr>
            <a:spLocks noGrp="1" noChangeArrowheads="1"/>
          </p:cNvSpPr>
          <p:nvPr>
            <p:ph idx="1"/>
          </p:nvPr>
        </p:nvSpPr>
        <p:spPr/>
        <p:txBody>
          <a:bodyPr/>
          <a:lstStyle/>
          <a:p>
            <a:pPr>
              <a:buFontTx/>
              <a:buChar char="•"/>
            </a:pPr>
            <a:r>
              <a:rPr lang="en-US" sz="2800" dirty="0"/>
              <a:t>Goal: given several images of the same object or scene, compute a representation of its 3D shape</a:t>
            </a:r>
          </a:p>
          <a:p>
            <a:pPr>
              <a:buFontTx/>
              <a:buChar char="•"/>
            </a:pPr>
            <a:r>
              <a:rPr lang="en-US" sz="2800" dirty="0"/>
              <a:t>“Images of the same object or scene”</a:t>
            </a:r>
          </a:p>
          <a:p>
            <a:pPr lvl="1"/>
            <a:r>
              <a:rPr lang="en-US" sz="2400" dirty="0"/>
              <a:t>Arbitrary number of images (from two to thousands)</a:t>
            </a:r>
          </a:p>
          <a:p>
            <a:pPr lvl="1"/>
            <a:r>
              <a:rPr lang="en-US" sz="2400" dirty="0"/>
              <a:t>Arbitrary camera positions (special rig, camera network or video)</a:t>
            </a:r>
          </a:p>
          <a:p>
            <a:pPr lvl="1"/>
            <a:r>
              <a:rPr lang="en-US" sz="2400" dirty="0"/>
              <a:t>Calibration may be known or unknown</a:t>
            </a:r>
          </a:p>
          <a:p>
            <a:pPr>
              <a:buFontTx/>
              <a:buChar char="•"/>
            </a:pPr>
            <a:r>
              <a:rPr lang="en-US" sz="2800" dirty="0"/>
              <a:t>“Representation of 3D shape”</a:t>
            </a:r>
          </a:p>
          <a:p>
            <a:pPr lvl="1"/>
            <a:r>
              <a:rPr lang="en-US" sz="2400" dirty="0"/>
              <a:t>Depth maps</a:t>
            </a:r>
          </a:p>
          <a:p>
            <a:pPr lvl="1"/>
            <a:r>
              <a:rPr lang="en-US" sz="2400" dirty="0"/>
              <a:t>Meshes</a:t>
            </a:r>
          </a:p>
          <a:p>
            <a:pPr lvl="1"/>
            <a:r>
              <a:rPr lang="en-US" sz="2400" dirty="0"/>
              <a:t>Point clouds</a:t>
            </a:r>
          </a:p>
          <a:p>
            <a:pPr lvl="1"/>
            <a:r>
              <a:rPr lang="en-US" sz="2400" dirty="0"/>
              <a:t>Patch clouds</a:t>
            </a:r>
          </a:p>
          <a:p>
            <a:pPr lvl="1"/>
            <a:r>
              <a:rPr lang="en-US" sz="2400" dirty="0"/>
              <a:t>Volumetric models</a:t>
            </a:r>
          </a:p>
          <a:p>
            <a:pPr lvl="1"/>
            <a:r>
              <a:rPr lang="en-US" sz="2400" dirty="0"/>
              <a:t>….</a:t>
            </a:r>
          </a:p>
        </p:txBody>
      </p:sp>
    </p:spTree>
    <p:extLst>
      <p:ext uri="{BB962C8B-B14F-4D97-AF65-F5344CB8AC3E}">
        <p14:creationId xmlns:p14="http://schemas.microsoft.com/office/powerpoint/2010/main" val="39357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4755">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4755">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4755">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28" name="Content Placeholder 27"/>
          <p:cNvSpPr>
            <a:spLocks noGrp="1"/>
          </p:cNvSpPr>
          <p:nvPr>
            <p:ph idx="1"/>
          </p:nvPr>
        </p:nvSpPr>
        <p:spPr/>
        <p:txBody>
          <a:bodyPr/>
          <a:lstStyle/>
          <a:p>
            <a:pPr>
              <a:buFont typeface="Arial" pitchFamily="34" charset="0"/>
              <a:buChar char="•"/>
            </a:pPr>
            <a:r>
              <a:rPr lang="en-US" sz="2800" dirty="0"/>
              <a:t>Start with a cluster of registered views (from SFM on Internet photo collections)</a:t>
            </a:r>
          </a:p>
        </p:txBody>
      </p:sp>
      <p:grpSp>
        <p:nvGrpSpPr>
          <p:cNvPr id="3" name="Group 25"/>
          <p:cNvGrpSpPr/>
          <p:nvPr/>
        </p:nvGrpSpPr>
        <p:grpSpPr>
          <a:xfrm>
            <a:off x="1648903" y="2286000"/>
            <a:ext cx="8908471" cy="3285902"/>
            <a:chOff x="0" y="2997423"/>
            <a:chExt cx="8908471" cy="3285902"/>
          </a:xfrm>
        </p:grpSpPr>
        <p:pic>
          <p:nvPicPr>
            <p:cNvPr id="10" name="Picture 9" descr="01579173_304946027.jpg"/>
            <p:cNvPicPr>
              <a:picLocks noChangeAspect="1"/>
            </p:cNvPicPr>
            <p:nvPr/>
          </p:nvPicPr>
          <p:blipFill>
            <a:blip r:embed="rId3" cstate="print"/>
            <a:stretch>
              <a:fillRect/>
            </a:stretch>
          </p:blipFill>
          <p:spPr>
            <a:xfrm>
              <a:off x="7249787" y="2999055"/>
              <a:ext cx="1652806" cy="1097280"/>
            </a:xfrm>
            <a:prstGeom prst="rect">
              <a:avLst/>
            </a:prstGeom>
          </p:spPr>
        </p:pic>
        <p:pic>
          <p:nvPicPr>
            <p:cNvPr id="11" name="Picture 10" descr="01628240_314074405.jpg"/>
            <p:cNvPicPr>
              <a:picLocks noChangeAspect="1"/>
            </p:cNvPicPr>
            <p:nvPr/>
          </p:nvPicPr>
          <p:blipFill>
            <a:blip r:embed="rId4" cstate="print"/>
            <a:stretch>
              <a:fillRect/>
            </a:stretch>
          </p:blipFill>
          <p:spPr>
            <a:xfrm>
              <a:off x="1457619" y="2998791"/>
              <a:ext cx="1463040" cy="1097280"/>
            </a:xfrm>
            <a:prstGeom prst="rect">
              <a:avLst/>
            </a:prstGeom>
          </p:spPr>
        </p:pic>
        <p:pic>
          <p:nvPicPr>
            <p:cNvPr id="12" name="Picture 11" descr="01796057_353831674.jpg"/>
            <p:cNvPicPr>
              <a:picLocks noChangeAspect="1"/>
            </p:cNvPicPr>
            <p:nvPr/>
          </p:nvPicPr>
          <p:blipFill>
            <a:blip r:embed="rId5" cstate="print"/>
            <a:stretch>
              <a:fillRect/>
            </a:stretch>
          </p:blipFill>
          <p:spPr>
            <a:xfrm>
              <a:off x="2919069" y="2999428"/>
              <a:ext cx="1463040" cy="1097280"/>
            </a:xfrm>
            <a:prstGeom prst="rect">
              <a:avLst/>
            </a:prstGeom>
          </p:spPr>
        </p:pic>
        <p:pic>
          <p:nvPicPr>
            <p:cNvPr id="13" name="Picture 12" descr="01875195_372179565.jpg"/>
            <p:cNvPicPr>
              <a:picLocks noChangeAspect="1"/>
            </p:cNvPicPr>
            <p:nvPr/>
          </p:nvPicPr>
          <p:blipFill>
            <a:blip r:embed="rId6" cstate="print"/>
            <a:stretch>
              <a:fillRect/>
            </a:stretch>
          </p:blipFill>
          <p:spPr>
            <a:xfrm>
              <a:off x="7445431" y="4092575"/>
              <a:ext cx="1463040" cy="1097280"/>
            </a:xfrm>
            <a:prstGeom prst="rect">
              <a:avLst/>
            </a:prstGeom>
          </p:spPr>
        </p:pic>
        <p:pic>
          <p:nvPicPr>
            <p:cNvPr id="14" name="Picture 13" descr="01945001_388807193.jpg"/>
            <p:cNvPicPr>
              <a:picLocks noChangeAspect="1"/>
            </p:cNvPicPr>
            <p:nvPr/>
          </p:nvPicPr>
          <p:blipFill>
            <a:blip r:embed="rId7" cstate="print"/>
            <a:stretch>
              <a:fillRect/>
            </a:stretch>
          </p:blipFill>
          <p:spPr>
            <a:xfrm>
              <a:off x="5987399" y="4091396"/>
              <a:ext cx="1462446" cy="1097280"/>
            </a:xfrm>
            <a:prstGeom prst="rect">
              <a:avLst/>
            </a:prstGeom>
          </p:spPr>
        </p:pic>
        <p:pic>
          <p:nvPicPr>
            <p:cNvPr id="15" name="Picture 14" descr="02155010_438525239.jpg"/>
            <p:cNvPicPr>
              <a:picLocks noChangeAspect="1"/>
            </p:cNvPicPr>
            <p:nvPr/>
          </p:nvPicPr>
          <p:blipFill>
            <a:blip r:embed="rId8" cstate="print"/>
            <a:stretch>
              <a:fillRect/>
            </a:stretch>
          </p:blipFill>
          <p:spPr>
            <a:xfrm>
              <a:off x="5840542" y="2998697"/>
              <a:ext cx="1462446" cy="1097280"/>
            </a:xfrm>
            <a:prstGeom prst="rect">
              <a:avLst/>
            </a:prstGeom>
          </p:spPr>
        </p:pic>
        <p:pic>
          <p:nvPicPr>
            <p:cNvPr id="16" name="Picture 15" descr="02808175_725856274.jpg"/>
            <p:cNvPicPr>
              <a:picLocks noChangeAspect="1"/>
            </p:cNvPicPr>
            <p:nvPr/>
          </p:nvPicPr>
          <p:blipFill>
            <a:blip r:embed="rId9" cstate="print"/>
            <a:stretch>
              <a:fillRect/>
            </a:stretch>
          </p:blipFill>
          <p:spPr>
            <a:xfrm>
              <a:off x="7440438" y="5186045"/>
              <a:ext cx="1467114" cy="1097280"/>
            </a:xfrm>
            <a:prstGeom prst="rect">
              <a:avLst/>
            </a:prstGeom>
          </p:spPr>
        </p:pic>
        <p:pic>
          <p:nvPicPr>
            <p:cNvPr id="17" name="Picture 16" descr="03094238_1076317703.jpg"/>
            <p:cNvPicPr>
              <a:picLocks noChangeAspect="1"/>
            </p:cNvPicPr>
            <p:nvPr/>
          </p:nvPicPr>
          <p:blipFill>
            <a:blip r:embed="rId10" cstate="print"/>
            <a:stretch>
              <a:fillRect/>
            </a:stretch>
          </p:blipFill>
          <p:spPr>
            <a:xfrm>
              <a:off x="4379834" y="2997423"/>
              <a:ext cx="1463538" cy="1097280"/>
            </a:xfrm>
            <a:prstGeom prst="rect">
              <a:avLst/>
            </a:prstGeom>
          </p:spPr>
        </p:pic>
        <p:pic>
          <p:nvPicPr>
            <p:cNvPr id="18" name="Picture 17" descr="03883051_1885466438.jpg"/>
            <p:cNvPicPr>
              <a:picLocks noChangeAspect="1"/>
            </p:cNvPicPr>
            <p:nvPr/>
          </p:nvPicPr>
          <p:blipFill>
            <a:blip r:embed="rId11" cstate="print"/>
            <a:stretch>
              <a:fillRect/>
            </a:stretch>
          </p:blipFill>
          <p:spPr>
            <a:xfrm>
              <a:off x="2915902" y="4087815"/>
              <a:ext cx="1463040" cy="1097280"/>
            </a:xfrm>
            <a:prstGeom prst="rect">
              <a:avLst/>
            </a:prstGeom>
          </p:spPr>
        </p:pic>
        <p:pic>
          <p:nvPicPr>
            <p:cNvPr id="19" name="Picture 18" descr="04096124_2084493147.jpg"/>
            <p:cNvPicPr>
              <a:picLocks noChangeAspect="1"/>
            </p:cNvPicPr>
            <p:nvPr/>
          </p:nvPicPr>
          <p:blipFill>
            <a:blip r:embed="rId12" cstate="print"/>
            <a:stretch>
              <a:fillRect/>
            </a:stretch>
          </p:blipFill>
          <p:spPr>
            <a:xfrm>
              <a:off x="3078337" y="5186045"/>
              <a:ext cx="1462446" cy="1097280"/>
            </a:xfrm>
            <a:prstGeom prst="rect">
              <a:avLst/>
            </a:prstGeom>
          </p:spPr>
        </p:pic>
        <p:pic>
          <p:nvPicPr>
            <p:cNvPr id="20" name="Picture 19" descr="04266244_2162340350.jpg"/>
            <p:cNvPicPr>
              <a:picLocks noChangeAspect="1"/>
            </p:cNvPicPr>
            <p:nvPr/>
          </p:nvPicPr>
          <p:blipFill>
            <a:blip r:embed="rId13" cstate="print"/>
            <a:stretch>
              <a:fillRect/>
            </a:stretch>
          </p:blipFill>
          <p:spPr>
            <a:xfrm>
              <a:off x="4374701" y="4092198"/>
              <a:ext cx="1616454" cy="1097280"/>
            </a:xfrm>
            <a:prstGeom prst="rect">
              <a:avLst/>
            </a:prstGeom>
          </p:spPr>
        </p:pic>
        <p:pic>
          <p:nvPicPr>
            <p:cNvPr id="21" name="Picture 20" descr="04424185_2229463395.jpg"/>
            <p:cNvPicPr>
              <a:picLocks noChangeAspect="1"/>
            </p:cNvPicPr>
            <p:nvPr/>
          </p:nvPicPr>
          <p:blipFill>
            <a:blip r:embed="rId14" cstate="print"/>
            <a:stretch>
              <a:fillRect/>
            </a:stretch>
          </p:blipFill>
          <p:spPr>
            <a:xfrm>
              <a:off x="1458388" y="4090357"/>
              <a:ext cx="1463040" cy="1097280"/>
            </a:xfrm>
            <a:prstGeom prst="rect">
              <a:avLst/>
            </a:prstGeom>
          </p:spPr>
        </p:pic>
        <p:pic>
          <p:nvPicPr>
            <p:cNvPr id="22" name="Picture 21" descr="04548221_2276325109.jpg"/>
            <p:cNvPicPr>
              <a:picLocks noChangeAspect="1"/>
            </p:cNvPicPr>
            <p:nvPr/>
          </p:nvPicPr>
          <p:blipFill>
            <a:blip r:embed="rId15" cstate="print"/>
            <a:stretch>
              <a:fillRect/>
            </a:stretch>
          </p:blipFill>
          <p:spPr>
            <a:xfrm>
              <a:off x="1368114" y="5186045"/>
              <a:ext cx="1720288" cy="1097280"/>
            </a:xfrm>
            <a:prstGeom prst="rect">
              <a:avLst/>
            </a:prstGeom>
          </p:spPr>
        </p:pic>
        <p:pic>
          <p:nvPicPr>
            <p:cNvPr id="23" name="Picture 22" descr="07034213_3039730152.jpg"/>
            <p:cNvPicPr>
              <a:picLocks noChangeAspect="1"/>
            </p:cNvPicPr>
            <p:nvPr/>
          </p:nvPicPr>
          <p:blipFill>
            <a:blip r:embed="rId16" cstate="print"/>
            <a:stretch>
              <a:fillRect/>
            </a:stretch>
          </p:blipFill>
          <p:spPr>
            <a:xfrm>
              <a:off x="0" y="4091940"/>
              <a:ext cx="1463040" cy="1097280"/>
            </a:xfrm>
            <a:prstGeom prst="rect">
              <a:avLst/>
            </a:prstGeom>
          </p:spPr>
        </p:pic>
        <p:pic>
          <p:nvPicPr>
            <p:cNvPr id="24" name="Picture 23" descr="07348063_3162011594.jpg"/>
            <p:cNvPicPr>
              <a:picLocks noChangeAspect="1"/>
            </p:cNvPicPr>
            <p:nvPr/>
          </p:nvPicPr>
          <p:blipFill>
            <a:blip r:embed="rId17" cstate="print"/>
            <a:srcRect l="6365"/>
            <a:stretch>
              <a:fillRect/>
            </a:stretch>
          </p:blipFill>
          <p:spPr>
            <a:xfrm>
              <a:off x="0" y="5186045"/>
              <a:ext cx="1369914" cy="1097280"/>
            </a:xfrm>
            <a:prstGeom prst="rect">
              <a:avLst/>
            </a:prstGeom>
          </p:spPr>
        </p:pic>
        <p:pic>
          <p:nvPicPr>
            <p:cNvPr id="25" name="Picture 24" descr="08244030_3462973195.jpg"/>
            <p:cNvPicPr>
              <a:picLocks noChangeAspect="1"/>
            </p:cNvPicPr>
            <p:nvPr/>
          </p:nvPicPr>
          <p:blipFill>
            <a:blip r:embed="rId18" cstate="print"/>
            <a:stretch>
              <a:fillRect/>
            </a:stretch>
          </p:blipFill>
          <p:spPr>
            <a:xfrm>
              <a:off x="0" y="3000171"/>
              <a:ext cx="1461006" cy="1097280"/>
            </a:xfrm>
            <a:prstGeom prst="rect">
              <a:avLst/>
            </a:prstGeom>
          </p:spPr>
        </p:pic>
        <p:pic>
          <p:nvPicPr>
            <p:cNvPr id="9" name="Picture 8" descr="01554070_300034783.jpg"/>
            <p:cNvPicPr>
              <a:picLocks noChangeAspect="1"/>
            </p:cNvPicPr>
            <p:nvPr/>
          </p:nvPicPr>
          <p:blipFill>
            <a:blip r:embed="rId19" cstate="print"/>
            <a:stretch>
              <a:fillRect/>
            </a:stretch>
          </p:blipFill>
          <p:spPr>
            <a:xfrm>
              <a:off x="5984164" y="5184983"/>
              <a:ext cx="1463040" cy="1097280"/>
            </a:xfrm>
            <a:prstGeom prst="rect">
              <a:avLst/>
            </a:prstGeom>
          </p:spPr>
        </p:pic>
        <p:pic>
          <p:nvPicPr>
            <p:cNvPr id="7" name="Picture 6" descr="00288228_75543662.jpg"/>
            <p:cNvPicPr>
              <a:picLocks noChangeAspect="1"/>
            </p:cNvPicPr>
            <p:nvPr/>
          </p:nvPicPr>
          <p:blipFill>
            <a:blip r:embed="rId20" cstate="print"/>
            <a:stretch>
              <a:fillRect/>
            </a:stretch>
          </p:blipFill>
          <p:spPr>
            <a:xfrm>
              <a:off x="4530624" y="5185321"/>
              <a:ext cx="1463040" cy="1097280"/>
            </a:xfrm>
            <a:prstGeom prst="rect">
              <a:avLst/>
            </a:prstGeom>
          </p:spPr>
        </p:pic>
      </p:grpSp>
      <p:sp>
        <p:nvSpPr>
          <p:cNvPr id="29" name="Rectangle 28"/>
          <p:cNvSpPr/>
          <p:nvPr/>
        </p:nvSpPr>
        <p:spPr>
          <a:xfrm>
            <a:off x="1794504" y="5956222"/>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21"/>
              </a:rPr>
              <a:t>Building Rome on a Cloudless Day</a:t>
            </a:r>
            <a:r>
              <a:rPr lang="en-US" sz="1800" dirty="0"/>
              <a:t>, ECCV 2010</a:t>
            </a:r>
          </a:p>
        </p:txBody>
      </p:sp>
      <p:sp>
        <p:nvSpPr>
          <p:cNvPr id="26" name="Rectangle 25">
            <a:extLst>
              <a:ext uri="{FF2B5EF4-FFF2-40B4-BE49-F238E27FC236}">
                <a16:creationId xmlns:a16="http://schemas.microsoft.com/office/drawing/2014/main" id="{7FF56A33-E3E0-6743-9D5F-9846F5FE2CB9}"/>
              </a:ext>
            </a:extLst>
          </p:cNvPr>
          <p:cNvSpPr/>
          <p:nvPr/>
        </p:nvSpPr>
        <p:spPr>
          <a:xfrm>
            <a:off x="1905000" y="6324600"/>
            <a:ext cx="8458200" cy="369332"/>
          </a:xfrm>
          <a:prstGeom prst="rect">
            <a:avLst/>
          </a:prstGeom>
        </p:spPr>
        <p:txBody>
          <a:bodyPr wrap="square">
            <a:spAutoFit/>
          </a:bodyPr>
          <a:lstStyle/>
          <a:p>
            <a:pPr algn="ctr"/>
            <a:r>
              <a:rPr lang="en-US" sz="1800" dirty="0"/>
              <a:t>D. Gallup et al. </a:t>
            </a:r>
            <a:r>
              <a:rPr lang="en-US" sz="1800" dirty="0">
                <a:hlinkClick r:id="rId22"/>
              </a:rPr>
              <a:t>3D Reconstruction using an n-Layer Heightmap</a:t>
            </a:r>
            <a:r>
              <a:rPr lang="en-US" sz="1800" dirty="0"/>
              <a:t>. DAGM 2010</a:t>
            </a:r>
          </a:p>
        </p:txBody>
      </p:sp>
    </p:spTree>
    <p:extLst>
      <p:ext uri="{BB962C8B-B14F-4D97-AF65-F5344CB8AC3E}">
        <p14:creationId xmlns:p14="http://schemas.microsoft.com/office/powerpoint/2010/main" val="13784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28" name="Content Placeholder 27"/>
          <p:cNvSpPr>
            <a:spLocks noGrp="1"/>
          </p:cNvSpPr>
          <p:nvPr>
            <p:ph idx="1"/>
          </p:nvPr>
        </p:nvSpPr>
        <p:spPr/>
        <p:txBody>
          <a:bodyPr/>
          <a:lstStyle/>
          <a:p>
            <a:pPr>
              <a:buFont typeface="Arial" pitchFamily="34" charset="0"/>
              <a:buChar char="•"/>
            </a:pPr>
            <a:r>
              <a:rPr lang="en-US" sz="2800" dirty="0"/>
              <a:t>Obtain a (noisy) depth map for every view using plane sweeping stereo with normalized cross-correlation</a:t>
            </a:r>
          </a:p>
        </p:txBody>
      </p:sp>
      <p:pic>
        <p:nvPicPr>
          <p:cNvPr id="26" name="Picture 25" descr="01875195_372179565-best-plane.jpg">
            <a:extLst>
              <a:ext uri="{FF2B5EF4-FFF2-40B4-BE49-F238E27FC236}">
                <a16:creationId xmlns:a16="http://schemas.microsoft.com/office/drawing/2014/main" id="{B0F34C55-61CB-8C49-8E4D-C30835E2147C}"/>
              </a:ext>
            </a:extLst>
          </p:cNvPr>
          <p:cNvPicPr>
            <a:picLocks noChangeAspect="1"/>
          </p:cNvPicPr>
          <p:nvPr/>
        </p:nvPicPr>
        <p:blipFill>
          <a:blip r:embed="rId3" cstate="print"/>
          <a:srcRect l="13088" t="7932" r="9003" b="11333"/>
          <a:stretch>
            <a:fillRect/>
          </a:stretch>
        </p:blipFill>
        <p:spPr>
          <a:xfrm>
            <a:off x="1801814" y="4135652"/>
            <a:ext cx="2295525" cy="1547599"/>
          </a:xfrm>
          <a:prstGeom prst="rect">
            <a:avLst/>
          </a:prstGeom>
        </p:spPr>
      </p:pic>
      <p:pic>
        <p:nvPicPr>
          <p:cNvPr id="27" name="Picture 26" descr="01875195_372179565.jpg">
            <a:extLst>
              <a:ext uri="{FF2B5EF4-FFF2-40B4-BE49-F238E27FC236}">
                <a16:creationId xmlns:a16="http://schemas.microsoft.com/office/drawing/2014/main" id="{519C1B2E-9948-6A44-B177-C3D9EA8F2CD9}"/>
              </a:ext>
            </a:extLst>
          </p:cNvPr>
          <p:cNvPicPr>
            <a:picLocks noChangeAspect="1"/>
          </p:cNvPicPr>
          <p:nvPr/>
        </p:nvPicPr>
        <p:blipFill>
          <a:blip r:embed="rId4" cstate="print"/>
          <a:stretch>
            <a:fillRect/>
          </a:stretch>
        </p:blipFill>
        <p:spPr>
          <a:xfrm>
            <a:off x="1803864" y="2328359"/>
            <a:ext cx="2267712" cy="1700784"/>
          </a:xfrm>
          <a:prstGeom prst="rect">
            <a:avLst/>
          </a:prstGeom>
        </p:spPr>
      </p:pic>
      <p:pic>
        <p:nvPicPr>
          <p:cNvPr id="30" name="Picture 29" descr="02017081_404632890-best-plane.jpg">
            <a:extLst>
              <a:ext uri="{FF2B5EF4-FFF2-40B4-BE49-F238E27FC236}">
                <a16:creationId xmlns:a16="http://schemas.microsoft.com/office/drawing/2014/main" id="{6DDA24E9-A985-D24D-8D98-78645FB15DEA}"/>
              </a:ext>
            </a:extLst>
          </p:cNvPr>
          <p:cNvPicPr>
            <a:picLocks noChangeAspect="1"/>
          </p:cNvPicPr>
          <p:nvPr/>
        </p:nvPicPr>
        <p:blipFill>
          <a:blip r:embed="rId5" cstate="print"/>
          <a:srcRect l="13362" t="7138" r="9913" b="11371"/>
          <a:stretch>
            <a:fillRect/>
          </a:stretch>
        </p:blipFill>
        <p:spPr>
          <a:xfrm>
            <a:off x="4662851" y="4114801"/>
            <a:ext cx="2269834" cy="1568450"/>
          </a:xfrm>
          <a:prstGeom prst="rect">
            <a:avLst/>
          </a:prstGeom>
        </p:spPr>
      </p:pic>
      <p:pic>
        <p:nvPicPr>
          <p:cNvPr id="31" name="Picture 30" descr="02017081_404632890.jpg">
            <a:extLst>
              <a:ext uri="{FF2B5EF4-FFF2-40B4-BE49-F238E27FC236}">
                <a16:creationId xmlns:a16="http://schemas.microsoft.com/office/drawing/2014/main" id="{405651AF-07FA-3F4D-AE9F-4925AE9471BD}"/>
              </a:ext>
            </a:extLst>
          </p:cNvPr>
          <p:cNvPicPr>
            <a:picLocks noChangeAspect="1"/>
          </p:cNvPicPr>
          <p:nvPr/>
        </p:nvPicPr>
        <p:blipFill>
          <a:blip r:embed="rId6" cstate="print"/>
          <a:stretch>
            <a:fillRect/>
          </a:stretch>
        </p:blipFill>
        <p:spPr>
          <a:xfrm>
            <a:off x="4670444" y="2286000"/>
            <a:ext cx="2267712" cy="1700784"/>
          </a:xfrm>
          <a:prstGeom prst="rect">
            <a:avLst/>
          </a:prstGeom>
        </p:spPr>
      </p:pic>
      <p:pic>
        <p:nvPicPr>
          <p:cNvPr id="32" name="Picture 31" descr="02122083_430055379-best-plane.jpg">
            <a:extLst>
              <a:ext uri="{FF2B5EF4-FFF2-40B4-BE49-F238E27FC236}">
                <a16:creationId xmlns:a16="http://schemas.microsoft.com/office/drawing/2014/main" id="{CA293A84-D485-9A48-9763-A945C6110AF7}"/>
              </a:ext>
            </a:extLst>
          </p:cNvPr>
          <p:cNvPicPr>
            <a:picLocks noChangeAspect="1"/>
          </p:cNvPicPr>
          <p:nvPr/>
        </p:nvPicPr>
        <p:blipFill>
          <a:blip r:embed="rId7" cstate="print"/>
          <a:srcRect l="13209" t="7369" r="9692" b="11714"/>
          <a:stretch>
            <a:fillRect/>
          </a:stretch>
        </p:blipFill>
        <p:spPr>
          <a:xfrm>
            <a:off x="7501581" y="4131734"/>
            <a:ext cx="2272258" cy="1551517"/>
          </a:xfrm>
          <a:prstGeom prst="rect">
            <a:avLst/>
          </a:prstGeom>
        </p:spPr>
      </p:pic>
      <p:pic>
        <p:nvPicPr>
          <p:cNvPr id="33" name="Picture 32" descr="02122083_430055379.jpg">
            <a:extLst>
              <a:ext uri="{FF2B5EF4-FFF2-40B4-BE49-F238E27FC236}">
                <a16:creationId xmlns:a16="http://schemas.microsoft.com/office/drawing/2014/main" id="{26ADEAEC-B7F5-6241-BBCC-ABB61D64721E}"/>
              </a:ext>
            </a:extLst>
          </p:cNvPr>
          <p:cNvPicPr>
            <a:picLocks noChangeAspect="1"/>
          </p:cNvPicPr>
          <p:nvPr/>
        </p:nvPicPr>
        <p:blipFill>
          <a:blip r:embed="rId8" cstate="print"/>
          <a:stretch>
            <a:fillRect/>
          </a:stretch>
        </p:blipFill>
        <p:spPr>
          <a:xfrm>
            <a:off x="7503992" y="2313088"/>
            <a:ext cx="2267712" cy="1700784"/>
          </a:xfrm>
          <a:prstGeom prst="rect">
            <a:avLst/>
          </a:prstGeom>
        </p:spPr>
      </p:pic>
      <p:pic>
        <p:nvPicPr>
          <p:cNvPr id="34" name="Picture 33" descr="Depth.jpg">
            <a:extLst>
              <a:ext uri="{FF2B5EF4-FFF2-40B4-BE49-F238E27FC236}">
                <a16:creationId xmlns:a16="http://schemas.microsoft.com/office/drawing/2014/main" id="{C2CD40ED-618D-E641-8FFA-6E1D690A1137}"/>
              </a:ext>
            </a:extLst>
          </p:cNvPr>
          <p:cNvPicPr>
            <a:picLocks noChangeAspect="1"/>
          </p:cNvPicPr>
          <p:nvPr/>
        </p:nvPicPr>
        <p:blipFill>
          <a:blip r:embed="rId9" cstate="print">
            <a:clrChange>
              <a:clrFrom>
                <a:srgbClr val="FBFFFF"/>
              </a:clrFrom>
              <a:clrTo>
                <a:srgbClr val="FBFFFF">
                  <a:alpha val="0"/>
                </a:srgbClr>
              </a:clrTo>
            </a:clrChange>
          </a:blip>
          <a:srcRect l="83545" t="7252" r="12113" b="11197"/>
          <a:stretch>
            <a:fillRect/>
          </a:stretch>
        </p:blipFill>
        <p:spPr>
          <a:xfrm>
            <a:off x="9972300" y="4113806"/>
            <a:ext cx="128437" cy="1569444"/>
          </a:xfrm>
          <a:prstGeom prst="rect">
            <a:avLst/>
          </a:prstGeom>
        </p:spPr>
      </p:pic>
      <p:sp>
        <p:nvSpPr>
          <p:cNvPr id="35" name="TextBox 34">
            <a:extLst>
              <a:ext uri="{FF2B5EF4-FFF2-40B4-BE49-F238E27FC236}">
                <a16:creationId xmlns:a16="http://schemas.microsoft.com/office/drawing/2014/main" id="{01C1CF70-865B-E24F-ABC3-D8CABBB8EAE1}"/>
              </a:ext>
            </a:extLst>
          </p:cNvPr>
          <p:cNvSpPr txBox="1"/>
          <p:nvPr/>
        </p:nvSpPr>
        <p:spPr>
          <a:xfrm>
            <a:off x="10047218" y="4040031"/>
            <a:ext cx="841976" cy="276999"/>
          </a:xfrm>
          <a:prstGeom prst="rect">
            <a:avLst/>
          </a:prstGeom>
          <a:noFill/>
        </p:spPr>
        <p:txBody>
          <a:bodyPr wrap="square" rtlCol="0">
            <a:spAutoFit/>
          </a:bodyPr>
          <a:lstStyle/>
          <a:p>
            <a:r>
              <a:rPr lang="en-US" sz="1200" dirty="0">
                <a:solidFill>
                  <a:srgbClr val="000000"/>
                </a:solidFill>
              </a:rPr>
              <a:t>far</a:t>
            </a:r>
          </a:p>
        </p:txBody>
      </p:sp>
      <p:sp>
        <p:nvSpPr>
          <p:cNvPr id="36" name="TextBox 35">
            <a:extLst>
              <a:ext uri="{FF2B5EF4-FFF2-40B4-BE49-F238E27FC236}">
                <a16:creationId xmlns:a16="http://schemas.microsoft.com/office/drawing/2014/main" id="{7D459CF1-D601-FF49-8739-7793CA6AB261}"/>
              </a:ext>
            </a:extLst>
          </p:cNvPr>
          <p:cNvSpPr txBox="1"/>
          <p:nvPr/>
        </p:nvSpPr>
        <p:spPr>
          <a:xfrm>
            <a:off x="10062681" y="5385264"/>
            <a:ext cx="841976" cy="276999"/>
          </a:xfrm>
          <a:prstGeom prst="rect">
            <a:avLst/>
          </a:prstGeom>
          <a:noFill/>
        </p:spPr>
        <p:txBody>
          <a:bodyPr wrap="square" rtlCol="0">
            <a:spAutoFit/>
          </a:bodyPr>
          <a:lstStyle/>
          <a:p>
            <a:r>
              <a:rPr lang="en-US" sz="1200" dirty="0">
                <a:solidFill>
                  <a:srgbClr val="000000"/>
                </a:solidFill>
              </a:rPr>
              <a:t>near</a:t>
            </a:r>
          </a:p>
        </p:txBody>
      </p:sp>
      <p:sp>
        <p:nvSpPr>
          <p:cNvPr id="37" name="Rectangle 36">
            <a:extLst>
              <a:ext uri="{FF2B5EF4-FFF2-40B4-BE49-F238E27FC236}">
                <a16:creationId xmlns:a16="http://schemas.microsoft.com/office/drawing/2014/main" id="{D0FCDEBE-43EC-8345-9BB5-7DE94EE2D655}"/>
              </a:ext>
            </a:extLst>
          </p:cNvPr>
          <p:cNvSpPr/>
          <p:nvPr/>
        </p:nvSpPr>
        <p:spPr>
          <a:xfrm>
            <a:off x="1794504" y="5956222"/>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10"/>
              </a:rPr>
              <a:t>Building Rome on a Cloudless Day</a:t>
            </a:r>
            <a:r>
              <a:rPr lang="en-US" sz="1800" dirty="0"/>
              <a:t>, ECCV 2010</a:t>
            </a:r>
          </a:p>
        </p:txBody>
      </p:sp>
      <p:sp>
        <p:nvSpPr>
          <p:cNvPr id="38" name="Rectangle 37">
            <a:extLst>
              <a:ext uri="{FF2B5EF4-FFF2-40B4-BE49-F238E27FC236}">
                <a16:creationId xmlns:a16="http://schemas.microsoft.com/office/drawing/2014/main" id="{4AE8342F-0FBD-C846-BB6D-F73C63FC32E7}"/>
              </a:ext>
            </a:extLst>
          </p:cNvPr>
          <p:cNvSpPr/>
          <p:nvPr/>
        </p:nvSpPr>
        <p:spPr>
          <a:xfrm>
            <a:off x="1905000" y="6324600"/>
            <a:ext cx="8458200" cy="369332"/>
          </a:xfrm>
          <a:prstGeom prst="rect">
            <a:avLst/>
          </a:prstGeom>
        </p:spPr>
        <p:txBody>
          <a:bodyPr wrap="square">
            <a:spAutoFit/>
          </a:bodyPr>
          <a:lstStyle/>
          <a:p>
            <a:pPr algn="ctr"/>
            <a:r>
              <a:rPr lang="en-US" sz="1800" dirty="0"/>
              <a:t>D. Gallup et al. </a:t>
            </a:r>
            <a:r>
              <a:rPr lang="en-US" sz="1800" dirty="0">
                <a:hlinkClick r:id="rId11"/>
              </a:rPr>
              <a:t>3D Reconstruction using an n-Layer Heightmap</a:t>
            </a:r>
            <a:r>
              <a:rPr lang="en-US" sz="1800" dirty="0"/>
              <a:t>. DAGM 2010</a:t>
            </a:r>
          </a:p>
        </p:txBody>
      </p:sp>
    </p:spTree>
    <p:extLst>
      <p:ext uri="{BB962C8B-B14F-4D97-AF65-F5344CB8AC3E}">
        <p14:creationId xmlns:p14="http://schemas.microsoft.com/office/powerpoint/2010/main" val="89425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127" name="Content Placeholder 126"/>
          <p:cNvSpPr>
            <a:spLocks noGrp="1"/>
          </p:cNvSpPr>
          <p:nvPr>
            <p:ph idx="1"/>
          </p:nvPr>
        </p:nvSpPr>
        <p:spPr/>
        <p:txBody>
          <a:bodyPr/>
          <a:lstStyle/>
          <a:p>
            <a:pPr marL="349250" indent="-349250" eaLnBrk="1" fontAlgn="auto" hangingPunct="1">
              <a:spcBef>
                <a:spcPts val="600"/>
              </a:spcBef>
              <a:spcAft>
                <a:spcPts val="0"/>
              </a:spcAft>
              <a:buFont typeface="Arial"/>
              <a:buChar char="•"/>
              <a:defRPr/>
            </a:pPr>
            <a:r>
              <a:rPr lang="en-US" kern="1200" dirty="0"/>
              <a:t>Enforces vertical facades</a:t>
            </a:r>
          </a:p>
          <a:p>
            <a:pPr marL="349250" indent="-349250" eaLnBrk="1" fontAlgn="auto" hangingPunct="1">
              <a:spcBef>
                <a:spcPts val="600"/>
              </a:spcBef>
              <a:spcAft>
                <a:spcPts val="0"/>
              </a:spcAft>
              <a:buFont typeface="Arial"/>
              <a:buChar char="•"/>
              <a:defRPr/>
            </a:pPr>
            <a:r>
              <a:rPr lang="en-US" kern="1200" dirty="0"/>
              <a:t>One continuous surface, </a:t>
            </a:r>
            <a:br>
              <a:rPr lang="en-US" kern="1200" dirty="0"/>
            </a:br>
            <a:r>
              <a:rPr lang="en-US" kern="1200" dirty="0"/>
              <a:t>no holes</a:t>
            </a:r>
          </a:p>
          <a:p>
            <a:pPr marL="349250" indent="-349250" eaLnBrk="1" fontAlgn="auto" hangingPunct="1">
              <a:spcBef>
                <a:spcPts val="600"/>
              </a:spcBef>
              <a:spcAft>
                <a:spcPts val="0"/>
              </a:spcAft>
              <a:buFont typeface="Arial"/>
              <a:buChar char="•"/>
              <a:defRPr/>
            </a:pPr>
            <a:r>
              <a:rPr lang="en-US" kern="1200" dirty="0"/>
              <a:t>Fast to compute, </a:t>
            </a:r>
            <a:br>
              <a:rPr lang="en-US" kern="1200" dirty="0"/>
            </a:br>
            <a:r>
              <a:rPr lang="en-US" kern="1200" dirty="0"/>
              <a:t>low memory complexity</a:t>
            </a:r>
          </a:p>
          <a:p>
            <a:pPr>
              <a:spcBef>
                <a:spcPts val="600"/>
              </a:spcBef>
            </a:pPr>
            <a:endParaRPr lang="en-US" dirty="0"/>
          </a:p>
        </p:txBody>
      </p:sp>
      <p:sp>
        <p:nvSpPr>
          <p:cNvPr id="45" name="Rectangle 44"/>
          <p:cNvSpPr/>
          <p:nvPr/>
        </p:nvSpPr>
        <p:spPr>
          <a:xfrm>
            <a:off x="-1769471" y="1808783"/>
            <a:ext cx="914400" cy="461665"/>
          </a:xfrm>
          <a:prstGeom prst="rect">
            <a:avLst/>
          </a:prstGeom>
        </p:spPr>
        <p:txBody>
          <a:bodyPr rtlCol="0" anchor="ctr">
            <a:spAutoFit/>
          </a:bodyPr>
          <a:lstStyle/>
          <a:p>
            <a:pPr algn="ctr"/>
            <a:endParaRPr lang="en-US" dirty="0" err="1">
              <a:solidFill>
                <a:srgbClr val="000000"/>
              </a:solidFill>
            </a:endParaRPr>
          </a:p>
        </p:txBody>
      </p:sp>
      <p:pic>
        <p:nvPicPr>
          <p:cNvPr id="165" name="Picture 164" descr="05720235_2659706116-best-plane.jpg"/>
          <p:cNvPicPr>
            <a:picLocks noChangeAspect="1"/>
          </p:cNvPicPr>
          <p:nvPr/>
        </p:nvPicPr>
        <p:blipFill>
          <a:blip r:embed="rId3" cstate="print"/>
          <a:stretch>
            <a:fillRect/>
          </a:stretch>
        </p:blipFill>
        <p:spPr>
          <a:xfrm>
            <a:off x="8350252" y="4215068"/>
            <a:ext cx="2012949" cy="1386698"/>
          </a:xfrm>
          <a:prstGeom prst="rect">
            <a:avLst/>
          </a:prstGeom>
        </p:spPr>
      </p:pic>
      <p:pic>
        <p:nvPicPr>
          <p:cNvPr id="164" name="Picture 163" descr="02017081_404632890-best-plane.jpg"/>
          <p:cNvPicPr>
            <a:picLocks noChangeAspect="1"/>
          </p:cNvPicPr>
          <p:nvPr/>
        </p:nvPicPr>
        <p:blipFill>
          <a:blip r:embed="rId4" cstate="print"/>
          <a:stretch>
            <a:fillRect/>
          </a:stretch>
        </p:blipFill>
        <p:spPr>
          <a:xfrm>
            <a:off x="2363442" y="4202158"/>
            <a:ext cx="2012949" cy="1352965"/>
          </a:xfrm>
          <a:prstGeom prst="rect">
            <a:avLst/>
          </a:prstGeom>
        </p:spPr>
      </p:pic>
      <p:cxnSp>
        <p:nvCxnSpPr>
          <p:cNvPr id="188" name="Straight Connector 187"/>
          <p:cNvCxnSpPr/>
          <p:nvPr/>
        </p:nvCxnSpPr>
        <p:spPr bwMode="auto">
          <a:xfrm rot="10800000" flipV="1">
            <a:off x="2787651" y="4450424"/>
            <a:ext cx="1765300" cy="1257300"/>
          </a:xfrm>
          <a:prstGeom prst="line">
            <a:avLst/>
          </a:prstGeom>
          <a:solidFill>
            <a:schemeClr val="accent1"/>
          </a:solidFill>
          <a:ln w="50800" cap="flat" cmpd="sng" algn="ctr">
            <a:solidFill>
              <a:srgbClr val="FF6600"/>
            </a:solidFill>
            <a:prstDash val="dash"/>
            <a:round/>
            <a:headEnd type="none" w="med" len="med"/>
            <a:tailEnd type="none" w="med" len="med"/>
          </a:ln>
          <a:effectLst/>
        </p:spPr>
      </p:cxnSp>
      <p:pic>
        <p:nvPicPr>
          <p:cNvPr id="166" name="Picture 165" descr="08244030_3462973195-best-plane.jpg"/>
          <p:cNvPicPr>
            <a:picLocks noChangeAspect="1"/>
          </p:cNvPicPr>
          <p:nvPr/>
        </p:nvPicPr>
        <p:blipFill>
          <a:blip r:embed="rId5" cstate="print"/>
          <a:stretch>
            <a:fillRect/>
          </a:stretch>
        </p:blipFill>
        <p:spPr>
          <a:xfrm>
            <a:off x="5277895" y="4161309"/>
            <a:ext cx="2012949" cy="1401279"/>
          </a:xfrm>
          <a:prstGeom prst="rect">
            <a:avLst/>
          </a:prstGeom>
        </p:spPr>
      </p:pic>
      <p:cxnSp>
        <p:nvCxnSpPr>
          <p:cNvPr id="207" name="Straight Connector 206"/>
          <p:cNvCxnSpPr/>
          <p:nvPr/>
        </p:nvCxnSpPr>
        <p:spPr bwMode="auto">
          <a:xfrm rot="5400000">
            <a:off x="5379245" y="4635371"/>
            <a:ext cx="1790702" cy="506413"/>
          </a:xfrm>
          <a:prstGeom prst="line">
            <a:avLst/>
          </a:prstGeom>
          <a:solidFill>
            <a:schemeClr val="accent1"/>
          </a:solidFill>
          <a:ln w="50800" cap="flat" cmpd="sng" algn="ctr">
            <a:solidFill>
              <a:srgbClr val="FF6600"/>
            </a:solidFill>
            <a:prstDash val="dash"/>
            <a:round/>
            <a:headEnd type="none" w="med" len="med"/>
            <a:tailEnd type="none" w="med" len="med"/>
          </a:ln>
          <a:effectLst/>
        </p:spPr>
      </p:cxnSp>
      <p:grpSp>
        <p:nvGrpSpPr>
          <p:cNvPr id="137" name="Group 136"/>
          <p:cNvGrpSpPr/>
          <p:nvPr/>
        </p:nvGrpSpPr>
        <p:grpSpPr>
          <a:xfrm>
            <a:off x="5129214" y="877242"/>
            <a:ext cx="4724400" cy="3051952"/>
            <a:chOff x="3275013" y="1500468"/>
            <a:chExt cx="4724400" cy="3051952"/>
          </a:xfrm>
        </p:grpSpPr>
        <p:grpSp>
          <p:nvGrpSpPr>
            <p:cNvPr id="149" name="Group 3"/>
            <p:cNvGrpSpPr/>
            <p:nvPr/>
          </p:nvGrpSpPr>
          <p:grpSpPr>
            <a:xfrm>
              <a:off x="3275013" y="1500468"/>
              <a:ext cx="4724400" cy="3051952"/>
              <a:chOff x="3100447" y="1664642"/>
              <a:chExt cx="4724400" cy="3051952"/>
            </a:xfrm>
          </p:grpSpPr>
          <p:grpSp>
            <p:nvGrpSpPr>
              <p:cNvPr id="212" name="Group 54"/>
              <p:cNvGrpSpPr/>
              <p:nvPr/>
            </p:nvGrpSpPr>
            <p:grpSpPr>
              <a:xfrm>
                <a:off x="3100447" y="2872977"/>
                <a:ext cx="4724400" cy="1843617"/>
                <a:chOff x="3276600" y="3422649"/>
                <a:chExt cx="4724400" cy="1843617"/>
              </a:xfrm>
            </p:grpSpPr>
            <p:sp>
              <p:nvSpPr>
                <p:cNvPr id="258" name="Parallelogram 257"/>
                <p:cNvSpPr/>
                <p:nvPr/>
              </p:nvSpPr>
              <p:spPr bwMode="auto">
                <a:xfrm>
                  <a:off x="3276600" y="3422650"/>
                  <a:ext cx="4724400" cy="1835150"/>
                </a:xfrm>
                <a:prstGeom prst="parallelogram">
                  <a:avLst>
                    <a:gd name="adj" fmla="val 97067"/>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cxnSp>
              <p:nvCxnSpPr>
                <p:cNvPr id="259" name="Straight Connector 258"/>
                <p:cNvCxnSpPr/>
                <p:nvPr/>
              </p:nvCxnSpPr>
              <p:spPr bwMode="auto">
                <a:xfrm rot="5400000">
                  <a:off x="5720292" y="3474508"/>
                  <a:ext cx="1837267" cy="1746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0" name="Straight Connector 259"/>
                <p:cNvCxnSpPr/>
                <p:nvPr/>
              </p:nvCxnSpPr>
              <p:spPr bwMode="auto">
                <a:xfrm rot="10800000">
                  <a:off x="4847168" y="3632200"/>
                  <a:ext cx="2944283"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1" name="Straight Connector 260"/>
                <p:cNvCxnSpPr/>
                <p:nvPr/>
              </p:nvCxnSpPr>
              <p:spPr bwMode="auto">
                <a:xfrm rot="10800000">
                  <a:off x="4656668" y="3839634"/>
                  <a:ext cx="2931583" cy="37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2" name="Straight Connector 261"/>
                <p:cNvCxnSpPr/>
                <p:nvPr/>
              </p:nvCxnSpPr>
              <p:spPr bwMode="auto">
                <a:xfrm rot="10800000">
                  <a:off x="4445001" y="4051300"/>
                  <a:ext cx="294640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3" name="Straight Connector 262"/>
                <p:cNvCxnSpPr/>
                <p:nvPr/>
              </p:nvCxnSpPr>
              <p:spPr bwMode="auto">
                <a:xfrm rot="10800000">
                  <a:off x="4254500" y="4246034"/>
                  <a:ext cx="2946400" cy="100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4" name="Straight Connector 263"/>
                <p:cNvCxnSpPr/>
                <p:nvPr/>
              </p:nvCxnSpPr>
              <p:spPr bwMode="auto">
                <a:xfrm rot="10800000">
                  <a:off x="4047068" y="4449234"/>
                  <a:ext cx="2950633" cy="37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5" name="Straight Connector 264"/>
                <p:cNvCxnSpPr/>
                <p:nvPr/>
              </p:nvCxnSpPr>
              <p:spPr bwMode="auto">
                <a:xfrm rot="10800000">
                  <a:off x="3860800" y="4648200"/>
                  <a:ext cx="2946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6" name="Straight Connector 265"/>
                <p:cNvCxnSpPr/>
                <p:nvPr/>
              </p:nvCxnSpPr>
              <p:spPr bwMode="auto">
                <a:xfrm rot="5400000">
                  <a:off x="5238750" y="3467100"/>
                  <a:ext cx="1835150" cy="1746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7" name="Straight Connector 266"/>
                <p:cNvCxnSpPr>
                  <a:stCxn id="258" idx="1"/>
                </p:cNvCxnSpPr>
                <p:nvPr/>
              </p:nvCxnSpPr>
              <p:spPr bwMode="auto">
                <a:xfrm rot="16200000" flipH="1" flipV="1">
                  <a:off x="4726289" y="3458860"/>
                  <a:ext cx="1839385" cy="17669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8" name="Straight Connector 267"/>
                <p:cNvCxnSpPr/>
                <p:nvPr/>
              </p:nvCxnSpPr>
              <p:spPr bwMode="auto">
                <a:xfrm rot="5400000">
                  <a:off x="4229100" y="3473450"/>
                  <a:ext cx="1822450" cy="17462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9" name="Straight Connector 268"/>
                <p:cNvCxnSpPr/>
                <p:nvPr/>
              </p:nvCxnSpPr>
              <p:spPr bwMode="auto">
                <a:xfrm rot="5400000">
                  <a:off x="3742267" y="3471333"/>
                  <a:ext cx="1824567" cy="17399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0" name="Straight Connector 269"/>
                <p:cNvCxnSpPr/>
                <p:nvPr/>
              </p:nvCxnSpPr>
              <p:spPr bwMode="auto">
                <a:xfrm rot="10800000">
                  <a:off x="3657600" y="4845050"/>
                  <a:ext cx="2952750" cy="7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1" name="Straight Connector 270"/>
                <p:cNvCxnSpPr/>
                <p:nvPr/>
              </p:nvCxnSpPr>
              <p:spPr bwMode="auto">
                <a:xfrm rot="10800000">
                  <a:off x="3473450" y="5048250"/>
                  <a:ext cx="29527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15" name="Right Triangle 214"/>
              <p:cNvSpPr/>
              <p:nvPr/>
            </p:nvSpPr>
            <p:spPr bwMode="auto">
              <a:xfrm rot="21322792">
                <a:off x="4255107" y="3151934"/>
                <a:ext cx="171450" cy="143691"/>
              </a:xfrm>
              <a:prstGeom prst="rtTriangle">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cxnSp>
            <p:nvCxnSpPr>
              <p:cNvPr id="216" name="Straight Connector 215"/>
              <p:cNvCxnSpPr/>
              <p:nvPr/>
            </p:nvCxnSpPr>
            <p:spPr bwMode="auto">
              <a:xfrm rot="5400000">
                <a:off x="5833535" y="3551769"/>
                <a:ext cx="393698" cy="385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rot="5400000">
                <a:off x="5944540" y="3015974"/>
                <a:ext cx="289323" cy="2658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rot="5400000">
                <a:off x="5071005" y="3396719"/>
                <a:ext cx="285754" cy="2741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rot="10800000" flipV="1">
                <a:off x="5537200" y="2946400"/>
                <a:ext cx="241302" cy="2413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rot="10800000" flipV="1">
                <a:off x="4347634" y="3771900"/>
                <a:ext cx="160866" cy="15663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1" name="Straight Connector 220"/>
              <p:cNvCxnSpPr/>
              <p:nvPr/>
            </p:nvCxnSpPr>
            <p:spPr bwMode="auto">
              <a:xfrm rot="10800000">
                <a:off x="3870927" y="3899574"/>
                <a:ext cx="2950633" cy="37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2" name="Straight Connector 221"/>
              <p:cNvCxnSpPr/>
              <p:nvPr/>
            </p:nvCxnSpPr>
            <p:spPr bwMode="auto">
              <a:xfrm rot="10800000">
                <a:off x="5999693" y="3505200"/>
                <a:ext cx="220135"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3" name="Straight Connector 222"/>
              <p:cNvCxnSpPr/>
              <p:nvPr/>
            </p:nvCxnSpPr>
            <p:spPr bwMode="auto">
              <a:xfrm rot="10800000">
                <a:off x="3948113" y="3079750"/>
                <a:ext cx="13176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4" name="Straight Connector 223"/>
              <p:cNvCxnSpPr/>
              <p:nvPr/>
            </p:nvCxnSpPr>
            <p:spPr bwMode="auto">
              <a:xfrm rot="10800000" flipV="1">
                <a:off x="5524501" y="3498851"/>
                <a:ext cx="269879" cy="31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5" name="Straight Connector 224"/>
              <p:cNvCxnSpPr/>
              <p:nvPr/>
            </p:nvCxnSpPr>
            <p:spPr bwMode="auto">
              <a:xfrm rot="10800000" flipV="1">
                <a:off x="5070476" y="3498851"/>
                <a:ext cx="269879" cy="31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8" name="Straight Connector 227"/>
              <p:cNvCxnSpPr/>
              <p:nvPr/>
            </p:nvCxnSpPr>
            <p:spPr bwMode="auto">
              <a:xfrm rot="10800000">
                <a:off x="5984875" y="3705225"/>
                <a:ext cx="25400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9" name="Straight Connector 228"/>
              <p:cNvCxnSpPr/>
              <p:nvPr/>
            </p:nvCxnSpPr>
            <p:spPr bwMode="auto">
              <a:xfrm rot="10800000" flipV="1">
                <a:off x="5524500" y="3703639"/>
                <a:ext cx="273060" cy="158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0" name="Straight Connector 229"/>
              <p:cNvCxnSpPr/>
              <p:nvPr/>
            </p:nvCxnSpPr>
            <p:spPr bwMode="auto">
              <a:xfrm rot="10800000" flipV="1">
                <a:off x="5108576" y="3703639"/>
                <a:ext cx="225433" cy="158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 name="Straight Connector 230"/>
              <p:cNvCxnSpPr/>
              <p:nvPr/>
            </p:nvCxnSpPr>
            <p:spPr bwMode="auto">
              <a:xfrm rot="10800000">
                <a:off x="6667500" y="3705225"/>
                <a:ext cx="25400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2" name="Straight Connector 231"/>
              <p:cNvCxnSpPr/>
              <p:nvPr/>
            </p:nvCxnSpPr>
            <p:spPr bwMode="auto">
              <a:xfrm rot="10800000">
                <a:off x="6664325" y="3502025"/>
                <a:ext cx="254008"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3" name="Straight Connector 232"/>
              <p:cNvCxnSpPr/>
              <p:nvPr/>
            </p:nvCxnSpPr>
            <p:spPr bwMode="auto">
              <a:xfrm rot="5400000">
                <a:off x="6656918" y="3194051"/>
                <a:ext cx="401109" cy="3757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4" name="Straight Connector 233"/>
              <p:cNvCxnSpPr/>
              <p:nvPr/>
            </p:nvCxnSpPr>
            <p:spPr bwMode="auto">
              <a:xfrm rot="10800000" flipV="1">
                <a:off x="5953125" y="3292476"/>
                <a:ext cx="273056" cy="31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5" name="Straight Connector 234"/>
              <p:cNvCxnSpPr/>
              <p:nvPr/>
            </p:nvCxnSpPr>
            <p:spPr bwMode="auto">
              <a:xfrm rot="10800000" flipV="1">
                <a:off x="5521325" y="3292476"/>
                <a:ext cx="273056" cy="31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6" name="Straight Connector 26"/>
              <p:cNvCxnSpPr/>
              <p:nvPr/>
            </p:nvCxnSpPr>
            <p:spPr bwMode="auto">
              <a:xfrm rot="10800000" flipV="1">
                <a:off x="5086351" y="3292475"/>
                <a:ext cx="263531" cy="63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7" name="Straight Connector 236"/>
              <p:cNvCxnSpPr/>
              <p:nvPr/>
            </p:nvCxnSpPr>
            <p:spPr bwMode="auto">
              <a:xfrm rot="5400000">
                <a:off x="5080532" y="2920468"/>
                <a:ext cx="257175" cy="2455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8" name="Straight Connector 237"/>
              <p:cNvCxnSpPr/>
              <p:nvPr/>
            </p:nvCxnSpPr>
            <p:spPr bwMode="auto">
              <a:xfrm rot="10800000">
                <a:off x="5070476" y="3079751"/>
                <a:ext cx="276233" cy="31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9" name="Straight Connector 238"/>
              <p:cNvCxnSpPr/>
              <p:nvPr/>
            </p:nvCxnSpPr>
            <p:spPr bwMode="auto">
              <a:xfrm rot="10800000">
                <a:off x="5524501" y="3082926"/>
                <a:ext cx="276233" cy="31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0" name="Straight Connector 239"/>
              <p:cNvCxnSpPr/>
              <p:nvPr/>
            </p:nvCxnSpPr>
            <p:spPr bwMode="auto">
              <a:xfrm rot="10800000">
                <a:off x="5962651" y="3082925"/>
                <a:ext cx="263535"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1" name="Straight Connector 240"/>
              <p:cNvCxnSpPr/>
              <p:nvPr/>
            </p:nvCxnSpPr>
            <p:spPr bwMode="auto">
              <a:xfrm rot="10800000">
                <a:off x="6442076" y="3082926"/>
                <a:ext cx="276233" cy="317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2" name="Rectangle 241"/>
              <p:cNvSpPr/>
              <p:nvPr/>
            </p:nvSpPr>
            <p:spPr>
              <a:xfrm>
                <a:off x="6562725" y="2263130"/>
                <a:ext cx="377825" cy="461665"/>
              </a:xfrm>
              <a:prstGeom prst="rect">
                <a:avLst/>
              </a:prstGeom>
            </p:spPr>
            <p:txBody>
              <a:bodyPr rtlCol="0" anchor="ctr">
                <a:spAutoFit/>
              </a:bodyPr>
              <a:lstStyle/>
              <a:p>
                <a:pPr algn="ctr"/>
                <a:endParaRPr lang="en-US" dirty="0" err="1">
                  <a:solidFill>
                    <a:srgbClr val="000000"/>
                  </a:solidFill>
                </a:endParaRPr>
              </a:p>
            </p:txBody>
          </p:sp>
          <p:sp useBgFill="1">
            <p:nvSpPr>
              <p:cNvPr id="243" name="Rectangle 242"/>
              <p:cNvSpPr/>
              <p:nvPr/>
            </p:nvSpPr>
            <p:spPr>
              <a:xfrm>
                <a:off x="6429375" y="2252018"/>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4" name="Rectangle 243"/>
              <p:cNvSpPr/>
              <p:nvPr/>
            </p:nvSpPr>
            <p:spPr>
              <a:xfrm rot="2196232">
                <a:off x="6533364" y="2459299"/>
                <a:ext cx="19455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5" name="Rectangle 244"/>
              <p:cNvSpPr/>
              <p:nvPr/>
            </p:nvSpPr>
            <p:spPr>
              <a:xfrm>
                <a:off x="6477000" y="2575868"/>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6" name="Rectangle 245"/>
              <p:cNvSpPr/>
              <p:nvPr/>
            </p:nvSpPr>
            <p:spPr>
              <a:xfrm>
                <a:off x="5454650" y="1996429"/>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7" name="Rectangle 246"/>
              <p:cNvSpPr/>
              <p:nvPr/>
            </p:nvSpPr>
            <p:spPr>
              <a:xfrm>
                <a:off x="5264150" y="1837681"/>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8" name="Rectangle 247"/>
              <p:cNvSpPr/>
              <p:nvPr/>
            </p:nvSpPr>
            <p:spPr>
              <a:xfrm>
                <a:off x="5264150" y="1753542"/>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49" name="Rectangle 248"/>
              <p:cNvSpPr/>
              <p:nvPr/>
            </p:nvSpPr>
            <p:spPr>
              <a:xfrm>
                <a:off x="5060950" y="1664642"/>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0" name="Rectangle 249"/>
              <p:cNvSpPr/>
              <p:nvPr/>
            </p:nvSpPr>
            <p:spPr>
              <a:xfrm>
                <a:off x="4883150" y="1809106"/>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1" name="Rectangle 250"/>
              <p:cNvSpPr/>
              <p:nvPr/>
            </p:nvSpPr>
            <p:spPr>
              <a:xfrm>
                <a:off x="4864100" y="1724967"/>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2" name="Rectangle 251"/>
              <p:cNvSpPr/>
              <p:nvPr/>
            </p:nvSpPr>
            <p:spPr>
              <a:xfrm>
                <a:off x="4870450" y="1866256"/>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3" name="Rectangle 252"/>
              <p:cNvSpPr/>
              <p:nvPr/>
            </p:nvSpPr>
            <p:spPr>
              <a:xfrm>
                <a:off x="4714875" y="2042467"/>
                <a:ext cx="17462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4" name="Rectangle 253"/>
              <p:cNvSpPr/>
              <p:nvPr/>
            </p:nvSpPr>
            <p:spPr>
              <a:xfrm rot="21351225">
                <a:off x="3733800" y="2159943"/>
                <a:ext cx="1047750" cy="461665"/>
              </a:xfrm>
              <a:prstGeom prst="rect">
                <a:avLst/>
              </a:prstGeom>
            </p:spPr>
            <p:txBody>
              <a:bodyPr rtlCol="0" anchor="ctr">
                <a:spAutoFit/>
              </a:bodyPr>
              <a:lstStyle/>
              <a:p>
                <a:pPr algn="ctr"/>
                <a:endParaRPr lang="en-US" dirty="0" err="1">
                  <a:solidFill>
                    <a:srgbClr val="000000"/>
                  </a:solidFill>
                </a:endParaRPr>
              </a:p>
            </p:txBody>
          </p:sp>
          <p:sp useBgFill="1">
            <p:nvSpPr>
              <p:cNvPr id="255" name="Rectangle 254"/>
              <p:cNvSpPr/>
              <p:nvPr/>
            </p:nvSpPr>
            <p:spPr>
              <a:xfrm rot="20919098">
                <a:off x="3853674" y="2335517"/>
                <a:ext cx="28257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6" name="Rectangle 255"/>
              <p:cNvSpPr/>
              <p:nvPr/>
            </p:nvSpPr>
            <p:spPr>
              <a:xfrm>
                <a:off x="3808413" y="2455217"/>
                <a:ext cx="174625" cy="461665"/>
              </a:xfrm>
              <a:prstGeom prst="rect">
                <a:avLst/>
              </a:prstGeom>
            </p:spPr>
            <p:txBody>
              <a:bodyPr wrap="square" rtlCol="0" anchor="ctr">
                <a:spAutoFit/>
              </a:bodyPr>
              <a:lstStyle/>
              <a:p>
                <a:pPr algn="ctr"/>
                <a:endParaRPr lang="en-US" dirty="0" err="1">
                  <a:solidFill>
                    <a:srgbClr val="000000"/>
                  </a:solidFill>
                </a:endParaRPr>
              </a:p>
            </p:txBody>
          </p:sp>
          <p:sp useBgFill="1">
            <p:nvSpPr>
              <p:cNvPr id="257" name="Rectangle 256"/>
              <p:cNvSpPr/>
              <p:nvPr/>
            </p:nvSpPr>
            <p:spPr>
              <a:xfrm>
                <a:off x="3876675" y="2706043"/>
                <a:ext cx="174625" cy="461665"/>
              </a:xfrm>
              <a:prstGeom prst="rect">
                <a:avLst/>
              </a:prstGeom>
            </p:spPr>
            <p:txBody>
              <a:bodyPr wrap="square" rtlCol="0" anchor="ctr">
                <a:spAutoFit/>
              </a:bodyPr>
              <a:lstStyle/>
              <a:p>
                <a:pPr algn="ctr"/>
                <a:endParaRPr lang="en-US" dirty="0" err="1">
                  <a:solidFill>
                    <a:srgbClr val="000000"/>
                  </a:solidFill>
                </a:endParaRPr>
              </a:p>
            </p:txBody>
          </p:sp>
        </p:grpSp>
        <p:sp>
          <p:nvSpPr>
            <p:cNvPr id="151" name="Cube 150"/>
            <p:cNvSpPr/>
            <p:nvPr/>
          </p:nvSpPr>
          <p:spPr bwMode="auto">
            <a:xfrm>
              <a:off x="5228180" y="1746249"/>
              <a:ext cx="315429" cy="971551"/>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52" name="Cube 151"/>
            <p:cNvSpPr/>
            <p:nvPr/>
          </p:nvSpPr>
          <p:spPr bwMode="auto">
            <a:xfrm>
              <a:off x="4828131" y="2266950"/>
              <a:ext cx="251870" cy="1386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62" name="Cube 161"/>
            <p:cNvSpPr/>
            <p:nvPr/>
          </p:nvSpPr>
          <p:spPr bwMode="auto">
            <a:xfrm>
              <a:off x="4237038" y="2260599"/>
              <a:ext cx="285809" cy="1399653"/>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63" name="Cube 162"/>
            <p:cNvSpPr/>
            <p:nvPr/>
          </p:nvSpPr>
          <p:spPr bwMode="auto">
            <a:xfrm>
              <a:off x="4148138" y="2336799"/>
              <a:ext cx="315429" cy="1393303"/>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68" name="Cube 167"/>
            <p:cNvSpPr/>
            <p:nvPr/>
          </p:nvSpPr>
          <p:spPr bwMode="auto">
            <a:xfrm>
              <a:off x="4453481" y="2260600"/>
              <a:ext cx="251870" cy="1386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0" name="Cube 169"/>
            <p:cNvSpPr/>
            <p:nvPr/>
          </p:nvSpPr>
          <p:spPr bwMode="auto">
            <a:xfrm>
              <a:off x="4637631" y="2260600"/>
              <a:ext cx="251870" cy="1386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2" name="Cube 171"/>
            <p:cNvSpPr/>
            <p:nvPr/>
          </p:nvSpPr>
          <p:spPr bwMode="auto">
            <a:xfrm>
              <a:off x="5475830" y="1873250"/>
              <a:ext cx="315429" cy="7329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3" name="Cube 172"/>
            <p:cNvSpPr/>
            <p:nvPr/>
          </p:nvSpPr>
          <p:spPr bwMode="auto">
            <a:xfrm>
              <a:off x="5704430" y="2273300"/>
              <a:ext cx="315429" cy="6286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5" name="Cube 174"/>
            <p:cNvSpPr/>
            <p:nvPr/>
          </p:nvSpPr>
          <p:spPr bwMode="auto">
            <a:xfrm>
              <a:off x="5945730" y="2273300"/>
              <a:ext cx="315429" cy="5995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6" name="Cube 175"/>
            <p:cNvSpPr/>
            <p:nvPr/>
          </p:nvSpPr>
          <p:spPr bwMode="auto">
            <a:xfrm>
              <a:off x="6174330" y="2273300"/>
              <a:ext cx="315429" cy="5995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7" name="Cube 176"/>
            <p:cNvSpPr/>
            <p:nvPr/>
          </p:nvSpPr>
          <p:spPr bwMode="auto">
            <a:xfrm>
              <a:off x="6402930" y="2260600"/>
              <a:ext cx="315429" cy="111760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8" name="Cube 177"/>
            <p:cNvSpPr/>
            <p:nvPr/>
          </p:nvSpPr>
          <p:spPr bwMode="auto">
            <a:xfrm>
              <a:off x="6637880" y="2901950"/>
              <a:ext cx="315429" cy="7329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79" name="Cube 178"/>
            <p:cNvSpPr/>
            <p:nvPr/>
          </p:nvSpPr>
          <p:spPr bwMode="auto">
            <a:xfrm>
              <a:off x="4815430" y="224790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1" name="Cube 180"/>
            <p:cNvSpPr/>
            <p:nvPr/>
          </p:nvSpPr>
          <p:spPr bwMode="auto">
            <a:xfrm>
              <a:off x="4356101" y="2336800"/>
              <a:ext cx="273050"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2" name="Cube 181"/>
            <p:cNvSpPr/>
            <p:nvPr/>
          </p:nvSpPr>
          <p:spPr bwMode="auto">
            <a:xfrm>
              <a:off x="4552950" y="2336799"/>
              <a:ext cx="285809" cy="1399653"/>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5" name="Cube 184"/>
            <p:cNvSpPr/>
            <p:nvPr/>
          </p:nvSpPr>
          <p:spPr bwMode="auto">
            <a:xfrm>
              <a:off x="4745580" y="233045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89" name="Cube 188"/>
            <p:cNvSpPr/>
            <p:nvPr/>
          </p:nvSpPr>
          <p:spPr bwMode="auto">
            <a:xfrm>
              <a:off x="4923380" y="1962151"/>
              <a:ext cx="315429" cy="1767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0" name="Cube 189"/>
            <p:cNvSpPr/>
            <p:nvPr/>
          </p:nvSpPr>
          <p:spPr bwMode="auto">
            <a:xfrm>
              <a:off x="5149850" y="2374900"/>
              <a:ext cx="317500" cy="49530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2" name="Cube 191"/>
            <p:cNvSpPr/>
            <p:nvPr/>
          </p:nvSpPr>
          <p:spPr bwMode="auto">
            <a:xfrm>
              <a:off x="5386930" y="1962151"/>
              <a:ext cx="315429" cy="176795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6" name="Cube 195"/>
            <p:cNvSpPr/>
            <p:nvPr/>
          </p:nvSpPr>
          <p:spPr bwMode="auto">
            <a:xfrm>
              <a:off x="5615530" y="236220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7" name="Cube 196"/>
            <p:cNvSpPr/>
            <p:nvPr/>
          </p:nvSpPr>
          <p:spPr bwMode="auto">
            <a:xfrm>
              <a:off x="5850480" y="2362200"/>
              <a:ext cx="315429" cy="13552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8" name="Cube 197"/>
            <p:cNvSpPr/>
            <p:nvPr/>
          </p:nvSpPr>
          <p:spPr bwMode="auto">
            <a:xfrm>
              <a:off x="6091780" y="2355850"/>
              <a:ext cx="315429" cy="539750"/>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201" name="Cube 200"/>
            <p:cNvSpPr/>
            <p:nvPr/>
          </p:nvSpPr>
          <p:spPr bwMode="auto">
            <a:xfrm>
              <a:off x="6320380" y="2349500"/>
              <a:ext cx="315429" cy="1367902"/>
            </a:xfrm>
            <a:prstGeom prst="cube">
              <a:avLst>
                <a:gd name="adj" fmla="val 28750"/>
              </a:avLst>
            </a:prstGeom>
            <a:solidFill>
              <a:srgbClr val="FF66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grpSp>
      <p:cxnSp>
        <p:nvCxnSpPr>
          <p:cNvPr id="203" name="Straight Connector 202"/>
          <p:cNvCxnSpPr/>
          <p:nvPr/>
        </p:nvCxnSpPr>
        <p:spPr bwMode="auto">
          <a:xfrm rot="5400000">
            <a:off x="4958153" y="3869015"/>
            <a:ext cx="2978960" cy="852487"/>
          </a:xfrm>
          <a:prstGeom prst="line">
            <a:avLst/>
          </a:prstGeom>
          <a:solidFill>
            <a:schemeClr val="accent1"/>
          </a:solidFill>
          <a:ln w="50800" cap="flat" cmpd="sng" algn="ctr">
            <a:solidFill>
              <a:schemeClr val="accent6"/>
            </a:solidFill>
            <a:prstDash val="solid"/>
            <a:round/>
            <a:headEnd type="none" w="med" len="med"/>
            <a:tailEnd type="none" w="med" len="med"/>
          </a:ln>
          <a:effectLst/>
        </p:spPr>
      </p:cxnSp>
      <p:cxnSp>
        <p:nvCxnSpPr>
          <p:cNvPr id="191" name="Straight Connector 190"/>
          <p:cNvCxnSpPr/>
          <p:nvPr/>
        </p:nvCxnSpPr>
        <p:spPr bwMode="auto">
          <a:xfrm rot="10800000" flipV="1">
            <a:off x="2708278" y="2802599"/>
            <a:ext cx="4143375" cy="2962274"/>
          </a:xfrm>
          <a:prstGeom prst="line">
            <a:avLst/>
          </a:prstGeom>
          <a:solidFill>
            <a:schemeClr val="accent1"/>
          </a:solidFill>
          <a:ln w="50800" cap="flat" cmpd="sng" algn="ctr">
            <a:solidFill>
              <a:schemeClr val="accent6"/>
            </a:solidFill>
            <a:prstDash val="solid"/>
            <a:round/>
            <a:headEnd type="none" w="med" len="med"/>
            <a:tailEnd type="none" w="med" len="med"/>
          </a:ln>
          <a:effectLst/>
        </p:spPr>
      </p:cxnSp>
      <p:cxnSp>
        <p:nvCxnSpPr>
          <p:cNvPr id="81" name="Straight Connector 80"/>
          <p:cNvCxnSpPr/>
          <p:nvPr/>
        </p:nvCxnSpPr>
        <p:spPr bwMode="auto">
          <a:xfrm rot="16200000" flipH="1">
            <a:off x="6654802" y="2958175"/>
            <a:ext cx="2971800" cy="2667002"/>
          </a:xfrm>
          <a:prstGeom prst="line">
            <a:avLst/>
          </a:prstGeom>
          <a:solidFill>
            <a:schemeClr val="accent1"/>
          </a:solidFill>
          <a:ln w="50800" cap="flat" cmpd="sng" algn="ctr">
            <a:solidFill>
              <a:schemeClr val="accent6"/>
            </a:solidFill>
            <a:prstDash val="solid"/>
            <a:round/>
            <a:headEnd type="none" w="med" len="med"/>
            <a:tailEnd type="none" w="med" len="med"/>
          </a:ln>
          <a:effectLst/>
        </p:spPr>
      </p:cxnSp>
      <p:sp>
        <p:nvSpPr>
          <p:cNvPr id="200" name="Oval 199"/>
          <p:cNvSpPr/>
          <p:nvPr/>
        </p:nvSpPr>
        <p:spPr bwMode="auto">
          <a:xfrm>
            <a:off x="3183422" y="5345774"/>
            <a:ext cx="80480" cy="8253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199" name="Oval 198"/>
          <p:cNvSpPr/>
          <p:nvPr/>
        </p:nvSpPr>
        <p:spPr bwMode="auto">
          <a:xfrm>
            <a:off x="6091723" y="5362805"/>
            <a:ext cx="80480" cy="8253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272" name="Oval 271"/>
          <p:cNvSpPr/>
          <p:nvPr/>
        </p:nvSpPr>
        <p:spPr bwMode="auto">
          <a:xfrm>
            <a:off x="9093201" y="5390244"/>
            <a:ext cx="80480" cy="8253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50000"/>
              </a:spcBef>
            </a:pPr>
            <a:endParaRPr lang="en-US" sz="4000">
              <a:solidFill>
                <a:schemeClr val="bg1"/>
              </a:solidFill>
            </a:endParaRPr>
          </a:p>
        </p:txBody>
      </p:sp>
      <p:sp>
        <p:nvSpPr>
          <p:cNvPr id="98" name="Rectangle 97">
            <a:extLst>
              <a:ext uri="{FF2B5EF4-FFF2-40B4-BE49-F238E27FC236}">
                <a16:creationId xmlns:a16="http://schemas.microsoft.com/office/drawing/2014/main" id="{1F68EE19-72DD-434D-9A62-40A614D9DB36}"/>
              </a:ext>
            </a:extLst>
          </p:cNvPr>
          <p:cNvSpPr/>
          <p:nvPr/>
        </p:nvSpPr>
        <p:spPr>
          <a:xfrm>
            <a:off x="1794504" y="5956222"/>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6"/>
              </a:rPr>
              <a:t>Building Rome on a Cloudless Day</a:t>
            </a:r>
            <a:r>
              <a:rPr lang="en-US" sz="1800" dirty="0"/>
              <a:t>, ECCV 2010</a:t>
            </a:r>
          </a:p>
        </p:txBody>
      </p:sp>
      <p:sp>
        <p:nvSpPr>
          <p:cNvPr id="99" name="Rectangle 98">
            <a:extLst>
              <a:ext uri="{FF2B5EF4-FFF2-40B4-BE49-F238E27FC236}">
                <a16:creationId xmlns:a16="http://schemas.microsoft.com/office/drawing/2014/main" id="{135F9769-01F5-A74D-A440-C82E63E8EA87}"/>
              </a:ext>
            </a:extLst>
          </p:cNvPr>
          <p:cNvSpPr/>
          <p:nvPr/>
        </p:nvSpPr>
        <p:spPr>
          <a:xfrm>
            <a:off x="1905000" y="6324600"/>
            <a:ext cx="8458200" cy="369332"/>
          </a:xfrm>
          <a:prstGeom prst="rect">
            <a:avLst/>
          </a:prstGeom>
        </p:spPr>
        <p:txBody>
          <a:bodyPr wrap="square">
            <a:spAutoFit/>
          </a:bodyPr>
          <a:lstStyle/>
          <a:p>
            <a:pPr algn="ctr"/>
            <a:r>
              <a:rPr lang="en-US" sz="1800" dirty="0"/>
              <a:t>D. Gallup et al. </a:t>
            </a:r>
            <a:r>
              <a:rPr lang="en-US" sz="1800" dirty="0">
                <a:hlinkClick r:id="rId7"/>
              </a:rPr>
              <a:t>3D Reconstruction using an n-Layer Heightmap</a:t>
            </a:r>
            <a:r>
              <a:rPr lang="en-US" sz="1800" dirty="0"/>
              <a:t>. DAGM 2010</a:t>
            </a:r>
          </a:p>
        </p:txBody>
      </p:sp>
    </p:spTree>
    <p:extLst>
      <p:ext uri="{BB962C8B-B14F-4D97-AF65-F5344CB8AC3E}">
        <p14:creationId xmlns:p14="http://schemas.microsoft.com/office/powerpoint/2010/main" val="225570914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depth map fusion using height maps</a:t>
            </a:r>
          </a:p>
        </p:txBody>
      </p:sp>
      <p:sp>
        <p:nvSpPr>
          <p:cNvPr id="13" name="Content Placeholder 12"/>
          <p:cNvSpPr>
            <a:spLocks noGrp="1"/>
          </p:cNvSpPr>
          <p:nvPr>
            <p:ph idx="1"/>
          </p:nvPr>
        </p:nvSpPr>
        <p:spPr>
          <a:xfrm>
            <a:off x="2286000" y="5715000"/>
            <a:ext cx="7772400" cy="533400"/>
          </a:xfrm>
        </p:spPr>
        <p:txBody>
          <a:bodyPr/>
          <a:lstStyle/>
          <a:p>
            <a:pPr algn="ctr"/>
            <a:r>
              <a:rPr lang="en-US" dirty="0">
                <a:hlinkClick r:id="rId3"/>
              </a:rPr>
              <a:t>YouTube Video</a:t>
            </a:r>
            <a:endParaRPr lang="en-US" dirty="0"/>
          </a:p>
        </p:txBody>
      </p:sp>
      <p:pic>
        <p:nvPicPr>
          <p:cNvPr id="14" name="Picture 3"/>
          <p:cNvPicPr>
            <a:picLocks noChangeAspect="1" noChangeArrowheads="1"/>
          </p:cNvPicPr>
          <p:nvPr/>
        </p:nvPicPr>
        <p:blipFill>
          <a:blip r:embed="rId4" cstate="print"/>
          <a:srcRect/>
          <a:stretch>
            <a:fillRect/>
          </a:stretch>
        </p:blipFill>
        <p:spPr bwMode="auto">
          <a:xfrm>
            <a:off x="2971802" y="1032941"/>
            <a:ext cx="6294185" cy="1540582"/>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3028771" y="2664296"/>
            <a:ext cx="6252546" cy="1526704"/>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3018724" y="4267200"/>
            <a:ext cx="6277676" cy="1313266"/>
          </a:xfrm>
          <a:prstGeom prst="rect">
            <a:avLst/>
          </a:prstGeom>
          <a:noFill/>
          <a:ln w="9525">
            <a:noFill/>
            <a:miter lim="800000"/>
            <a:headEnd/>
            <a:tailEnd/>
          </a:ln>
        </p:spPr>
      </p:pic>
      <p:sp>
        <p:nvSpPr>
          <p:cNvPr id="8" name="Rectangle 7"/>
          <p:cNvSpPr/>
          <p:nvPr/>
        </p:nvSpPr>
        <p:spPr>
          <a:xfrm>
            <a:off x="1752600" y="6336268"/>
            <a:ext cx="8458200" cy="369332"/>
          </a:xfrm>
          <a:prstGeom prst="rect">
            <a:avLst/>
          </a:prstGeom>
        </p:spPr>
        <p:txBody>
          <a:bodyPr wrap="square">
            <a:spAutoFit/>
          </a:bodyPr>
          <a:lstStyle/>
          <a:p>
            <a:pPr algn="ctr"/>
            <a:r>
              <a:rPr lang="en-US" sz="1800" dirty="0"/>
              <a:t>J.-M. </a:t>
            </a:r>
            <a:r>
              <a:rPr lang="en-US" sz="1800" dirty="0" err="1"/>
              <a:t>Frahm</a:t>
            </a:r>
            <a:r>
              <a:rPr lang="en-US" sz="1800" dirty="0"/>
              <a:t> et al., </a:t>
            </a:r>
            <a:r>
              <a:rPr lang="en-US" sz="1800" dirty="0">
                <a:hlinkClick r:id="rId7"/>
              </a:rPr>
              <a:t>Building Rome on a Cloudless Day</a:t>
            </a:r>
            <a:r>
              <a:rPr lang="en-US" sz="1800" dirty="0"/>
              <a:t>, ECCV 2010</a:t>
            </a:r>
          </a:p>
        </p:txBody>
      </p:sp>
    </p:spTree>
    <p:extLst>
      <p:ext uri="{BB962C8B-B14F-4D97-AF65-F5344CB8AC3E}">
        <p14:creationId xmlns:p14="http://schemas.microsoft.com/office/powerpoint/2010/main" val="2878452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Applications and motivation</a:t>
            </a:r>
          </a:p>
          <a:p>
            <a:pPr>
              <a:buFont typeface="Arial" panose="020B0604020202020204" pitchFamily="34" charset="0"/>
              <a:buChar char="•"/>
            </a:pPr>
            <a:r>
              <a:rPr lang="en-US" sz="2800" dirty="0">
                <a:solidFill>
                  <a:schemeClr val="bg1">
                    <a:lumMod val="50000"/>
                  </a:schemeClr>
                </a:solidFill>
              </a:rPr>
              <a:t>Plane sweep stereo</a:t>
            </a:r>
          </a:p>
          <a:p>
            <a:pPr>
              <a:buFont typeface="Arial" panose="020B0604020202020204" pitchFamily="34" charset="0"/>
              <a:buChar char="•"/>
            </a:pPr>
            <a:r>
              <a:rPr lang="en-US" sz="2800" dirty="0">
                <a:solidFill>
                  <a:schemeClr val="bg1">
                    <a:lumMod val="50000"/>
                  </a:schemeClr>
                </a:solidFill>
              </a:rPr>
              <a:t>Depth map fusion</a:t>
            </a:r>
          </a:p>
          <a:p>
            <a:pPr>
              <a:buFont typeface="Arial" panose="020B0604020202020204" pitchFamily="34" charset="0"/>
              <a:buChar char="•"/>
            </a:pPr>
            <a:r>
              <a:rPr lang="en-US" sz="2800" dirty="0"/>
              <a:t>Patch-based multi-view stereo (PMVS)</a:t>
            </a:r>
          </a:p>
          <a:p>
            <a:pPr>
              <a:buFont typeface="Arial" panose="020B0604020202020204" pitchFamily="34" charset="0"/>
              <a:buChar char="•"/>
            </a:pPr>
            <a:r>
              <a:rPr lang="en-US" sz="2800" dirty="0"/>
              <a:t>Stereo from Internet photo collections</a:t>
            </a:r>
          </a:p>
        </p:txBody>
      </p:sp>
    </p:spTree>
    <p:extLst>
      <p:ext uri="{BB962C8B-B14F-4D97-AF65-F5344CB8AC3E}">
        <p14:creationId xmlns:p14="http://schemas.microsoft.com/office/powerpoint/2010/main" val="6525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a:t>Patch-based multi-view stereo (PMVS)</a:t>
            </a:r>
          </a:p>
        </p:txBody>
      </p:sp>
      <p:sp>
        <p:nvSpPr>
          <p:cNvPr id="9220" name="Rectangle 8"/>
          <p:cNvSpPr>
            <a:spLocks noGrp="1" noChangeArrowheads="1"/>
          </p:cNvSpPr>
          <p:nvPr>
            <p:ph type="body" idx="1"/>
          </p:nvPr>
        </p:nvSpPr>
        <p:spPr>
          <a:xfrm>
            <a:off x="2209800" y="990600"/>
            <a:ext cx="7772400" cy="2438400"/>
          </a:xfrm>
        </p:spPr>
        <p:txBody>
          <a:bodyPr/>
          <a:lstStyle/>
          <a:p>
            <a:pPr marL="457200" indent="-457200">
              <a:lnSpc>
                <a:spcPct val="90000"/>
              </a:lnSpc>
              <a:buFontTx/>
              <a:buAutoNum type="arabicPeriod"/>
            </a:pPr>
            <a:r>
              <a:rPr lang="en-US" dirty="0"/>
              <a:t>Detect </a:t>
            </a:r>
            <a:r>
              <a:rPr lang="en-US" dirty="0" err="1"/>
              <a:t>keypoints</a:t>
            </a:r>
            <a:endParaRPr lang="en-US" dirty="0"/>
          </a:p>
          <a:p>
            <a:pPr marL="457200" indent="-457200">
              <a:lnSpc>
                <a:spcPct val="90000"/>
              </a:lnSpc>
              <a:buFontTx/>
              <a:buAutoNum type="arabicPeriod"/>
            </a:pPr>
            <a:r>
              <a:rPr lang="en-US" dirty="0"/>
              <a:t>Triangulate a sparse set of initial matches</a:t>
            </a:r>
          </a:p>
          <a:p>
            <a:pPr marL="457200" indent="-457200">
              <a:lnSpc>
                <a:spcPct val="90000"/>
              </a:lnSpc>
              <a:buFontTx/>
              <a:buAutoNum type="arabicPeriod"/>
            </a:pPr>
            <a:r>
              <a:rPr lang="en-US" dirty="0"/>
              <a:t>Iteratively expand matches to nearby locations</a:t>
            </a:r>
          </a:p>
          <a:p>
            <a:pPr marL="457200" indent="-457200">
              <a:lnSpc>
                <a:spcPct val="90000"/>
              </a:lnSpc>
              <a:buFontTx/>
              <a:buAutoNum type="arabicPeriod"/>
            </a:pPr>
            <a:r>
              <a:rPr lang="en-US" dirty="0"/>
              <a:t>Use visibility constraints to filter out false matches</a:t>
            </a:r>
          </a:p>
          <a:p>
            <a:pPr marL="457200" indent="-457200">
              <a:lnSpc>
                <a:spcPct val="90000"/>
              </a:lnSpc>
              <a:buFontTx/>
              <a:buAutoNum type="arabicPeriod"/>
            </a:pPr>
            <a:r>
              <a:rPr lang="en-US" dirty="0"/>
              <a:t>Perform surface reconstruction</a:t>
            </a:r>
          </a:p>
        </p:txBody>
      </p:sp>
      <p:sp>
        <p:nvSpPr>
          <p:cNvPr id="9221" name="Rectangle 4"/>
          <p:cNvSpPr>
            <a:spLocks noChangeArrowheads="1"/>
          </p:cNvSpPr>
          <p:nvPr/>
        </p:nvSpPr>
        <p:spPr bwMode="auto">
          <a:xfrm>
            <a:off x="1524000" y="6168737"/>
            <a:ext cx="9144000" cy="584776"/>
          </a:xfrm>
          <a:prstGeom prst="rect">
            <a:avLst/>
          </a:prstGeom>
          <a:noFill/>
          <a:ln w="9525">
            <a:noFill/>
            <a:miter lim="800000"/>
            <a:headEnd/>
            <a:tailEnd/>
          </a:ln>
        </p:spPr>
        <p:txBody>
          <a:bodyPr wrap="square" anchor="ctr">
            <a:spAutoFit/>
          </a:bodyPr>
          <a:lstStyle/>
          <a:p>
            <a:pPr algn="ctr"/>
            <a:r>
              <a:rPr lang="en-US" sz="1600" dirty="0"/>
              <a:t>Y. Furukawa and J. Ponce, </a:t>
            </a:r>
            <a:r>
              <a:rPr lang="en-US" sz="1600" dirty="0">
                <a:hlinkClick r:id="rId3"/>
              </a:rPr>
              <a:t>Accurate, Dense, and Robust Multi-View Stereopsis</a:t>
            </a:r>
            <a:r>
              <a:rPr lang="en-US" sz="1600" dirty="0"/>
              <a:t>, CVPR 2007.</a:t>
            </a:r>
          </a:p>
          <a:p>
            <a:pPr algn="ctr"/>
            <a:r>
              <a:rPr lang="en-US" sz="1600" dirty="0">
                <a:hlinkClick r:id="rId4"/>
              </a:rPr>
              <a:t>PMVS software</a:t>
            </a:r>
            <a:endParaRPr lang="en-US" sz="1600" dirty="0"/>
          </a:p>
        </p:txBody>
      </p:sp>
      <p:graphicFrame>
        <p:nvGraphicFramePr>
          <p:cNvPr id="9218" name="Object 6"/>
          <p:cNvGraphicFramePr>
            <a:graphicFrameLocks noGrp="1" noChangeAspect="1"/>
          </p:cNvGraphicFramePr>
          <p:nvPr>
            <p:ph idx="4294967295"/>
          </p:nvPr>
        </p:nvGraphicFramePr>
        <p:xfrm>
          <a:off x="1676400" y="3133726"/>
          <a:ext cx="8839200" cy="2809875"/>
        </p:xfrm>
        <a:graphic>
          <a:graphicData uri="http://schemas.openxmlformats.org/presentationml/2006/ole">
            <mc:AlternateContent xmlns:mc="http://schemas.openxmlformats.org/markup-compatibility/2006">
              <mc:Choice xmlns:v="urn:schemas-microsoft-com:vml" Requires="v">
                <p:oleObj name="Image" r:id="rId5" imgW="12063492" imgH="3834921" progId="Photoshop.Image.10">
                  <p:embed/>
                </p:oleObj>
              </mc:Choice>
              <mc:Fallback>
                <p:oleObj name="Image" r:id="rId5" imgW="12063492" imgH="3834921" progId="Photoshop.Image.10">
                  <p:embed/>
                  <p:pic>
                    <p:nvPicPr>
                      <p:cNvPr id="921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133726"/>
                        <a:ext cx="8839200" cy="280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10415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Patch-based multi-view stereo (PMVS)</a:t>
            </a:r>
          </a:p>
        </p:txBody>
      </p:sp>
      <p:pic>
        <p:nvPicPr>
          <p:cNvPr id="44037" name="Picture 7"/>
          <p:cNvPicPr>
            <a:picLocks noChangeAspect="1" noChangeArrowheads="1"/>
          </p:cNvPicPr>
          <p:nvPr/>
        </p:nvPicPr>
        <p:blipFill>
          <a:blip r:embed="rId3" cstate="print"/>
          <a:srcRect/>
          <a:stretch>
            <a:fillRect/>
          </a:stretch>
        </p:blipFill>
        <p:spPr bwMode="auto">
          <a:xfrm>
            <a:off x="2438401" y="990600"/>
            <a:ext cx="7260437" cy="4928526"/>
          </a:xfrm>
          <a:prstGeom prst="rect">
            <a:avLst/>
          </a:prstGeom>
          <a:noFill/>
          <a:ln w="9525">
            <a:noFill/>
            <a:miter lim="800000"/>
            <a:headEnd/>
            <a:tailEnd/>
          </a:ln>
        </p:spPr>
      </p:pic>
      <p:sp>
        <p:nvSpPr>
          <p:cNvPr id="7" name="Rectangle 4"/>
          <p:cNvSpPr>
            <a:spLocks noChangeArrowheads="1"/>
          </p:cNvSpPr>
          <p:nvPr/>
        </p:nvSpPr>
        <p:spPr bwMode="auto">
          <a:xfrm>
            <a:off x="1524000" y="6168737"/>
            <a:ext cx="9144000" cy="584776"/>
          </a:xfrm>
          <a:prstGeom prst="rect">
            <a:avLst/>
          </a:prstGeom>
          <a:noFill/>
          <a:ln w="9525">
            <a:noFill/>
            <a:miter lim="800000"/>
            <a:headEnd/>
            <a:tailEnd/>
          </a:ln>
        </p:spPr>
        <p:txBody>
          <a:bodyPr wrap="square" anchor="ctr">
            <a:spAutoFit/>
          </a:bodyPr>
          <a:lstStyle/>
          <a:p>
            <a:pPr algn="ctr"/>
            <a:r>
              <a:rPr lang="en-US" sz="1600" dirty="0"/>
              <a:t>Y. Furukawa and J. Ponce, </a:t>
            </a:r>
            <a:r>
              <a:rPr lang="en-US" sz="1600" dirty="0">
                <a:hlinkClick r:id="rId4"/>
              </a:rPr>
              <a:t>Accurate, Dense, and Robust Multi-View Stereopsis</a:t>
            </a:r>
            <a:r>
              <a:rPr lang="en-US" sz="1600" dirty="0"/>
              <a:t>, CVPR 2007.</a:t>
            </a:r>
          </a:p>
          <a:p>
            <a:pPr algn="ctr"/>
            <a:r>
              <a:rPr lang="en-US" sz="1600" dirty="0">
                <a:hlinkClick r:id="rId5"/>
              </a:rPr>
              <a:t>PMVS software</a:t>
            </a:r>
            <a:endParaRPr lang="en-US"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000" dirty="0"/>
              <a:t>Stereo from community photo collections</a:t>
            </a:r>
          </a:p>
        </p:txBody>
      </p:sp>
      <p:sp>
        <p:nvSpPr>
          <p:cNvPr id="47107" name="AutoShape 3"/>
          <p:cNvSpPr>
            <a:spLocks noGrp="1" noChangeAspect="1" noChangeArrowheads="1"/>
          </p:cNvSpPr>
          <p:nvPr>
            <p:ph type="body" idx="1"/>
          </p:nvPr>
        </p:nvSpPr>
        <p:spPr>
          <a:xfrm>
            <a:off x="1752600" y="5029200"/>
            <a:ext cx="8686800" cy="1752600"/>
          </a:xfrm>
        </p:spPr>
        <p:txBody>
          <a:bodyPr/>
          <a:lstStyle/>
          <a:p>
            <a:pPr>
              <a:buFontTx/>
              <a:buChar char="•"/>
            </a:pPr>
            <a:r>
              <a:rPr lang="en-US" dirty="0"/>
              <a:t>Need </a:t>
            </a:r>
            <a:r>
              <a:rPr lang="en-US" i="1" dirty="0"/>
              <a:t>structure from motion</a:t>
            </a:r>
            <a:r>
              <a:rPr lang="en-US" dirty="0"/>
              <a:t> to recover unknown camera parameters</a:t>
            </a:r>
          </a:p>
          <a:p>
            <a:pPr>
              <a:buFontTx/>
              <a:buChar char="•"/>
            </a:pPr>
            <a:r>
              <a:rPr lang="en-US" dirty="0"/>
              <a:t>Need </a:t>
            </a:r>
            <a:r>
              <a:rPr lang="en-US" i="1" dirty="0"/>
              <a:t>view selection </a:t>
            </a:r>
            <a:r>
              <a:rPr lang="en-US" dirty="0"/>
              <a:t>to find good groups of images on which to run dense stereo</a:t>
            </a:r>
          </a:p>
        </p:txBody>
      </p:sp>
      <p:pic>
        <p:nvPicPr>
          <p:cNvPr id="5" name="Picture 4" descr="liberty-close.jpg"/>
          <p:cNvPicPr>
            <a:picLocks noChangeAspect="1"/>
          </p:cNvPicPr>
          <p:nvPr/>
        </p:nvPicPr>
        <p:blipFill>
          <a:blip r:embed="rId3" cstate="print"/>
          <a:srcRect r="30034"/>
          <a:stretch>
            <a:fillRect/>
          </a:stretch>
        </p:blipFill>
        <p:spPr>
          <a:xfrm>
            <a:off x="5943601" y="1295400"/>
            <a:ext cx="4260675" cy="3429000"/>
          </a:xfrm>
          <a:prstGeom prst="rect">
            <a:avLst/>
          </a:prstGeom>
        </p:spPr>
      </p:pic>
      <p:pic>
        <p:nvPicPr>
          <p:cNvPr id="47110" name="Picture 6"/>
          <p:cNvPicPr>
            <a:picLocks noChangeAspect="1" noChangeArrowheads="1"/>
          </p:cNvPicPr>
          <p:nvPr/>
        </p:nvPicPr>
        <p:blipFill>
          <a:blip r:embed="rId4" cstate="print"/>
          <a:srcRect/>
          <a:stretch>
            <a:fillRect/>
          </a:stretch>
        </p:blipFill>
        <p:spPr bwMode="auto">
          <a:xfrm>
            <a:off x="1823650" y="914400"/>
            <a:ext cx="4348550" cy="3962400"/>
          </a:xfrm>
          <a:prstGeom prst="rect">
            <a:avLst/>
          </a:prstGeom>
          <a:noFill/>
          <a:ln w="9525">
            <a:noFill/>
            <a:miter lim="800000"/>
            <a:headEnd/>
            <a:tailEnd/>
          </a:ln>
        </p:spPr>
      </p:pic>
    </p:spTree>
    <p:extLst>
      <p:ext uri="{BB962C8B-B14F-4D97-AF65-F5344CB8AC3E}">
        <p14:creationId xmlns:p14="http://schemas.microsoft.com/office/powerpoint/2010/main" val="3700967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9 at 10.16.38 AM.png"/>
          <p:cNvPicPr>
            <a:picLocks noChangeAspect="1"/>
          </p:cNvPicPr>
          <p:nvPr/>
        </p:nvPicPr>
        <p:blipFill rotWithShape="1">
          <a:blip r:embed="rId2">
            <a:extLst>
              <a:ext uri="{28A0092B-C50C-407E-A947-70E740481C1C}">
                <a14:useLocalDpi xmlns:a14="http://schemas.microsoft.com/office/drawing/2010/main" val="0"/>
              </a:ext>
            </a:extLst>
          </a:blip>
          <a:srcRect l="12497" t="6671" r="12503" b="26661"/>
          <a:stretch/>
        </p:blipFill>
        <p:spPr>
          <a:xfrm>
            <a:off x="1981200" y="1295400"/>
            <a:ext cx="8229600" cy="4572000"/>
          </a:xfrm>
          <a:prstGeom prst="rect">
            <a:avLst/>
          </a:prstGeom>
        </p:spPr>
      </p:pic>
      <p:sp>
        <p:nvSpPr>
          <p:cNvPr id="7" name="Title 6"/>
          <p:cNvSpPr>
            <a:spLocks noGrp="1"/>
          </p:cNvSpPr>
          <p:nvPr>
            <p:ph type="title"/>
          </p:nvPr>
        </p:nvSpPr>
        <p:spPr/>
        <p:txBody>
          <a:bodyPr/>
          <a:lstStyle/>
          <a:p>
            <a:r>
              <a:rPr lang="en-US" dirty="0"/>
              <a:t>Local view selection</a:t>
            </a:r>
          </a:p>
        </p:txBody>
      </p:sp>
      <p:sp>
        <p:nvSpPr>
          <p:cNvPr id="9"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3"/>
              </a:rPr>
              <a:t>Multi-View Stereo for Community Photo Collections</a:t>
            </a:r>
            <a:r>
              <a:rPr lang="en-US" sz="1800" dirty="0"/>
              <a:t>, ICCV 2007 </a:t>
            </a:r>
          </a:p>
        </p:txBody>
      </p:sp>
    </p:spTree>
    <p:extLst>
      <p:ext uri="{BB962C8B-B14F-4D97-AF65-F5344CB8AC3E}">
        <p14:creationId xmlns:p14="http://schemas.microsoft.com/office/powerpoint/2010/main" val="3574739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9 at 10.18.57 AM.png"/>
          <p:cNvPicPr>
            <a:picLocks noChangeAspect="1"/>
          </p:cNvPicPr>
          <p:nvPr/>
        </p:nvPicPr>
        <p:blipFill rotWithShape="1">
          <a:blip r:embed="rId2">
            <a:extLst>
              <a:ext uri="{28A0092B-C50C-407E-A947-70E740481C1C}">
                <a14:useLocalDpi xmlns:a14="http://schemas.microsoft.com/office/drawing/2010/main" val="0"/>
              </a:ext>
            </a:extLst>
          </a:blip>
          <a:srcRect l="12500" t="6666" r="12500" b="26667"/>
          <a:stretch/>
        </p:blipFill>
        <p:spPr>
          <a:xfrm>
            <a:off x="1981200" y="1295400"/>
            <a:ext cx="8229600" cy="4572000"/>
          </a:xfrm>
          <a:prstGeom prst="rect">
            <a:avLst/>
          </a:prstGeom>
        </p:spPr>
      </p:pic>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3"/>
              </a:rPr>
              <a:t>Multi-View Stereo for Community Photo Collections</a:t>
            </a:r>
            <a:r>
              <a:rPr lang="en-US" sz="1800" dirty="0"/>
              <a:t>, ICCV 2007 </a:t>
            </a:r>
          </a:p>
        </p:txBody>
      </p:sp>
    </p:spTree>
    <p:extLst>
      <p:ext uri="{BB962C8B-B14F-4D97-AF65-F5344CB8AC3E}">
        <p14:creationId xmlns:p14="http://schemas.microsoft.com/office/powerpoint/2010/main" val="52387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t>Applications and motivation</a:t>
            </a:r>
          </a:p>
          <a:p>
            <a:pPr>
              <a:buFont typeface="Arial" panose="020B0604020202020204" pitchFamily="34" charset="0"/>
              <a:buChar char="•"/>
            </a:pPr>
            <a:r>
              <a:rPr lang="en-US" sz="2800" dirty="0"/>
              <a:t>Plane sweep stereo</a:t>
            </a:r>
          </a:p>
          <a:p>
            <a:pPr>
              <a:buFont typeface="Arial" panose="020B0604020202020204" pitchFamily="34" charset="0"/>
              <a:buChar char="•"/>
            </a:pPr>
            <a:r>
              <a:rPr lang="en-US" sz="2800" dirty="0"/>
              <a:t>Depth map fusion</a:t>
            </a:r>
          </a:p>
          <a:p>
            <a:pPr>
              <a:buFont typeface="Arial" panose="020B0604020202020204" pitchFamily="34" charset="0"/>
              <a:buChar char="•"/>
            </a:pPr>
            <a:r>
              <a:rPr lang="en-US" sz="2800" dirty="0"/>
              <a:t>Patch-based multi-view stereo (PMVS)</a:t>
            </a:r>
          </a:p>
          <a:p>
            <a:pPr>
              <a:buFont typeface="Arial" panose="020B0604020202020204" pitchFamily="34" charset="0"/>
              <a:buChar char="•"/>
            </a:pPr>
            <a:r>
              <a:rPr lang="en-US" sz="2800" dirty="0"/>
              <a:t>Stereo from Internet photo collections</a:t>
            </a:r>
          </a:p>
          <a:p>
            <a:pPr>
              <a:buFont typeface="Arial" panose="020B0604020202020204" pitchFamily="34" charset="0"/>
              <a:buChar char="•"/>
            </a:pPr>
            <a:r>
              <a:rPr lang="en-US" sz="2800" dirty="0"/>
              <a:t>Recent trends</a:t>
            </a:r>
          </a:p>
        </p:txBody>
      </p:sp>
    </p:spTree>
    <p:extLst>
      <p:ext uri="{BB962C8B-B14F-4D97-AF65-F5344CB8AC3E}">
        <p14:creationId xmlns:p14="http://schemas.microsoft.com/office/powerpoint/2010/main" val="125944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9 at 10.18.59 AM.png"/>
          <p:cNvPicPr>
            <a:picLocks noChangeAspect="1"/>
          </p:cNvPicPr>
          <p:nvPr/>
        </p:nvPicPr>
        <p:blipFill rotWithShape="1">
          <a:blip r:embed="rId2">
            <a:extLst>
              <a:ext uri="{28A0092B-C50C-407E-A947-70E740481C1C}">
                <a14:useLocalDpi xmlns:a14="http://schemas.microsoft.com/office/drawing/2010/main" val="0"/>
              </a:ext>
            </a:extLst>
          </a:blip>
          <a:srcRect l="12500" t="6666" r="12500" b="26667"/>
          <a:stretch/>
        </p:blipFill>
        <p:spPr>
          <a:xfrm>
            <a:off x="1981200" y="1295400"/>
            <a:ext cx="8229600" cy="4572000"/>
          </a:xfrm>
          <a:prstGeom prst="rect">
            <a:avLst/>
          </a:prstGeom>
        </p:spPr>
      </p:pic>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3"/>
              </a:rPr>
              <a:t>Multi-View Stereo for Community Photo Collections</a:t>
            </a:r>
            <a:r>
              <a:rPr lang="en-US" sz="1800" dirty="0"/>
              <a:t>, ICCV 2007 </a:t>
            </a:r>
          </a:p>
        </p:txBody>
      </p:sp>
    </p:spTree>
    <p:extLst>
      <p:ext uri="{BB962C8B-B14F-4D97-AF65-F5344CB8AC3E}">
        <p14:creationId xmlns:p14="http://schemas.microsoft.com/office/powerpoint/2010/main" val="359390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4"/>
              </a:rPr>
              <a:t>Multi-View Stereo for Community Photo Collections</a:t>
            </a:r>
            <a:r>
              <a:rPr lang="en-US" sz="1800" dirty="0"/>
              <a:t>, ICCV 2007 </a:t>
            </a:r>
          </a:p>
        </p:txBody>
      </p:sp>
      <p:pic>
        <p:nvPicPr>
          <p:cNvPr id="10" name="Picture 5" descr="C:\snavely\talks\MSRMarch2008\images\mvscpc\NotreDame.png">
            <a:extLst>
              <a:ext uri="{FF2B5EF4-FFF2-40B4-BE49-F238E27FC236}">
                <a16:creationId xmlns:a16="http://schemas.microsoft.com/office/drawing/2014/main" id="{83ED4CAD-CB61-044B-94A5-CF589E186B0D}"/>
              </a:ext>
            </a:extLst>
          </p:cNvPr>
          <p:cNvPicPr>
            <a:picLocks noChangeAspect="1" noChangeArrowheads="1"/>
          </p:cNvPicPr>
          <p:nvPr>
            <p:custDataLst>
              <p:tags r:id="rId1"/>
            </p:custDataLst>
          </p:nvPr>
        </p:nvPicPr>
        <p:blipFill>
          <a:blip r:embed="rId5" cstate="print"/>
          <a:srcRect/>
          <a:stretch>
            <a:fillRect/>
          </a:stretch>
        </p:blipFill>
        <p:spPr bwMode="auto">
          <a:xfrm>
            <a:off x="5334000" y="979756"/>
            <a:ext cx="3886200" cy="5040044"/>
          </a:xfrm>
          <a:prstGeom prst="rect">
            <a:avLst/>
          </a:prstGeom>
          <a:noFill/>
          <a:ln w="9525">
            <a:noFill/>
            <a:miter lim="800000"/>
            <a:headEnd/>
            <a:tailEnd/>
          </a:ln>
        </p:spPr>
      </p:pic>
      <p:sp>
        <p:nvSpPr>
          <p:cNvPr id="11" name="Rectangle 6">
            <a:extLst>
              <a:ext uri="{FF2B5EF4-FFF2-40B4-BE49-F238E27FC236}">
                <a16:creationId xmlns:a16="http://schemas.microsoft.com/office/drawing/2014/main" id="{3211A62A-A6E9-F546-8A92-82566745C995}"/>
              </a:ext>
            </a:extLst>
          </p:cNvPr>
          <p:cNvSpPr>
            <a:spLocks noChangeArrowheads="1"/>
          </p:cNvSpPr>
          <p:nvPr>
            <p:custDataLst>
              <p:tags r:id="rId2"/>
            </p:custDataLst>
          </p:nvPr>
        </p:nvSpPr>
        <p:spPr bwMode="auto">
          <a:xfrm>
            <a:off x="2362201" y="2786870"/>
            <a:ext cx="2554287" cy="1311275"/>
          </a:xfrm>
          <a:prstGeom prst="rect">
            <a:avLst/>
          </a:prstGeom>
          <a:noFill/>
          <a:ln w="3175">
            <a:noFill/>
            <a:miter lim="800000"/>
            <a:headEnd/>
            <a:tailEnd/>
          </a:ln>
        </p:spPr>
        <p:txBody>
          <a:bodyPr wrap="none">
            <a:spAutoFit/>
          </a:bodyPr>
          <a:lstStyle/>
          <a:p>
            <a:pPr algn="ctr"/>
            <a:r>
              <a:rPr lang="en-US" sz="2000" dirty="0">
                <a:solidFill>
                  <a:srgbClr val="000000"/>
                </a:solidFill>
                <a:latin typeface="Arial" pitchFamily="34" charset="0"/>
              </a:rPr>
              <a:t>Notre Dame de Paris</a:t>
            </a:r>
          </a:p>
          <a:p>
            <a:pPr algn="ctr"/>
            <a:endParaRPr lang="en-US" sz="2000" dirty="0">
              <a:solidFill>
                <a:srgbClr val="000000"/>
              </a:solidFill>
              <a:latin typeface="Arial" pitchFamily="34" charset="0"/>
            </a:endParaRPr>
          </a:p>
          <a:p>
            <a:pPr algn="ctr"/>
            <a:r>
              <a:rPr lang="en-US" sz="2000" dirty="0">
                <a:solidFill>
                  <a:srgbClr val="000000"/>
                </a:solidFill>
                <a:latin typeface="Arial" pitchFamily="34" charset="0"/>
              </a:rPr>
              <a:t>653 images</a:t>
            </a:r>
            <a:br>
              <a:rPr lang="en-US" sz="2000" dirty="0">
                <a:solidFill>
                  <a:srgbClr val="000000"/>
                </a:solidFill>
                <a:latin typeface="Arial" pitchFamily="34" charset="0"/>
              </a:rPr>
            </a:br>
            <a:r>
              <a:rPr lang="en-US" sz="2000" dirty="0">
                <a:solidFill>
                  <a:srgbClr val="000000"/>
                </a:solidFill>
                <a:latin typeface="Arial" pitchFamily="34" charset="0"/>
              </a:rPr>
              <a:t>313 photographers</a:t>
            </a:r>
            <a:endParaRPr lang="de-DE" sz="2000" dirty="0">
              <a:solidFill>
                <a:srgbClr val="000000"/>
              </a:solidFill>
              <a:latin typeface="Arial" pitchFamily="34" charset="0"/>
            </a:endParaRPr>
          </a:p>
        </p:txBody>
      </p:sp>
    </p:spTree>
    <p:extLst>
      <p:ext uri="{BB962C8B-B14F-4D97-AF65-F5344CB8AC3E}">
        <p14:creationId xmlns:p14="http://schemas.microsoft.com/office/powerpoint/2010/main" val="552166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4"/>
              </a:rPr>
              <a:t>Multi-View Stereo for Community Photo Collections</a:t>
            </a:r>
            <a:r>
              <a:rPr lang="en-US" sz="1800" dirty="0"/>
              <a:t>, ICCV 2007 </a:t>
            </a:r>
          </a:p>
        </p:txBody>
      </p:sp>
      <p:pic>
        <p:nvPicPr>
          <p:cNvPr id="6" name="Picture 2" descr="521015629_54fce1e220_b">
            <a:extLst>
              <a:ext uri="{FF2B5EF4-FFF2-40B4-BE49-F238E27FC236}">
                <a16:creationId xmlns:a16="http://schemas.microsoft.com/office/drawing/2014/main" id="{B644740A-B047-5B48-A487-9E302DCAE3D8}"/>
              </a:ext>
            </a:extLst>
          </p:cNvPr>
          <p:cNvPicPr>
            <a:picLocks noChangeAspect="1" noChangeArrowheads="1"/>
          </p:cNvPicPr>
          <p:nvPr>
            <p:custDataLst>
              <p:tags r:id="rId1"/>
            </p:custDataLst>
          </p:nvPr>
        </p:nvPicPr>
        <p:blipFill>
          <a:blip r:embed="rId5" cstate="print"/>
          <a:srcRect/>
          <a:stretch>
            <a:fillRect/>
          </a:stretch>
        </p:blipFill>
        <p:spPr bwMode="auto">
          <a:xfrm>
            <a:off x="1717675" y="1809750"/>
            <a:ext cx="4318000" cy="3238500"/>
          </a:xfrm>
          <a:prstGeom prst="rect">
            <a:avLst/>
          </a:prstGeom>
          <a:noFill/>
          <a:ln w="9525">
            <a:noFill/>
            <a:miter lim="800000"/>
            <a:headEnd/>
            <a:tailEnd/>
          </a:ln>
        </p:spPr>
      </p:pic>
      <p:pic>
        <p:nvPicPr>
          <p:cNvPr id="7" name="Picture 3">
            <a:extLst>
              <a:ext uri="{FF2B5EF4-FFF2-40B4-BE49-F238E27FC236}">
                <a16:creationId xmlns:a16="http://schemas.microsoft.com/office/drawing/2014/main" id="{7C7438FA-D3EC-5D48-B9C3-B1084AF5C33D}"/>
              </a:ext>
            </a:extLst>
          </p:cNvPr>
          <p:cNvPicPr>
            <a:picLocks noChangeAspect="1" noChangeArrowheads="1"/>
          </p:cNvPicPr>
          <p:nvPr>
            <p:custDataLst>
              <p:tags r:id="rId2"/>
            </p:custDataLst>
          </p:nvPr>
        </p:nvPicPr>
        <p:blipFill>
          <a:blip r:embed="rId6" cstate="print"/>
          <a:srcRect l="35225" t="34724" r="38284" b="38245"/>
          <a:stretch>
            <a:fillRect/>
          </a:stretch>
        </p:blipFill>
        <p:spPr bwMode="auto">
          <a:xfrm>
            <a:off x="6232525" y="1806575"/>
            <a:ext cx="4241800" cy="3246438"/>
          </a:xfrm>
          <a:prstGeom prst="rect">
            <a:avLst/>
          </a:prstGeom>
          <a:noFill/>
          <a:ln w="9525">
            <a:noFill/>
            <a:miter lim="800000"/>
            <a:headEnd/>
            <a:tailEnd/>
          </a:ln>
        </p:spPr>
      </p:pic>
    </p:spTree>
    <p:extLst>
      <p:ext uri="{BB962C8B-B14F-4D97-AF65-F5344CB8AC3E}">
        <p14:creationId xmlns:p14="http://schemas.microsoft.com/office/powerpoint/2010/main" val="2701398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 view selection</a:t>
            </a:r>
          </a:p>
        </p:txBody>
      </p:sp>
      <p:sp>
        <p:nvSpPr>
          <p:cNvPr id="5" name="Rectangle 7"/>
          <p:cNvSpPr>
            <a:spLocks noChangeArrowheads="1"/>
          </p:cNvSpPr>
          <p:nvPr/>
        </p:nvSpPr>
        <p:spPr bwMode="auto">
          <a:xfrm>
            <a:off x="1752600" y="6296798"/>
            <a:ext cx="8686800" cy="369332"/>
          </a:xfrm>
          <a:prstGeom prst="rect">
            <a:avLst/>
          </a:prstGeom>
          <a:noFill/>
          <a:ln w="9525">
            <a:noFill/>
            <a:miter lim="800000"/>
            <a:headEnd/>
            <a:tailEnd/>
          </a:ln>
        </p:spPr>
        <p:txBody>
          <a:bodyPr wrap="square" anchor="ctr">
            <a:spAutoFit/>
          </a:bodyPr>
          <a:lstStyle/>
          <a:p>
            <a:pPr algn="ctr"/>
            <a:r>
              <a:rPr lang="en-US" sz="1800" dirty="0"/>
              <a:t> M. </a:t>
            </a:r>
            <a:r>
              <a:rPr lang="en-US" sz="1800" dirty="0" err="1"/>
              <a:t>Goesele</a:t>
            </a:r>
            <a:r>
              <a:rPr lang="en-US" sz="1800" dirty="0"/>
              <a:t> et al., </a:t>
            </a:r>
            <a:r>
              <a:rPr lang="en-US" sz="1800" dirty="0">
                <a:hlinkClick r:id="rId2"/>
              </a:rPr>
              <a:t>Multi-View Stereo for Community Photo Collections</a:t>
            </a:r>
            <a:r>
              <a:rPr lang="en-US" sz="1800" dirty="0"/>
              <a:t>, ICCV 2007 </a:t>
            </a:r>
          </a:p>
        </p:txBody>
      </p:sp>
      <p:pic>
        <p:nvPicPr>
          <p:cNvPr id="4" name="Picture 3" descr="Screen Shot 2018-03-27 at 12.49.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676400"/>
            <a:ext cx="4393032" cy="3124200"/>
          </a:xfrm>
          <a:prstGeom prst="rect">
            <a:avLst/>
          </a:prstGeom>
        </p:spPr>
      </p:pic>
      <p:pic>
        <p:nvPicPr>
          <p:cNvPr id="7" name="Picture 6" descr="Screen Shot 2018-03-27 at 12.50.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990600"/>
            <a:ext cx="4253660" cy="4343400"/>
          </a:xfrm>
          <a:prstGeom prst="rect">
            <a:avLst/>
          </a:prstGeom>
        </p:spPr>
      </p:pic>
      <p:sp>
        <p:nvSpPr>
          <p:cNvPr id="8" name="TextBox 7"/>
          <p:cNvSpPr txBox="1"/>
          <p:nvPr/>
        </p:nvSpPr>
        <p:spPr>
          <a:xfrm>
            <a:off x="2184552" y="4766846"/>
            <a:ext cx="3378048" cy="338554"/>
          </a:xfrm>
          <a:prstGeom prst="rect">
            <a:avLst/>
          </a:prstGeom>
          <a:noFill/>
        </p:spPr>
        <p:txBody>
          <a:bodyPr wrap="none" rtlCol="0">
            <a:spAutoFit/>
          </a:bodyPr>
          <a:lstStyle/>
          <a:p>
            <a:r>
              <a:rPr lang="en-US" sz="1600" dirty="0"/>
              <a:t>Model merged from 72 depth maps</a:t>
            </a:r>
          </a:p>
        </p:txBody>
      </p:sp>
      <p:sp>
        <p:nvSpPr>
          <p:cNvPr id="9" name="TextBox 8"/>
          <p:cNvSpPr txBox="1"/>
          <p:nvPr/>
        </p:nvSpPr>
        <p:spPr>
          <a:xfrm>
            <a:off x="5867400" y="5410201"/>
            <a:ext cx="4815742" cy="584775"/>
          </a:xfrm>
          <a:prstGeom prst="rect">
            <a:avLst/>
          </a:prstGeom>
          <a:noFill/>
        </p:spPr>
        <p:txBody>
          <a:bodyPr wrap="none" rtlCol="0">
            <a:spAutoFit/>
          </a:bodyPr>
          <a:lstStyle/>
          <a:p>
            <a:pPr algn="ctr"/>
            <a:r>
              <a:rPr lang="en-US" sz="1600" dirty="0"/>
              <a:t>Model from 56 depth maps with laser scan overlaid</a:t>
            </a:r>
          </a:p>
          <a:p>
            <a:pPr algn="ctr"/>
            <a:r>
              <a:rPr lang="en-US" sz="1600" dirty="0"/>
              <a:t>(</a:t>
            </a:r>
            <a:r>
              <a:rPr lang="en-US" sz="1600" dirty="0">
                <a:latin typeface="Arial" pitchFamily="34" charset="0"/>
              </a:rPr>
              <a:t>90% of points within </a:t>
            </a:r>
            <a:r>
              <a:rPr lang="en-US" sz="1600" i="1" dirty="0">
                <a:latin typeface="Arial" pitchFamily="34" charset="0"/>
              </a:rPr>
              <a:t>0.25%</a:t>
            </a:r>
            <a:r>
              <a:rPr lang="en-US" sz="1600" dirty="0">
                <a:latin typeface="Arial" pitchFamily="34" charset="0"/>
              </a:rPr>
              <a:t> of ground truth)</a:t>
            </a:r>
            <a:r>
              <a:rPr lang="en-US" sz="1600" dirty="0"/>
              <a:t> </a:t>
            </a:r>
          </a:p>
        </p:txBody>
      </p:sp>
    </p:spTree>
    <p:extLst>
      <p:ext uri="{BB962C8B-B14F-4D97-AF65-F5344CB8AC3E}">
        <p14:creationId xmlns:p14="http://schemas.microsoft.com/office/powerpoint/2010/main" val="3966381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Towards Internet-scale multi-view stereo</a:t>
            </a:r>
          </a:p>
        </p:txBody>
      </p:sp>
      <p:sp>
        <p:nvSpPr>
          <p:cNvPr id="4" name="Rectangle 7"/>
          <p:cNvSpPr>
            <a:spLocks noChangeArrowheads="1"/>
          </p:cNvSpPr>
          <p:nvPr/>
        </p:nvSpPr>
        <p:spPr bwMode="auto">
          <a:xfrm>
            <a:off x="76200" y="6412468"/>
            <a:ext cx="12115800" cy="369332"/>
          </a:xfrm>
          <a:prstGeom prst="rect">
            <a:avLst/>
          </a:prstGeom>
          <a:noFill/>
          <a:ln w="9525">
            <a:noFill/>
            <a:miter lim="800000"/>
            <a:headEnd/>
            <a:tailEnd/>
          </a:ln>
        </p:spPr>
        <p:txBody>
          <a:bodyPr wrap="square" anchor="ctr">
            <a:spAutoFit/>
          </a:bodyPr>
          <a:lstStyle/>
          <a:p>
            <a:pPr algn="ctr"/>
            <a:r>
              <a:rPr lang="en-US" sz="1800" dirty="0"/>
              <a:t> Y. Furukawa, B. Curless, S. Seitz and R. </a:t>
            </a:r>
            <a:r>
              <a:rPr lang="en-US" sz="1800" dirty="0" err="1"/>
              <a:t>Szeliski</a:t>
            </a:r>
            <a:r>
              <a:rPr lang="en-US" sz="1800" dirty="0"/>
              <a:t>, </a:t>
            </a:r>
            <a:r>
              <a:rPr lang="en-US" sz="1800" dirty="0">
                <a:hlinkClick r:id="rId3"/>
              </a:rPr>
              <a:t>Towards Internet-scale Multi-view Stereo</a:t>
            </a:r>
            <a:r>
              <a:rPr lang="en-US" sz="1800" dirty="0"/>
              <a:t>, CVPR 2010 </a:t>
            </a:r>
          </a:p>
        </p:txBody>
      </p:sp>
      <p:pic>
        <p:nvPicPr>
          <p:cNvPr id="6" name="Picture 5" descr="Screen Shot 2018-03-27 at 10.11.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106197"/>
            <a:ext cx="8610600" cy="494126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Towards Internet-scale multi-view stereo</a:t>
            </a:r>
          </a:p>
        </p:txBody>
      </p:sp>
      <p:sp>
        <p:nvSpPr>
          <p:cNvPr id="3" name="Content Placeholder 2"/>
          <p:cNvSpPr>
            <a:spLocks noGrp="1"/>
          </p:cNvSpPr>
          <p:nvPr>
            <p:ph idx="1"/>
          </p:nvPr>
        </p:nvSpPr>
        <p:spPr>
          <a:xfrm>
            <a:off x="2209800" y="5791200"/>
            <a:ext cx="7772400" cy="685800"/>
          </a:xfrm>
        </p:spPr>
        <p:txBody>
          <a:bodyPr/>
          <a:lstStyle/>
          <a:p>
            <a:pPr algn="ctr"/>
            <a:r>
              <a:rPr lang="en-US" dirty="0">
                <a:hlinkClick r:id="rId3"/>
              </a:rPr>
              <a:t>YouTube video</a:t>
            </a:r>
            <a:r>
              <a:rPr lang="en-US" dirty="0"/>
              <a:t>, </a:t>
            </a:r>
            <a:r>
              <a:rPr lang="en-US" dirty="0">
                <a:hlinkClick r:id="rId4"/>
              </a:rPr>
              <a:t>CMVS software</a:t>
            </a:r>
            <a:endParaRPr lang="en-US" dirty="0"/>
          </a:p>
        </p:txBody>
      </p:sp>
      <p:pic>
        <p:nvPicPr>
          <p:cNvPr id="108546" name="Picture 2"/>
          <p:cNvPicPr>
            <a:picLocks noChangeAspect="1" noChangeArrowheads="1"/>
          </p:cNvPicPr>
          <p:nvPr/>
        </p:nvPicPr>
        <p:blipFill>
          <a:blip r:embed="rId5" cstate="print"/>
          <a:srcRect/>
          <a:stretch>
            <a:fillRect/>
          </a:stretch>
        </p:blipFill>
        <p:spPr bwMode="auto">
          <a:xfrm>
            <a:off x="995083" y="914400"/>
            <a:ext cx="10282517" cy="4724400"/>
          </a:xfrm>
          <a:prstGeom prst="rect">
            <a:avLst/>
          </a:prstGeom>
          <a:noFill/>
          <a:ln w="9525">
            <a:noFill/>
            <a:miter lim="800000"/>
            <a:headEnd/>
            <a:tailEnd/>
          </a:ln>
        </p:spPr>
      </p:pic>
      <p:sp>
        <p:nvSpPr>
          <p:cNvPr id="6" name="Rectangle 7">
            <a:extLst>
              <a:ext uri="{FF2B5EF4-FFF2-40B4-BE49-F238E27FC236}">
                <a16:creationId xmlns:a16="http://schemas.microsoft.com/office/drawing/2014/main" id="{42AAF9FA-B53F-2144-8265-B8170CCF55C9}"/>
              </a:ext>
            </a:extLst>
          </p:cNvPr>
          <p:cNvSpPr>
            <a:spLocks noChangeArrowheads="1"/>
          </p:cNvSpPr>
          <p:nvPr/>
        </p:nvSpPr>
        <p:spPr bwMode="auto">
          <a:xfrm>
            <a:off x="76200" y="6412468"/>
            <a:ext cx="12115800" cy="369332"/>
          </a:xfrm>
          <a:prstGeom prst="rect">
            <a:avLst/>
          </a:prstGeom>
          <a:noFill/>
          <a:ln w="9525">
            <a:noFill/>
            <a:miter lim="800000"/>
            <a:headEnd/>
            <a:tailEnd/>
          </a:ln>
        </p:spPr>
        <p:txBody>
          <a:bodyPr wrap="square" anchor="ctr">
            <a:spAutoFit/>
          </a:bodyPr>
          <a:lstStyle/>
          <a:p>
            <a:pPr algn="ctr"/>
            <a:r>
              <a:rPr lang="en-US" sz="1800" dirty="0"/>
              <a:t> Y. Furukawa, B. Curless, S. Seitz and R. </a:t>
            </a:r>
            <a:r>
              <a:rPr lang="en-US" sz="1800" dirty="0" err="1"/>
              <a:t>Szeliski</a:t>
            </a:r>
            <a:r>
              <a:rPr lang="en-US" sz="1800" dirty="0"/>
              <a:t>, </a:t>
            </a:r>
            <a:r>
              <a:rPr lang="en-US" sz="1800" dirty="0">
                <a:hlinkClick r:id="rId6"/>
              </a:rPr>
              <a:t>Towards Internet-scale Multi-view Stereo</a:t>
            </a:r>
            <a:r>
              <a:rPr lang="en-US" sz="1800" dirty="0"/>
              <a:t>, CVPR 2010 </a:t>
            </a:r>
          </a:p>
        </p:txBody>
      </p:sp>
    </p:spTree>
    <p:extLst>
      <p:ext uri="{BB962C8B-B14F-4D97-AF65-F5344CB8AC3E}">
        <p14:creationId xmlns:p14="http://schemas.microsoft.com/office/powerpoint/2010/main" val="1827465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The Visual Turing Test for scene reconstruction</a:t>
            </a:r>
          </a:p>
        </p:txBody>
      </p:sp>
      <p:sp>
        <p:nvSpPr>
          <p:cNvPr id="5" name="Content Placeholder 4">
            <a:extLst>
              <a:ext uri="{FF2B5EF4-FFF2-40B4-BE49-F238E27FC236}">
                <a16:creationId xmlns:a16="http://schemas.microsoft.com/office/drawing/2014/main" id="{E92D1569-EA76-1749-863B-FF9D1B316BF9}"/>
              </a:ext>
            </a:extLst>
          </p:cNvPr>
          <p:cNvSpPr>
            <a:spLocks noGrp="1"/>
          </p:cNvSpPr>
          <p:nvPr>
            <p:ph idx="1"/>
          </p:nvPr>
        </p:nvSpPr>
        <p:spPr/>
        <p:txBody>
          <a:bodyPr/>
          <a:lstStyle/>
          <a:p>
            <a:endParaRPr lang="en-US"/>
          </a:p>
        </p:txBody>
      </p:sp>
      <p:sp>
        <p:nvSpPr>
          <p:cNvPr id="4" name="Rectangle 3"/>
          <p:cNvSpPr/>
          <p:nvPr/>
        </p:nvSpPr>
        <p:spPr>
          <a:xfrm>
            <a:off x="1600200" y="6211670"/>
            <a:ext cx="9144000" cy="646331"/>
          </a:xfrm>
          <a:prstGeom prst="rect">
            <a:avLst/>
          </a:prstGeom>
        </p:spPr>
        <p:txBody>
          <a:bodyPr wrap="square">
            <a:spAutoFit/>
          </a:bodyPr>
          <a:lstStyle/>
          <a:p>
            <a:pPr algn="ctr"/>
            <a:r>
              <a:rPr lang="en-US" sz="1800" dirty="0"/>
              <a:t>Q. Shan, R. Adams, B. Curless, Y. Furukawa, and S. Seitz, </a:t>
            </a:r>
            <a:r>
              <a:rPr lang="en-US" sz="1800" dirty="0">
                <a:hlinkClick r:id="rId3"/>
              </a:rPr>
              <a:t>The Visual Turing Test for Scene Reconstruction</a:t>
            </a:r>
            <a:r>
              <a:rPr lang="en-US" sz="1800" dirty="0"/>
              <a:t>, 3DV 2013. </a:t>
            </a:r>
            <a:r>
              <a:rPr lang="en-US" sz="1800" dirty="0">
                <a:hlinkClick r:id="rId4"/>
              </a:rPr>
              <a:t>YouTube video</a:t>
            </a:r>
            <a:endParaRPr lang="en-US" sz="1800"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914401"/>
            <a:ext cx="6818895" cy="5221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13245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2EA-B835-0741-B7BA-F521167B4A76}"/>
              </a:ext>
            </a:extLst>
          </p:cNvPr>
          <p:cNvSpPr>
            <a:spLocks noGrp="1"/>
          </p:cNvSpPr>
          <p:nvPr>
            <p:ph type="title"/>
          </p:nvPr>
        </p:nvSpPr>
        <p:spPr/>
        <p:txBody>
          <a:bodyPr/>
          <a:lstStyle/>
          <a:p>
            <a:r>
              <a:rPr lang="en-US" dirty="0"/>
              <a:t>COLMAP MVS</a:t>
            </a:r>
          </a:p>
        </p:txBody>
      </p:sp>
      <p:pic>
        <p:nvPicPr>
          <p:cNvPr id="6" name="Content Placeholder 5">
            <a:extLst>
              <a:ext uri="{FF2B5EF4-FFF2-40B4-BE49-F238E27FC236}">
                <a16:creationId xmlns:a16="http://schemas.microsoft.com/office/drawing/2014/main" id="{B835B834-9ADD-BA4A-8152-2612B9BB98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11851484" cy="4800600"/>
          </a:xfrm>
        </p:spPr>
      </p:pic>
      <p:sp>
        <p:nvSpPr>
          <p:cNvPr id="4" name="Rectangle 3">
            <a:extLst>
              <a:ext uri="{FF2B5EF4-FFF2-40B4-BE49-F238E27FC236}">
                <a16:creationId xmlns:a16="http://schemas.microsoft.com/office/drawing/2014/main" id="{77E1D6E7-7BBF-0B4B-9657-DC0A06DA3553}"/>
              </a:ext>
            </a:extLst>
          </p:cNvPr>
          <p:cNvSpPr/>
          <p:nvPr/>
        </p:nvSpPr>
        <p:spPr>
          <a:xfrm>
            <a:off x="899711" y="6096000"/>
            <a:ext cx="10363200" cy="338554"/>
          </a:xfrm>
          <a:prstGeom prst="rect">
            <a:avLst/>
          </a:prstGeom>
        </p:spPr>
        <p:txBody>
          <a:bodyPr wrap="square">
            <a:spAutoFit/>
          </a:bodyPr>
          <a:lstStyle/>
          <a:p>
            <a:pPr algn="ctr"/>
            <a:r>
              <a:rPr lang="en-US" sz="1600" dirty="0"/>
              <a:t>J. Schonberger et al. </a:t>
            </a:r>
            <a:r>
              <a:rPr lang="en-US" sz="1600" dirty="0">
                <a:hlinkClick r:id="rId4"/>
              </a:rPr>
              <a:t>Pixelwise View Selection for Unstructured Multi-View Stereo</a:t>
            </a:r>
            <a:r>
              <a:rPr lang="en-US" sz="1600" dirty="0"/>
              <a:t>. ECCV 2016</a:t>
            </a:r>
          </a:p>
        </p:txBody>
      </p:sp>
      <p:sp>
        <p:nvSpPr>
          <p:cNvPr id="7" name="Rectangle 6">
            <a:extLst>
              <a:ext uri="{FF2B5EF4-FFF2-40B4-BE49-F238E27FC236}">
                <a16:creationId xmlns:a16="http://schemas.microsoft.com/office/drawing/2014/main" id="{9A367E05-1CF9-BD45-9F16-B1D951E410DC}"/>
              </a:ext>
            </a:extLst>
          </p:cNvPr>
          <p:cNvSpPr/>
          <p:nvPr/>
        </p:nvSpPr>
        <p:spPr>
          <a:xfrm>
            <a:off x="2452882" y="6443246"/>
            <a:ext cx="7256858" cy="338554"/>
          </a:xfrm>
          <a:prstGeom prst="rect">
            <a:avLst/>
          </a:prstGeom>
        </p:spPr>
        <p:txBody>
          <a:bodyPr wrap="square">
            <a:spAutoFit/>
          </a:bodyPr>
          <a:lstStyle/>
          <a:p>
            <a:pPr algn="ctr"/>
            <a:r>
              <a:rPr lang="en-US" sz="1600" dirty="0">
                <a:hlinkClick r:id="rId5"/>
              </a:rPr>
              <a:t>Results video</a:t>
            </a:r>
            <a:endParaRPr lang="en-US" sz="1600" dirty="0"/>
          </a:p>
        </p:txBody>
      </p:sp>
    </p:spTree>
    <p:extLst>
      <p:ext uri="{BB962C8B-B14F-4D97-AF65-F5344CB8AC3E}">
        <p14:creationId xmlns:p14="http://schemas.microsoft.com/office/powerpoint/2010/main" val="3834383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4F1DE-2546-C749-9318-F32C1517C807}"/>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4A618DC-7B97-4349-8C60-B66D13444376}"/>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Applications and motivation</a:t>
            </a:r>
          </a:p>
          <a:p>
            <a:pPr>
              <a:buFont typeface="Arial" panose="020B0604020202020204" pitchFamily="34" charset="0"/>
              <a:buChar char="•"/>
            </a:pPr>
            <a:r>
              <a:rPr lang="en-US" sz="2800" dirty="0">
                <a:solidFill>
                  <a:schemeClr val="bg1">
                    <a:lumMod val="50000"/>
                  </a:schemeClr>
                </a:solidFill>
              </a:rPr>
              <a:t>Plane sweep stereo</a:t>
            </a:r>
          </a:p>
          <a:p>
            <a:pPr>
              <a:buFont typeface="Arial" panose="020B0604020202020204" pitchFamily="34" charset="0"/>
              <a:buChar char="•"/>
            </a:pPr>
            <a:r>
              <a:rPr lang="en-US" sz="2800" dirty="0">
                <a:solidFill>
                  <a:schemeClr val="bg1">
                    <a:lumMod val="50000"/>
                  </a:schemeClr>
                </a:solidFill>
              </a:rPr>
              <a:t>Patch-based multi-view stereo (PMVS)</a:t>
            </a:r>
          </a:p>
          <a:p>
            <a:pPr>
              <a:buFont typeface="Arial" panose="020B0604020202020204" pitchFamily="34" charset="0"/>
              <a:buChar char="•"/>
            </a:pPr>
            <a:r>
              <a:rPr lang="en-US" sz="2800" dirty="0">
                <a:solidFill>
                  <a:schemeClr val="bg1">
                    <a:lumMod val="50000"/>
                  </a:schemeClr>
                </a:solidFill>
              </a:rPr>
              <a:t>Stereo from Internet photo collections</a:t>
            </a:r>
          </a:p>
          <a:p>
            <a:pPr>
              <a:buFont typeface="Arial" panose="020B0604020202020204" pitchFamily="34" charset="0"/>
              <a:buChar char="•"/>
            </a:pPr>
            <a:r>
              <a:rPr lang="en-US" sz="2800" dirty="0"/>
              <a:t>Recent trends</a:t>
            </a:r>
          </a:p>
        </p:txBody>
      </p:sp>
    </p:spTree>
    <p:extLst>
      <p:ext uri="{BB962C8B-B14F-4D97-AF65-F5344CB8AC3E}">
        <p14:creationId xmlns:p14="http://schemas.microsoft.com/office/powerpoint/2010/main" val="427910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Ongoing research directions</a:t>
            </a:r>
          </a:p>
        </p:txBody>
      </p:sp>
      <p:sp>
        <p:nvSpPr>
          <p:cNvPr id="4" name="TextBox 3"/>
          <p:cNvSpPr txBox="1"/>
          <p:nvPr/>
        </p:nvSpPr>
        <p:spPr>
          <a:xfrm>
            <a:off x="2370268" y="2952690"/>
            <a:ext cx="3649532" cy="400110"/>
          </a:xfrm>
          <a:prstGeom prst="rect">
            <a:avLst/>
          </a:prstGeom>
          <a:noFill/>
        </p:spPr>
        <p:txBody>
          <a:bodyPr wrap="none" rtlCol="0">
            <a:spAutoFit/>
          </a:bodyPr>
          <a:lstStyle/>
          <a:p>
            <a:r>
              <a:rPr lang="en-US" sz="2000" dirty="0">
                <a:hlinkClick r:id="rId2"/>
              </a:rPr>
              <a:t>Challenging lighting conditions</a:t>
            </a:r>
            <a:endParaRPr lang="en-US" sz="2000" dirty="0"/>
          </a:p>
        </p:txBody>
      </p:sp>
      <p:sp>
        <p:nvSpPr>
          <p:cNvPr id="5" name="TextBox 4"/>
          <p:cNvSpPr txBox="1"/>
          <p:nvPr/>
        </p:nvSpPr>
        <p:spPr>
          <a:xfrm>
            <a:off x="3157614" y="6305490"/>
            <a:ext cx="2023987" cy="400110"/>
          </a:xfrm>
          <a:prstGeom prst="rect">
            <a:avLst/>
          </a:prstGeom>
          <a:noFill/>
        </p:spPr>
        <p:txBody>
          <a:bodyPr wrap="none" rtlCol="0">
            <a:spAutoFit/>
          </a:bodyPr>
          <a:lstStyle/>
          <a:p>
            <a:r>
              <a:rPr lang="en-US" sz="2000" dirty="0">
                <a:hlinkClick r:id="rId3"/>
              </a:rPr>
              <a:t>Indoor modeling</a:t>
            </a:r>
            <a:endParaRPr lang="en-US" sz="2000" dirty="0"/>
          </a:p>
        </p:txBody>
      </p:sp>
      <p:sp>
        <p:nvSpPr>
          <p:cNvPr id="6" name="TextBox 5"/>
          <p:cNvSpPr txBox="1"/>
          <p:nvPr/>
        </p:nvSpPr>
        <p:spPr>
          <a:xfrm>
            <a:off x="7786298" y="2895600"/>
            <a:ext cx="1738702" cy="400110"/>
          </a:xfrm>
          <a:prstGeom prst="rect">
            <a:avLst/>
          </a:prstGeom>
          <a:noFill/>
        </p:spPr>
        <p:txBody>
          <a:bodyPr wrap="none" rtlCol="0">
            <a:spAutoFit/>
          </a:bodyPr>
          <a:lstStyle/>
          <a:p>
            <a:r>
              <a:rPr lang="en-US" sz="2000" dirty="0">
                <a:hlinkClick r:id="rId4"/>
              </a:rPr>
              <a:t>Ground/aerial</a:t>
            </a:r>
            <a:endParaRPr lang="en-US" sz="2000" dirty="0"/>
          </a:p>
        </p:txBody>
      </p:sp>
      <p:sp>
        <p:nvSpPr>
          <p:cNvPr id="7" name="TextBox 6"/>
          <p:cNvSpPr txBox="1"/>
          <p:nvPr/>
        </p:nvSpPr>
        <p:spPr>
          <a:xfrm>
            <a:off x="7315200" y="6305490"/>
            <a:ext cx="2864436" cy="400110"/>
          </a:xfrm>
          <a:prstGeom prst="rect">
            <a:avLst/>
          </a:prstGeom>
          <a:noFill/>
        </p:spPr>
        <p:txBody>
          <a:bodyPr wrap="none" rtlCol="0">
            <a:spAutoFit/>
          </a:bodyPr>
          <a:lstStyle/>
          <a:p>
            <a:r>
              <a:rPr lang="en-US" sz="2000" dirty="0">
                <a:hlinkClick r:id="rId5"/>
              </a:rPr>
              <a:t>Dynamic reconstruction</a:t>
            </a:r>
            <a:endParaRPr lang="en-US" sz="2000" dirty="0"/>
          </a:p>
        </p:txBody>
      </p:sp>
      <p:pic>
        <p:nvPicPr>
          <p:cNvPr id="8" name="Picture 7" descr="Screen Shot 2018-03-27 at 10.18.2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408" y="1066800"/>
            <a:ext cx="5249731" cy="1828800"/>
          </a:xfrm>
          <a:prstGeom prst="rect">
            <a:avLst/>
          </a:prstGeom>
        </p:spPr>
      </p:pic>
      <p:pic>
        <p:nvPicPr>
          <p:cNvPr id="9" name="Picture 8" descr="Screen Shot 2018-03-27 at 10.18.47 AM.png"/>
          <p:cNvPicPr>
            <a:picLocks noChangeAspect="1"/>
          </p:cNvPicPr>
          <p:nvPr/>
        </p:nvPicPr>
        <p:blipFill rotWithShape="1">
          <a:blip r:embed="rId7">
            <a:extLst>
              <a:ext uri="{28A0092B-C50C-407E-A947-70E740481C1C}">
                <a14:useLocalDpi xmlns:a14="http://schemas.microsoft.com/office/drawing/2010/main" val="0"/>
              </a:ext>
            </a:extLst>
          </a:blip>
          <a:srcRect t="849" b="-849"/>
          <a:stretch/>
        </p:blipFill>
        <p:spPr>
          <a:xfrm>
            <a:off x="2362201" y="3810000"/>
            <a:ext cx="3733800" cy="2554258"/>
          </a:xfrm>
          <a:prstGeom prst="rect">
            <a:avLst/>
          </a:prstGeom>
        </p:spPr>
      </p:pic>
      <p:pic>
        <p:nvPicPr>
          <p:cNvPr id="10" name="Picture 9" descr="Screen Shot 2018-03-27 at 10.26.34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1850" y="1066800"/>
            <a:ext cx="2952750" cy="1752600"/>
          </a:xfrm>
          <a:prstGeom prst="rect">
            <a:avLst/>
          </a:prstGeom>
        </p:spPr>
      </p:pic>
      <p:pic>
        <p:nvPicPr>
          <p:cNvPr id="11" name="Picture 10" descr="Screen Shot 2018-03-27 at 10.28.10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000" y="3352801"/>
            <a:ext cx="2895600" cy="1516743"/>
          </a:xfrm>
          <a:prstGeom prst="rect">
            <a:avLst/>
          </a:prstGeom>
        </p:spPr>
      </p:pic>
      <p:pic>
        <p:nvPicPr>
          <p:cNvPr id="12" name="Picture 11" descr="Screen Shot 2018-03-27 at 10.28.15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3112" y="4876800"/>
            <a:ext cx="2887689" cy="1447800"/>
          </a:xfrm>
          <a:prstGeom prst="rect">
            <a:avLst/>
          </a:prstGeom>
        </p:spPr>
      </p:pic>
    </p:spTree>
    <p:extLst>
      <p:ext uri="{BB962C8B-B14F-4D97-AF65-F5344CB8AC3E}">
        <p14:creationId xmlns:p14="http://schemas.microsoft.com/office/powerpoint/2010/main" val="41325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sculptur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1219201"/>
            <a:ext cx="9144001" cy="5026527"/>
          </a:xfrm>
          <a:prstGeom prst="rect">
            <a:avLst/>
          </a:prstGeom>
          <a:ln w="12700">
            <a:miter lim="400000"/>
          </a:ln>
        </p:spPr>
      </p:pic>
      <p:sp>
        <p:nvSpPr>
          <p:cNvPr id="3" name="TextBox 2">
            <a:extLst>
              <a:ext uri="{FF2B5EF4-FFF2-40B4-BE49-F238E27FC236}">
                <a16:creationId xmlns:a16="http://schemas.microsoft.com/office/drawing/2014/main" id="{C9333D3E-51D4-3D46-B417-F390CA3ECC75}"/>
              </a:ext>
            </a:extLst>
          </p:cNvPr>
          <p:cNvSpPr txBox="1"/>
          <p:nvPr/>
        </p:nvSpPr>
        <p:spPr>
          <a:xfrm>
            <a:off x="8949260" y="6550224"/>
            <a:ext cx="1718740" cy="307777"/>
          </a:xfrm>
          <a:prstGeom prst="rect">
            <a:avLst/>
          </a:prstGeom>
          <a:noFill/>
        </p:spPr>
        <p:txBody>
          <a:bodyPr wrap="none" rtlCol="0">
            <a:spAutoFit/>
          </a:bodyPr>
          <a:lstStyle/>
          <a:p>
            <a:r>
              <a:rPr lang="en-US" sz="1400" dirty="0"/>
              <a:t>Source: N. Snavely</a:t>
            </a:r>
          </a:p>
        </p:txBody>
      </p:sp>
      <p:sp>
        <p:nvSpPr>
          <p:cNvPr id="2" name="Title 1">
            <a:extLst>
              <a:ext uri="{FF2B5EF4-FFF2-40B4-BE49-F238E27FC236}">
                <a16:creationId xmlns:a16="http://schemas.microsoft.com/office/drawing/2014/main" id="{AB6821D7-42C0-6949-925C-C36A436BF5F7}"/>
              </a:ext>
            </a:extLst>
          </p:cNvPr>
          <p:cNvSpPr>
            <a:spLocks noGrp="1"/>
          </p:cNvSpPr>
          <p:nvPr>
            <p:ph type="title"/>
          </p:nvPr>
        </p:nvSpPr>
        <p:spPr/>
        <p:txBody>
          <a:bodyPr/>
          <a:lstStyle/>
          <a:p>
            <a:r>
              <a:rPr lang="en-US" dirty="0"/>
              <a:t>Applications</a:t>
            </a:r>
          </a:p>
        </p:txBody>
      </p:sp>
    </p:spTree>
    <p:extLst>
      <p:ext uri="{BB962C8B-B14F-4D97-AF65-F5344CB8AC3E}">
        <p14:creationId xmlns:p14="http://schemas.microsoft.com/office/powerpoint/2010/main" val="51506941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3" fill="hold"/>
                                        <p:tgtEl>
                                          <p:spTgt spid="2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9"/>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FDDA-14E3-F949-8882-1C7885919A8E}"/>
              </a:ext>
            </a:extLst>
          </p:cNvPr>
          <p:cNvSpPr>
            <a:spLocks noGrp="1"/>
          </p:cNvSpPr>
          <p:nvPr>
            <p:ph type="title"/>
          </p:nvPr>
        </p:nvSpPr>
        <p:spPr/>
        <p:txBody>
          <a:bodyPr/>
          <a:lstStyle/>
          <a:p>
            <a:r>
              <a:rPr lang="en-US" dirty="0"/>
              <a:t>Deep learning for MVS</a:t>
            </a:r>
          </a:p>
        </p:txBody>
      </p:sp>
      <p:pic>
        <p:nvPicPr>
          <p:cNvPr id="6" name="Content Placeholder 5">
            <a:extLst>
              <a:ext uri="{FF2B5EF4-FFF2-40B4-BE49-F238E27FC236}">
                <a16:creationId xmlns:a16="http://schemas.microsoft.com/office/drawing/2014/main" id="{CBE2E56B-ED79-2A46-A638-FBDD0EA2B0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365584"/>
            <a:ext cx="10363200" cy="4355431"/>
          </a:xfrm>
        </p:spPr>
      </p:pic>
      <p:sp>
        <p:nvSpPr>
          <p:cNvPr id="4" name="Rectangle 3">
            <a:extLst>
              <a:ext uri="{FF2B5EF4-FFF2-40B4-BE49-F238E27FC236}">
                <a16:creationId xmlns:a16="http://schemas.microsoft.com/office/drawing/2014/main" id="{1B879831-66E6-7444-988B-4854B0AD6322}"/>
              </a:ext>
            </a:extLst>
          </p:cNvPr>
          <p:cNvSpPr/>
          <p:nvPr/>
        </p:nvSpPr>
        <p:spPr>
          <a:xfrm>
            <a:off x="190500" y="6324600"/>
            <a:ext cx="11811000" cy="338554"/>
          </a:xfrm>
          <a:prstGeom prst="rect">
            <a:avLst/>
          </a:prstGeom>
        </p:spPr>
        <p:txBody>
          <a:bodyPr wrap="square">
            <a:spAutoFit/>
          </a:bodyPr>
          <a:lstStyle/>
          <a:p>
            <a:pPr algn="ctr"/>
            <a:r>
              <a:rPr lang="en-US" sz="1600" dirty="0"/>
              <a:t>Y. Yao et al. </a:t>
            </a:r>
            <a:r>
              <a:rPr lang="en-US" sz="1600" dirty="0">
                <a:hlinkClick r:id="rId4"/>
              </a:rPr>
              <a:t>MVSNet: Depth Inference for Unstructured Multi-view Stereo</a:t>
            </a:r>
            <a:r>
              <a:rPr lang="en-US" sz="1600" dirty="0"/>
              <a:t>. ECCV 2018</a:t>
            </a:r>
          </a:p>
        </p:txBody>
      </p:sp>
    </p:spTree>
    <p:extLst>
      <p:ext uri="{BB962C8B-B14F-4D97-AF65-F5344CB8AC3E}">
        <p14:creationId xmlns:p14="http://schemas.microsoft.com/office/powerpoint/2010/main" val="305933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FDDA-14E3-F949-8882-1C7885919A8E}"/>
              </a:ext>
            </a:extLst>
          </p:cNvPr>
          <p:cNvSpPr>
            <a:spLocks noGrp="1"/>
          </p:cNvSpPr>
          <p:nvPr>
            <p:ph type="title"/>
          </p:nvPr>
        </p:nvSpPr>
        <p:spPr/>
        <p:txBody>
          <a:bodyPr/>
          <a:lstStyle/>
          <a:p>
            <a:r>
              <a:rPr lang="en-US" dirty="0"/>
              <a:t>Deep learning for MVS</a:t>
            </a:r>
          </a:p>
        </p:txBody>
      </p:sp>
      <p:sp>
        <p:nvSpPr>
          <p:cNvPr id="4" name="Rectangle 3">
            <a:extLst>
              <a:ext uri="{FF2B5EF4-FFF2-40B4-BE49-F238E27FC236}">
                <a16:creationId xmlns:a16="http://schemas.microsoft.com/office/drawing/2014/main" id="{1B879831-66E6-7444-988B-4854B0AD6322}"/>
              </a:ext>
            </a:extLst>
          </p:cNvPr>
          <p:cNvSpPr/>
          <p:nvPr/>
        </p:nvSpPr>
        <p:spPr>
          <a:xfrm>
            <a:off x="190500" y="6324600"/>
            <a:ext cx="11811000" cy="338554"/>
          </a:xfrm>
          <a:prstGeom prst="rect">
            <a:avLst/>
          </a:prstGeom>
        </p:spPr>
        <p:txBody>
          <a:bodyPr wrap="square">
            <a:spAutoFit/>
          </a:bodyPr>
          <a:lstStyle/>
          <a:p>
            <a:pPr algn="ctr"/>
            <a:r>
              <a:rPr lang="en-US" sz="1600" dirty="0"/>
              <a:t>Y. Yao et al. </a:t>
            </a:r>
            <a:r>
              <a:rPr lang="en-US" sz="1600" dirty="0">
                <a:hlinkClick r:id="rId2"/>
              </a:rPr>
              <a:t>MVSNet: Depth Inference for Unstructured Multi-view Stereo</a:t>
            </a:r>
            <a:r>
              <a:rPr lang="en-US" sz="1600" dirty="0"/>
              <a:t>. ECCV 2018</a:t>
            </a:r>
          </a:p>
        </p:txBody>
      </p:sp>
      <p:pic>
        <p:nvPicPr>
          <p:cNvPr id="8" name="Content Placeholder 7">
            <a:extLst>
              <a:ext uri="{FF2B5EF4-FFF2-40B4-BE49-F238E27FC236}">
                <a16:creationId xmlns:a16="http://schemas.microsoft.com/office/drawing/2014/main" id="{FD6CE99F-343C-864B-9268-56B77B9DC4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914400"/>
            <a:ext cx="9764015" cy="5410200"/>
          </a:xfrm>
        </p:spPr>
      </p:pic>
    </p:spTree>
    <p:extLst>
      <p:ext uri="{BB962C8B-B14F-4D97-AF65-F5344CB8AC3E}">
        <p14:creationId xmlns:p14="http://schemas.microsoft.com/office/powerpoint/2010/main" val="3938112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02CF-8976-6B42-8822-5FCCEB9B057D}"/>
              </a:ext>
            </a:extLst>
          </p:cNvPr>
          <p:cNvSpPr>
            <a:spLocks noGrp="1"/>
          </p:cNvSpPr>
          <p:nvPr>
            <p:ph type="title"/>
          </p:nvPr>
        </p:nvSpPr>
        <p:spPr/>
        <p:txBody>
          <a:bodyPr/>
          <a:lstStyle/>
          <a:p>
            <a:r>
              <a:rPr lang="en-US" dirty="0"/>
              <a:t>Deep learning for improving SFM</a:t>
            </a:r>
          </a:p>
        </p:txBody>
      </p:sp>
      <p:pic>
        <p:nvPicPr>
          <p:cNvPr id="6" name="Content Placeholder 5">
            <a:extLst>
              <a:ext uri="{FF2B5EF4-FFF2-40B4-BE49-F238E27FC236}">
                <a16:creationId xmlns:a16="http://schemas.microsoft.com/office/drawing/2014/main" id="{4A7B1771-96EA-8C49-89A3-4FCA1F6FEE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984328"/>
            <a:ext cx="10363200" cy="5117943"/>
          </a:xfrm>
        </p:spPr>
      </p:pic>
      <p:sp>
        <p:nvSpPr>
          <p:cNvPr id="4" name="Rectangle 3">
            <a:extLst>
              <a:ext uri="{FF2B5EF4-FFF2-40B4-BE49-F238E27FC236}">
                <a16:creationId xmlns:a16="http://schemas.microsoft.com/office/drawing/2014/main" id="{AC378592-E5CB-AA43-AB28-3B044FB519BA}"/>
              </a:ext>
            </a:extLst>
          </p:cNvPr>
          <p:cNvSpPr/>
          <p:nvPr/>
        </p:nvSpPr>
        <p:spPr>
          <a:xfrm>
            <a:off x="1028700" y="6324600"/>
            <a:ext cx="10134600" cy="338554"/>
          </a:xfrm>
          <a:prstGeom prst="rect">
            <a:avLst/>
          </a:prstGeom>
        </p:spPr>
        <p:txBody>
          <a:bodyPr wrap="square">
            <a:spAutoFit/>
          </a:bodyPr>
          <a:lstStyle/>
          <a:p>
            <a:pPr algn="ctr"/>
            <a:r>
              <a:rPr lang="en-US" sz="1600" dirty="0"/>
              <a:t>P. </a:t>
            </a:r>
            <a:r>
              <a:rPr lang="en-US" sz="1600" dirty="0" err="1"/>
              <a:t>Lindenberger</a:t>
            </a:r>
            <a:r>
              <a:rPr lang="en-US" sz="1600" dirty="0"/>
              <a:t> et al. </a:t>
            </a:r>
            <a:r>
              <a:rPr lang="en-US" sz="1600" dirty="0">
                <a:hlinkClick r:id="rId4"/>
              </a:rPr>
              <a:t>Pixel-Perfect Structure-from-Motion with Featuremetric Refinement</a:t>
            </a:r>
            <a:r>
              <a:rPr lang="en-US" sz="1600" dirty="0"/>
              <a:t>. ICCV 2021</a:t>
            </a:r>
          </a:p>
        </p:txBody>
      </p:sp>
    </p:spTree>
    <p:extLst>
      <p:ext uri="{BB962C8B-B14F-4D97-AF65-F5344CB8AC3E}">
        <p14:creationId xmlns:p14="http://schemas.microsoft.com/office/powerpoint/2010/main" val="280605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New 3D imagery for Google Earth.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1143000"/>
            <a:ext cx="9144001" cy="5143500"/>
          </a:xfrm>
          <a:prstGeom prst="rect">
            <a:avLst/>
          </a:prstGeom>
          <a:ln w="12700">
            <a:miter lim="400000"/>
          </a:ln>
        </p:spPr>
      </p:pic>
      <p:sp>
        <p:nvSpPr>
          <p:cNvPr id="2" name="Title 1">
            <a:extLst>
              <a:ext uri="{FF2B5EF4-FFF2-40B4-BE49-F238E27FC236}">
                <a16:creationId xmlns:a16="http://schemas.microsoft.com/office/drawing/2014/main" id="{D9E9EA07-7842-F449-A177-FAF5D615464A}"/>
              </a:ext>
            </a:extLst>
          </p:cNvPr>
          <p:cNvSpPr>
            <a:spLocks noGrp="1"/>
          </p:cNvSpPr>
          <p:nvPr>
            <p:ph type="title"/>
          </p:nvPr>
        </p:nvSpPr>
        <p:spPr/>
        <p:txBody>
          <a:bodyPr/>
          <a:lstStyle/>
          <a:p>
            <a:r>
              <a:rPr lang="en-US" dirty="0"/>
              <a:t>Applications</a:t>
            </a:r>
          </a:p>
        </p:txBody>
      </p:sp>
      <p:sp>
        <p:nvSpPr>
          <p:cNvPr id="4" name="TextBox 3">
            <a:extLst>
              <a:ext uri="{FF2B5EF4-FFF2-40B4-BE49-F238E27FC236}">
                <a16:creationId xmlns:a16="http://schemas.microsoft.com/office/drawing/2014/main" id="{8815D445-8A3D-5B49-8B78-28C90FFF7F75}"/>
              </a:ext>
            </a:extLst>
          </p:cNvPr>
          <p:cNvSpPr txBox="1"/>
          <p:nvPr/>
        </p:nvSpPr>
        <p:spPr>
          <a:xfrm>
            <a:off x="8949260"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361691938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9" fill="hold"/>
                                        <p:tgtEl>
                                          <p:spTgt spid="2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7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matterport.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047044"/>
            <a:ext cx="8382000" cy="5277556"/>
          </a:xfrm>
          <a:prstGeom prst="rect">
            <a:avLst/>
          </a:prstGeom>
          <a:ln w="12700">
            <a:miter lim="400000"/>
          </a:ln>
        </p:spPr>
      </p:pic>
      <p:sp>
        <p:nvSpPr>
          <p:cNvPr id="2" name="Title 1">
            <a:extLst>
              <a:ext uri="{FF2B5EF4-FFF2-40B4-BE49-F238E27FC236}">
                <a16:creationId xmlns:a16="http://schemas.microsoft.com/office/drawing/2014/main" id="{357F130E-E2CA-C940-9FED-EA27111C1FAB}"/>
              </a:ext>
            </a:extLst>
          </p:cNvPr>
          <p:cNvSpPr>
            <a:spLocks noGrp="1"/>
          </p:cNvSpPr>
          <p:nvPr>
            <p:ph type="title"/>
          </p:nvPr>
        </p:nvSpPr>
        <p:spPr/>
        <p:txBody>
          <a:bodyPr/>
          <a:lstStyle/>
          <a:p>
            <a:r>
              <a:rPr lang="en-US" dirty="0"/>
              <a:t>Applications</a:t>
            </a:r>
          </a:p>
        </p:txBody>
      </p:sp>
      <p:sp>
        <p:nvSpPr>
          <p:cNvPr id="4" name="TextBox 3">
            <a:extLst>
              <a:ext uri="{FF2B5EF4-FFF2-40B4-BE49-F238E27FC236}">
                <a16:creationId xmlns:a16="http://schemas.microsoft.com/office/drawing/2014/main" id="{2F0DAAA6-FB4D-384E-8935-F7B3577FE01F}"/>
              </a:ext>
            </a:extLst>
          </p:cNvPr>
          <p:cNvSpPr txBox="1"/>
          <p:nvPr/>
        </p:nvSpPr>
        <p:spPr>
          <a:xfrm>
            <a:off x="8949260" y="6550224"/>
            <a:ext cx="1718740" cy="307777"/>
          </a:xfrm>
          <a:prstGeom prst="rect">
            <a:avLst/>
          </a:prstGeom>
          <a:noFill/>
        </p:spPr>
        <p:txBody>
          <a:bodyPr wrap="none" rtlCol="0">
            <a:spAutoFit/>
          </a:bodyPr>
          <a:lstStyle/>
          <a:p>
            <a:r>
              <a:rPr lang="en-US" sz="1400" dirty="0"/>
              <a:t>Source: N. Snavely</a:t>
            </a:r>
          </a:p>
        </p:txBody>
      </p:sp>
    </p:spTree>
    <p:extLst>
      <p:ext uri="{BB962C8B-B14F-4D97-AF65-F5344CB8AC3E}">
        <p14:creationId xmlns:p14="http://schemas.microsoft.com/office/powerpoint/2010/main" val="240998000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3"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19397" y="1279004"/>
            <a:ext cx="3898467" cy="4299991"/>
          </a:xfrm>
        </p:spPr>
        <p:txBody>
          <a:bodyPr/>
          <a:lstStyle/>
          <a:p>
            <a:pPr>
              <a:buFont typeface="Arial" panose="020B0604020202020204" pitchFamily="34" charset="0"/>
              <a:buChar char="•"/>
            </a:pPr>
            <a:r>
              <a:rPr lang="en-US" dirty="0"/>
              <a:t>Enable inspection in hard to reach areas with drone photos and 3D reconstruction</a:t>
            </a:r>
          </a:p>
          <a:p>
            <a:pPr>
              <a:buFont typeface="Arial" panose="020B0604020202020204" pitchFamily="34" charset="0"/>
              <a:buChar char="•"/>
            </a:pPr>
            <a:r>
              <a:rPr lang="en-US" sz="2400" dirty="0"/>
              <a:t>Create 3D model from images</a:t>
            </a:r>
          </a:p>
          <a:p>
            <a:pPr>
              <a:buFont typeface="Arial" panose="020B0604020202020204" pitchFamily="34" charset="0"/>
              <a:buChar char="•"/>
            </a:pPr>
            <a:r>
              <a:rPr lang="en-US" sz="2400" dirty="0"/>
              <a:t>Provide tools to inspect on images and map interactions to 3D</a:t>
            </a:r>
          </a:p>
          <a:p>
            <a:pPr>
              <a:buFont typeface="Arial" panose="020B0604020202020204" pitchFamily="34" charset="0"/>
              <a:buChar char="•"/>
            </a:pPr>
            <a:endParaRPr lang="en-US" dirty="0"/>
          </a:p>
        </p:txBody>
      </p:sp>
      <p:pic>
        <p:nvPicPr>
          <p:cNvPr id="4" name="Picture 3"/>
          <p:cNvPicPr>
            <a:picLocks noChangeAspect="1"/>
          </p:cNvPicPr>
          <p:nvPr/>
        </p:nvPicPr>
        <p:blipFill rotWithShape="1">
          <a:blip r:embed="rId2"/>
          <a:srcRect t="1688"/>
          <a:stretch/>
        </p:blipFill>
        <p:spPr>
          <a:xfrm>
            <a:off x="5652898" y="995716"/>
            <a:ext cx="5624702" cy="5862283"/>
          </a:xfrm>
          <a:prstGeom prst="rect">
            <a:avLst/>
          </a:prstGeom>
        </p:spPr>
      </p:pic>
      <p:sp>
        <p:nvSpPr>
          <p:cNvPr id="5" name="Title 4">
            <a:extLst>
              <a:ext uri="{FF2B5EF4-FFF2-40B4-BE49-F238E27FC236}">
                <a16:creationId xmlns:a16="http://schemas.microsoft.com/office/drawing/2014/main" id="{F6E5F2F1-B082-E944-BC92-37A8B695CA8F}"/>
              </a:ext>
            </a:extLst>
          </p:cNvPr>
          <p:cNvSpPr>
            <a:spLocks noGrp="1"/>
          </p:cNvSpPr>
          <p:nvPr>
            <p:ph type="title"/>
          </p:nvPr>
        </p:nvSpPr>
        <p:spPr/>
        <p:txBody>
          <a:bodyPr/>
          <a:lstStyle/>
          <a:p>
            <a:r>
              <a:rPr lang="en-US" dirty="0"/>
              <a:t>Applications</a:t>
            </a:r>
          </a:p>
        </p:txBody>
      </p:sp>
      <p:sp>
        <p:nvSpPr>
          <p:cNvPr id="7" name="TextBox 6">
            <a:extLst>
              <a:ext uri="{FF2B5EF4-FFF2-40B4-BE49-F238E27FC236}">
                <a16:creationId xmlns:a16="http://schemas.microsoft.com/office/drawing/2014/main" id="{C14F2FE6-FE4B-9F4C-8748-3CB442251C35}"/>
              </a:ext>
            </a:extLst>
          </p:cNvPr>
          <p:cNvSpPr txBox="1"/>
          <p:nvPr/>
        </p:nvSpPr>
        <p:spPr>
          <a:xfrm>
            <a:off x="247566" y="6248400"/>
            <a:ext cx="1598515" cy="307777"/>
          </a:xfrm>
          <a:prstGeom prst="rect">
            <a:avLst/>
          </a:prstGeom>
          <a:noFill/>
        </p:spPr>
        <p:txBody>
          <a:bodyPr wrap="none" rtlCol="0">
            <a:spAutoFit/>
          </a:bodyPr>
          <a:lstStyle/>
          <a:p>
            <a:r>
              <a:rPr lang="en-US" sz="1400" dirty="0"/>
              <a:t>Source: D. </a:t>
            </a:r>
            <a:r>
              <a:rPr lang="en-US" sz="1400" dirty="0" err="1"/>
              <a:t>Hoiem</a:t>
            </a:r>
            <a:endParaRPr lang="en-US" sz="1400" dirty="0"/>
          </a:p>
        </p:txBody>
      </p:sp>
    </p:spTree>
    <p:extLst>
      <p:ext uri="{BB962C8B-B14F-4D97-AF65-F5344CB8AC3E}">
        <p14:creationId xmlns:p14="http://schemas.microsoft.com/office/powerpoint/2010/main" val="1855286515"/>
      </p:ext>
    </p:extLst>
  </p:cSld>
  <p:clrMapOvr>
    <a:masterClrMapping/>
  </p:clrMapOvr>
  <mc:AlternateContent xmlns:mc="http://schemas.openxmlformats.org/markup-compatibility/2006" xmlns:p14="http://schemas.microsoft.com/office/powerpoint/2010/main">
    <mc:Choice Requires="p14">
      <p:transition spd="slow" p14:dur="2000" advTm="56727"/>
    </mc:Choice>
    <mc:Fallback xmlns="">
      <p:transition spd="slow" advTm="5672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58853</TotalTime>
  <Words>2110</Words>
  <Application>Microsoft Macintosh PowerPoint</Application>
  <PresentationFormat>Widescreen</PresentationFormat>
  <Paragraphs>286</Paragraphs>
  <Slides>62</Slides>
  <Notes>22</Notes>
  <HiddenSlides>2</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8" baseType="lpstr">
      <vt:lpstr>Arial</vt:lpstr>
      <vt:lpstr>Helvetica Light</vt:lpstr>
      <vt:lpstr>Times New Roman</vt:lpstr>
      <vt:lpstr>mosaic</vt:lpstr>
      <vt:lpstr>Photo Editor Photo</vt:lpstr>
      <vt:lpstr>Image</vt:lpstr>
      <vt:lpstr>Multi-view stereo</vt:lpstr>
      <vt:lpstr>Multi-view stereo</vt:lpstr>
      <vt:lpstr>Multi-view stereo</vt:lpstr>
      <vt:lpstr>Multi-view stereo</vt:lpstr>
      <vt:lpstr>Outline</vt:lpstr>
      <vt:lpstr>Applications</vt:lpstr>
      <vt:lpstr>Applications</vt:lpstr>
      <vt:lpstr>Applications</vt:lpstr>
      <vt:lpstr>Applications</vt:lpstr>
      <vt:lpstr>Multi-view stereo: Basic idea</vt:lpstr>
      <vt:lpstr>Multi-view stereo: Basic idea</vt:lpstr>
      <vt:lpstr>Multi-view stereo: Basic idea</vt:lpstr>
      <vt:lpstr>Multi-view stereo: Basic idea</vt:lpstr>
      <vt:lpstr>Why MVS?</vt:lpstr>
      <vt:lpstr>PowerPoint Presentation</vt:lpstr>
      <vt:lpstr>PowerPoint Presentation</vt:lpstr>
      <vt:lpstr>PowerPoint Presentation</vt:lpstr>
      <vt:lpstr>PowerPoint Presentation</vt:lpstr>
      <vt:lpstr>Why MVS?</vt:lpstr>
      <vt:lpstr>PowerPoint Presentation</vt:lpstr>
      <vt:lpstr>PowerPoint Presentation</vt:lpstr>
      <vt:lpstr>Outline</vt:lpstr>
      <vt:lpstr>Plane sweep stereo</vt:lpstr>
      <vt:lpstr>Plane sweep stereo</vt:lpstr>
      <vt:lpstr>Plane sweep stereo: Key idea</vt:lpstr>
      <vt:lpstr>Plane sweep stereo: Key idea</vt:lpstr>
      <vt:lpstr>Plane sweep stereo: Key idea</vt:lpstr>
      <vt:lpstr>Plane sweep stereo: Key idea</vt:lpstr>
      <vt:lpstr>Plane sweep stereo: Key idea</vt:lpstr>
      <vt:lpstr>Plane sweep stereo: Key idea</vt:lpstr>
      <vt:lpstr>Plane sweep stereo: Key idea</vt:lpstr>
      <vt:lpstr>Does this always work?</vt:lpstr>
      <vt:lpstr>Plane sweep stereo: Fast implementation</vt:lpstr>
      <vt:lpstr>Merging depth maps</vt:lpstr>
      <vt:lpstr>Volumetric fusion, I</vt:lpstr>
      <vt:lpstr>Volumetric fusion, II</vt:lpstr>
      <vt:lpstr>PowerPoint Presentation</vt:lpstr>
      <vt:lpstr>Volumetric fusion</vt:lpstr>
      <vt:lpstr>Volumetric fusion</vt:lpstr>
      <vt:lpstr>Fast depth map fusion using height maps</vt:lpstr>
      <vt:lpstr>Fast depth map fusion using height maps</vt:lpstr>
      <vt:lpstr>Fast depth map fusion using height maps</vt:lpstr>
      <vt:lpstr>Fast depth map fusion using height maps</vt:lpstr>
      <vt:lpstr>Outline</vt:lpstr>
      <vt:lpstr>Patch-based multi-view stereo (PMVS)</vt:lpstr>
      <vt:lpstr>Patch-based multi-view stereo (PMVS)</vt:lpstr>
      <vt:lpstr>Stereo from community photo collections</vt:lpstr>
      <vt:lpstr>Local view selection</vt:lpstr>
      <vt:lpstr>Local view selection</vt:lpstr>
      <vt:lpstr>Local view selection</vt:lpstr>
      <vt:lpstr>Local view selection</vt:lpstr>
      <vt:lpstr>Local view selection</vt:lpstr>
      <vt:lpstr>Local view selection</vt:lpstr>
      <vt:lpstr>Towards Internet-scale multi-view stereo</vt:lpstr>
      <vt:lpstr>Towards Internet-scale multi-view stereo</vt:lpstr>
      <vt:lpstr>The Visual Turing Test for scene reconstruction</vt:lpstr>
      <vt:lpstr>COLMAP MVS</vt:lpstr>
      <vt:lpstr>Outline</vt:lpstr>
      <vt:lpstr>Ongoing research directions</vt:lpstr>
      <vt:lpstr>Deep learning for MVS</vt:lpstr>
      <vt:lpstr>Deep learning for MVS</vt:lpstr>
      <vt:lpstr>Deep learning for improving SFM</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Forsyth, David Alexander</cp:lastModifiedBy>
  <cp:revision>902</cp:revision>
  <cp:lastPrinted>2023-11-01T14:51:32Z</cp:lastPrinted>
  <dcterms:created xsi:type="dcterms:W3CDTF">1998-05-10T17:20:27Z</dcterms:created>
  <dcterms:modified xsi:type="dcterms:W3CDTF">2023-11-06T16:17:51Z</dcterms:modified>
</cp:coreProperties>
</file>