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1pPr>
    <a:lvl2pPr marL="0" marR="0" indent="3429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2pPr>
    <a:lvl3pPr marL="0" marR="0" indent="6858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3pPr>
    <a:lvl4pPr marL="0" marR="0" indent="10287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4pPr>
    <a:lvl5pPr marL="0" marR="0" indent="13716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5pPr>
    <a:lvl6pPr marL="0" marR="0" indent="17145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6pPr>
    <a:lvl7pPr marL="0" marR="0" indent="20574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7pPr>
    <a:lvl8pPr marL="0" marR="0" indent="24003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8pPr>
    <a:lvl9pPr marL="0" marR="0" indent="2743200" algn="ctr" defTabSz="457200" rtl="0" fontAlgn="auto" latinLnBrk="0" hangingPunct="0">
      <a:lnSpc>
        <a:spcPts val="2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94"/>
  </p:normalViewPr>
  <p:slideViewPr>
    <p:cSldViewPr snapToGrid="0">
      <p:cViewPr varScale="1">
        <p:scale>
          <a:sx n="85" d="100"/>
          <a:sy n="85" d="100"/>
        </p:scale>
        <p:origin x="1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5700"/>
              </a:lnSpc>
              <a:tabLst>
                <a:tab pos="1219200" algn="l"/>
              </a:tabLst>
              <a:defRPr sz="4800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792730" indent="-475230" algn="l">
              <a:buSzPct val="171429"/>
              <a:buFont typeface="Gill Sans"/>
              <a:buChar char="•"/>
              <a:tabLst>
                <a:tab pos="1435100" algn="l"/>
              </a:tabLst>
            </a:lvl1pPr>
            <a:lvl2pPr marL="1188272" indent="-413572" algn="l">
              <a:buSzPct val="171429"/>
              <a:buFont typeface="Gill Sans"/>
              <a:buChar char="•"/>
              <a:tabLst>
                <a:tab pos="1828800" algn="l"/>
              </a:tabLst>
            </a:lvl2pPr>
            <a:lvl3pPr marL="1632772" indent="-413572" algn="l">
              <a:buSzPct val="171429"/>
              <a:buFont typeface="Gill Sans"/>
              <a:buChar char="•"/>
              <a:tabLst>
                <a:tab pos="2273300" algn="l"/>
              </a:tabLst>
              <a:defRPr>
                <a:solidFill>
                  <a:srgbClr val="000000"/>
                </a:solidFill>
              </a:defRPr>
            </a:lvl3pPr>
            <a:lvl4pPr marL="2077272" indent="-413572" algn="l">
              <a:buSzPct val="171429"/>
              <a:buFont typeface="Gill Sans"/>
              <a:buChar char="•"/>
              <a:tabLst>
                <a:tab pos="2717800" algn="l"/>
              </a:tabLst>
              <a:defRPr>
                <a:solidFill>
                  <a:srgbClr val="000000"/>
                </a:solidFill>
              </a:defRPr>
            </a:lvl4pPr>
            <a:lvl5pPr marL="2534472" indent="-413572" algn="l">
              <a:buSzPct val="171429"/>
              <a:buFont typeface="Gill Sans"/>
              <a:buChar char="•"/>
              <a:tabLst>
                <a:tab pos="3175000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E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F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indent="0">
              <a:tabLst>
                <a:tab pos="12192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anchor="ctr"/>
          <a:lstStyle>
            <a:lvl1pPr indent="0">
              <a:lnSpc>
                <a:spcPts val="5700"/>
              </a:lnSpc>
              <a:tabLst>
                <a:tab pos="1219200" algn="l"/>
              </a:tabLst>
              <a:defRPr sz="4800">
                <a:latin typeface="+mn-lt"/>
                <a:ea typeface="+mn-ea"/>
                <a:cs typeface="+mn-cs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anchor="ctr"/>
          <a:lstStyle>
            <a:lvl1pPr marL="792730" indent="-475230" algn="l">
              <a:buSzPct val="171429"/>
              <a:buFont typeface="Gill Sans"/>
              <a:buChar char="•"/>
              <a:tabLst>
                <a:tab pos="1435100" algn="l"/>
              </a:tabLst>
            </a:lvl1pPr>
            <a:lvl2pPr marL="1188272" indent="-413572" algn="l">
              <a:buSzPct val="171429"/>
              <a:buFont typeface="Gill Sans"/>
              <a:buChar char="•"/>
              <a:tabLst>
                <a:tab pos="1828800" algn="l"/>
              </a:tabLst>
            </a:lvl2pPr>
            <a:lvl3pPr marL="1632772" indent="-413572" algn="l">
              <a:buSzPct val="171429"/>
              <a:buFont typeface="Gill Sans"/>
              <a:buChar char="•"/>
              <a:tabLst>
                <a:tab pos="2273300" algn="l"/>
              </a:tabLst>
              <a:defRPr>
                <a:solidFill>
                  <a:srgbClr val="000000"/>
                </a:solidFill>
              </a:defRPr>
            </a:lvl3pPr>
            <a:lvl4pPr marL="2077272" indent="-413572" algn="l">
              <a:buSzPct val="171429"/>
              <a:buFont typeface="Gill Sans"/>
              <a:buChar char="•"/>
              <a:tabLst>
                <a:tab pos="2717800" algn="l"/>
              </a:tabLst>
              <a:defRPr>
                <a:solidFill>
                  <a:srgbClr val="000000"/>
                </a:solidFill>
              </a:defRPr>
            </a:lvl4pPr>
            <a:lvl5pPr marL="2534472" indent="-413572" algn="l">
              <a:buSzPct val="171429"/>
              <a:buFont typeface="Gill Sans"/>
              <a:buChar char="•"/>
              <a:tabLst>
                <a:tab pos="3175000" algn="l"/>
              </a:tabLst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2pPr>
              <a:lnSpc>
                <a:spcPts val="2800"/>
              </a:lnSpc>
              <a:defRPr sz="2400"/>
            </a:lvl2pPr>
            <a:lvl3pPr>
              <a:lnSpc>
                <a:spcPts val="2800"/>
              </a:lnSpc>
              <a:defRPr sz="2400">
                <a:solidFill>
                  <a:srgbClr val="FFFFFF"/>
                </a:solidFill>
              </a:defRPr>
            </a:lvl3pPr>
            <a:lvl4pPr>
              <a:lnSpc>
                <a:spcPts val="2800"/>
              </a:lnSpc>
              <a:defRPr sz="2400">
                <a:solidFill>
                  <a:srgbClr val="FFFFFF"/>
                </a:solidFill>
              </a:defRPr>
            </a:lvl4pPr>
            <a:lvl5pPr>
              <a:lnSpc>
                <a:spcPts val="2800"/>
              </a:lnSpc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650" y="9283700"/>
            <a:ext cx="317500" cy="3429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2100"/>
              </a:lnSpc>
              <a:defRPr sz="18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-38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1905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419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6477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8763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11049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13335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5621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790700" algn="ctr" defTabSz="457200" rtl="0" latinLnBrk="0">
        <a:lnSpc>
          <a:spcPts val="100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8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1pPr>
      <a:lvl2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3556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7112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10668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1422400" algn="ctr" defTabSz="457200" rtl="0" latinLnBrk="0">
        <a:lnSpc>
          <a:spcPts val="38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9pPr>
    </p:bodyStyle>
    <p:otherStyle>
      <a:lvl1pPr marL="0" marR="0" indent="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3.png"/><Relationship Id="rId7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3.png"/><Relationship Id="rId7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he Extended Kalman Filte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Extended Kalman Filter</a:t>
            </a:r>
          </a:p>
        </p:txBody>
      </p:sp>
      <p:sp>
        <p:nvSpPr>
          <p:cNvPr id="56" name="D. A. Forsyth, UIUC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D. A. Forsyth, UIUC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he extended Kalman fil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extended Kalman filter</a:t>
            </a:r>
          </a:p>
        </p:txBody>
      </p:sp>
      <p:sp>
        <p:nvSpPr>
          <p:cNvPr id="112" name="What happens if state update, measurement aren’t linea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dirty="0"/>
              <a:t>What happens if state update, measurement aren’t linear?</a:t>
            </a:r>
          </a:p>
          <a:p>
            <a:pPr lvl="1"/>
            <a:r>
              <a:rPr dirty="0"/>
              <a:t>linearize and approximate (EKF)</a:t>
            </a:r>
          </a:p>
        </p:txBody>
      </p:sp>
      <p:pic>
        <p:nvPicPr>
          <p:cNvPr id="113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34" y="6352976"/>
            <a:ext cx="30099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66" y="7833518"/>
            <a:ext cx="25019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Noise - normal, mean 0, Cov known"/>
          <p:cNvSpPr txBox="1"/>
          <p:nvPr/>
        </p:nvSpPr>
        <p:spPr>
          <a:xfrm>
            <a:off x="2316534" y="7093247"/>
            <a:ext cx="455012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Noise - normal, mean 0, Cov known</a:t>
            </a:r>
          </a:p>
        </p:txBody>
      </p:sp>
      <p:sp>
        <p:nvSpPr>
          <p:cNvPr id="116" name="Line"/>
          <p:cNvSpPr/>
          <p:nvPr/>
        </p:nvSpPr>
        <p:spPr>
          <a:xfrm flipV="1">
            <a:off x="4591595" y="6800850"/>
            <a:ext cx="1" cy="30747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4100165" y="7599315"/>
            <a:ext cx="1" cy="30747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4088113" y="2307416"/>
            <a:ext cx="4247665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0" name="The steps, 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KF:</a:t>
            </a:r>
          </a:p>
        </p:txBody>
      </p:sp>
      <p:sp>
        <p:nvSpPr>
          <p:cNvPr id="121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sp>
        <p:nvSpPr>
          <p:cNvPr id="122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sp>
        <p:nvSpPr>
          <p:cNvPr id="123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sp>
        <p:nvSpPr>
          <p:cNvPr id="124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sp>
        <p:nvSpPr>
          <p:cNvPr id="125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6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7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28" name="Mean and covariance of posterior…"/>
          <p:cNvSpPr txBox="1"/>
          <p:nvPr/>
        </p:nvSpPr>
        <p:spPr>
          <a:xfrm>
            <a:off x="4039032" y="2473871"/>
            <a:ext cx="4286549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Mean and covariance of posterior </a:t>
            </a:r>
          </a:p>
          <a:p>
            <a:r>
              <a:t>after i-1’th measurement</a:t>
            </a:r>
          </a:p>
        </p:txBody>
      </p:sp>
      <p:sp>
        <p:nvSpPr>
          <p:cNvPr id="129" name="Mean and covariance of predictive…"/>
          <p:cNvSpPr txBox="1"/>
          <p:nvPr/>
        </p:nvSpPr>
        <p:spPr>
          <a:xfrm>
            <a:off x="3639206" y="3637181"/>
            <a:ext cx="50862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Mean and covariance of predictive</a:t>
            </a:r>
          </a:p>
          <a:p>
            <a:r>
              <a:t>distribution just before i’th measurement</a:t>
            </a:r>
          </a:p>
        </p:txBody>
      </p:sp>
      <p:sp>
        <p:nvSpPr>
          <p:cNvPr id="130" name="Mean and covariance of posterior…"/>
          <p:cNvSpPr txBox="1"/>
          <p:nvPr/>
        </p:nvSpPr>
        <p:spPr>
          <a:xfrm>
            <a:off x="3639206" y="6363341"/>
            <a:ext cx="50862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Mean and covariance of posterior</a:t>
            </a:r>
          </a:p>
          <a:p>
            <a:r>
              <a:t>distribution just before i’th measurement</a:t>
            </a:r>
          </a:p>
        </p:txBody>
      </p:sp>
      <p:sp>
        <p:nvSpPr>
          <p:cNvPr id="131" name="posterior mean is weighted combo…"/>
          <p:cNvSpPr txBox="1"/>
          <p:nvPr/>
        </p:nvSpPr>
        <p:spPr>
          <a:xfrm>
            <a:off x="4803295" y="7272395"/>
            <a:ext cx="431274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posterior mean is weighted combo</a:t>
            </a:r>
          </a:p>
          <a:p>
            <a:r>
              <a:t>of prior mean and measurement</a:t>
            </a:r>
          </a:p>
        </p:txBody>
      </p:sp>
      <p:sp>
        <p:nvSpPr>
          <p:cNvPr id="132" name="posterior covar is weighted combo…"/>
          <p:cNvSpPr txBox="1"/>
          <p:nvPr/>
        </p:nvSpPr>
        <p:spPr>
          <a:xfrm>
            <a:off x="4951289" y="8181449"/>
            <a:ext cx="432956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posterior covar is weighted combo</a:t>
            </a:r>
          </a:p>
          <a:p>
            <a:r>
              <a:t>of prior covar, measurement</a:t>
            </a:r>
          </a:p>
          <a:p>
            <a:r>
              <a:t>matrix and measurement covar</a:t>
            </a:r>
          </a:p>
        </p:txBody>
      </p:sp>
      <p:sp>
        <p:nvSpPr>
          <p:cNvPr id="133" name="Rectangle"/>
          <p:cNvSpPr/>
          <p:nvPr/>
        </p:nvSpPr>
        <p:spPr>
          <a:xfrm>
            <a:off x="2674327" y="5127053"/>
            <a:ext cx="684566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4" name="Rectangle"/>
          <p:cNvSpPr/>
          <p:nvPr/>
        </p:nvSpPr>
        <p:spPr>
          <a:xfrm>
            <a:off x="2676437" y="6425809"/>
            <a:ext cx="6841448" cy="3113260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5" name="Rectangle"/>
          <p:cNvSpPr/>
          <p:nvPr/>
        </p:nvSpPr>
        <p:spPr>
          <a:xfrm>
            <a:off x="3199924" y="3582661"/>
            <a:ext cx="579447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8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9" name="Rectangle"/>
          <p:cNvSpPr/>
          <p:nvPr/>
        </p:nvSpPr>
        <p:spPr>
          <a:xfrm>
            <a:off x="1081701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0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1" name="The steps, 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KF:</a:t>
            </a:r>
          </a:p>
        </p:txBody>
      </p:sp>
      <p:sp>
        <p:nvSpPr>
          <p:cNvPr id="142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69" y="4140752"/>
            <a:ext cx="28194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179" y="4178852"/>
            <a:ext cx="45339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819" y="7333203"/>
            <a:ext cx="5867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853" y="7345903"/>
            <a:ext cx="41783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34" y="8579726"/>
            <a:ext cx="7010401" cy="67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153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336" y="5410200"/>
            <a:ext cx="3898901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6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7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roppedImage.tiff" descr="dropped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97" y="1575581"/>
            <a:ext cx="9690101" cy="764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"/>
          <p:cNvSpPr/>
          <p:nvPr/>
        </p:nvSpPr>
        <p:spPr>
          <a:xfrm>
            <a:off x="4397485" y="5588175"/>
            <a:ext cx="3470936" cy="445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1" name="Recall:  The Kalman filter"/>
          <p:cNvSpPr txBox="1">
            <a:spLocks noGrp="1"/>
          </p:cNvSpPr>
          <p:nvPr>
            <p:ph type="title"/>
          </p:nvPr>
        </p:nvSpPr>
        <p:spPr>
          <a:xfrm>
            <a:off x="1532" y="14400"/>
            <a:ext cx="10464801" cy="2438401"/>
          </a:xfrm>
          <a:prstGeom prst="rect">
            <a:avLst/>
          </a:prstGeom>
        </p:spPr>
        <p:txBody>
          <a:bodyPr/>
          <a:lstStyle/>
          <a:p>
            <a:r>
              <a:t>Recall:  The Kalman filter</a:t>
            </a:r>
          </a:p>
        </p:txBody>
      </p:sp>
      <p:sp>
        <p:nvSpPr>
          <p:cNvPr id="162" name="Line"/>
          <p:cNvSpPr/>
          <p:nvPr/>
        </p:nvSpPr>
        <p:spPr>
          <a:xfrm flipH="1">
            <a:off x="7983042" y="7381402"/>
            <a:ext cx="273967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3" name="Difference between…"/>
          <p:cNvSpPr txBox="1"/>
          <p:nvPr/>
        </p:nvSpPr>
        <p:spPr>
          <a:xfrm>
            <a:off x="7844285" y="7561217"/>
            <a:ext cx="301719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Difference between</a:t>
            </a:r>
          </a:p>
          <a:p>
            <a:r>
              <a:t>predicted and observed </a:t>
            </a:r>
          </a:p>
          <a:p>
            <a:r>
              <a:t>measurement</a:t>
            </a:r>
          </a:p>
        </p:txBody>
      </p:sp>
      <p:sp>
        <p:nvSpPr>
          <p:cNvPr id="164" name="Assumption: state update…"/>
          <p:cNvSpPr txBox="1"/>
          <p:nvPr/>
        </p:nvSpPr>
        <p:spPr>
          <a:xfrm>
            <a:off x="7615983" y="2471933"/>
            <a:ext cx="3473798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Assumption: state update</a:t>
            </a:r>
          </a:p>
          <a:p>
            <a:r>
              <a:t>and measurement are linear</a:t>
            </a:r>
          </a:p>
          <a:p>
            <a:r>
              <a:t>with normal noise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03" y="5537678"/>
            <a:ext cx="4533901" cy="54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arization and noi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Linearization and noise</a:t>
            </a:r>
          </a:p>
        </p:txBody>
      </p:sp>
      <p:sp>
        <p:nvSpPr>
          <p:cNvPr id="168" name="Two ways in which noise could affect x_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Two ways in which noise could affect x_i</a:t>
            </a:r>
          </a:p>
          <a:p>
            <a:pPr marL="1131122" lvl="1" indent="-356422"/>
            <a:r>
              <a:t>x_{i-1} is noisy</a:t>
            </a:r>
          </a:p>
          <a:p>
            <a:pPr marL="1131122" lvl="1" indent="-356422"/>
            <a:r>
              <a:t>AND there is n to account for</a:t>
            </a:r>
          </a:p>
          <a:p>
            <a:r>
              <a:t>Now consider some nonlinear function with noisy input</a:t>
            </a:r>
          </a:p>
          <a:p>
            <a:pPr marL="1131122" lvl="1" indent="-356422"/>
            <a:r>
              <a:t>first case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7" y="5616655"/>
            <a:ext cx="4991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760" y="5616656"/>
            <a:ext cx="57023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8" y="7041407"/>
            <a:ext cx="4225826" cy="1425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246" y="7186984"/>
            <a:ext cx="4749801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Approximate"/>
          <p:cNvSpPr txBox="1"/>
          <p:nvPr/>
        </p:nvSpPr>
        <p:spPr>
          <a:xfrm>
            <a:off x="5891112" y="6351020"/>
            <a:ext cx="212459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3600"/>
              </a:lnSpc>
              <a:defRPr sz="3000"/>
            </a:lvl1pPr>
          </a:lstStyle>
          <a:p>
            <a:r>
              <a:t>Approximate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850" y="8770012"/>
            <a:ext cx="54737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Yields"/>
          <p:cNvSpPr txBox="1"/>
          <p:nvPr/>
        </p:nvSpPr>
        <p:spPr>
          <a:xfrm>
            <a:off x="5958302" y="7976330"/>
            <a:ext cx="108819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3600"/>
              </a:lnSpc>
              <a:defRPr sz="3000"/>
            </a:lvl1pPr>
          </a:lstStyle>
          <a:p>
            <a:r>
              <a:t>Yields</a:t>
            </a:r>
          </a:p>
        </p:txBody>
      </p:sp>
      <p:sp>
        <p:nvSpPr>
          <p:cNvPr id="176" name="Jacobian === derivative"/>
          <p:cNvSpPr txBox="1"/>
          <p:nvPr/>
        </p:nvSpPr>
        <p:spPr>
          <a:xfrm>
            <a:off x="247206" y="8827162"/>
            <a:ext cx="306734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Jacobian === derivative</a:t>
            </a:r>
          </a:p>
        </p:txBody>
      </p:sp>
      <p:pic>
        <p:nvPicPr>
          <p:cNvPr id="177" name="latex-image-1.pdf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076" y="3357906"/>
            <a:ext cx="30099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Line"/>
          <p:cNvSpPr/>
          <p:nvPr/>
        </p:nvSpPr>
        <p:spPr>
          <a:xfrm>
            <a:off x="11281016" y="2677492"/>
            <a:ext cx="1" cy="5715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inearization and noi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Linearization and noise</a:t>
            </a:r>
          </a:p>
        </p:txBody>
      </p:sp>
      <p:sp>
        <p:nvSpPr>
          <p:cNvPr id="181" name="Two ways in which noise could affect x_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Two ways in which noise could affect x_i</a:t>
            </a:r>
          </a:p>
          <a:p>
            <a:pPr marL="1131122" lvl="1" indent="-356422"/>
            <a:r>
              <a:t>x_{i-1} is noisy</a:t>
            </a:r>
          </a:p>
          <a:p>
            <a:pPr marL="1131122" lvl="1" indent="-356422"/>
            <a:r>
              <a:t>AND there is n to account for</a:t>
            </a:r>
          </a:p>
          <a:p>
            <a:r>
              <a:t>Now consider some nonlinear function with fixed input, noise</a:t>
            </a:r>
          </a:p>
          <a:p>
            <a:pPr marL="1131122" lvl="1" indent="-356422"/>
            <a:r>
              <a:t>second case</a:t>
            </a:r>
          </a:p>
        </p:txBody>
      </p:sp>
      <p:sp>
        <p:nvSpPr>
          <p:cNvPr id="182" name="Approximate"/>
          <p:cNvSpPr txBox="1"/>
          <p:nvPr/>
        </p:nvSpPr>
        <p:spPr>
          <a:xfrm>
            <a:off x="5891112" y="6351020"/>
            <a:ext cx="212459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3600"/>
              </a:lnSpc>
              <a:defRPr sz="3000"/>
            </a:lvl1pPr>
          </a:lstStyle>
          <a:p>
            <a:r>
              <a:t>Approximate</a:t>
            </a:r>
          </a:p>
        </p:txBody>
      </p:sp>
      <p:sp>
        <p:nvSpPr>
          <p:cNvPr id="183" name="Yields"/>
          <p:cNvSpPr txBox="1"/>
          <p:nvPr/>
        </p:nvSpPr>
        <p:spPr>
          <a:xfrm>
            <a:off x="5958302" y="7976330"/>
            <a:ext cx="108819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3600"/>
              </a:lnSpc>
              <a:defRPr sz="3000"/>
            </a:lvl1pPr>
          </a:lstStyle>
          <a:p>
            <a:r>
              <a:t>Yields</a:t>
            </a:r>
          </a:p>
        </p:txBody>
      </p:sp>
      <p:sp>
        <p:nvSpPr>
          <p:cNvPr id="184" name="Jacobian === derivative"/>
          <p:cNvSpPr txBox="1"/>
          <p:nvPr/>
        </p:nvSpPr>
        <p:spPr>
          <a:xfrm>
            <a:off x="247206" y="8827162"/>
            <a:ext cx="306734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Jacobian === derivative</a:t>
            </a:r>
          </a:p>
        </p:txBody>
      </p:sp>
      <p:pic>
        <p:nvPicPr>
          <p:cNvPr id="185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076" y="3357906"/>
            <a:ext cx="30099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Line"/>
          <p:cNvSpPr/>
          <p:nvPr/>
        </p:nvSpPr>
        <p:spPr>
          <a:xfrm>
            <a:off x="12338072" y="2677492"/>
            <a:ext cx="1" cy="5715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1" y="5616655"/>
            <a:ext cx="54102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94" y="7133564"/>
            <a:ext cx="3932900" cy="1310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603" y="7173071"/>
            <a:ext cx="50038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177" y="8905063"/>
            <a:ext cx="6477001" cy="58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e extended Kalman fil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extended Kalman filter</a:t>
            </a:r>
          </a:p>
        </p:txBody>
      </p:sp>
      <p:sp>
        <p:nvSpPr>
          <p:cNvPr id="193" name="Linearize: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Linearize:</a:t>
            </a:r>
          </a:p>
        </p:txBody>
      </p:sp>
      <p:pic>
        <p:nvPicPr>
          <p:cNvPr id="194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3757290"/>
            <a:ext cx="4876800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5390703"/>
            <a:ext cx="4940300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Line"/>
          <p:cNvSpPr/>
          <p:nvPr/>
        </p:nvSpPr>
        <p:spPr>
          <a:xfrm>
            <a:off x="6168992" y="7451228"/>
            <a:ext cx="677201" cy="72459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7" name="Posterior covariance of x_{i-1}"/>
          <p:cNvSpPr txBox="1"/>
          <p:nvPr/>
        </p:nvSpPr>
        <p:spPr>
          <a:xfrm>
            <a:off x="2989113" y="7054849"/>
            <a:ext cx="395317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Posterior covariance of x_{i-1}</a:t>
            </a:r>
          </a:p>
        </p:txBody>
      </p:sp>
      <p:sp>
        <p:nvSpPr>
          <p:cNvPr id="198" name="Noise covariance"/>
          <p:cNvSpPr txBox="1"/>
          <p:nvPr/>
        </p:nvSpPr>
        <p:spPr>
          <a:xfrm>
            <a:off x="7118895" y="8972549"/>
            <a:ext cx="22214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Noise covariance</a:t>
            </a:r>
          </a:p>
        </p:txBody>
      </p:sp>
      <p:sp>
        <p:nvSpPr>
          <p:cNvPr id="199" name="Line"/>
          <p:cNvSpPr/>
          <p:nvPr/>
        </p:nvSpPr>
        <p:spPr>
          <a:xfrm flipV="1">
            <a:off x="9628336" y="8777287"/>
            <a:ext cx="1" cy="4699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8165388"/>
            <a:ext cx="8813800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215" y="2723257"/>
            <a:ext cx="31115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"/>
          <p:cNvSpPr/>
          <p:nvPr/>
        </p:nvSpPr>
        <p:spPr>
          <a:xfrm>
            <a:off x="328961" y="328791"/>
            <a:ext cx="12593089" cy="9230225"/>
          </a:xfrm>
          <a:prstGeom prst="rect">
            <a:avLst/>
          </a:prstGeom>
          <a:solidFill>
            <a:srgbClr val="DCDEE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4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6" name="Rectangle"/>
          <p:cNvSpPr/>
          <p:nvPr/>
        </p:nvSpPr>
        <p:spPr>
          <a:xfrm>
            <a:off x="1081701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8" name="The steps, E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EKF:</a:t>
            </a:r>
          </a:p>
        </p:txBody>
      </p:sp>
      <p:sp>
        <p:nvSpPr>
          <p:cNvPr id="209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21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sp>
        <p:nvSpPr>
          <p:cNvPr id="213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sp>
        <p:nvSpPr>
          <p:cNvPr id="214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215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sp>
        <p:nvSpPr>
          <p:cNvPr id="216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7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8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39" y="4178851"/>
            <a:ext cx="3378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362" y="4178851"/>
            <a:ext cx="5969001" cy="54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"/>
          <p:cNvSpPr/>
          <p:nvPr/>
        </p:nvSpPr>
        <p:spPr>
          <a:xfrm>
            <a:off x="328961" y="328791"/>
            <a:ext cx="12593089" cy="9230225"/>
          </a:xfrm>
          <a:prstGeom prst="rect">
            <a:avLst/>
          </a:prstGeom>
          <a:solidFill>
            <a:srgbClr val="DCDEE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3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5" name="Rectangle"/>
          <p:cNvSpPr/>
          <p:nvPr/>
        </p:nvSpPr>
        <p:spPr>
          <a:xfrm>
            <a:off x="1081701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6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7" name="The steps, E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EKF:</a:t>
            </a:r>
          </a:p>
        </p:txBody>
      </p:sp>
      <p:sp>
        <p:nvSpPr>
          <p:cNvPr id="228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sp>
        <p:nvSpPr>
          <p:cNvPr id="232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sp>
        <p:nvSpPr>
          <p:cNvPr id="233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234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sp>
        <p:nvSpPr>
          <p:cNvPr id="235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7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39" y="4178851"/>
            <a:ext cx="3378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362" y="4178851"/>
            <a:ext cx="59690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994" y="5584468"/>
            <a:ext cx="26416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he extended Kalman fil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extended Kalman filter</a:t>
            </a:r>
          </a:p>
        </p:txBody>
      </p:sp>
      <p:sp>
        <p:nvSpPr>
          <p:cNvPr id="243" name="Linearize: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Linearize: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015" y="3976264"/>
            <a:ext cx="48133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615" y="5714218"/>
            <a:ext cx="48641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981" y="2783614"/>
            <a:ext cx="26416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50" y="8223172"/>
            <a:ext cx="8191500" cy="54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 Kalman filter is wonderful, but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Kalman filter is wonderful, but…</a:t>
            </a:r>
          </a:p>
        </p:txBody>
      </p:sp>
      <p:sp>
        <p:nvSpPr>
          <p:cNvPr id="59" name="The linear model of measurement isn’t always helpfu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linear model of measurement isn’t always helpful</a:t>
            </a:r>
          </a:p>
          <a:p>
            <a:r>
              <a:rPr dirty="0"/>
              <a:t>The linear model of movement isn’t always helpful</a:t>
            </a:r>
          </a:p>
          <a:p>
            <a:pPr lvl="1"/>
            <a:r>
              <a:rPr dirty="0"/>
              <a:t>Example:</a:t>
            </a:r>
          </a:p>
          <a:p>
            <a:pPr lvl="2"/>
            <a:r>
              <a:rPr dirty="0"/>
              <a:t>the car in ND Kalman filter example is completely unrealistic</a:t>
            </a:r>
          </a:p>
          <a:p>
            <a:endParaRPr dirty="0"/>
          </a:p>
          <a:p>
            <a:r>
              <a:rPr dirty="0"/>
              <a:t>What to do about non-linearities?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0" name="Rectangle"/>
          <p:cNvSpPr/>
          <p:nvPr/>
        </p:nvSpPr>
        <p:spPr>
          <a:xfrm>
            <a:off x="988998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1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2" name="Recall:  The steps, 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 The steps, KF:</a:t>
            </a:r>
          </a:p>
        </p:txBody>
      </p:sp>
      <p:sp>
        <p:nvSpPr>
          <p:cNvPr id="253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69" y="4140752"/>
            <a:ext cx="28194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179" y="4178852"/>
            <a:ext cx="45339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819" y="7333203"/>
            <a:ext cx="5867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853" y="7345903"/>
            <a:ext cx="41783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34" y="8579726"/>
            <a:ext cx="7010401" cy="673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264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pic>
        <p:nvPicPr>
          <p:cNvPr id="265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336" y="5410200"/>
            <a:ext cx="3898901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7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8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9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0" name="Rectangle"/>
          <p:cNvSpPr/>
          <p:nvPr/>
        </p:nvSpPr>
        <p:spPr>
          <a:xfrm>
            <a:off x="3757070" y="5026549"/>
            <a:ext cx="4247665" cy="1173539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1" name="Difference between…"/>
          <p:cNvSpPr txBox="1"/>
          <p:nvPr/>
        </p:nvSpPr>
        <p:spPr>
          <a:xfrm>
            <a:off x="4109709" y="5031850"/>
            <a:ext cx="301719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Difference between</a:t>
            </a:r>
          </a:p>
          <a:p>
            <a:r>
              <a:t>predicted and observed </a:t>
            </a:r>
          </a:p>
          <a:p>
            <a:r>
              <a:t>measurement</a:t>
            </a:r>
          </a:p>
        </p:txBody>
      </p:sp>
      <p:sp>
        <p:nvSpPr>
          <p:cNvPr id="272" name="Arrow"/>
          <p:cNvSpPr/>
          <p:nvPr/>
        </p:nvSpPr>
        <p:spPr>
          <a:xfrm rot="5400000">
            <a:off x="4723523" y="6227438"/>
            <a:ext cx="1276669" cy="1270001"/>
          </a:xfrm>
          <a:prstGeom prst="rightArrow">
            <a:avLst>
              <a:gd name="adj1" fmla="val 26273"/>
              <a:gd name="adj2" fmla="val 65483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"/>
          <p:cNvSpPr/>
          <p:nvPr/>
        </p:nvSpPr>
        <p:spPr>
          <a:xfrm>
            <a:off x="328961" y="328791"/>
            <a:ext cx="12593089" cy="9230225"/>
          </a:xfrm>
          <a:prstGeom prst="rect">
            <a:avLst/>
          </a:prstGeom>
          <a:solidFill>
            <a:srgbClr val="DCDEE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6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7" name="Rectangle"/>
          <p:cNvSpPr/>
          <p:nvPr/>
        </p:nvSpPr>
        <p:spPr>
          <a:xfrm>
            <a:off x="1081701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8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9" name="The steps, E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EKF:</a:t>
            </a:r>
          </a:p>
        </p:txBody>
      </p:sp>
      <p:sp>
        <p:nvSpPr>
          <p:cNvPr id="280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sp>
        <p:nvSpPr>
          <p:cNvPr id="284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sp>
        <p:nvSpPr>
          <p:cNvPr id="285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286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sp>
        <p:nvSpPr>
          <p:cNvPr id="287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8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9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39" y="4178851"/>
            <a:ext cx="3378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362" y="4178851"/>
            <a:ext cx="59690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994" y="5584468"/>
            <a:ext cx="26416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Rectangle"/>
          <p:cNvSpPr/>
          <p:nvPr/>
        </p:nvSpPr>
        <p:spPr>
          <a:xfrm>
            <a:off x="3982204" y="4708712"/>
            <a:ext cx="4247665" cy="1173540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4" name="Difference between…"/>
          <p:cNvSpPr txBox="1"/>
          <p:nvPr/>
        </p:nvSpPr>
        <p:spPr>
          <a:xfrm>
            <a:off x="4334843" y="4714014"/>
            <a:ext cx="301719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Difference between</a:t>
            </a:r>
          </a:p>
          <a:p>
            <a:r>
              <a:t>predicted and observed </a:t>
            </a:r>
          </a:p>
          <a:p>
            <a:r>
              <a:t>measurement</a:t>
            </a:r>
          </a:p>
        </p:txBody>
      </p:sp>
      <p:sp>
        <p:nvSpPr>
          <p:cNvPr id="295" name="Arrow"/>
          <p:cNvSpPr/>
          <p:nvPr/>
        </p:nvSpPr>
        <p:spPr>
          <a:xfrm rot="5400000">
            <a:off x="4948657" y="5909601"/>
            <a:ext cx="1276669" cy="1270001"/>
          </a:xfrm>
          <a:prstGeom prst="rightArrow">
            <a:avLst>
              <a:gd name="adj1" fmla="val 26273"/>
              <a:gd name="adj2" fmla="val 65483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792" y="7181694"/>
            <a:ext cx="63500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9" name="Rectangle"/>
          <p:cNvSpPr/>
          <p:nvPr/>
        </p:nvSpPr>
        <p:spPr>
          <a:xfrm>
            <a:off x="988998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0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1" name="Recall:  The steps, 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 The steps, KF:</a:t>
            </a:r>
          </a:p>
        </p:txBody>
      </p:sp>
      <p:sp>
        <p:nvSpPr>
          <p:cNvPr id="302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69" y="4140752"/>
            <a:ext cx="28194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179" y="4178852"/>
            <a:ext cx="45339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819" y="7333203"/>
            <a:ext cx="5867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853" y="7345903"/>
            <a:ext cx="41783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34" y="8579726"/>
            <a:ext cx="7010401" cy="67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313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336" y="5410200"/>
            <a:ext cx="3898901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6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7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8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8430016" y="4859896"/>
            <a:ext cx="3301975" cy="1487582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0" name="Linear measurement…"/>
          <p:cNvSpPr txBox="1"/>
          <p:nvPr/>
        </p:nvSpPr>
        <p:spPr>
          <a:xfrm>
            <a:off x="8775631" y="5184587"/>
            <a:ext cx="26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Linear measurement</a:t>
            </a:r>
          </a:p>
          <a:p>
            <a:r>
              <a:t>model</a:t>
            </a:r>
          </a:p>
        </p:txBody>
      </p:sp>
      <p:sp>
        <p:nvSpPr>
          <p:cNvPr id="321" name="Arrow"/>
          <p:cNvSpPr/>
          <p:nvPr/>
        </p:nvSpPr>
        <p:spPr>
          <a:xfrm rot="5400000">
            <a:off x="10430236" y="6176571"/>
            <a:ext cx="1276670" cy="1270001"/>
          </a:xfrm>
          <a:prstGeom prst="rightArrow">
            <a:avLst>
              <a:gd name="adj1" fmla="val 26273"/>
              <a:gd name="adj2" fmla="val 65483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"/>
          <p:cNvSpPr/>
          <p:nvPr/>
        </p:nvSpPr>
        <p:spPr>
          <a:xfrm>
            <a:off x="328961" y="328791"/>
            <a:ext cx="12593089" cy="9230225"/>
          </a:xfrm>
          <a:prstGeom prst="rect">
            <a:avLst/>
          </a:prstGeom>
          <a:solidFill>
            <a:srgbClr val="DCDEE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4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5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6" name="Rectangle"/>
          <p:cNvSpPr/>
          <p:nvPr/>
        </p:nvSpPr>
        <p:spPr>
          <a:xfrm>
            <a:off x="1081701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7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8" name="The steps, E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EKF:</a:t>
            </a:r>
          </a:p>
        </p:txBody>
      </p:sp>
      <p:sp>
        <p:nvSpPr>
          <p:cNvPr id="329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sp>
        <p:nvSpPr>
          <p:cNvPr id="333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sp>
        <p:nvSpPr>
          <p:cNvPr id="334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335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sp>
        <p:nvSpPr>
          <p:cNvPr id="336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7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8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3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39" y="4178851"/>
            <a:ext cx="3378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362" y="4178851"/>
            <a:ext cx="59690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994" y="5584468"/>
            <a:ext cx="26416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8" y="7190294"/>
            <a:ext cx="63500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5084" y="7190294"/>
            <a:ext cx="4152901" cy="54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6" name="Rectangle"/>
          <p:cNvSpPr/>
          <p:nvPr/>
        </p:nvSpPr>
        <p:spPr>
          <a:xfrm>
            <a:off x="988998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7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8" name="Recall:  The steps, 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Recall:  The steps, KF:</a:t>
            </a:r>
          </a:p>
        </p:txBody>
      </p:sp>
      <p:sp>
        <p:nvSpPr>
          <p:cNvPr id="349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69" y="4140752"/>
            <a:ext cx="28194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179" y="4178852"/>
            <a:ext cx="45339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pic>
        <p:nvPicPr>
          <p:cNvPr id="35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819" y="7333203"/>
            <a:ext cx="5867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853" y="7345903"/>
            <a:ext cx="41783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534" y="8579726"/>
            <a:ext cx="7010401" cy="673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360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336" y="5410200"/>
            <a:ext cx="3898901" cy="4699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3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4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5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6" name="Rectangle"/>
          <p:cNvSpPr/>
          <p:nvPr/>
        </p:nvSpPr>
        <p:spPr>
          <a:xfrm>
            <a:off x="6293548" y="5222376"/>
            <a:ext cx="5181990" cy="1487582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7" name="Inverse of the covariance of y_i"/>
          <p:cNvSpPr txBox="1"/>
          <p:nvPr/>
        </p:nvSpPr>
        <p:spPr>
          <a:xfrm>
            <a:off x="6570840" y="5591732"/>
            <a:ext cx="39817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Inverse of the covariance of y_i</a:t>
            </a:r>
          </a:p>
        </p:txBody>
      </p:sp>
      <p:sp>
        <p:nvSpPr>
          <p:cNvPr id="368" name="Arrow"/>
          <p:cNvSpPr/>
          <p:nvPr/>
        </p:nvSpPr>
        <p:spPr>
          <a:xfrm rot="5400000">
            <a:off x="9208825" y="7125661"/>
            <a:ext cx="1744356" cy="1270001"/>
          </a:xfrm>
          <a:prstGeom prst="rightArrow">
            <a:avLst>
              <a:gd name="adj1" fmla="val 26273"/>
              <a:gd name="adj2" fmla="val 65483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3331393" y="6037097"/>
            <a:ext cx="3301975" cy="1487581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0" name="Linear measurement…"/>
          <p:cNvSpPr txBox="1"/>
          <p:nvPr/>
        </p:nvSpPr>
        <p:spPr>
          <a:xfrm>
            <a:off x="3677008" y="6361787"/>
            <a:ext cx="261074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Linear measurement</a:t>
            </a:r>
          </a:p>
          <a:p>
            <a:r>
              <a:t>model</a:t>
            </a:r>
          </a:p>
        </p:txBody>
      </p:sp>
      <p:sp>
        <p:nvSpPr>
          <p:cNvPr id="371" name="Arrow"/>
          <p:cNvSpPr/>
          <p:nvPr/>
        </p:nvSpPr>
        <p:spPr>
          <a:xfrm rot="5400000">
            <a:off x="5977497" y="7540186"/>
            <a:ext cx="1276669" cy="1270001"/>
          </a:xfrm>
          <a:prstGeom prst="rightArrow">
            <a:avLst>
              <a:gd name="adj1" fmla="val 26273"/>
              <a:gd name="adj2" fmla="val 65483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"/>
          <p:cNvSpPr/>
          <p:nvPr/>
        </p:nvSpPr>
        <p:spPr>
          <a:xfrm>
            <a:off x="328961" y="328791"/>
            <a:ext cx="12593089" cy="9230225"/>
          </a:xfrm>
          <a:prstGeom prst="rect">
            <a:avLst/>
          </a:prstGeom>
          <a:solidFill>
            <a:srgbClr val="DCDEE0">
              <a:alpha val="48352"/>
            </a:srgb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4" name="Rectangle"/>
          <p:cNvSpPr/>
          <p:nvPr/>
        </p:nvSpPr>
        <p:spPr>
          <a:xfrm>
            <a:off x="5086820" y="2125834"/>
            <a:ext cx="4247664" cy="1173539"/>
          </a:xfrm>
          <a:prstGeom prst="rect">
            <a:avLst/>
          </a:prstGeom>
          <a:solidFill>
            <a:schemeClr val="accent3">
              <a:satOff val="18648"/>
              <a:lumOff val="5971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5" name="Rectangle"/>
          <p:cNvSpPr/>
          <p:nvPr/>
        </p:nvSpPr>
        <p:spPr>
          <a:xfrm>
            <a:off x="2661305" y="5291358"/>
            <a:ext cx="8094457" cy="1056120"/>
          </a:xfrm>
          <a:prstGeom prst="rect">
            <a:avLst/>
          </a:prstGeom>
          <a:solidFill>
            <a:schemeClr val="accent2">
              <a:hueOff val="-2473792"/>
              <a:satOff val="-50209"/>
              <a:lumOff val="23543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6" name="Rectangle"/>
          <p:cNvSpPr/>
          <p:nvPr/>
        </p:nvSpPr>
        <p:spPr>
          <a:xfrm>
            <a:off x="1081701" y="6926583"/>
            <a:ext cx="11253666" cy="250543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7" name="Rectangle"/>
          <p:cNvSpPr/>
          <p:nvPr/>
        </p:nvSpPr>
        <p:spPr>
          <a:xfrm>
            <a:off x="1380902" y="3865133"/>
            <a:ext cx="10655263" cy="1173539"/>
          </a:xfrm>
          <a:prstGeom prst="rect">
            <a:avLst/>
          </a:prstGeom>
          <a:solidFill>
            <a:schemeClr val="accent1">
              <a:satOff val="-3355"/>
              <a:lumOff val="26614"/>
              <a:alpha val="48352"/>
            </a:schemeClr>
          </a:solidFill>
          <a:ln w="25400">
            <a:solidFill>
              <a:srgbClr val="000000">
                <a:alpha val="48352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8" name="The steps, EKF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steps, EKF:</a:t>
            </a:r>
          </a:p>
        </p:txBody>
      </p:sp>
      <p:sp>
        <p:nvSpPr>
          <p:cNvPr id="379" name="Have:"/>
          <p:cNvSpPr txBox="1"/>
          <p:nvPr/>
        </p:nvSpPr>
        <p:spPr>
          <a:xfrm>
            <a:off x="823823" y="2513009"/>
            <a:ext cx="842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Have:</a:t>
            </a:r>
          </a:p>
        </p:txBody>
      </p:sp>
      <p:pic>
        <p:nvPicPr>
          <p:cNvPr id="3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693" y="2436809"/>
            <a:ext cx="9906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13" y="2474909"/>
            <a:ext cx="889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Construct:"/>
          <p:cNvSpPr txBox="1"/>
          <p:nvPr/>
        </p:nvSpPr>
        <p:spPr>
          <a:xfrm>
            <a:off x="552733" y="3302945"/>
            <a:ext cx="1384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Construct:</a:t>
            </a:r>
          </a:p>
        </p:txBody>
      </p:sp>
      <p:sp>
        <p:nvSpPr>
          <p:cNvPr id="383" name="Now construct:"/>
          <p:cNvSpPr txBox="1"/>
          <p:nvPr/>
        </p:nvSpPr>
        <p:spPr>
          <a:xfrm>
            <a:off x="385574" y="6247586"/>
            <a:ext cx="19850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Now construct:</a:t>
            </a:r>
          </a:p>
        </p:txBody>
      </p:sp>
      <p:sp>
        <p:nvSpPr>
          <p:cNvPr id="384" name="Where:"/>
          <p:cNvSpPr txBox="1"/>
          <p:nvPr/>
        </p:nvSpPr>
        <p:spPr>
          <a:xfrm>
            <a:off x="2818468" y="8326763"/>
            <a:ext cx="101113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Where:</a:t>
            </a:r>
          </a:p>
        </p:txBody>
      </p:sp>
      <p:sp>
        <p:nvSpPr>
          <p:cNvPr id="385" name="Measurement arrives:"/>
          <p:cNvSpPr txBox="1"/>
          <p:nvPr/>
        </p:nvSpPr>
        <p:spPr>
          <a:xfrm>
            <a:off x="2852912" y="5420163"/>
            <a:ext cx="283949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Measurement arrives: </a:t>
            </a:r>
          </a:p>
        </p:txBody>
      </p:sp>
      <p:sp>
        <p:nvSpPr>
          <p:cNvPr id="386" name="Line"/>
          <p:cNvSpPr/>
          <p:nvPr/>
        </p:nvSpPr>
        <p:spPr>
          <a:xfrm>
            <a:off x="12295334" y="7249369"/>
            <a:ext cx="46511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7" name="Line"/>
          <p:cNvSpPr/>
          <p:nvPr/>
        </p:nvSpPr>
        <p:spPr>
          <a:xfrm flipV="1">
            <a:off x="12768110" y="2772228"/>
            <a:ext cx="1" cy="44829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8" name="Line"/>
          <p:cNvSpPr/>
          <p:nvPr/>
        </p:nvSpPr>
        <p:spPr>
          <a:xfrm flipH="1" flipV="1">
            <a:off x="9349817" y="2817660"/>
            <a:ext cx="343750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339" y="4178851"/>
            <a:ext cx="33782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362" y="4178851"/>
            <a:ext cx="59690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994" y="5584468"/>
            <a:ext cx="26416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8" y="7190294"/>
            <a:ext cx="63500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5084" y="7190294"/>
            <a:ext cx="41529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8473" y="8617826"/>
            <a:ext cx="7518401" cy="67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Outcome and iss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Outcome and issues</a:t>
            </a:r>
          </a:p>
        </p:txBody>
      </p:sp>
      <p:sp>
        <p:nvSpPr>
          <p:cNvPr id="397" name="In principle, can now filter position/orientation wrt ma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principle, can now filter position/orientation wrt map</a:t>
            </a:r>
          </a:p>
          <a:p>
            <a:pPr marL="1131122" lvl="1" indent="-356422"/>
            <a:r>
              <a:t>linearize dynamics following recipe above</a:t>
            </a:r>
          </a:p>
          <a:p>
            <a:pPr marL="1131122" lvl="1" indent="-356422"/>
            <a:r>
              <a:t>linearize measurements ditto</a:t>
            </a:r>
          </a:p>
          <a:p>
            <a:r>
              <a:t>There could be problems</a:t>
            </a:r>
          </a:p>
          <a:p>
            <a:pPr marL="1131122" lvl="1" indent="-356422"/>
            <a:r>
              <a:t>EKF’s are fine if the linearization is reliable</a:t>
            </a:r>
          </a:p>
          <a:p>
            <a:pPr marL="1575622" lvl="2" indent="-356422"/>
            <a:r>
              <a:t>can be awful if not (examples)</a:t>
            </a:r>
          </a:p>
          <a:p>
            <a:pPr marL="1131122" lvl="1" indent="-356422"/>
            <a:r>
              <a:t>in fact, the map points are uncertain</a:t>
            </a:r>
          </a:p>
          <a:p>
            <a:pPr marL="1575622" lvl="2" indent="-356422"/>
            <a:r>
              <a:t>why not try to make/update map while moving?  SLAM, to follow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xample: Hard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Example: Hard localization</a:t>
            </a:r>
          </a:p>
        </p:txBody>
      </p:sp>
      <p:sp>
        <p:nvSpPr>
          <p:cNvPr id="62" name="Example we saw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we saw</a:t>
            </a:r>
          </a:p>
          <a:p>
            <a:pPr lvl="1"/>
            <a:r>
              <a:t>Assume </a:t>
            </a:r>
          </a:p>
          <a:p>
            <a:pPr marL="1575622" lvl="2" indent="-356422"/>
            <a:r>
              <a:t>car state is (position; velocity; acceleration)</a:t>
            </a:r>
          </a:p>
          <a:p>
            <a:pPr marL="2020122" lvl="3" indent="-356422"/>
            <a:r>
              <a:t>it doesn’t rotate!</a:t>
            </a:r>
          </a:p>
          <a:p>
            <a:pPr marL="2020122" lvl="3" indent="-356422"/>
            <a:r>
              <a:t>this yields D_i, and noise</a:t>
            </a:r>
          </a:p>
          <a:p>
            <a:pPr marL="1575622" lvl="2" indent="-356422"/>
            <a:r>
              <a:t>we know  M_i and noise for beacons</a:t>
            </a:r>
          </a:p>
          <a:p>
            <a:pPr marL="1131122" lvl="1" indent="-356422"/>
            <a:r>
              <a:t>Then it’s all easy (plug in equations and go)</a:t>
            </a:r>
          </a:p>
          <a:p>
            <a:pPr marL="1131122" lvl="1" indent="-356422"/>
            <a:endParaRPr/>
          </a:p>
          <a:p>
            <a:r>
              <a:t>but what if we localize with IRLS?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IRLS loc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IRLS localization</a:t>
            </a:r>
          </a:p>
        </p:txBody>
      </p:sp>
      <p:sp>
        <p:nvSpPr>
          <p:cNvPr id="65" name="Write state of vehic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Write state of vehicle:</a:t>
            </a:r>
          </a:p>
          <a:p>
            <a:endParaRPr/>
          </a:p>
          <a:p>
            <a:r>
              <a:t>Can extract position as:</a:t>
            </a:r>
          </a:p>
          <a:p>
            <a:endParaRPr/>
          </a:p>
          <a:p>
            <a:r>
              <a:t>State update is:</a:t>
            </a:r>
          </a:p>
          <a:p>
            <a:endParaRPr/>
          </a:p>
          <a:p>
            <a:r>
              <a:t>Measurement is:</a:t>
            </a:r>
          </a:p>
        </p:txBody>
      </p:sp>
      <p:pic>
        <p:nvPicPr>
          <p:cNvPr id="6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60" y="6009190"/>
            <a:ext cx="32004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713" y="7906426"/>
            <a:ext cx="42672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421" y="3484735"/>
            <a:ext cx="36449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665" y="5077163"/>
            <a:ext cx="1993901" cy="4445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HUH?"/>
          <p:cNvSpPr txBox="1"/>
          <p:nvPr/>
        </p:nvSpPr>
        <p:spPr>
          <a:xfrm>
            <a:off x="5103128" y="8940546"/>
            <a:ext cx="90993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HUH?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arder localization tri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Harder localization trick</a:t>
            </a:r>
          </a:p>
        </p:txBody>
      </p:sp>
      <p:sp>
        <p:nvSpPr>
          <p:cNvPr id="73" name="Model the cost function a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Model the cost function as:</a:t>
            </a:r>
          </a:p>
          <a:p>
            <a:endParaRPr/>
          </a:p>
          <a:p>
            <a:endParaRPr/>
          </a:p>
          <a:p>
            <a:endParaRPr/>
          </a:p>
          <a:p>
            <a:pPr marL="1131122" lvl="1" indent="-356422"/>
            <a:r>
              <a:t>at the minimum - so actually, v=0</a:t>
            </a:r>
          </a:p>
          <a:p>
            <a:pPr marL="1131122" lvl="1" indent="-356422"/>
            <a:r>
              <a:t>now the cost function might be slightly wrong, which will cause errors in u</a:t>
            </a:r>
          </a:p>
          <a:p>
            <a:pPr marL="1131122" lvl="1" indent="-356422"/>
            <a:r>
              <a:t>if we use the model:</a:t>
            </a:r>
          </a:p>
          <a:p>
            <a:pPr marL="1131122" lvl="1" indent="-356422"/>
            <a:endParaRPr/>
          </a:p>
          <a:p>
            <a:pPr marL="1131122" lvl="1" indent="-356422"/>
            <a:endParaRPr/>
          </a:p>
          <a:p>
            <a:pPr marL="1131122" lvl="1" indent="-356422"/>
            <a:r>
              <a:t>then we have:</a:t>
            </a:r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555" y="3699692"/>
            <a:ext cx="99949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77" y="7993445"/>
            <a:ext cx="18669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234" y="6190709"/>
            <a:ext cx="4394201" cy="5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Line"/>
          <p:cNvSpPr/>
          <p:nvPr/>
        </p:nvSpPr>
        <p:spPr>
          <a:xfrm flipV="1">
            <a:off x="12507247" y="7004240"/>
            <a:ext cx="1" cy="7090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81" y="7583016"/>
            <a:ext cx="4521201" cy="100330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And a kind of “evenness” property"/>
          <p:cNvSpPr txBox="1"/>
          <p:nvPr/>
        </p:nvSpPr>
        <p:spPr>
          <a:xfrm>
            <a:off x="3159417" y="8827793"/>
            <a:ext cx="44309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And a kind of “evenness” property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Harder localization trick, I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Harder localization trick, II</a:t>
            </a:r>
          </a:p>
        </p:txBody>
      </p:sp>
      <p:sp>
        <p:nvSpPr>
          <p:cNvPr id="82" name="This property is reasonab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endParaRPr/>
          </a:p>
          <a:p>
            <a:endParaRPr/>
          </a:p>
          <a:p>
            <a:r>
              <a:t>This property is reasonable:</a:t>
            </a:r>
          </a:p>
          <a:p>
            <a:pPr marL="1131122" lvl="1" indent="-356422"/>
            <a:r>
              <a:t>we can’t tell noise directions apart by their effect on the cost function</a:t>
            </a:r>
          </a:p>
          <a:p>
            <a:pPr marL="1131122" lvl="1" indent="-356422"/>
            <a:endParaRPr/>
          </a:p>
          <a:p>
            <a:r>
              <a:t>Now we’re in business: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45" y="6259010"/>
            <a:ext cx="38354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Line"/>
          <p:cNvSpPr/>
          <p:nvPr/>
        </p:nvSpPr>
        <p:spPr>
          <a:xfrm flipV="1">
            <a:off x="8192924" y="7848367"/>
            <a:ext cx="855547" cy="126810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" name="Hessian of cost function at best location"/>
          <p:cNvSpPr txBox="1"/>
          <p:nvPr/>
        </p:nvSpPr>
        <p:spPr>
          <a:xfrm>
            <a:off x="7991581" y="9105899"/>
            <a:ext cx="49899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Hessian of cost function at best location</a:t>
            </a:r>
          </a:p>
        </p:txBody>
      </p:sp>
      <p:pic>
        <p:nvPicPr>
          <p:cNvPr id="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446" y="7205056"/>
            <a:ext cx="42926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Choose this"/>
          <p:cNvSpPr txBox="1"/>
          <p:nvPr/>
        </p:nvSpPr>
        <p:spPr>
          <a:xfrm>
            <a:off x="5936832" y="8964958"/>
            <a:ext cx="154528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Choose this</a:t>
            </a:r>
          </a:p>
        </p:txBody>
      </p:sp>
      <p:sp>
        <p:nvSpPr>
          <p:cNvPr id="88" name="Line"/>
          <p:cNvSpPr/>
          <p:nvPr/>
        </p:nvSpPr>
        <p:spPr>
          <a:xfrm flipV="1">
            <a:off x="7537977" y="7784339"/>
            <a:ext cx="958390" cy="13963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61" y="2905855"/>
            <a:ext cx="5734219" cy="234930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OK"/>
          <p:cNvSpPr txBox="1"/>
          <p:nvPr/>
        </p:nvSpPr>
        <p:spPr>
          <a:xfrm>
            <a:off x="4129633" y="5683249"/>
            <a:ext cx="55453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OK</a:t>
            </a:r>
          </a:p>
        </p:txBody>
      </p:sp>
      <p:sp>
        <p:nvSpPr>
          <p:cNvPr id="92" name="Not OK"/>
          <p:cNvSpPr txBox="1"/>
          <p:nvPr/>
        </p:nvSpPr>
        <p:spPr>
          <a:xfrm>
            <a:off x="7291933" y="5683249"/>
            <a:ext cx="108793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Not OK</a:t>
            </a:r>
          </a:p>
        </p:txBody>
      </p:sp>
      <p:sp>
        <p:nvSpPr>
          <p:cNvPr id="93" name="Formally:  car is non-holonomic"/>
          <p:cNvSpPr txBox="1"/>
          <p:nvPr/>
        </p:nvSpPr>
        <p:spPr>
          <a:xfrm>
            <a:off x="1323230" y="7524749"/>
            <a:ext cx="405914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Formally:  car is non-holonomic</a:t>
            </a:r>
          </a:p>
        </p:txBody>
      </p:sp>
      <p:sp>
        <p:nvSpPr>
          <p:cNvPr id="94" name="Example: Nasty dynamical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Example: </a:t>
            </a:r>
            <a:r>
              <a:rPr lang="en-US" dirty="0"/>
              <a:t>a car has a nasty </a:t>
            </a:r>
            <a:r>
              <a:rPr dirty="0"/>
              <a:t>dynamical model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uilding a movemen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Building a movement model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8" y="6962385"/>
            <a:ext cx="770244" cy="959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84" y="2570956"/>
            <a:ext cx="5334001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56" y="2716764"/>
            <a:ext cx="2466888" cy="1359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latex-image-1.pdf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6616700"/>
            <a:ext cx="4203700" cy="165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 general movement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general movement model</a:t>
            </a:r>
          </a:p>
        </p:txBody>
      </p:sp>
      <p:pic>
        <p:nvPicPr>
          <p:cNvPr id="1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3" y="2367965"/>
            <a:ext cx="3198407" cy="2039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29" y="4603282"/>
            <a:ext cx="81407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HIS ISN’T LINEAR!"/>
          <p:cNvSpPr txBox="1"/>
          <p:nvPr/>
        </p:nvSpPr>
        <p:spPr>
          <a:xfrm>
            <a:off x="9961381" y="5157544"/>
            <a:ext cx="293637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 ISN’T LINEAR!</a:t>
            </a:r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82" y="7502038"/>
            <a:ext cx="48514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For sufficiently small timestep, bounded rate of change in angle, we get"/>
          <p:cNvSpPr txBox="1"/>
          <p:nvPr/>
        </p:nvSpPr>
        <p:spPr>
          <a:xfrm>
            <a:off x="825211" y="6643210"/>
            <a:ext cx="884113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 sufficiently small timestep, bounded rate of change in angle, we get</a:t>
            </a:r>
          </a:p>
        </p:txBody>
      </p:sp>
      <p:sp>
        <p:nvSpPr>
          <p:cNvPr id="108" name="v, u parameters of motion"/>
          <p:cNvSpPr txBox="1"/>
          <p:nvPr/>
        </p:nvSpPr>
        <p:spPr>
          <a:xfrm>
            <a:off x="6956841" y="7753826"/>
            <a:ext cx="32347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v, u parameters of motion</a:t>
            </a:r>
          </a:p>
        </p:txBody>
      </p:sp>
      <p:sp>
        <p:nvSpPr>
          <p:cNvPr id="109" name="THIS ISN’T LINEAR!"/>
          <p:cNvSpPr txBox="1"/>
          <p:nvPr/>
        </p:nvSpPr>
        <p:spPr>
          <a:xfrm>
            <a:off x="7007383" y="8681218"/>
            <a:ext cx="293637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THIS ISN’T LINEAR!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ts val="2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747</Words>
  <Application>Microsoft Macintosh PowerPoint</Application>
  <PresentationFormat>Custom</PresentationFormat>
  <Paragraphs>184</Paragraphs>
  <Slides>26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Gill Sans</vt:lpstr>
      <vt:lpstr>Lucida Grande</vt:lpstr>
      <vt:lpstr>Times Roman</vt:lpstr>
      <vt:lpstr>White</vt:lpstr>
      <vt:lpstr>The Extended Kalman Filter</vt:lpstr>
      <vt:lpstr>The Kalman filter is wonderful, but…</vt:lpstr>
      <vt:lpstr>Example: Hard localization</vt:lpstr>
      <vt:lpstr>IRLS localization</vt:lpstr>
      <vt:lpstr>Harder localization trick</vt:lpstr>
      <vt:lpstr>Harder localization trick, II</vt:lpstr>
      <vt:lpstr>Example: a car has a nasty dynamical model</vt:lpstr>
      <vt:lpstr>Building a movement model</vt:lpstr>
      <vt:lpstr>A general movement model</vt:lpstr>
      <vt:lpstr>The extended Kalman filter</vt:lpstr>
      <vt:lpstr>The steps, KF:</vt:lpstr>
      <vt:lpstr>The steps, KF:</vt:lpstr>
      <vt:lpstr>Recall:  The Kalman filter</vt:lpstr>
      <vt:lpstr>Linearization and noise</vt:lpstr>
      <vt:lpstr>Linearization and noise</vt:lpstr>
      <vt:lpstr>The extended Kalman filter</vt:lpstr>
      <vt:lpstr>The steps, EKF:</vt:lpstr>
      <vt:lpstr>The steps, EKF:</vt:lpstr>
      <vt:lpstr>The extended Kalman filter</vt:lpstr>
      <vt:lpstr>Recall:  The steps, KF:</vt:lpstr>
      <vt:lpstr>The steps, EKF:</vt:lpstr>
      <vt:lpstr>Recall:  The steps, KF:</vt:lpstr>
      <vt:lpstr>The steps, EKF:</vt:lpstr>
      <vt:lpstr>Recall:  The steps, KF:</vt:lpstr>
      <vt:lpstr>The steps, EKF:</vt:lpstr>
      <vt:lpstr>Outcome and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Extended Kalman Filter</dc:title>
  <cp:lastModifiedBy>Forsyth, David Alexander</cp:lastModifiedBy>
  <cp:revision>2</cp:revision>
  <dcterms:modified xsi:type="dcterms:W3CDTF">2023-11-29T16:08:22Z</dcterms:modified>
</cp:coreProperties>
</file>