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1pPr>
    <a:lvl2pPr marL="0" marR="0" indent="3429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2pPr>
    <a:lvl3pPr marL="0" marR="0" indent="6858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3pPr>
    <a:lvl4pPr marL="0" marR="0" indent="10287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4pPr>
    <a:lvl5pPr marL="0" marR="0" indent="13716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5pPr>
    <a:lvl6pPr marL="0" marR="0" indent="17145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6pPr>
    <a:lvl7pPr marL="0" marR="0" indent="20574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7pPr>
    <a:lvl8pPr marL="0" marR="0" indent="24003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8pPr>
    <a:lvl9pPr marL="0" marR="0" indent="27432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4A9BC294-FFE2-49D5-8D69-9E1BD2C41BD5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94"/>
  </p:normalViewPr>
  <p:slideViewPr>
    <p:cSldViewPr snapToGrid="0">
      <p:cViewPr varScale="1">
        <p:scale>
          <a:sx n="85" d="100"/>
          <a:sy n="85" d="100"/>
        </p:scale>
        <p:origin x="1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5700"/>
              </a:lnSpc>
              <a:tabLst>
                <a:tab pos="1219200" algn="l"/>
              </a:tabLst>
              <a:defRPr sz="4800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anchor="ctr"/>
          <a:lstStyle>
            <a:lvl1pPr marL="792730" indent="-475230" algn="l">
              <a:buSzPct val="171429"/>
              <a:buFont typeface="Gill Sans"/>
              <a:buChar char="•"/>
              <a:tabLst>
                <a:tab pos="1435100" algn="l"/>
              </a:tabLst>
            </a:lvl1pPr>
            <a:lvl2pPr marL="1188272" indent="-413572" algn="l">
              <a:buSzPct val="171429"/>
              <a:buFont typeface="Gill Sans"/>
              <a:buChar char="•"/>
              <a:tabLst>
                <a:tab pos="1828800" algn="l"/>
              </a:tabLst>
            </a:lvl2pPr>
            <a:lvl3pPr marL="1632772" indent="-413572" algn="l">
              <a:buSzPct val="171429"/>
              <a:buFont typeface="Gill Sans"/>
              <a:buChar char="•"/>
              <a:tabLst>
                <a:tab pos="2273300" algn="l"/>
              </a:tabLst>
              <a:defRPr>
                <a:solidFill>
                  <a:srgbClr val="000000"/>
                </a:solidFill>
              </a:defRPr>
            </a:lvl3pPr>
            <a:lvl4pPr marL="2077272" indent="-413572" algn="l">
              <a:buSzPct val="171429"/>
              <a:buFont typeface="Gill Sans"/>
              <a:buChar char="•"/>
              <a:tabLst>
                <a:tab pos="2717800" algn="l"/>
              </a:tabLst>
              <a:defRPr>
                <a:solidFill>
                  <a:srgbClr val="000000"/>
                </a:solidFill>
              </a:defRPr>
            </a:lvl4pPr>
            <a:lvl5pPr marL="2534472" indent="-413572" algn="l">
              <a:buSzPct val="171429"/>
              <a:buFont typeface="Gill Sans"/>
              <a:buChar char="•"/>
              <a:tabLst>
                <a:tab pos="3175000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E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indent="0">
              <a:tabLst>
                <a:tab pos="1219200" algn="l"/>
              </a:tabLst>
            </a:lvl1pPr>
          </a:lstStyle>
          <a:p>
            <a:r>
              <a:t>Title Text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bg>
      <p:bgPr>
        <a:solidFill>
          <a:srgbClr val="FA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5700"/>
              </a:lnSpc>
              <a:tabLst>
                <a:tab pos="1219200" algn="l"/>
              </a:tabLst>
              <a:defRPr sz="4800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anchor="ctr"/>
          <a:lstStyle>
            <a:lvl1pPr marL="792730" indent="-475230" algn="l">
              <a:buSzPct val="171429"/>
              <a:buFont typeface="Gill Sans"/>
              <a:buChar char="•"/>
              <a:tabLst>
                <a:tab pos="1435100" algn="l"/>
              </a:tabLst>
            </a:lvl1pPr>
            <a:lvl2pPr marL="1188272" indent="-413572" algn="l">
              <a:buSzPct val="171429"/>
              <a:buFont typeface="Gill Sans"/>
              <a:buChar char="•"/>
              <a:tabLst>
                <a:tab pos="1828800" algn="l"/>
              </a:tabLst>
            </a:lvl2pPr>
            <a:lvl3pPr marL="1632772" indent="-413572" algn="l">
              <a:buSzPct val="171429"/>
              <a:buFont typeface="Gill Sans"/>
              <a:buChar char="•"/>
              <a:tabLst>
                <a:tab pos="2273300" algn="l"/>
              </a:tabLst>
              <a:defRPr>
                <a:solidFill>
                  <a:srgbClr val="000000"/>
                </a:solidFill>
              </a:defRPr>
            </a:lvl3pPr>
            <a:lvl4pPr marL="2077272" indent="-413572" algn="l">
              <a:buSzPct val="171429"/>
              <a:buFont typeface="Gill Sans"/>
              <a:buChar char="•"/>
              <a:tabLst>
                <a:tab pos="2717800" algn="l"/>
              </a:tabLst>
              <a:defRPr>
                <a:solidFill>
                  <a:srgbClr val="000000"/>
                </a:solidFill>
              </a:defRPr>
            </a:lvl4pPr>
            <a:lvl5pPr marL="2534472" indent="-413572" algn="l">
              <a:buSzPct val="171429"/>
              <a:buFont typeface="Gill Sans"/>
              <a:buChar char="•"/>
              <a:tabLst>
                <a:tab pos="3175000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2pPr>
              <a:lnSpc>
                <a:spcPts val="2800"/>
              </a:lnSpc>
              <a:defRPr sz="2400"/>
            </a:lvl2pPr>
            <a:lvl3pPr>
              <a:lnSpc>
                <a:spcPts val="2800"/>
              </a:lnSpc>
              <a:defRPr sz="2400">
                <a:solidFill>
                  <a:srgbClr val="FFFFFF"/>
                </a:solidFill>
              </a:defRPr>
            </a:lvl3pPr>
            <a:lvl4pPr>
              <a:lnSpc>
                <a:spcPts val="2800"/>
              </a:lnSpc>
              <a:defRPr sz="2400">
                <a:solidFill>
                  <a:srgbClr val="FFFFFF"/>
                </a:solidFill>
              </a:defRPr>
            </a:lvl4pPr>
            <a:lvl5pPr>
              <a:lnSpc>
                <a:spcPts val="2800"/>
              </a:lnSpc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3650" y="9283700"/>
            <a:ext cx="317500" cy="3429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 anchor="ctr">
            <a:spAutoFit/>
          </a:bodyPr>
          <a:lstStyle>
            <a:lvl1pPr>
              <a:lnSpc>
                <a:spcPts val="2100"/>
              </a:lnSpc>
              <a:defRPr sz="18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-381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1905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4191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6477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8763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11049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13335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5621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7907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1pPr>
      <a:lvl2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2pPr>
      <a:lvl3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3pPr>
      <a:lvl4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4pPr>
      <a:lvl5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5pPr>
      <a:lvl6pPr marL="0" marR="0" indent="35560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6pPr>
      <a:lvl7pPr marL="0" marR="0" indent="71120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7pPr>
      <a:lvl8pPr marL="0" marR="0" indent="106680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8pPr>
      <a:lvl9pPr marL="0" marR="0" indent="142240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9pPr>
    </p:bodyStyle>
    <p:otherStyle>
      <a:lvl1pPr marL="0" marR="0" indent="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2.04143.pdf" TargetMode="External"/><Relationship Id="rId2" Type="http://schemas.openxmlformats.org/officeDocument/2006/relationships/hyperlink" Target="https://people.ee.ethz.ch/~csakarid/SFSU_synthetic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Weather, Regression and Specul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The Weather</a:t>
            </a:r>
            <a:endParaRPr dirty="0"/>
          </a:p>
        </p:txBody>
      </p:sp>
      <p:sp>
        <p:nvSpPr>
          <p:cNvPr id="56" name="D.A. Forsyth, UIUC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D.A. Forsyth, UIUC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935" y="1021122"/>
            <a:ext cx="3517901" cy="894080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Line"/>
          <p:cNvSpPr/>
          <p:nvPr/>
        </p:nvSpPr>
        <p:spPr>
          <a:xfrm flipH="1">
            <a:off x="4869756" y="5491522"/>
            <a:ext cx="247878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6" name="Line"/>
          <p:cNvSpPr/>
          <p:nvPr/>
        </p:nvSpPr>
        <p:spPr>
          <a:xfrm flipH="1">
            <a:off x="458467" y="5491522"/>
            <a:ext cx="278251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7" name="Cross sectional area of “slab” is E…"/>
          <p:cNvSpPr txBox="1"/>
          <p:nvPr/>
        </p:nvSpPr>
        <p:spPr>
          <a:xfrm>
            <a:off x="6929907" y="387403"/>
            <a:ext cx="5947917" cy="452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Cross sectional area of “slab” is E</a:t>
            </a:r>
          </a:p>
          <a:p>
            <a:r>
              <a:t>Contains particles, radius r, density rho</a:t>
            </a:r>
          </a:p>
          <a:p>
            <a:endParaRPr/>
          </a:p>
          <a:p>
            <a:r>
              <a:t>Too few to overlap when projected</a:t>
            </a:r>
          </a:p>
          <a:p>
            <a:endParaRPr/>
          </a:p>
          <a:p>
            <a:r>
              <a:t>% light absorbed = (area of projected particles)/</a:t>
            </a:r>
          </a:p>
          <a:p>
            <a:r>
              <a:t>(area of slab)</a:t>
            </a:r>
          </a:p>
          <a:p>
            <a:endParaRPr/>
          </a:p>
          <a:p>
            <a:r>
              <a:t>This is:  </a:t>
            </a:r>
          </a:p>
          <a:p>
            <a:endParaRPr/>
          </a:p>
          <a:p>
            <a:endParaRPr/>
          </a:p>
        </p:txBody>
      </p:sp>
      <p:pic>
        <p:nvPicPr>
          <p:cNvPr id="98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521" y="4202692"/>
            <a:ext cx="43307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latex-image-1.pdf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704" y="7527894"/>
            <a:ext cx="4419601" cy="62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Eye is at 0"/>
          <p:cNvSpPr txBox="1"/>
          <p:nvPr/>
        </p:nvSpPr>
        <p:spPr>
          <a:xfrm>
            <a:off x="7753450" y="8885880"/>
            <a:ext cx="13924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Eye is at 0</a:t>
            </a:r>
          </a:p>
        </p:txBody>
      </p:sp>
      <p:sp>
        <p:nvSpPr>
          <p:cNvPr id="101" name="Intensity at T"/>
          <p:cNvSpPr txBox="1"/>
          <p:nvPr/>
        </p:nvSpPr>
        <p:spPr>
          <a:xfrm>
            <a:off x="9789327" y="8885880"/>
            <a:ext cx="17341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Intensity at T</a:t>
            </a:r>
          </a:p>
        </p:txBody>
      </p:sp>
      <p:sp>
        <p:nvSpPr>
          <p:cNvPr id="102" name="Line"/>
          <p:cNvSpPr/>
          <p:nvPr/>
        </p:nvSpPr>
        <p:spPr>
          <a:xfrm flipV="1">
            <a:off x="10025514" y="8206887"/>
            <a:ext cx="1" cy="6223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3" name="Line"/>
          <p:cNvSpPr/>
          <p:nvPr/>
        </p:nvSpPr>
        <p:spPr>
          <a:xfrm flipV="1">
            <a:off x="8608877" y="8206887"/>
            <a:ext cx="1" cy="6223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32" y="228600"/>
            <a:ext cx="9268268" cy="909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From Lynch and Livingstone, Color and Light in Nature"/>
          <p:cNvSpPr/>
          <p:nvPr/>
        </p:nvSpPr>
        <p:spPr>
          <a:xfrm>
            <a:off x="2550839" y="9245600"/>
            <a:ext cx="6979891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From Lynch and Livingstone, Color and Light in Nature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50" y="3278476"/>
            <a:ext cx="4233398" cy="3196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032" y="3320689"/>
            <a:ext cx="3780964" cy="31122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his sort of thing affects detectors, etc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sort of thing affects detectors, etc.</a:t>
            </a:r>
          </a:p>
        </p:txBody>
      </p:sp>
      <p:sp>
        <p:nvSpPr>
          <p:cNvPr id="112" name="Fairly clear (more later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Fairly clear (more later)</a:t>
            </a:r>
          </a:p>
          <a:p>
            <a:r>
              <a:t>What to do:</a:t>
            </a:r>
          </a:p>
          <a:p>
            <a:pPr lvl="1"/>
            <a:r>
              <a:t>Train detectors on real weather images</a:t>
            </a:r>
          </a:p>
          <a:p>
            <a:pPr lvl="2"/>
            <a:r>
              <a:t>hard - </a:t>
            </a:r>
            <a:r>
              <a: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rPr>
              <a:t>collect and mark them up</a:t>
            </a:r>
            <a:r>
              <a:t>; rich collection of effects</a:t>
            </a:r>
          </a:p>
          <a:p>
            <a:pPr lvl="2"/>
            <a:r>
              <a:t>mostly, this won’t work out</a:t>
            </a:r>
          </a:p>
          <a:p>
            <a:pPr lvl="1"/>
            <a:r>
              <a:t>Remove weather effects, then apply detector</a:t>
            </a:r>
          </a:p>
          <a:p>
            <a:pPr lvl="2"/>
            <a:r>
              <a:t>Q:  Remove how?  </a:t>
            </a:r>
          </a:p>
          <a:p>
            <a:pPr lvl="3"/>
            <a:r>
              <a:t>Simple physics</a:t>
            </a:r>
          </a:p>
          <a:p>
            <a:pPr lvl="3"/>
            <a:r>
              <a:t>Regression (next)</a:t>
            </a:r>
          </a:p>
          <a:p>
            <a:pPr lvl="1"/>
            <a:r>
              <a:t>Take training images, synthesize weather on top</a:t>
            </a:r>
          </a:p>
          <a:p>
            <a:pPr lvl="2"/>
            <a:r>
              <a:t>Q: How?</a:t>
            </a:r>
          </a:p>
          <a:p>
            <a:pPr lvl="3"/>
            <a:r>
              <a:t>complicated mixture of physics and advanced regression tricks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aired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Paired data</a:t>
            </a:r>
          </a:p>
        </p:txBody>
      </p:sp>
      <p:sp>
        <p:nvSpPr>
          <p:cNvPr id="115" name="Collect data on good days, bad day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Collect data on good days, bad days</a:t>
            </a:r>
          </a:p>
          <a:p>
            <a:pPr lvl="1"/>
            <a:r>
              <a:t>along the same routes, w/ GPS</a:t>
            </a:r>
          </a:p>
          <a:p>
            <a:pPr lvl="1"/>
            <a:r>
              <a:t>use dynamic programming, GPS to compute alignment at the image level</a:t>
            </a:r>
          </a:p>
          <a:p>
            <a:r>
              <a:t>Now label</a:t>
            </a:r>
          </a:p>
          <a:p>
            <a:pPr lvl="1"/>
            <a:r>
              <a:t>annotator labels bad image round 1</a:t>
            </a:r>
          </a:p>
          <a:p>
            <a:pPr lvl="1"/>
            <a:r>
              <a:t>compares to good image; fixes labelling round 2</a:t>
            </a:r>
          </a:p>
        </p:txBody>
      </p:sp>
      <p:pic>
        <p:nvPicPr>
          <p:cNvPr id="1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5926388"/>
            <a:ext cx="11607800" cy="2222501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akaridis et al, 21"/>
          <p:cNvSpPr txBox="1"/>
          <p:nvPr/>
        </p:nvSpPr>
        <p:spPr>
          <a:xfrm>
            <a:off x="1614915" y="8559799"/>
            <a:ext cx="229820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Sakaridis et al, 21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eather and Specu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Weather and Speculation</a:t>
            </a:r>
          </a:p>
        </p:txBody>
      </p:sp>
      <p:sp>
        <p:nvSpPr>
          <p:cNvPr id="120" name="0: Wh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0: Why</a:t>
            </a:r>
          </a:p>
          <a:p>
            <a:r>
              <a:t>I: Weather</a:t>
            </a:r>
          </a:p>
          <a:p>
            <a:pPr lvl="1"/>
            <a:r>
              <a:t>simple physics of fog; </a:t>
            </a:r>
          </a:p>
          <a:p>
            <a:r>
              <a:t>II:  Image regression</a:t>
            </a:r>
          </a:p>
          <a:p>
            <a:pPr lvl="1"/>
            <a:r>
              <a:t>images from images, using training data</a:t>
            </a:r>
          </a:p>
          <a:p>
            <a:r>
              <a:t>II: Weather, more</a:t>
            </a:r>
          </a:p>
          <a:p>
            <a:pPr lvl="1"/>
            <a:r>
              <a:t>what to do? correct, or train on weather data; either requires simulation</a:t>
            </a:r>
          </a:p>
          <a:p>
            <a:r>
              <a:t>III: Speculation</a:t>
            </a:r>
          </a:p>
          <a:p>
            <a:pPr lvl="1"/>
            <a:r>
              <a:t>the idea of image generation; adversaries</a:t>
            </a:r>
          </a:p>
          <a:p>
            <a:pPr lvl="1"/>
            <a:r>
              <a:t>fun with styleGAN -II relighting</a:t>
            </a:r>
          </a:p>
          <a:p>
            <a:pPr lvl="1"/>
            <a:r>
              <a:t>extreme case:  NERFY representations and weather NERF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Fog and airligh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Fog and airlight</a:t>
            </a:r>
          </a:p>
        </p:txBody>
      </p:sp>
      <p:sp>
        <p:nvSpPr>
          <p:cNvPr id="123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his sort of thing affects detectors, etc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sort of thing affects detectors, etc.</a:t>
            </a:r>
          </a:p>
        </p:txBody>
      </p:sp>
      <p:sp>
        <p:nvSpPr>
          <p:cNvPr id="126" name="Fairly clear (more later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Fairly clear (more later)</a:t>
            </a:r>
          </a:p>
          <a:p>
            <a:r>
              <a:t>What to do:</a:t>
            </a:r>
          </a:p>
          <a:p>
            <a:pPr lvl="1"/>
            <a:r>
              <a:t>Train detectors on real weather images</a:t>
            </a:r>
          </a:p>
          <a:p>
            <a:pPr lvl="2"/>
            <a:r>
              <a:t>hard - collect and mark them up; rich collection of effects</a:t>
            </a:r>
          </a:p>
          <a:p>
            <a:pPr lvl="2"/>
            <a:r>
              <a:t>mostly, this won’t work out</a:t>
            </a:r>
          </a:p>
          <a:p>
            <a:pPr lvl="1"/>
            <a:r>
              <a:t>Remove weather effects, then apply detector</a:t>
            </a:r>
          </a:p>
          <a:p>
            <a:pPr lvl="2"/>
            <a:r>
              <a:t>Q:  Remove how?  </a:t>
            </a:r>
          </a:p>
          <a:p>
            <a:pPr lvl="3">
              <a:defRPr>
                <a:solidFill>
                  <a:schemeClr val="accent5"/>
                </a:solidFill>
              </a:defRPr>
            </a:pPr>
            <a:r>
              <a:t>Simple physics</a:t>
            </a:r>
          </a:p>
          <a:p>
            <a:pPr lvl="3"/>
            <a:r>
              <a:t>Regression (next)</a:t>
            </a:r>
          </a:p>
          <a:p>
            <a:pPr lvl="1"/>
            <a:r>
              <a:t>Take training images, synthesize weather on top</a:t>
            </a:r>
          </a:p>
          <a:p>
            <a:pPr lvl="2"/>
            <a:r>
              <a:t>Q: How?</a:t>
            </a:r>
          </a:p>
          <a:p>
            <a:pPr lvl="3"/>
            <a:r>
              <a:t>complicated mixture of physics and advanced regression tricks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moving haze by physical reaso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Removing haze by physical reasoning</a:t>
            </a:r>
          </a:p>
        </p:txBody>
      </p:sp>
      <p:sp>
        <p:nvSpPr>
          <p:cNvPr id="129" name="Consequences…"/>
          <p:cNvSpPr txBox="1">
            <a:spLocks noGrp="1"/>
          </p:cNvSpPr>
          <p:nvPr>
            <p:ph type="body" sz="half" idx="1"/>
          </p:nvPr>
        </p:nvSpPr>
        <p:spPr>
          <a:xfrm>
            <a:off x="1270000" y="4124716"/>
            <a:ext cx="10464800" cy="4358884"/>
          </a:xfrm>
          <a:prstGeom prst="rect">
            <a:avLst/>
          </a:prstGeom>
        </p:spPr>
        <p:txBody>
          <a:bodyPr/>
          <a:lstStyle/>
          <a:p>
            <a:r>
              <a:t>Consequences</a:t>
            </a:r>
          </a:p>
          <a:p>
            <a:pPr lvl="1"/>
            <a:r>
              <a:t>Brightness is a depth cue</a:t>
            </a:r>
          </a:p>
          <a:p>
            <a:pPr lvl="1"/>
            <a:r>
              <a:t>Reasoning about airlight color yields dehazed image</a:t>
            </a:r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735" y="2885618"/>
            <a:ext cx="5883527" cy="673417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Image color at p"/>
          <p:cNvSpPr txBox="1"/>
          <p:nvPr/>
        </p:nvSpPr>
        <p:spPr>
          <a:xfrm>
            <a:off x="1447338" y="3752252"/>
            <a:ext cx="210309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Image color at p</a:t>
            </a:r>
          </a:p>
        </p:txBody>
      </p:sp>
      <p:sp>
        <p:nvSpPr>
          <p:cNvPr id="132" name="Surface radiance color at p"/>
          <p:cNvSpPr txBox="1"/>
          <p:nvPr/>
        </p:nvSpPr>
        <p:spPr>
          <a:xfrm>
            <a:off x="1492348" y="4415371"/>
            <a:ext cx="33806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Surface radiance color at p</a:t>
            </a:r>
          </a:p>
        </p:txBody>
      </p:sp>
      <p:sp>
        <p:nvSpPr>
          <p:cNvPr id="133" name="Absorption term, exponential in depth, at p"/>
          <p:cNvSpPr txBox="1"/>
          <p:nvPr/>
        </p:nvSpPr>
        <p:spPr>
          <a:xfrm>
            <a:off x="1397264" y="5078490"/>
            <a:ext cx="53625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Absorption term, exponential in depth, at p</a:t>
            </a:r>
          </a:p>
        </p:txBody>
      </p:sp>
      <p:sp>
        <p:nvSpPr>
          <p:cNvPr id="134" name="Airlight color at p"/>
          <p:cNvSpPr txBox="1"/>
          <p:nvPr/>
        </p:nvSpPr>
        <p:spPr>
          <a:xfrm>
            <a:off x="6449360" y="2222499"/>
            <a:ext cx="23066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Airlight color at p</a:t>
            </a:r>
          </a:p>
        </p:txBody>
      </p:sp>
      <p:sp>
        <p:nvSpPr>
          <p:cNvPr id="135" name="Line"/>
          <p:cNvSpPr/>
          <p:nvPr/>
        </p:nvSpPr>
        <p:spPr>
          <a:xfrm flipV="1">
            <a:off x="3620378" y="3455689"/>
            <a:ext cx="1" cy="67341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6" name="Line"/>
          <p:cNvSpPr/>
          <p:nvPr/>
        </p:nvSpPr>
        <p:spPr>
          <a:xfrm flipV="1">
            <a:off x="4622318" y="3455689"/>
            <a:ext cx="1" cy="10630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7" name="Line"/>
          <p:cNvSpPr/>
          <p:nvPr/>
        </p:nvSpPr>
        <p:spPr>
          <a:xfrm flipV="1">
            <a:off x="5425409" y="3455689"/>
            <a:ext cx="1" cy="16419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8" name="Line"/>
          <p:cNvSpPr/>
          <p:nvPr/>
        </p:nvSpPr>
        <p:spPr>
          <a:xfrm>
            <a:off x="6649994" y="2680724"/>
            <a:ext cx="1" cy="3596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irlight yields a depth c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Airlight yields a depth cue</a:t>
            </a:r>
          </a:p>
        </p:txBody>
      </p:sp>
      <p:sp>
        <p:nvSpPr>
          <p:cNvPr id="141" name="Assume that airlight is domina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Assume that airlight is dominant </a:t>
            </a:r>
          </a:p>
          <a:p>
            <a:pPr lvl="1"/>
            <a:r>
              <a:t>(i.e. most of light arriving at camera is airlight)</a:t>
            </a:r>
          </a:p>
          <a:p>
            <a:pPr lvl="1"/>
            <a:r>
              <a:t>then you can recover depth from a single image</a:t>
            </a:r>
          </a:p>
          <a:p>
            <a:r>
              <a:t>Disadvantages</a:t>
            </a:r>
          </a:p>
          <a:p>
            <a:pPr lvl="1"/>
            <a:r>
              <a:t>requires significant fog (but not too much) or large scales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518" y="3323535"/>
            <a:ext cx="5883527" cy="673417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Line"/>
          <p:cNvSpPr/>
          <p:nvPr/>
        </p:nvSpPr>
        <p:spPr>
          <a:xfrm flipV="1">
            <a:off x="4646541" y="3025243"/>
            <a:ext cx="1270001" cy="12700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4" name="Line"/>
          <p:cNvSpPr/>
          <p:nvPr/>
        </p:nvSpPr>
        <p:spPr>
          <a:xfrm flipH="1" flipV="1">
            <a:off x="4773541" y="3085256"/>
            <a:ext cx="1016001" cy="10160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Key poi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points</a:t>
            </a:r>
          </a:p>
        </p:txBody>
      </p:sp>
      <p:sp>
        <p:nvSpPr>
          <p:cNvPr id="59" name="Weather effects cause detectors to work poorl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Weather effects cause detectors to work poorly</a:t>
            </a:r>
          </a:p>
          <a:p>
            <a:pPr lvl="1"/>
            <a:r>
              <a:rPr dirty="0"/>
              <a:t>We can collect weathered data</a:t>
            </a:r>
          </a:p>
          <a:p>
            <a:pPr lvl="1"/>
            <a:r>
              <a:rPr dirty="0"/>
              <a:t>OR unweather using regression procedures</a:t>
            </a:r>
          </a:p>
          <a:p>
            <a:pPr lvl="1"/>
            <a:r>
              <a:rPr dirty="0"/>
              <a:t>OR we can train on artificially weathered data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6" y="-128211"/>
            <a:ext cx="6296273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Nayar and Narasimhan, 1999"/>
          <p:cNvSpPr txBox="1"/>
          <p:nvPr/>
        </p:nvSpPr>
        <p:spPr>
          <a:xfrm>
            <a:off x="6081786" y="3346449"/>
            <a:ext cx="368602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Nayar and Narasimhan, 1999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</a:t>
            </a:r>
          </a:p>
        </p:txBody>
      </p:sp>
      <p:sp>
        <p:nvSpPr>
          <p:cNvPr id="152" name="With work, this yields…"/>
          <p:cNvSpPr txBox="1">
            <a:spLocks noGrp="1"/>
          </p:cNvSpPr>
          <p:nvPr>
            <p:ph type="body" sz="half" idx="1"/>
          </p:nvPr>
        </p:nvSpPr>
        <p:spPr>
          <a:xfrm>
            <a:off x="1270000" y="5523321"/>
            <a:ext cx="10464800" cy="2960279"/>
          </a:xfrm>
          <a:prstGeom prst="rect">
            <a:avLst/>
          </a:prstGeom>
        </p:spPr>
        <p:txBody>
          <a:bodyPr/>
          <a:lstStyle/>
          <a:p>
            <a:r>
              <a:t>With work, this yields</a:t>
            </a:r>
          </a:p>
          <a:p>
            <a:pPr lvl="1"/>
            <a:r>
              <a:t>neighboring pixels with same albedo yield </a:t>
            </a:r>
          </a:p>
          <a:p>
            <a:pPr lvl="2"/>
            <a:r>
              <a:t>constraints on shading and T</a:t>
            </a:r>
          </a:p>
          <a:p>
            <a:pPr lvl="1"/>
            <a:r>
              <a:t>assume shading and T independent</a:t>
            </a:r>
          </a:p>
          <a:p>
            <a:pPr lvl="2"/>
            <a:r>
              <a:t>estimate A to yield “most independent” shading and T</a:t>
            </a:r>
          </a:p>
          <a:p>
            <a:pPr lvl="1"/>
            <a:r>
              <a:t>result:  J(p)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735" y="2885618"/>
            <a:ext cx="5883527" cy="673417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Observed"/>
          <p:cNvSpPr txBox="1"/>
          <p:nvPr/>
        </p:nvSpPr>
        <p:spPr>
          <a:xfrm>
            <a:off x="1857731" y="3752252"/>
            <a:ext cx="128230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Observed</a:t>
            </a:r>
          </a:p>
        </p:txBody>
      </p:sp>
      <p:sp>
        <p:nvSpPr>
          <p:cNvPr id="155" name="Shading x albedo"/>
          <p:cNvSpPr txBox="1"/>
          <p:nvPr/>
        </p:nvSpPr>
        <p:spPr>
          <a:xfrm>
            <a:off x="2067345" y="4415371"/>
            <a:ext cx="22306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Shading x albedo</a:t>
            </a:r>
          </a:p>
        </p:txBody>
      </p:sp>
      <p:sp>
        <p:nvSpPr>
          <p:cNvPr id="156" name="Independent of shading"/>
          <p:cNvSpPr txBox="1"/>
          <p:nvPr/>
        </p:nvSpPr>
        <p:spPr>
          <a:xfrm>
            <a:off x="2590939" y="5078490"/>
            <a:ext cx="297522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Independent of shading</a:t>
            </a:r>
          </a:p>
        </p:txBody>
      </p:sp>
      <p:sp>
        <p:nvSpPr>
          <p:cNvPr id="157" name="Airlight color - same at all points"/>
          <p:cNvSpPr txBox="1"/>
          <p:nvPr/>
        </p:nvSpPr>
        <p:spPr>
          <a:xfrm>
            <a:off x="5522458" y="2222499"/>
            <a:ext cx="416049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Airlight color - same at all points</a:t>
            </a:r>
          </a:p>
        </p:txBody>
      </p:sp>
      <p:sp>
        <p:nvSpPr>
          <p:cNvPr id="158" name="Line"/>
          <p:cNvSpPr/>
          <p:nvPr/>
        </p:nvSpPr>
        <p:spPr>
          <a:xfrm flipV="1">
            <a:off x="3620378" y="3455689"/>
            <a:ext cx="1" cy="67341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" name="Line"/>
          <p:cNvSpPr/>
          <p:nvPr/>
        </p:nvSpPr>
        <p:spPr>
          <a:xfrm flipV="1">
            <a:off x="4622318" y="3455689"/>
            <a:ext cx="1" cy="10630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" name="Line"/>
          <p:cNvSpPr/>
          <p:nvPr/>
        </p:nvSpPr>
        <p:spPr>
          <a:xfrm flipV="1">
            <a:off x="5425409" y="3455689"/>
            <a:ext cx="1" cy="16419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1" name="Line"/>
          <p:cNvSpPr/>
          <p:nvPr/>
        </p:nvSpPr>
        <p:spPr>
          <a:xfrm>
            <a:off x="6649994" y="2680724"/>
            <a:ext cx="1" cy="3596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2667000"/>
            <a:ext cx="11645900" cy="441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Fattal, 08 - note depth map AND dehaze; note also slightly odd colors"/>
          <p:cNvSpPr txBox="1"/>
          <p:nvPr/>
        </p:nvSpPr>
        <p:spPr>
          <a:xfrm>
            <a:off x="2183035" y="7605779"/>
            <a:ext cx="86387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Fattal, 08 - note depth map AND dehaze; note also slightly odd colors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2705100"/>
            <a:ext cx="10553700" cy="4343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Improved estimation by cleaner model"/>
          <p:cNvSpPr txBox="1"/>
          <p:nvPr/>
        </p:nvSpPr>
        <p:spPr>
          <a:xfrm>
            <a:off x="560434" y="1335370"/>
            <a:ext cx="48202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Improved estimation by cleaner model</a:t>
            </a:r>
          </a:p>
        </p:txBody>
      </p:sp>
      <p:sp>
        <p:nvSpPr>
          <p:cNvPr id="168" name="Fattal, 08 - note depth map AND dehaze; note also slightly odd colors"/>
          <p:cNvSpPr txBox="1"/>
          <p:nvPr/>
        </p:nvSpPr>
        <p:spPr>
          <a:xfrm>
            <a:off x="2183035" y="7605779"/>
            <a:ext cx="86387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Fattal, 08 - note depth map AND dehaze; note also slightly odd colors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his sort of thing affects detectors, etc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sort of thing affects detectors, etc.</a:t>
            </a:r>
          </a:p>
        </p:txBody>
      </p:sp>
      <p:sp>
        <p:nvSpPr>
          <p:cNvPr id="171" name="Fairly clear (more later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Fairly clear (more later)</a:t>
            </a:r>
          </a:p>
          <a:p>
            <a:r>
              <a:t>What to do:</a:t>
            </a:r>
          </a:p>
          <a:p>
            <a:pPr lvl="1"/>
            <a:r>
              <a:t>Train detectors on real weather images</a:t>
            </a:r>
          </a:p>
          <a:p>
            <a:pPr lvl="2"/>
            <a:r>
              <a:t>hard - collect and mark them up; rich collection of effects</a:t>
            </a:r>
          </a:p>
          <a:p>
            <a:pPr lvl="2"/>
            <a:r>
              <a:t>mostly, this won’t work out</a:t>
            </a:r>
          </a:p>
          <a:p>
            <a:pPr lvl="1"/>
            <a:r>
              <a:t>Remove weather effects, then apply detector</a:t>
            </a:r>
          </a:p>
          <a:p>
            <a:pPr lvl="2"/>
            <a:r>
              <a:t>Q:  Remove how?  </a:t>
            </a:r>
          </a:p>
          <a:p>
            <a:pPr lvl="3"/>
            <a:r>
              <a:t>Simple physics</a:t>
            </a:r>
          </a:p>
          <a:p>
            <a:pPr lvl="3">
              <a:defRPr>
                <a:solidFill>
                  <a:schemeClr val="accent5"/>
                </a:solidFill>
              </a:defRPr>
            </a:pPr>
            <a:r>
              <a:t>Regression </a:t>
            </a:r>
          </a:p>
          <a:p>
            <a:pPr lvl="1"/>
            <a:r>
              <a:t>Take training images, synthesize weather on top</a:t>
            </a:r>
          </a:p>
          <a:p>
            <a:pPr lvl="2"/>
            <a:r>
              <a:t>Q: How?</a:t>
            </a:r>
          </a:p>
          <a:p>
            <a:pPr lvl="3"/>
            <a:r>
              <a:t>complicated mixture of physics and advanced regression tricks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Image regr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regression</a:t>
            </a:r>
          </a:p>
        </p:txBody>
      </p:sp>
      <p:sp>
        <p:nvSpPr>
          <p:cNvPr id="174" name="Take an image, predict something “like” an imag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Take an image, predict something “like” an image</a:t>
            </a:r>
          </a:p>
          <a:p>
            <a:pPr lvl="1"/>
            <a:r>
              <a:t>Underlying technology is straightforward, significant tricks</a:t>
            </a:r>
          </a:p>
          <a:p>
            <a:r>
              <a:t>Cases</a:t>
            </a:r>
          </a:p>
          <a:p>
            <a:pPr lvl="1"/>
            <a:r>
              <a:t>train with real paired data  eg (image, foggy version of image)</a:t>
            </a:r>
          </a:p>
          <a:p>
            <a:pPr lvl="1"/>
            <a:r>
              <a:t>train with fake paired data  eg (image, simulated foggy version of image)</a:t>
            </a:r>
          </a:p>
          <a:p>
            <a:pPr lvl="1"/>
            <a:r>
              <a:t>train with unpaired data; important, we’ll ignore</a:t>
            </a:r>
          </a:p>
          <a:p>
            <a:r>
              <a:t>Motivating problems</a:t>
            </a:r>
          </a:p>
          <a:p>
            <a:pPr lvl="1"/>
            <a:r>
              <a:t>image -&gt; depth</a:t>
            </a:r>
          </a:p>
          <a:p>
            <a:pPr lvl="2"/>
            <a:r>
              <a:t>also, image pair -&gt; optic flow; low res image-&gt; high res image</a:t>
            </a:r>
          </a:p>
          <a:p>
            <a:pPr lvl="1"/>
            <a:r>
              <a:t>image -&gt; foggy image; image -&gt; rainy image</a:t>
            </a:r>
          </a:p>
          <a:p>
            <a:r>
              <a:t>Mechanics sketched yesterday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aired datase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Paired datasets</a:t>
            </a:r>
          </a:p>
        </p:txBody>
      </p:sp>
      <p:sp>
        <p:nvSpPr>
          <p:cNvPr id="177" name="Obtain pairs (hazy image, clear image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Obtain pairs (hazy image, clear image)</a:t>
            </a:r>
          </a:p>
          <a:p>
            <a:r>
              <a:t>Real data:</a:t>
            </a:r>
          </a:p>
          <a:p>
            <a:pPr lvl="1"/>
            <a:r>
              <a:t>Take photos outdoors; introduce fog; repeat</a:t>
            </a:r>
          </a:p>
          <a:p>
            <a:pPr lvl="2"/>
            <a:r>
              <a:t>NH-HAZE</a:t>
            </a:r>
          </a:p>
          <a:p>
            <a:pPr lvl="3"/>
            <a:r>
              <a:t>https://data.vision.ee.ethz.ch/cvl/ntire20/nh-haze/</a:t>
            </a:r>
          </a:p>
          <a:p>
            <a:r>
              <a:t>Synthesized data:</a:t>
            </a:r>
          </a:p>
          <a:p>
            <a:pPr lvl="1"/>
            <a:r>
              <a:t>Fake fog model on real image</a:t>
            </a:r>
          </a:p>
          <a:p>
            <a:pPr lvl="2"/>
            <a:r>
              <a:t>Foggy cityscapes </a:t>
            </a:r>
          </a:p>
          <a:p>
            <a:pPr lvl="3"/>
            <a:r>
              <a:rPr u="sng">
                <a:hlinkClick r:id="rId2"/>
              </a:rPr>
              <a:t>https://people.ee.ethz.ch/~csakarid/SFSU_synthetic/</a:t>
            </a:r>
          </a:p>
          <a:p>
            <a:pPr lvl="1"/>
            <a:r>
              <a:t>Render synthetic images fog/no-fog </a:t>
            </a:r>
          </a:p>
          <a:p>
            <a:pPr lvl="2"/>
            <a:r>
              <a:t>RESIDE</a:t>
            </a:r>
          </a:p>
          <a:p>
            <a:pPr lvl="3"/>
            <a:r>
              <a:rPr u="sng">
                <a:hlinkClick r:id="rId3"/>
              </a:rPr>
              <a:t>https://arxiv.org/pdf/1712.04143.pdf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6082"/>
            <a:ext cx="13004801" cy="350691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Cai et al 16 (DeHazeNet)"/>
          <p:cNvSpPr txBox="1"/>
          <p:nvPr/>
        </p:nvSpPr>
        <p:spPr>
          <a:xfrm>
            <a:off x="2364593" y="7492035"/>
            <a:ext cx="321156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Cai et al 16 (DeHazeNet)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ingle image dehaz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 image dehazing</a:t>
            </a:r>
          </a:p>
        </p:txBody>
      </p:sp>
      <p:sp>
        <p:nvSpPr>
          <p:cNvPr id="183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endParaRPr/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397" y="1983069"/>
            <a:ext cx="13279594" cy="6845925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en et al 19"/>
          <p:cNvSpPr txBox="1"/>
          <p:nvPr/>
        </p:nvSpPr>
        <p:spPr>
          <a:xfrm>
            <a:off x="8689082" y="9124949"/>
            <a:ext cx="16972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Shen et al 19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16758"/>
            <a:ext cx="13004801" cy="628606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Qin et al 19 - Use feature attention"/>
          <p:cNvSpPr txBox="1"/>
          <p:nvPr/>
        </p:nvSpPr>
        <p:spPr>
          <a:xfrm>
            <a:off x="536625" y="8136046"/>
            <a:ext cx="433759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Qin et al 19 - Use feature attention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How weather affects im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weather affects images</a:t>
            </a:r>
          </a:p>
        </p:txBody>
      </p:sp>
      <p:sp>
        <p:nvSpPr>
          <p:cNvPr id="6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ide topic - Adversarial los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Side topic - Adversarial losses</a:t>
            </a:r>
          </a:p>
        </p:txBody>
      </p:sp>
      <p:sp>
        <p:nvSpPr>
          <p:cNvPr id="191" name="Issue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Issue: </a:t>
            </a:r>
          </a:p>
          <a:p>
            <a:pPr lvl="1"/>
            <a:r>
              <a:t>we are making pictures that should have a strong structure</a:t>
            </a:r>
          </a:p>
          <a:p>
            <a:pPr lvl="2"/>
            <a:r>
              <a:t>eg - it should be “like” a true image</a:t>
            </a:r>
          </a:p>
          <a:p>
            <a:pPr lvl="2"/>
            <a:r>
              <a:t>but we don’t know how to write a loss that imposes that structure</a:t>
            </a:r>
          </a:p>
          <a:p>
            <a:r>
              <a:t>Strategy:</a:t>
            </a:r>
          </a:p>
          <a:p>
            <a:pPr lvl="1"/>
            <a:r>
              <a:t>build a classifier that tries to tell the difference between</a:t>
            </a:r>
          </a:p>
          <a:p>
            <a:pPr lvl="2"/>
            <a:r>
              <a:t>true examples</a:t>
            </a:r>
          </a:p>
          <a:p>
            <a:pPr lvl="2"/>
            <a:r>
              <a:t>examples we made</a:t>
            </a:r>
          </a:p>
          <a:p>
            <a:pPr lvl="1"/>
            <a:r>
              <a:t>use that classifier as a loss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A G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GAN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191" y="2829316"/>
            <a:ext cx="6382081" cy="608932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Generative…"/>
          <p:cNvSpPr txBox="1"/>
          <p:nvPr/>
        </p:nvSpPr>
        <p:spPr>
          <a:xfrm>
            <a:off x="272621" y="3014165"/>
            <a:ext cx="153605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Generative </a:t>
            </a:r>
          </a:p>
          <a:p>
            <a:r>
              <a:t>Adversarial</a:t>
            </a:r>
          </a:p>
          <a:p>
            <a:r>
              <a:t>Network</a:t>
            </a:r>
          </a:p>
        </p:txBody>
      </p:sp>
      <p:sp>
        <p:nvSpPr>
          <p:cNvPr id="196" name="Grosse slides"/>
          <p:cNvSpPr txBox="1"/>
          <p:nvPr/>
        </p:nvSpPr>
        <p:spPr>
          <a:xfrm>
            <a:off x="10329605" y="9109350"/>
            <a:ext cx="17313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Grosse slides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476" y="1055573"/>
            <a:ext cx="11969961" cy="722846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rosse slides"/>
          <p:cNvSpPr txBox="1"/>
          <p:nvPr/>
        </p:nvSpPr>
        <p:spPr>
          <a:xfrm>
            <a:off x="10329605" y="9109350"/>
            <a:ext cx="17313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Grosse slides</a:t>
            </a:r>
          </a:p>
        </p:txBody>
      </p:sp>
      <p:sp>
        <p:nvSpPr>
          <p:cNvPr id="200" name="Notice: we want the discriminator to make a 1 for  real data, 0 for fake data"/>
          <p:cNvSpPr txBox="1"/>
          <p:nvPr/>
        </p:nvSpPr>
        <p:spPr>
          <a:xfrm>
            <a:off x="833212" y="3223385"/>
            <a:ext cx="929684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Notice: we want the discriminator to make a 1 for  real data, 0 for fake data</a:t>
            </a:r>
          </a:p>
        </p:txBody>
      </p:sp>
      <p:sp>
        <p:nvSpPr>
          <p:cNvPr id="201" name="Solution (if exists, which is uncertain; and if…"/>
          <p:cNvSpPr txBox="1"/>
          <p:nvPr/>
        </p:nvSpPr>
        <p:spPr>
          <a:xfrm>
            <a:off x="190953" y="7696835"/>
            <a:ext cx="5862043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5"/>
                </a:solidFill>
              </a:defRPr>
            </a:pPr>
            <a:r>
              <a:t>Solution (if exists, which is uncertain; and if </a:t>
            </a:r>
          </a:p>
          <a:p>
            <a:pPr>
              <a:defRPr>
                <a:solidFill>
                  <a:schemeClr val="accent5"/>
                </a:solidFill>
              </a:defRPr>
            </a:pPr>
            <a:r>
              <a:t>can be found, ditto) is known as a saddle point.</a:t>
            </a:r>
          </a:p>
          <a:p>
            <a:pPr>
              <a:defRPr>
                <a:solidFill>
                  <a:schemeClr val="accent5"/>
                </a:solidFill>
              </a:defRPr>
            </a:pPr>
            <a:r>
              <a:t>It has strong properties, but not much worth </a:t>
            </a:r>
          </a:p>
          <a:p>
            <a:pPr>
              <a:defRPr>
                <a:solidFill>
                  <a:schemeClr val="accent5"/>
                </a:solidFill>
              </a:defRPr>
            </a:pPr>
            <a:r>
              <a:t>talking about, as we don’t know if it is there or</a:t>
            </a:r>
          </a:p>
          <a:p>
            <a:pPr>
              <a:defRPr>
                <a:solidFill>
                  <a:schemeClr val="accent5"/>
                </a:solidFill>
              </a:defRPr>
            </a:pPr>
            <a:r>
              <a:t>whether we have found it.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84" y="2019300"/>
            <a:ext cx="10751950" cy="5715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Thakar slides"/>
          <p:cNvSpPr txBox="1"/>
          <p:nvPr/>
        </p:nvSpPr>
        <p:spPr>
          <a:xfrm>
            <a:off x="8597976" y="8698393"/>
            <a:ext cx="17478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Thakar slides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Important, general iss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Important, general issue</a:t>
            </a:r>
          </a:p>
        </p:txBody>
      </p:sp>
      <p:sp>
        <p:nvSpPr>
          <p:cNvPr id="207" name="If either generator or discriminator “wins” -&gt; proble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If either generator or discriminator “wins” -&gt; problem</a:t>
            </a:r>
          </a:p>
          <a:p>
            <a:endParaRPr/>
          </a:p>
          <a:p>
            <a:r>
              <a:t>Discriminator “wins”</a:t>
            </a:r>
          </a:p>
          <a:p>
            <a:pPr lvl="1"/>
            <a:r>
              <a:t>it may not be able to tell the generator how to fix examples</a:t>
            </a:r>
          </a:p>
          <a:p>
            <a:pPr lvl="1"/>
            <a:r>
              <a:t>discriminators classify, rather than supply gradient</a:t>
            </a:r>
          </a:p>
          <a:p>
            <a:endParaRPr/>
          </a:p>
          <a:p>
            <a:r>
              <a:t>Generator “wins”</a:t>
            </a:r>
          </a:p>
          <a:p>
            <a:pPr lvl="1"/>
            <a:r>
              <a:t>likely the discriminator is too stupid to be useful</a:t>
            </a:r>
          </a:p>
          <a:p>
            <a:endParaRPr/>
          </a:p>
          <a:p>
            <a:r>
              <a:t>Very little theory to guide on this point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29" y="934778"/>
            <a:ext cx="10864595" cy="788404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Grosse slides"/>
          <p:cNvSpPr txBox="1"/>
          <p:nvPr/>
        </p:nvSpPr>
        <p:spPr>
          <a:xfrm>
            <a:off x="10329605" y="9109350"/>
            <a:ext cx="17313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Grosse slides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78" y="763130"/>
            <a:ext cx="11156258" cy="749372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Grosse slides"/>
          <p:cNvSpPr txBox="1"/>
          <p:nvPr/>
        </p:nvSpPr>
        <p:spPr>
          <a:xfrm>
            <a:off x="10329605" y="9109350"/>
            <a:ext cx="17313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Grosse slides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One must be careful about losse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must be careful about losses…</a:t>
            </a:r>
          </a:p>
        </p:txBody>
      </p:sp>
      <p:sp>
        <p:nvSpPr>
          <p:cNvPr id="22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11" y="2846584"/>
            <a:ext cx="12126662" cy="555903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Grosse slides"/>
          <p:cNvSpPr txBox="1"/>
          <p:nvPr/>
        </p:nvSpPr>
        <p:spPr>
          <a:xfrm>
            <a:off x="10329605" y="9109350"/>
            <a:ext cx="17313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Grosse slides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31" y="2350093"/>
            <a:ext cx="11023366" cy="6138252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One must be careful about losse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must be careful about losses…</a:t>
            </a:r>
          </a:p>
        </p:txBody>
      </p:sp>
      <p:sp>
        <p:nvSpPr>
          <p:cNvPr id="227" name="Grosse slides"/>
          <p:cNvSpPr txBox="1"/>
          <p:nvPr/>
        </p:nvSpPr>
        <p:spPr>
          <a:xfrm>
            <a:off x="10329605" y="9109350"/>
            <a:ext cx="17313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Grosse slides</a:t>
            </a:r>
          </a:p>
        </p:txBody>
      </p:sp>
      <p:sp>
        <p:nvSpPr>
          <p:cNvPr id="228" name="Line"/>
          <p:cNvSpPr/>
          <p:nvPr/>
        </p:nvSpPr>
        <p:spPr>
          <a:xfrm>
            <a:off x="6584639" y="4816892"/>
            <a:ext cx="751664" cy="751664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9" name="Line"/>
          <p:cNvSpPr/>
          <p:nvPr/>
        </p:nvSpPr>
        <p:spPr>
          <a:xfrm flipV="1">
            <a:off x="6584639" y="4207753"/>
            <a:ext cx="728215" cy="192924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0" name="Oval"/>
          <p:cNvSpPr/>
          <p:nvPr/>
        </p:nvSpPr>
        <p:spPr>
          <a:xfrm>
            <a:off x="8698736" y="4654550"/>
            <a:ext cx="523640" cy="444500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Alternative los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Alternative losses</a:t>
            </a:r>
          </a:p>
        </p:txBody>
      </p:sp>
      <p:sp>
        <p:nvSpPr>
          <p:cNvPr id="233" name="Hinge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Hinge:</a:t>
            </a:r>
          </a:p>
          <a:p>
            <a:pPr lvl="1"/>
            <a:r>
              <a:t>Discriminator makes D(im)</a:t>
            </a:r>
          </a:p>
          <a:p>
            <a:pPr lvl="2"/>
            <a:r>
              <a:t>want</a:t>
            </a:r>
          </a:p>
          <a:p>
            <a:pPr lvl="3"/>
            <a:r>
              <a:t>real images -&gt; -1</a:t>
            </a:r>
          </a:p>
          <a:p>
            <a:pPr lvl="3"/>
            <a:r>
              <a:t>fake -&gt; 1</a:t>
            </a:r>
          </a:p>
          <a:p>
            <a:pPr lvl="1"/>
            <a:r>
              <a:t>Discriminator loss:</a:t>
            </a:r>
          </a:p>
          <a:p>
            <a:pPr lvl="2"/>
            <a:endParaRPr/>
          </a:p>
          <a:p>
            <a:pPr lvl="2"/>
            <a:endParaRPr/>
          </a:p>
          <a:p>
            <a:pPr lvl="2"/>
            <a:endParaRPr/>
          </a:p>
          <a:p>
            <a:pPr lvl="2"/>
            <a:r>
              <a:t>where y_i=-1 for real, y_i=1 for fake</a:t>
            </a:r>
          </a:p>
          <a:p>
            <a:pPr lvl="1"/>
            <a:r>
              <a:t>Generator loss: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611" y="5309778"/>
            <a:ext cx="6667501" cy="109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819" y="8019215"/>
            <a:ext cx="2095501" cy="109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catte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Scattering</a:t>
            </a:r>
          </a:p>
        </p:txBody>
      </p:sp>
      <p:sp>
        <p:nvSpPr>
          <p:cNvPr id="65" name="Fundamental mechanism of light/matter interaction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Fundamental mechanism of light/matter interactions</a:t>
            </a:r>
          </a:p>
          <a:p>
            <a:r>
              <a:t>Visually important for </a:t>
            </a:r>
          </a:p>
          <a:p>
            <a:pPr lvl="1"/>
            <a:r>
              <a:t>slightly translucent materials (skin, milk, marble, etc.)</a:t>
            </a:r>
          </a:p>
          <a:p>
            <a:pPr lvl="1"/>
            <a:r>
              <a:t>participating media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78" y="615988"/>
            <a:ext cx="12490685" cy="773743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Dong et al 21 - Use an adversarial loss"/>
          <p:cNvSpPr txBox="1"/>
          <p:nvPr/>
        </p:nvSpPr>
        <p:spPr>
          <a:xfrm>
            <a:off x="990140" y="8830960"/>
            <a:ext cx="482039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Dong et al 21 - Use an adversarial loss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More complicated weather ef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indent="0">
              <a:lnSpc>
                <a:spcPts val="5700"/>
              </a:lnSpc>
              <a:tabLst>
                <a:tab pos="1219200" algn="l"/>
              </a:tabLst>
              <a:defRPr sz="4800">
                <a:latin typeface="+mn-lt"/>
                <a:ea typeface="+mn-ea"/>
                <a:cs typeface="+mn-cs"/>
                <a:sym typeface="Times Roman"/>
              </a:defRPr>
            </a:pPr>
            <a:r>
              <a:t>More complicated weather effects</a:t>
            </a:r>
          </a:p>
        </p:txBody>
      </p:sp>
      <p:sp>
        <p:nvSpPr>
          <p:cNvPr id="243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Light hits a small box of materi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Light hits a small box of material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27" y="3814919"/>
            <a:ext cx="9787546" cy="4790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A ray passing through scattering materi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ray passing through scattering material</a:t>
            </a:r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128" y="3384213"/>
            <a:ext cx="7934825" cy="4978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More interesting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More interesting…</a:t>
            </a:r>
          </a:p>
        </p:txBody>
      </p:sp>
      <p:sp>
        <p:nvSpPr>
          <p:cNvPr id="252" name="Intensity is “created along the ray”…"/>
          <p:cNvSpPr txBox="1">
            <a:spLocks noGrp="1"/>
          </p:cNvSpPr>
          <p:nvPr>
            <p:ph type="body" sz="half" idx="1"/>
          </p:nvPr>
        </p:nvSpPr>
        <p:spPr>
          <a:xfrm>
            <a:off x="1270000" y="3207313"/>
            <a:ext cx="5884351" cy="5715001"/>
          </a:xfrm>
          <a:prstGeom prst="rect">
            <a:avLst/>
          </a:prstGeom>
        </p:spPr>
        <p:txBody>
          <a:bodyPr anchor="t"/>
          <a:lstStyle/>
          <a:p>
            <a:r>
              <a:t>Intensity is “created along the ray”</a:t>
            </a:r>
          </a:p>
          <a:p>
            <a:pPr lvl="1"/>
            <a:r>
              <a:t>by (say) airlight</a:t>
            </a:r>
          </a:p>
          <a:p>
            <a:pPr lvl="1"/>
            <a:r>
              <a:t>Model - the particles glow with intensity C(x)</a:t>
            </a: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306" y="5546792"/>
            <a:ext cx="1124461" cy="2857834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Line"/>
          <p:cNvSpPr/>
          <p:nvPr/>
        </p:nvSpPr>
        <p:spPr>
          <a:xfrm flipH="1">
            <a:off x="4487262" y="6975709"/>
            <a:ext cx="247878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5" name="Line"/>
          <p:cNvSpPr/>
          <p:nvPr/>
        </p:nvSpPr>
        <p:spPr>
          <a:xfrm flipH="1">
            <a:off x="513109" y="6975709"/>
            <a:ext cx="278251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6" name="Cross sectional area of “slab” is E…"/>
          <p:cNvSpPr txBox="1"/>
          <p:nvPr/>
        </p:nvSpPr>
        <p:spPr>
          <a:xfrm>
            <a:off x="7940511" y="2628900"/>
            <a:ext cx="4964907" cy="599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Cross sectional area of “slab” is E</a:t>
            </a:r>
          </a:p>
          <a:p>
            <a:r>
              <a:t>Contains particles, radius r, density rho</a:t>
            </a:r>
          </a:p>
          <a:p>
            <a:endParaRPr/>
          </a:p>
          <a:p>
            <a:r>
              <a:t>Too few to overlap when projected</a:t>
            </a:r>
          </a:p>
          <a:p>
            <a:endParaRPr/>
          </a:p>
          <a:p>
            <a:r>
              <a:t>Light out = Light in - </a:t>
            </a:r>
          </a:p>
          <a:p>
            <a:r>
              <a:t>                              Light absorbed+</a:t>
            </a:r>
          </a:p>
          <a:p>
            <a:r>
              <a:t>                             Light generated</a:t>
            </a:r>
          </a:p>
          <a:p>
            <a:endParaRPr/>
          </a:p>
          <a:p>
            <a:r>
              <a:t>Light generated: C x (area fraction</a:t>
            </a:r>
          </a:p>
          <a:p>
            <a:r>
              <a:t>                                    of proj. particles)</a:t>
            </a:r>
          </a:p>
          <a:p>
            <a:endParaRPr/>
          </a:p>
          <a:p>
            <a:r>
              <a:t>which is </a:t>
            </a:r>
          </a:p>
          <a:p>
            <a:endParaRPr/>
          </a:p>
          <a:p>
            <a:endParaRPr/>
          </a:p>
        </p:txBody>
      </p:sp>
      <p:pic>
        <p:nvPicPr>
          <p:cNvPr id="257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759" y="8018172"/>
            <a:ext cx="7137401" cy="115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53" y="771275"/>
            <a:ext cx="11518901" cy="593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en et al 20 - Use sequence model (resnet as implicit euler method)"/>
          <p:cNvSpPr txBox="1"/>
          <p:nvPr/>
        </p:nvSpPr>
        <p:spPr>
          <a:xfrm>
            <a:off x="916665" y="7624602"/>
            <a:ext cx="849362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Shen et al 20 - Use sequence model (resnet as implicit euler method)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volume_caustic.jpg" descr="volume_caust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88900"/>
            <a:ext cx="9575800" cy="957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01700"/>
            <a:ext cx="11163300" cy="819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From Lynch and Livingstone, Color and Light in Nature"/>
          <p:cNvSpPr/>
          <p:nvPr/>
        </p:nvSpPr>
        <p:spPr>
          <a:xfrm>
            <a:off x="2550839" y="9156700"/>
            <a:ext cx="6979891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From Lynch and Livingstone, Color and Light in Nature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aindrop scat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Raindrop scatter</a:t>
            </a: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219" y="3543769"/>
            <a:ext cx="8311817" cy="3663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Backscat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Backscatter</a:t>
            </a:r>
          </a:p>
        </p:txBody>
      </p:sp>
      <p:sp>
        <p:nvSpPr>
          <p:cNvPr id="272" name="Refraction in drops causes backscatter of headlight ligh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Refraction in drops causes backscatter of headlight light</a:t>
            </a:r>
          </a:p>
          <a:p>
            <a:pPr lvl="1"/>
            <a:r>
              <a:t>makes driving in rain at night harder</a:t>
            </a:r>
          </a:p>
          <a:p>
            <a:r>
              <a:t>Neat trick </a:t>
            </a:r>
          </a:p>
          <a:p>
            <a:pPr lvl="1"/>
            <a:r>
              <a:t>(Tamburo et al 14)</a:t>
            </a:r>
          </a:p>
          <a:p>
            <a:pPr lvl="1"/>
            <a:r>
              <a:t>Do not illuminate raindrops by</a:t>
            </a:r>
          </a:p>
          <a:p>
            <a:pPr lvl="2"/>
            <a:r>
              <a:t>having headlights that are highly steerable (multiple micro mirrors)</a:t>
            </a:r>
          </a:p>
          <a:p>
            <a:pPr lvl="2"/>
            <a:r>
              <a:t>very fast exposure with usual illumination identifies raindrops</a:t>
            </a:r>
          </a:p>
          <a:p>
            <a:pPr lvl="3"/>
            <a:r>
              <a:t>too fast for driver to resolve</a:t>
            </a:r>
          </a:p>
          <a:p>
            <a:pPr lvl="2">
              <a:tabLst>
                <a:tab pos="2717800" algn="l"/>
              </a:tabLst>
            </a:pPr>
            <a:r>
              <a:t>now direct light between drops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articipating med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Participating media</a:t>
            </a:r>
          </a:p>
        </p:txBody>
      </p:sp>
      <p:sp>
        <p:nvSpPr>
          <p:cNvPr id="68" name="for example,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 example, </a:t>
            </a:r>
          </a:p>
          <a:p>
            <a:pPr lvl="1"/>
            <a:r>
              <a:t>smoke, </a:t>
            </a:r>
          </a:p>
          <a:p>
            <a:pPr lvl="1"/>
            <a:r>
              <a:t>wet air (mist, fog)</a:t>
            </a:r>
          </a:p>
          <a:p>
            <a:pPr lvl="1"/>
            <a:r>
              <a:t>rain</a:t>
            </a:r>
          </a:p>
          <a:p>
            <a:pPr lvl="1"/>
            <a:r>
              <a:t>dusty air</a:t>
            </a:r>
          </a:p>
          <a:p>
            <a:pPr lvl="1"/>
            <a:r>
              <a:t>air at long scales</a:t>
            </a:r>
          </a:p>
          <a:p>
            <a:r>
              <a:t>Light leaves/enters a ray travelling through space</a:t>
            </a:r>
          </a:p>
          <a:p>
            <a:pPr lvl="1"/>
            <a:r>
              <a:t>leaves because it is scattered out</a:t>
            </a:r>
          </a:p>
          <a:p>
            <a:pPr lvl="1"/>
            <a:r>
              <a:t>enters because it is scattered in</a:t>
            </a:r>
          </a:p>
          <a:p>
            <a:r>
              <a:t>New visual effects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5060"/>
            <a:ext cx="13004800" cy="496348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amburo et al 14"/>
          <p:cNvSpPr txBox="1"/>
          <p:nvPr/>
        </p:nvSpPr>
        <p:spPr>
          <a:xfrm>
            <a:off x="3962796" y="8362949"/>
            <a:ext cx="218360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Tamburo et al 14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ain has multiple interesting eff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Rain has multiple interesting effects</a:t>
            </a:r>
          </a:p>
        </p:txBody>
      </p:sp>
      <p:sp>
        <p:nvSpPr>
          <p:cNvPr id="28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3594"/>
            <a:ext cx="13004800" cy="2106412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Blur from wet air"/>
          <p:cNvSpPr txBox="1"/>
          <p:nvPr/>
        </p:nvSpPr>
        <p:spPr>
          <a:xfrm>
            <a:off x="69363" y="3023047"/>
            <a:ext cx="223882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Blur from wet air</a:t>
            </a:r>
          </a:p>
        </p:txBody>
      </p:sp>
      <p:sp>
        <p:nvSpPr>
          <p:cNvPr id="283" name="Color shifts"/>
          <p:cNvSpPr txBox="1"/>
          <p:nvPr/>
        </p:nvSpPr>
        <p:spPr>
          <a:xfrm>
            <a:off x="2229675" y="6515482"/>
            <a:ext cx="154528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Color shifts</a:t>
            </a:r>
          </a:p>
        </p:txBody>
      </p:sp>
      <p:sp>
        <p:nvSpPr>
          <p:cNvPr id="284" name="Puddles"/>
          <p:cNvSpPr txBox="1"/>
          <p:nvPr/>
        </p:nvSpPr>
        <p:spPr>
          <a:xfrm>
            <a:off x="4341057" y="3023047"/>
            <a:ext cx="10796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Puddles</a:t>
            </a:r>
          </a:p>
        </p:txBody>
      </p:sp>
      <p:sp>
        <p:nvSpPr>
          <p:cNvPr id="285" name="Streaks"/>
          <p:cNvSpPr txBox="1"/>
          <p:nvPr/>
        </p:nvSpPr>
        <p:spPr>
          <a:xfrm>
            <a:off x="8625159" y="6515482"/>
            <a:ext cx="10115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Streaks</a:t>
            </a:r>
          </a:p>
        </p:txBody>
      </p:sp>
      <p:sp>
        <p:nvSpPr>
          <p:cNvPr id="286" name="These are often quite strongly coupled to scene geometry"/>
          <p:cNvSpPr txBox="1"/>
          <p:nvPr/>
        </p:nvSpPr>
        <p:spPr>
          <a:xfrm>
            <a:off x="2511694" y="7570859"/>
            <a:ext cx="70883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These are often quite strongly coupled to scene geometry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ain - phenomen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Rain - phenomena</a:t>
            </a:r>
          </a:p>
        </p:txBody>
      </p:sp>
      <p:sp>
        <p:nvSpPr>
          <p:cNvPr id="28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3721100"/>
            <a:ext cx="12839700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Drops move fast, and so create motion blur (streaks)"/>
          <p:cNvSpPr txBox="1"/>
          <p:nvPr/>
        </p:nvSpPr>
        <p:spPr>
          <a:xfrm>
            <a:off x="328984" y="2971799"/>
            <a:ext cx="65048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Drops move fast, and so create motion blur (streaks)</a:t>
            </a:r>
          </a:p>
        </p:txBody>
      </p:sp>
      <p:sp>
        <p:nvSpPr>
          <p:cNvPr id="292" name="Garg and Nayar 07"/>
          <p:cNvSpPr txBox="1"/>
          <p:nvPr/>
        </p:nvSpPr>
        <p:spPr>
          <a:xfrm>
            <a:off x="4712741" y="9010649"/>
            <a:ext cx="24363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Garg and Nayar 07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ain - phenomen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Rain - phenomena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633" y="2713927"/>
            <a:ext cx="9704734" cy="620824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llow free space - individual rain streaks…"/>
          <p:cNvSpPr txBox="1"/>
          <p:nvPr/>
        </p:nvSpPr>
        <p:spPr>
          <a:xfrm>
            <a:off x="7164734" y="1790699"/>
            <a:ext cx="555873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Shallow free space - individual rain streaks</a:t>
            </a:r>
          </a:p>
          <a:p>
            <a:r>
              <a:t>Deep free space - more bulk, fog-like effects</a:t>
            </a:r>
          </a:p>
        </p:txBody>
      </p:sp>
      <p:sp>
        <p:nvSpPr>
          <p:cNvPr id="297" name="Hu et al 19"/>
          <p:cNvSpPr txBox="1"/>
          <p:nvPr/>
        </p:nvSpPr>
        <p:spPr>
          <a:xfrm>
            <a:off x="5873923" y="9188449"/>
            <a:ext cx="14601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Hu et al 19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ain mangles det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indent="0">
              <a:lnSpc>
                <a:spcPts val="5700"/>
              </a:lnSpc>
              <a:tabLst>
                <a:tab pos="1219200" algn="l"/>
              </a:tabLst>
              <a:defRPr sz="4800">
                <a:latin typeface="+mn-lt"/>
                <a:ea typeface="+mn-ea"/>
                <a:cs typeface="+mn-cs"/>
                <a:sym typeface="Times Roman"/>
              </a:defRPr>
            </a:pPr>
            <a:r>
              <a:t>Rain mangles detection</a:t>
            </a:r>
          </a:p>
        </p:txBody>
      </p:sp>
      <p:sp>
        <p:nvSpPr>
          <p:cNvPr id="30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617"/>
            <a:ext cx="13004800" cy="857836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Tremblay et al 20"/>
          <p:cNvSpPr txBox="1"/>
          <p:nvPr/>
        </p:nvSpPr>
        <p:spPr>
          <a:xfrm>
            <a:off x="347174" y="9202146"/>
            <a:ext cx="226189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Tremblay et al 20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imulating rain - iss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Simulating rain - issues</a:t>
            </a:r>
          </a:p>
        </p:txBody>
      </p:sp>
      <p:sp>
        <p:nvSpPr>
          <p:cNvPr id="308" name="Near field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Near field:</a:t>
            </a:r>
          </a:p>
          <a:p>
            <a:pPr lvl="1"/>
            <a:r>
              <a:t>drops are bright, discrete, likely ballistic motion</a:t>
            </a:r>
          </a:p>
          <a:p>
            <a:pPr lvl="2"/>
            <a:r>
              <a:t>how bright?</a:t>
            </a:r>
          </a:p>
          <a:p>
            <a:pPr lvl="2"/>
            <a:r>
              <a:t>where?</a:t>
            </a:r>
          </a:p>
          <a:p>
            <a:pPr lvl="2"/>
            <a:r>
              <a:t>how moving?</a:t>
            </a:r>
          </a:p>
          <a:p>
            <a:pPr lvl="1"/>
            <a:r>
              <a:t>likely air is “wet”</a:t>
            </a:r>
          </a:p>
          <a:p>
            <a:pPr lvl="2"/>
            <a:r>
              <a:t>so some fogging, depending on depth</a:t>
            </a:r>
          </a:p>
          <a:p>
            <a:r>
              <a:t>Far field:</a:t>
            </a:r>
          </a:p>
          <a:p>
            <a:pPr lvl="1"/>
            <a:r>
              <a:t>fog like effects</a:t>
            </a:r>
          </a:p>
          <a:p>
            <a:r>
              <a:t>So we need to know</a:t>
            </a:r>
          </a:p>
          <a:p>
            <a:pPr lvl="1"/>
            <a:r>
              <a:t>depth, environment map, falling drops, camera movement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imulating ra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Simulating rain</a:t>
            </a:r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936" y="2475244"/>
            <a:ext cx="9753601" cy="716280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Tremblay et al 20"/>
          <p:cNvSpPr txBox="1"/>
          <p:nvPr/>
        </p:nvSpPr>
        <p:spPr>
          <a:xfrm>
            <a:off x="-37270" y="9268430"/>
            <a:ext cx="226189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Tremblay et al 20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imulating ra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Simulating rain</a:t>
            </a:r>
          </a:p>
        </p:txBody>
      </p:sp>
      <p:sp>
        <p:nvSpPr>
          <p:cNvPr id="315" name="Trick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Trick:</a:t>
            </a:r>
          </a:p>
          <a:p>
            <a:pPr lvl="1"/>
            <a:r>
              <a:t>rain causes color effects, specular effects etc.</a:t>
            </a:r>
          </a:p>
          <a:p>
            <a:pPr lvl="2"/>
            <a:r>
              <a:t>CycleGAN is good at this, but bad at streaks</a:t>
            </a:r>
          </a:p>
          <a:p>
            <a:pPr lvl="2"/>
            <a:r>
              <a:t>Physics based simulation is bad at this but good at streaks</a:t>
            </a:r>
          </a:p>
        </p:txBody>
      </p:sp>
      <p:pic>
        <p:nvPicPr>
          <p:cNvPr id="3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11" y="4803215"/>
            <a:ext cx="11515454" cy="3633424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Tremblay et al 20"/>
          <p:cNvSpPr txBox="1"/>
          <p:nvPr/>
        </p:nvSpPr>
        <p:spPr>
          <a:xfrm>
            <a:off x="3701113" y="8976783"/>
            <a:ext cx="226189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Tremblay et al 20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10" y="534366"/>
            <a:ext cx="11050264" cy="8958608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remblay et al 20"/>
          <p:cNvSpPr txBox="1"/>
          <p:nvPr/>
        </p:nvSpPr>
        <p:spPr>
          <a:xfrm>
            <a:off x="104888" y="9149295"/>
            <a:ext cx="226189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Tremblay et al 20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ght hits a small box of materi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Light hits a small box of material</a:t>
            </a:r>
          </a:p>
        </p:txBody>
      </p:sp>
      <p:pic>
        <p:nvPicPr>
          <p:cNvPr id="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27" y="3814919"/>
            <a:ext cx="9787546" cy="4790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6029"/>
            <a:ext cx="13004801" cy="735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Tremblay et al 20"/>
          <p:cNvSpPr txBox="1"/>
          <p:nvPr/>
        </p:nvSpPr>
        <p:spPr>
          <a:xfrm>
            <a:off x="347174" y="9202146"/>
            <a:ext cx="226189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Tremblay et al 20</a:t>
            </a:r>
          </a:p>
        </p:txBody>
      </p:sp>
      <p:sp>
        <p:nvSpPr>
          <p:cNvPr id="328" name="Rectangle"/>
          <p:cNvSpPr/>
          <p:nvPr/>
        </p:nvSpPr>
        <p:spPr>
          <a:xfrm>
            <a:off x="2879884" y="520982"/>
            <a:ext cx="2475516" cy="6255917"/>
          </a:xfrm>
          <a:prstGeom prst="rect">
            <a:avLst/>
          </a:prstGeom>
          <a:blipFill>
            <a:blip r:embed="rId3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Fog and rain affect LID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Fog and rain affect LIDAR</a:t>
            </a:r>
          </a:p>
        </p:txBody>
      </p:sp>
      <p:sp>
        <p:nvSpPr>
          <p:cNvPr id="33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Fog and Lidar: Lid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Fog and Lidar: Lidar</a:t>
            </a:r>
          </a:p>
        </p:txBody>
      </p:sp>
      <p:sp>
        <p:nvSpPr>
          <p:cNvPr id="33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5" name="20200501_Time_of_flight.svg.png" descr="20200501_Time_of_flight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641" y="2523183"/>
            <a:ext cx="9027518" cy="601952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About 800-1000 nm…"/>
          <p:cNvSpPr txBox="1"/>
          <p:nvPr/>
        </p:nvSpPr>
        <p:spPr>
          <a:xfrm>
            <a:off x="8286485" y="4086512"/>
            <a:ext cx="36434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About 800-1000 nm </a:t>
            </a:r>
          </a:p>
          <a:p>
            <a:r>
              <a:t>wavelength (longer than red)</a:t>
            </a:r>
          </a:p>
        </p:txBody>
      </p:sp>
      <p:sp>
        <p:nvSpPr>
          <p:cNvPr id="337" name="Wikipedia"/>
          <p:cNvSpPr txBox="1"/>
          <p:nvPr/>
        </p:nvSpPr>
        <p:spPr>
          <a:xfrm>
            <a:off x="3788254" y="8950269"/>
            <a:ext cx="13717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Wikipedia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aindrop scat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Raindrop scatter</a:t>
            </a:r>
          </a:p>
        </p:txBody>
      </p:sp>
      <p:pic>
        <p:nvPicPr>
          <p:cNvPr id="3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219" y="3543769"/>
            <a:ext cx="8311817" cy="3663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Fog scatte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Fog scattering</a:t>
            </a: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99" y="3510135"/>
            <a:ext cx="11320225" cy="4989061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FOG"/>
          <p:cNvSpPr txBox="1"/>
          <p:nvPr/>
        </p:nvSpPr>
        <p:spPr>
          <a:xfrm>
            <a:off x="5716161" y="3488519"/>
            <a:ext cx="7240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FOG</a:t>
            </a:r>
          </a:p>
        </p:txBody>
      </p:sp>
      <p:sp>
        <p:nvSpPr>
          <p:cNvPr id="345" name="Line"/>
          <p:cNvSpPr/>
          <p:nvPr/>
        </p:nvSpPr>
        <p:spPr>
          <a:xfrm>
            <a:off x="6410923" y="4080078"/>
            <a:ext cx="135687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What the sensor see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the sensor sees…</a:t>
            </a:r>
          </a:p>
        </p:txBody>
      </p:sp>
      <p:pic>
        <p:nvPicPr>
          <p:cNvPr id="34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111" y="3676541"/>
            <a:ext cx="10624295" cy="4636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797" y="373045"/>
            <a:ext cx="13004801" cy="5666827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Carballo, 20"/>
          <p:cNvSpPr txBox="1"/>
          <p:nvPr/>
        </p:nvSpPr>
        <p:spPr>
          <a:xfrm>
            <a:off x="482007" y="8976783"/>
            <a:ext cx="16210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Carballo, 20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67" y="1174970"/>
            <a:ext cx="12019933" cy="664932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Fog"/>
          <p:cNvSpPr txBox="1"/>
          <p:nvPr/>
        </p:nvSpPr>
        <p:spPr>
          <a:xfrm>
            <a:off x="149791" y="1884461"/>
            <a:ext cx="58861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Fog</a:t>
            </a:r>
          </a:p>
        </p:txBody>
      </p:sp>
      <p:sp>
        <p:nvSpPr>
          <p:cNvPr id="359" name="Rain"/>
          <p:cNvSpPr txBox="1"/>
          <p:nvPr/>
        </p:nvSpPr>
        <p:spPr>
          <a:xfrm>
            <a:off x="99115" y="3647599"/>
            <a:ext cx="68996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Rain</a:t>
            </a:r>
          </a:p>
        </p:txBody>
      </p:sp>
      <p:sp>
        <p:nvSpPr>
          <p:cNvPr id="360" name="Very…"/>
          <p:cNvSpPr txBox="1"/>
          <p:nvPr/>
        </p:nvSpPr>
        <p:spPr>
          <a:xfrm>
            <a:off x="22915" y="5410737"/>
            <a:ext cx="842368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Very</a:t>
            </a:r>
          </a:p>
          <a:p>
            <a:r>
              <a:t>bright</a:t>
            </a:r>
          </a:p>
          <a:p>
            <a:r>
              <a:t>light</a:t>
            </a:r>
          </a:p>
        </p:txBody>
      </p:sp>
      <p:sp>
        <p:nvSpPr>
          <p:cNvPr id="361" name="Carballo, 20"/>
          <p:cNvSpPr txBox="1"/>
          <p:nvPr/>
        </p:nvSpPr>
        <p:spPr>
          <a:xfrm>
            <a:off x="482007" y="8976783"/>
            <a:ext cx="16210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Carballo, 20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Qualitative effects…"/>
          <p:cNvSpPr txBox="1">
            <a:spLocks noGrp="1"/>
          </p:cNvSpPr>
          <p:nvPr>
            <p:ph type="body" sz="half" idx="1"/>
          </p:nvPr>
        </p:nvSpPr>
        <p:spPr>
          <a:xfrm>
            <a:off x="1270000" y="4260701"/>
            <a:ext cx="10464800" cy="4222899"/>
          </a:xfrm>
          <a:prstGeom prst="rect">
            <a:avLst/>
          </a:prstGeom>
        </p:spPr>
        <p:txBody>
          <a:bodyPr/>
          <a:lstStyle/>
          <a:p>
            <a:r>
              <a:t>Qualitative effects</a:t>
            </a:r>
          </a:p>
          <a:p>
            <a:pPr lvl="1"/>
            <a:r>
              <a:t>lost returns</a:t>
            </a:r>
          </a:p>
          <a:p>
            <a:pPr lvl="1"/>
            <a:r>
              <a:t>fog torus</a:t>
            </a:r>
          </a:p>
          <a:p>
            <a:pPr lvl="1"/>
            <a:r>
              <a:t>early returns</a:t>
            </a:r>
          </a:p>
          <a:p>
            <a:pPr lvl="1"/>
            <a:r>
              <a:t>rain pillars</a:t>
            </a:r>
          </a:p>
          <a:p>
            <a:pPr lvl="1"/>
            <a:r>
              <a:t>noise</a:t>
            </a:r>
          </a:p>
        </p:txBody>
      </p:sp>
      <p:pic>
        <p:nvPicPr>
          <p:cNvPr id="3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273108"/>
            <a:ext cx="9093200" cy="467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Carballo, 20"/>
          <p:cNvSpPr txBox="1"/>
          <p:nvPr/>
        </p:nvSpPr>
        <p:spPr>
          <a:xfrm>
            <a:off x="482007" y="8976783"/>
            <a:ext cx="16210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Carballo, 20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272389"/>
            <a:ext cx="9436100" cy="85725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Hahner 21"/>
          <p:cNvSpPr txBox="1"/>
          <p:nvPr/>
        </p:nvSpPr>
        <p:spPr>
          <a:xfrm>
            <a:off x="1532039" y="8904933"/>
            <a:ext cx="13922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Hahner 21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A ray passing through scattering materi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ray passing through scattering material</a:t>
            </a:r>
          </a:p>
        </p:txBody>
      </p:sp>
      <p:pic>
        <p:nvPicPr>
          <p:cNvPr id="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128" y="3384213"/>
            <a:ext cx="7934825" cy="4978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Radar is unaffect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Radar is unaffected</a:t>
            </a:r>
          </a:p>
        </p:txBody>
      </p:sp>
      <p:sp>
        <p:nvSpPr>
          <p:cNvPr id="373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2007033"/>
            <a:ext cx="9461500" cy="66675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Bansal et al 20"/>
          <p:cNvSpPr txBox="1"/>
          <p:nvPr/>
        </p:nvSpPr>
        <p:spPr>
          <a:xfrm>
            <a:off x="3634836" y="8897242"/>
            <a:ext cx="191720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Bansal et al 20</a:t>
            </a:r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Lighting affects methods, to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Lighting affects methods, too</a:t>
            </a:r>
          </a:p>
        </p:txBody>
      </p:sp>
      <p:sp>
        <p:nvSpPr>
          <p:cNvPr id="37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2" name="mit_multi_illum.gif" descr="mit_multi_illum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4278" y="88337"/>
            <a:ext cx="36576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omni_depth.gif" descr="omni_depth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1640" y="3823088"/>
            <a:ext cx="5880850" cy="5880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omni_normal.gif" descr="omni_normal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051113" y="3823088"/>
            <a:ext cx="5880850" cy="5880850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Depth (omnimap, current best depth est)"/>
          <p:cNvSpPr txBox="1"/>
          <p:nvPr/>
        </p:nvSpPr>
        <p:spPr>
          <a:xfrm>
            <a:off x="561809" y="3022794"/>
            <a:ext cx="50405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Depth (omnimap, current best depth est)</a:t>
            </a:r>
          </a:p>
        </p:txBody>
      </p:sp>
      <p:sp>
        <p:nvSpPr>
          <p:cNvPr id="386" name="Normal (omnimap, current best normal est)"/>
          <p:cNvSpPr txBox="1"/>
          <p:nvPr/>
        </p:nvSpPr>
        <p:spPr>
          <a:xfrm>
            <a:off x="7640698" y="3022794"/>
            <a:ext cx="541287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Normal (omnimap, current best normal est)</a:t>
            </a:r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What to d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to do?</a:t>
            </a:r>
          </a:p>
        </p:txBody>
      </p:sp>
      <p:sp>
        <p:nvSpPr>
          <p:cNvPr id="389" name="Maybe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Maybe:</a:t>
            </a:r>
          </a:p>
          <a:p>
            <a:pPr lvl="1"/>
            <a:r>
              <a:t>generate multiple lightings of the same image</a:t>
            </a:r>
          </a:p>
          <a:p>
            <a:pPr lvl="2"/>
            <a:r>
              <a:t>analogy with rain</a:t>
            </a:r>
          </a:p>
          <a:p>
            <a:pPr lvl="1"/>
            <a:r>
              <a:t>force method to produce same result for each</a:t>
            </a:r>
          </a:p>
          <a:p>
            <a:endParaRPr/>
          </a:p>
          <a:p>
            <a:r>
              <a:t>Q: How to generate multiple lightings of the same image?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Hijacking knowled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Hijacking knowledge</a:t>
            </a:r>
          </a:p>
        </p:txBody>
      </p:sp>
      <p:sp>
        <p:nvSpPr>
          <p:cNvPr id="392" name="StyleGAN2 is a network tha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StyleGAN2 is a network that</a:t>
            </a:r>
          </a:p>
          <a:p>
            <a:pPr lvl="1"/>
            <a:r>
              <a:t>accepts random vectors</a:t>
            </a:r>
          </a:p>
          <a:p>
            <a:pPr lvl="1"/>
            <a:r>
              <a:t>produces very convincing face images (and some others; churches, etc)</a:t>
            </a:r>
          </a:p>
          <a:p>
            <a:pPr lvl="1"/>
            <a:r>
              <a:t>is trained by adversarial procedures</a:t>
            </a:r>
          </a:p>
          <a:p>
            <a:r>
              <a:t>This process can be “inverted”</a:t>
            </a:r>
          </a:p>
          <a:p>
            <a:pPr lvl="1"/>
            <a:r>
              <a:t>GAN-inversion:  given face, what random number made it?</a:t>
            </a:r>
          </a:p>
          <a:p>
            <a:r>
              <a:t>Pretrained models like StyleGAN2 “know” a lot</a:t>
            </a:r>
          </a:p>
          <a:p>
            <a:pPr lvl="1"/>
            <a:r>
              <a:t>established literature around the idea that StyleGAN2 outputs are faces</a:t>
            </a:r>
          </a:p>
          <a:p>
            <a:pPr lvl="2">
              <a:tabLst>
                <a:tab pos="1828800" algn="l"/>
              </a:tabLst>
            </a:pPr>
            <a:r>
              <a:t>pretty much whatever you do to the input</a:t>
            </a:r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elighting synthetic sce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Relighting synthetic scenes</a:t>
            </a:r>
          </a:p>
        </p:txBody>
      </p:sp>
      <p:sp>
        <p:nvSpPr>
          <p:cNvPr id="395" name="Significant literature based on “inverse graphics”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Significant literature based on “inverse graphics”</a:t>
            </a:r>
          </a:p>
          <a:p>
            <a:pPr lvl="1"/>
            <a:r>
              <a:t>Impute: geometry, albedo, luminaires; change luminaires; render</a:t>
            </a:r>
          </a:p>
          <a:p>
            <a:pPr lvl="1"/>
            <a:r>
              <a:t>Zhengqin Li thesis, 2022</a:t>
            </a:r>
          </a:p>
          <a:p>
            <a:pPr lvl="1"/>
            <a:r>
              <a:t>But this involves CGI, </a:t>
            </a:r>
          </a:p>
          <a:p>
            <a:pPr lvl="2"/>
            <a:r>
              <a:t>which we don’t trust and </a:t>
            </a:r>
          </a:p>
          <a:p>
            <a:pPr lvl="2"/>
            <a:r>
              <a:t>may not be available</a:t>
            </a:r>
          </a:p>
          <a:p>
            <a:r>
              <a:t>StyleGAN Judo</a:t>
            </a:r>
          </a:p>
          <a:p>
            <a:pPr lvl="1"/>
            <a:r>
              <a:t>Search latent space of a generative model to find directions that</a:t>
            </a:r>
          </a:p>
          <a:p>
            <a:pPr lvl="2"/>
            <a:r>
              <a:t>change image</a:t>
            </a:r>
          </a:p>
          <a:p>
            <a:pPr lvl="2"/>
            <a:r>
              <a:t>don’t change computed albedo</a:t>
            </a:r>
          </a:p>
          <a:p>
            <a:pPr lvl="1"/>
            <a:r>
              <a:t>for free, resurfacing</a:t>
            </a:r>
          </a:p>
          <a:p>
            <a:pPr lvl="2"/>
            <a:r>
              <a:t>change image</a:t>
            </a:r>
          </a:p>
          <a:p>
            <a:pPr lvl="2"/>
            <a:r>
              <a:t>don’t change shading</a:t>
            </a: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tyLitGAN Religh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StyLitGAN Relighting</a:t>
            </a:r>
          </a:p>
        </p:txBody>
      </p:sp>
      <p:sp>
        <p:nvSpPr>
          <p:cNvPr id="39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0" y="3323828"/>
            <a:ext cx="12926960" cy="6479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Luminaire aw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Luminaire aware</a:t>
            </a:r>
          </a:p>
        </p:txBody>
      </p:sp>
      <p:sp>
        <p:nvSpPr>
          <p:cNvPr id="40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3" y="3651301"/>
            <a:ext cx="12645034" cy="4248136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Bhattad et al, 23"/>
          <p:cNvSpPr txBox="1"/>
          <p:nvPr/>
        </p:nvSpPr>
        <p:spPr>
          <a:xfrm>
            <a:off x="204733" y="8755613"/>
            <a:ext cx="21118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Bhattad et al, 23</a:t>
            </a: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Luminaire aw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Luminaire aware</a:t>
            </a:r>
          </a:p>
        </p:txBody>
      </p:sp>
      <p:sp>
        <p:nvSpPr>
          <p:cNvPr id="40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103" y="2957503"/>
            <a:ext cx="4314736" cy="4314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603" y="2963636"/>
            <a:ext cx="4340117" cy="4314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7" y="2976398"/>
            <a:ext cx="4238594" cy="4314736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Bhattad et al, 23"/>
          <p:cNvSpPr txBox="1"/>
          <p:nvPr/>
        </p:nvSpPr>
        <p:spPr>
          <a:xfrm>
            <a:off x="204733" y="8755613"/>
            <a:ext cx="21118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Bhattad et al, 23</a:t>
            </a: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tyLitGAN Resurfac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StyLitGAN Resurfacing</a:t>
            </a:r>
          </a:p>
        </p:txBody>
      </p:sp>
      <p:pic>
        <p:nvPicPr>
          <p:cNvPr id="4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2" y="3493735"/>
            <a:ext cx="12997302" cy="5235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Airlight as a scattering effec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Airlight as a scattering effect</a:t>
            </a:r>
          </a:p>
        </p:txBody>
      </p:sp>
      <p:sp>
        <p:nvSpPr>
          <p:cNvPr id="7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8" name="02-View-across-the-bay.jpg" descr="02-View-across-the-b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74" y="4163665"/>
            <a:ext cx="4975646" cy="3317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975" y="4104683"/>
            <a:ext cx="7035500" cy="2601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Real Im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Real Images</a:t>
            </a:r>
          </a:p>
        </p:txBody>
      </p:sp>
      <p:sp>
        <p:nvSpPr>
          <p:cNvPr id="417" name="Problem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Problem:</a:t>
            </a:r>
          </a:p>
          <a:p>
            <a:pPr lvl="1"/>
            <a:r>
              <a:t>who cares about normals/depth/albedo of generated images?</a:t>
            </a:r>
          </a:p>
          <a:p>
            <a:r>
              <a:t>Idea</a:t>
            </a:r>
          </a:p>
          <a:p>
            <a:pPr lvl="1"/>
            <a:r>
              <a:t>apply GAN inversion to real image</a:t>
            </a:r>
          </a:p>
          <a:p>
            <a:pPr lvl="1"/>
            <a:r>
              <a:t>then fiddle with lighting</a:t>
            </a:r>
          </a:p>
          <a:p>
            <a:pPr lvl="1"/>
            <a:r>
              <a:t>THIS DOESN”T WORK</a:t>
            </a:r>
          </a:p>
          <a:p>
            <a:pPr lvl="2"/>
            <a:r>
              <a:t>GAN inversion doesn’t actually get you the image you started with</a:t>
            </a:r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rrent GAN inverters don’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Current GAN inverters don’t</a:t>
            </a:r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77" y="3073400"/>
            <a:ext cx="11933396" cy="4401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Make it so - inver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Make it so - inversion</a:t>
            </a:r>
          </a:p>
        </p:txBody>
      </p:sp>
      <p:sp>
        <p:nvSpPr>
          <p:cNvPr id="423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10" y="2883203"/>
            <a:ext cx="6182991" cy="6100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358" y="2883203"/>
            <a:ext cx="6100825" cy="6100825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Bhattad et al, 23"/>
          <p:cNvSpPr txBox="1"/>
          <p:nvPr/>
        </p:nvSpPr>
        <p:spPr>
          <a:xfrm>
            <a:off x="204733" y="9174831"/>
            <a:ext cx="21118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Bhattad et al, 23</a:t>
            </a:r>
          </a:p>
        </p:txBody>
      </p:sp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88" y="721931"/>
            <a:ext cx="12763024" cy="72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Bhattad et al, 23"/>
          <p:cNvSpPr txBox="1"/>
          <p:nvPr/>
        </p:nvSpPr>
        <p:spPr>
          <a:xfrm>
            <a:off x="204733" y="8755613"/>
            <a:ext cx="21118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Bhattad et al, 23</a:t>
            </a:r>
          </a:p>
        </p:txBody>
      </p:sp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5" name="bed2_20percent_extra_relighting" descr="bed2_20percent_extra_relighting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7088" y="1213562"/>
            <a:ext cx="7650624" cy="7650623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Bhattad et al, 23"/>
          <p:cNvSpPr txBox="1"/>
          <p:nvPr/>
        </p:nvSpPr>
        <p:spPr>
          <a:xfrm>
            <a:off x="204733" y="8755613"/>
            <a:ext cx="21118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Bhattad et al, 23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" fill="hold"/>
                                        <p:tgtEl>
                                          <p:spTgt spid="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3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5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Im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</a:t>
            </a:r>
          </a:p>
        </p:txBody>
      </p:sp>
      <p:sp>
        <p:nvSpPr>
          <p:cNvPr id="43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0" y="2768600"/>
            <a:ext cx="5715000" cy="5715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Bhattad et al, 23"/>
          <p:cNvSpPr txBox="1"/>
          <p:nvPr/>
        </p:nvSpPr>
        <p:spPr>
          <a:xfrm>
            <a:off x="204733" y="8755613"/>
            <a:ext cx="21118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Bhattad et al, 23</a:t>
            </a:r>
          </a:p>
        </p:txBody>
      </p:sp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Inve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Invert</a:t>
            </a:r>
          </a:p>
        </p:txBody>
      </p:sp>
      <p:sp>
        <p:nvSpPr>
          <p:cNvPr id="44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5" name="Content Placeholder 5" descr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0" y="2768600"/>
            <a:ext cx="5715000" cy="5715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Bhattad et al, 23"/>
          <p:cNvSpPr txBox="1"/>
          <p:nvPr/>
        </p:nvSpPr>
        <p:spPr>
          <a:xfrm>
            <a:off x="204733" y="8755613"/>
            <a:ext cx="21118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Bhattad et al, 23</a:t>
            </a:r>
          </a:p>
        </p:txBody>
      </p:sp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Religh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Relights</a:t>
            </a:r>
          </a:p>
        </p:txBody>
      </p:sp>
      <p:sp>
        <p:nvSpPr>
          <p:cNvPr id="449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0" name="bed1_small_changes" descr="bed1_small_changes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4900" y="2768600"/>
            <a:ext cx="5715000" cy="5715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Bhattad et al, 23"/>
          <p:cNvSpPr txBox="1"/>
          <p:nvPr/>
        </p:nvSpPr>
        <p:spPr>
          <a:xfrm>
            <a:off x="204733" y="8755613"/>
            <a:ext cx="21118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Bhattad et al, 23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" fill="hold"/>
                                        <p:tgtEl>
                                          <p:spTgt spid="4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50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Key poi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points</a:t>
            </a:r>
          </a:p>
        </p:txBody>
      </p:sp>
      <p:sp>
        <p:nvSpPr>
          <p:cNvPr id="454" name="Weather effects cause detectors to work poorl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Weather effects cause detectors to work poorly</a:t>
            </a:r>
          </a:p>
          <a:p>
            <a:pPr lvl="1"/>
            <a:r>
              <a:rPr dirty="0"/>
              <a:t>We can collect weathered data</a:t>
            </a:r>
          </a:p>
          <a:p>
            <a:pPr lvl="1"/>
            <a:r>
              <a:rPr dirty="0"/>
              <a:t>OR unweather using regression procedures</a:t>
            </a:r>
          </a:p>
          <a:p>
            <a:pPr lvl="1"/>
            <a:r>
              <a:rPr dirty="0"/>
              <a:t>OR we can train on artificially weathered data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Absorp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Absorption</a:t>
            </a:r>
          </a:p>
        </p:txBody>
      </p:sp>
      <p:sp>
        <p:nvSpPr>
          <p:cNvPr id="82" name="Ignore in-scattering…"/>
          <p:cNvSpPr txBox="1">
            <a:spLocks noGrp="1"/>
          </p:cNvSpPr>
          <p:nvPr>
            <p:ph type="body" sz="half" idx="1"/>
          </p:nvPr>
        </p:nvSpPr>
        <p:spPr>
          <a:xfrm>
            <a:off x="1270000" y="5265638"/>
            <a:ext cx="10464800" cy="3217963"/>
          </a:xfrm>
          <a:prstGeom prst="rect">
            <a:avLst/>
          </a:prstGeom>
        </p:spPr>
        <p:txBody>
          <a:bodyPr anchor="b"/>
          <a:lstStyle/>
          <a:p>
            <a:r>
              <a:t>Ignore in-scattering</a:t>
            </a:r>
          </a:p>
          <a:p>
            <a:pPr lvl="1"/>
            <a:r>
              <a:t>only account for forward scattering</a:t>
            </a:r>
          </a:p>
          <a:p>
            <a:r>
              <a:t>Assume there is a source at t=T</a:t>
            </a:r>
          </a:p>
          <a:p>
            <a:pPr lvl="1"/>
            <a:r>
              <a:t>of intensity I(T)</a:t>
            </a:r>
          </a:p>
          <a:p>
            <a:pPr lvl="1"/>
            <a:r>
              <a:t>what do we see at t=0?</a:t>
            </a:r>
          </a:p>
        </p:txBody>
      </p:sp>
      <p:pic>
        <p:nvPicPr>
          <p:cNvPr id="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667" y="3187940"/>
            <a:ext cx="5721351" cy="946151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Eye ray"/>
          <p:cNvSpPr txBox="1"/>
          <p:nvPr/>
        </p:nvSpPr>
        <p:spPr>
          <a:xfrm>
            <a:off x="5923862" y="3057231"/>
            <a:ext cx="112975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Eye ray </a:t>
            </a:r>
          </a:p>
        </p:txBody>
      </p:sp>
      <p:sp>
        <p:nvSpPr>
          <p:cNvPr id="85" name="Box of material"/>
          <p:cNvSpPr txBox="1"/>
          <p:nvPr/>
        </p:nvSpPr>
        <p:spPr>
          <a:xfrm>
            <a:off x="3398748" y="2551792"/>
            <a:ext cx="20271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Box of material</a:t>
            </a:r>
          </a:p>
        </p:txBody>
      </p:sp>
      <p:sp>
        <p:nvSpPr>
          <p:cNvPr id="86" name="Eye ray"/>
          <p:cNvSpPr txBox="1"/>
          <p:nvPr/>
        </p:nvSpPr>
        <p:spPr>
          <a:xfrm>
            <a:off x="2273626" y="2961607"/>
            <a:ext cx="105355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Eye ray</a:t>
            </a:r>
          </a:p>
        </p:txBody>
      </p:sp>
      <p:sp>
        <p:nvSpPr>
          <p:cNvPr id="87" name="dt"/>
          <p:cNvSpPr txBox="1"/>
          <p:nvPr/>
        </p:nvSpPr>
        <p:spPr>
          <a:xfrm>
            <a:off x="4236651" y="4300337"/>
            <a:ext cx="35138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dt</a:t>
            </a:r>
          </a:p>
        </p:txBody>
      </p:sp>
      <p:sp>
        <p:nvSpPr>
          <p:cNvPr id="88" name="Oval"/>
          <p:cNvSpPr/>
          <p:nvPr/>
        </p:nvSpPr>
        <p:spPr>
          <a:xfrm>
            <a:off x="7654584" y="3600553"/>
            <a:ext cx="109758" cy="120924"/>
          </a:xfrm>
          <a:prstGeom prst="ellipse">
            <a:avLst/>
          </a:prstGeom>
          <a:blipFill>
            <a:blip r:embed="rId3"/>
          </a:blip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9" name="Want I(0)…"/>
          <p:cNvSpPr txBox="1"/>
          <p:nvPr/>
        </p:nvSpPr>
        <p:spPr>
          <a:xfrm>
            <a:off x="7977072" y="3733693"/>
            <a:ext cx="243289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Want I(0) </a:t>
            </a:r>
          </a:p>
          <a:p>
            <a:r>
              <a:t>(at start of eye ray)</a:t>
            </a:r>
          </a:p>
        </p:txBody>
      </p:sp>
      <p:sp>
        <p:nvSpPr>
          <p:cNvPr id="90" name="t"/>
          <p:cNvSpPr txBox="1"/>
          <p:nvPr/>
        </p:nvSpPr>
        <p:spPr>
          <a:xfrm>
            <a:off x="6034074" y="4489556"/>
            <a:ext cx="19898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</a:t>
            </a:r>
          </a:p>
        </p:txBody>
      </p:sp>
      <p:sp>
        <p:nvSpPr>
          <p:cNvPr id="91" name="Line"/>
          <p:cNvSpPr/>
          <p:nvPr/>
        </p:nvSpPr>
        <p:spPr>
          <a:xfrm flipH="1" flipV="1">
            <a:off x="3720777" y="5017937"/>
            <a:ext cx="383567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92" name="latex-image-1.pdf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91" y="3372544"/>
            <a:ext cx="8636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Times Roman"/>
        <a:ea typeface="Times Roman"/>
        <a:cs typeface="Times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ts val="2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ts val="2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Times Roman"/>
        <a:ea typeface="Times Roman"/>
        <a:cs typeface="Times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ts val="2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ts val="2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2020</Words>
  <Application>Microsoft Macintosh PowerPoint</Application>
  <PresentationFormat>Custom</PresentationFormat>
  <Paragraphs>384</Paragraphs>
  <Slides>88</Slides>
  <Notes>0</Notes>
  <HiddenSlides>23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Gill Sans</vt:lpstr>
      <vt:lpstr>Lucida Grande</vt:lpstr>
      <vt:lpstr>Times Roman</vt:lpstr>
      <vt:lpstr>White</vt:lpstr>
      <vt:lpstr>The Weather</vt:lpstr>
      <vt:lpstr>Key points</vt:lpstr>
      <vt:lpstr>How weather affects images</vt:lpstr>
      <vt:lpstr>Scattering</vt:lpstr>
      <vt:lpstr>Participating media</vt:lpstr>
      <vt:lpstr>Light hits a small box of material</vt:lpstr>
      <vt:lpstr>A ray passing through scattering material</vt:lpstr>
      <vt:lpstr>Airlight as a scattering effect</vt:lpstr>
      <vt:lpstr>Absorption</vt:lpstr>
      <vt:lpstr>PowerPoint Presentation</vt:lpstr>
      <vt:lpstr>PowerPoint Presentation</vt:lpstr>
      <vt:lpstr>PowerPoint Presentation</vt:lpstr>
      <vt:lpstr>This sort of thing affects detectors, etc.</vt:lpstr>
      <vt:lpstr>Paired data</vt:lpstr>
      <vt:lpstr>Weather and Speculation</vt:lpstr>
      <vt:lpstr>Fog and airlight</vt:lpstr>
      <vt:lpstr>This sort of thing affects detectors, etc.</vt:lpstr>
      <vt:lpstr>Removing haze by physical reasoning</vt:lpstr>
      <vt:lpstr>Airlight yields a depth cue</vt:lpstr>
      <vt:lpstr>PowerPoint Presentation</vt:lpstr>
      <vt:lpstr>Model</vt:lpstr>
      <vt:lpstr>PowerPoint Presentation</vt:lpstr>
      <vt:lpstr>PowerPoint Presentation</vt:lpstr>
      <vt:lpstr>This sort of thing affects detectors, etc.</vt:lpstr>
      <vt:lpstr>Image regression</vt:lpstr>
      <vt:lpstr>Paired datasets</vt:lpstr>
      <vt:lpstr>PowerPoint Presentation</vt:lpstr>
      <vt:lpstr>Single image dehazing</vt:lpstr>
      <vt:lpstr>PowerPoint Presentation</vt:lpstr>
      <vt:lpstr>Side topic - Adversarial losses</vt:lpstr>
      <vt:lpstr>A GAN</vt:lpstr>
      <vt:lpstr>PowerPoint Presentation</vt:lpstr>
      <vt:lpstr>PowerPoint Presentation</vt:lpstr>
      <vt:lpstr>Important, general issue</vt:lpstr>
      <vt:lpstr>PowerPoint Presentation</vt:lpstr>
      <vt:lpstr>PowerPoint Presentation</vt:lpstr>
      <vt:lpstr>One must be careful about losses…</vt:lpstr>
      <vt:lpstr>One must be careful about losses…</vt:lpstr>
      <vt:lpstr>Alternative losses</vt:lpstr>
      <vt:lpstr>PowerPoint Presentation</vt:lpstr>
      <vt:lpstr>More complicated weather effects</vt:lpstr>
      <vt:lpstr>Light hits a small box of material</vt:lpstr>
      <vt:lpstr>A ray passing through scattering material</vt:lpstr>
      <vt:lpstr>More interesting…</vt:lpstr>
      <vt:lpstr>PowerPoint Presentation</vt:lpstr>
      <vt:lpstr>PowerPoint Presentation</vt:lpstr>
      <vt:lpstr>PowerPoint Presentation</vt:lpstr>
      <vt:lpstr>Raindrop scatter</vt:lpstr>
      <vt:lpstr>Backscatter</vt:lpstr>
      <vt:lpstr>PowerPoint Presentation</vt:lpstr>
      <vt:lpstr>Rain has multiple interesting effects</vt:lpstr>
      <vt:lpstr>Rain - phenomena</vt:lpstr>
      <vt:lpstr>Rain - phenomena</vt:lpstr>
      <vt:lpstr>Rain mangles detection</vt:lpstr>
      <vt:lpstr>PowerPoint Presentation</vt:lpstr>
      <vt:lpstr>Simulating rain - issues</vt:lpstr>
      <vt:lpstr>Simulating rain</vt:lpstr>
      <vt:lpstr>Simulating rain</vt:lpstr>
      <vt:lpstr>PowerPoint Presentation</vt:lpstr>
      <vt:lpstr>PowerPoint Presentation</vt:lpstr>
      <vt:lpstr>Fog and rain affect LIDAR</vt:lpstr>
      <vt:lpstr>Fog and Lidar: Lidar</vt:lpstr>
      <vt:lpstr>Raindrop scatter</vt:lpstr>
      <vt:lpstr>Fog scattering</vt:lpstr>
      <vt:lpstr>What the sensor sees…</vt:lpstr>
      <vt:lpstr>PowerPoint Presentation</vt:lpstr>
      <vt:lpstr>PowerPoint Presentation</vt:lpstr>
      <vt:lpstr>PowerPoint Presentation</vt:lpstr>
      <vt:lpstr>PowerPoint Presentation</vt:lpstr>
      <vt:lpstr>Radar is unaffected</vt:lpstr>
      <vt:lpstr>Lighting affects methods, too</vt:lpstr>
      <vt:lpstr>PowerPoint Presentation</vt:lpstr>
      <vt:lpstr>What to do?</vt:lpstr>
      <vt:lpstr>Hijacking knowledge</vt:lpstr>
      <vt:lpstr>Relighting synthetic scenes</vt:lpstr>
      <vt:lpstr>StyLitGAN Relighting</vt:lpstr>
      <vt:lpstr>Luminaire aware</vt:lpstr>
      <vt:lpstr>Luminaire aware</vt:lpstr>
      <vt:lpstr>StyLitGAN Resurfacing</vt:lpstr>
      <vt:lpstr>Real Images</vt:lpstr>
      <vt:lpstr>Current GAN inverters don’t</vt:lpstr>
      <vt:lpstr>Make it so - inversion</vt:lpstr>
      <vt:lpstr>PowerPoint Presentation</vt:lpstr>
      <vt:lpstr>PowerPoint Presentation</vt:lpstr>
      <vt:lpstr>Image</vt:lpstr>
      <vt:lpstr>Invert</vt:lpstr>
      <vt:lpstr>Relights</vt:lpstr>
      <vt:lpstr>Key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Weather</dc:title>
  <cp:lastModifiedBy>Forsyth, David Alexander</cp:lastModifiedBy>
  <cp:revision>1</cp:revision>
  <dcterms:modified xsi:type="dcterms:W3CDTF">2023-12-04T16:12:41Z</dcterms:modified>
</cp:coreProperties>
</file>